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IBM Plex Sans"/>
      <p:regular r:id="rId46"/>
      <p:bold r:id="rId47"/>
      <p:italic r:id="rId48"/>
      <p:boldItalic r:id="rId49"/>
    </p:embeddedFont>
    <p:embeddedFont>
      <p:font typeface="IBM Plex Sans Light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IBM Plex Sans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hZyrf7lPuijYdcTkWiy7NOKn9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F9A8E-4B6A-4288-BEC7-FC6A5D34A4F6}">
  <a:tblStyle styleId="{F83F9A8E-4B6A-4288-BEC7-FC6A5D34A4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IBMPlexSans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IBMPlexSans-italic.fntdata"/><Relationship Id="rId47" Type="http://schemas.openxmlformats.org/officeDocument/2006/relationships/font" Target="fonts/IBMPlexSans-bold.fntdata"/><Relationship Id="rId49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customschemas.google.com/relationships/presentationmetadata" Target="metadata"/><Relationship Id="rId61" Type="http://schemas.openxmlformats.org/officeDocument/2006/relationships/font" Target="fonts/IBMPlexSans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IBMPlexSansSemiBold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IBMPlexSansLight-bold.fntdata"/><Relationship Id="rId50" Type="http://schemas.openxmlformats.org/officeDocument/2006/relationships/font" Target="fonts/IBMPlexSansLight-regular.fntdata"/><Relationship Id="rId53" Type="http://schemas.openxmlformats.org/officeDocument/2006/relationships/font" Target="fonts/IBMPlexSansLight-boldItalic.fntdata"/><Relationship Id="rId52" Type="http://schemas.openxmlformats.org/officeDocument/2006/relationships/font" Target="fonts/IBMPlexSansLight-italic.fntdata"/><Relationship Id="rId11" Type="http://schemas.openxmlformats.org/officeDocument/2006/relationships/slide" Target="slides/slide4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3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6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5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8.xml"/><Relationship Id="rId59" Type="http://schemas.openxmlformats.org/officeDocument/2006/relationships/font" Target="fonts/IBMPlexSansSemiBold-bold.fntdata"/><Relationship Id="rId14" Type="http://schemas.openxmlformats.org/officeDocument/2006/relationships/slide" Target="slides/slide7.xml"/><Relationship Id="rId58" Type="http://schemas.openxmlformats.org/officeDocument/2006/relationships/font" Target="fonts/IBMPlexSansSemiBold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22450" y="228600"/>
            <a:ext cx="3213100" cy="18073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TR"/>
              <a:buChar char="–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TR"/>
              <a:buChar char="–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219456" y="8705088"/>
            <a:ext cx="33832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0422cba76_0_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60422cba76_0_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160422cba76_0_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63bbdd4843_0_10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163bbdd4843_0_10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can have a balanced or a constant function.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What comes to your mind? Guess work right?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May work, may not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Anyway, what we can instead do is to check the outputs of F for specific inputs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Now we can go to enumerate the possible inputs, pass them into our function and see the outputs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Read the slide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Example 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Say we have a 2 bit input, 00,01,10,11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Now if we say give me f(00) and it comes 1 and then f(01)  which comes 0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Now since we only have two possibilities, the function would surely be balanced.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But what about the worst case?</a:t>
            </a:r>
            <a:endParaRPr sz="1400"/>
          </a:p>
        </p:txBody>
      </p:sp>
      <p:sp>
        <p:nvSpPr>
          <p:cNvPr id="675" name="Google Shape;675;g163bbdd4843_0_10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63bbdd4843_0_118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163bbdd4843_0_118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Slide explanation mostly, take an example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4 bit, 16 inputs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We query t</a:t>
            </a:r>
            <a:r>
              <a:rPr lang="en-US"/>
              <a:t>he</a:t>
            </a:r>
            <a:r>
              <a:rPr lang="en-US"/>
              <a:t> function 8 t</a:t>
            </a:r>
            <a:r>
              <a:rPr lang="en-US"/>
              <a:t>imes and we get 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we say it's balanced or constant?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Pause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No right, we need another test to see if the next value was 0 or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that we can identify the nature of our function as there are only 2 possibilities</a:t>
            </a:r>
            <a:endParaRPr/>
          </a:p>
        </p:txBody>
      </p:sp>
      <p:sp>
        <p:nvSpPr>
          <p:cNvPr id="686" name="Google Shape;686;g163bbdd4843_0_118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63bbdd4843_0_13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163bbdd4843_0_13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this is gonna be our worst case operations and</a:t>
            </a:r>
            <a:r>
              <a:rPr lang="en-US"/>
              <a:t> pertaining to that we define our Big O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 that it is exponential in the terms of inputs</a:t>
            </a:r>
            <a:endParaRPr/>
          </a:p>
        </p:txBody>
      </p:sp>
      <p:sp>
        <p:nvSpPr>
          <p:cNvPr id="701" name="Google Shape;701;g163bbdd4843_0_13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63bbdd4843_0_6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63bbdd4843_0_6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Now comes the quantum algorithm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will see what is it , what is special in it and how do quantum properties help in providing us a speedup over the naive classical algorithm</a:t>
            </a:r>
            <a:endParaRPr sz="1400"/>
          </a:p>
        </p:txBody>
      </p:sp>
      <p:sp>
        <p:nvSpPr>
          <p:cNvPr id="711" name="Google Shape;711;g163bbdd4843_0_6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3bbdd4843_0_23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163bbdd4843_0_23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So the first thing is an Oracle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Simply, it is just another quantum gate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Like our classical function f(x), think of it as the quantum analogue of this function, encoded into quantum gates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Oracles are used in many algorithms, such as the Bernstein Vazirani algorithm, Grovers, and DJ to name a few</a:t>
            </a:r>
            <a:endParaRPr sz="1400"/>
          </a:p>
        </p:txBody>
      </p:sp>
      <p:sp>
        <p:nvSpPr>
          <p:cNvPr id="719" name="Google Shape;719;g163bbdd4843_0_23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63bbdd4843_0_14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163bbdd4843_0_14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For the DJ algo , it like this -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Given an input and an output bit, we XOR the output bit with the value of F(x) over it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Note that any quantum operation needs to be unitary or self inverting, so we need our oracle to be reversible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And it is !</a:t>
            </a:r>
            <a:endParaRPr sz="1500"/>
          </a:p>
        </p:txBody>
      </p:sp>
      <p:sp>
        <p:nvSpPr>
          <p:cNvPr id="726" name="Google Shape;726;g163bbdd4843_0_14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63bbdd4843_0_17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163bbdd4843_0_17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have 3 components of the algorithm which would provide the speedup which we are looking for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Explain the slide</a:t>
            </a:r>
            <a:endParaRPr sz="1400"/>
          </a:p>
        </p:txBody>
      </p:sp>
      <p:sp>
        <p:nvSpPr>
          <p:cNvPr id="740" name="Google Shape;740;g163bbdd4843_0_17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63bbdd4843_0_15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g163bbdd4843_0_15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3" name="Google Shape;753;g163bbdd4843_0_15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63bbdd4843_0_74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63bbdd4843_0_74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63bbdd4843_0_74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63bbdd4843_0_9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163bbdd4843_0_9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need to understand the mathematics of this algorithm to really get the </a:t>
            </a:r>
            <a:endParaRPr sz="1400"/>
          </a:p>
        </p:txBody>
      </p:sp>
      <p:sp>
        <p:nvSpPr>
          <p:cNvPr id="775" name="Google Shape;775;g163bbdd4843_0_9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0422cba76_0_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160422cba76_0_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 our lecture would comprise of one of the first quantum algorithms to show </a:t>
            </a:r>
            <a:r>
              <a:rPr lang="en-US"/>
              <a:t>quantum advantage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will have a small refresher over algorithmic complexity and then dive into the deutsch jozsa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that we'll look at the classical solution and then get into the quantum counterpart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Let's get started</a:t>
            </a:r>
            <a:endParaRPr/>
          </a:p>
        </p:txBody>
      </p:sp>
      <p:sp>
        <p:nvSpPr>
          <p:cNvPr id="596" name="Google Shape;596;g160422cba76_0_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63bbdd4843_0_20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63bbdd4843_0_20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163bbdd4843_0_20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bdd4843_0_25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bdd4843_0_25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163bbdd4843_0_25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63bbdd4843_0_223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63bbdd4843_0_223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Explain the set notation more - cartesian product of sets</a:t>
            </a:r>
            <a:endParaRPr sz="1400"/>
          </a:p>
        </p:txBody>
      </p:sp>
      <p:sp>
        <p:nvSpPr>
          <p:cNvPr id="804" name="Google Shape;804;g163bbdd4843_0_223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63bbdd4843_0_27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63bbdd4843_0_27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Say that the state which we just built up, that’s what is present on this slide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7" name="Google Shape;817;g163bbdd4843_0_27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63bbdd4843_0_28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63bbdd4843_0_28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Now we are going to apply our oracle and see the state for the quantum system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Let’s explain the application of the oracle a bit now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7" name="Google Shape;827;g163bbdd4843_0_28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63bbdd4843_0_21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63bbdd4843_0_21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We are only going to have 2 cases - 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Either for the input x, f(x) is 0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Or, for x, f(x) is 1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Let’s see the case for 0 first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explain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Now this is the case for 1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</p:txBody>
      </p:sp>
      <p:sp>
        <p:nvSpPr>
          <p:cNvPr id="837" name="Google Shape;837;g163bbdd4843_0_21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63bbdd4843_0_313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63bbdd4843_0_313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Explain the -1 ^f(x) formula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/>
              <a:t>f(x) = 0 -&gt; then |-&gt; state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/>
              <a:t>else, -|-&gt; state 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4" name="Google Shape;854;g163bbdd4843_0_313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63bbdd4843_0_333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63bbdd4843_0_333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This is the final part of our algorithm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So let us build the state together!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4" name="Google Shape;864;g163bbdd4843_0_333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63bbdd4843_0_21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63bbdd4843_0_21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There are 2 aspects - 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The extra qubit does not have any work for us now, we can drop that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Now, we wanna use interference, that means we need some kinds of superposition element in our circuit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For that, we apply the Hadamard gate again on our input register.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But let’s just go step by step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74" name="Google Shape;874;g163bbdd4843_0_21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63bbdd4843_0_35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63bbdd4843_0_35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This is how we can formulate the single qubit Hadamard transform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If you carefully see, the |+&gt; state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z is 0, -1 is gonna become 1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z is 1, then too with 0 its 1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So we have the + state here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Next, we can also extend this to the |1&gt; state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90" name="Google Shape;890;g163bbdd4843_0_35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623a447479_0_43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623a447479_0_43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Our first topic is gonna be algorithmic complexity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Hint a dsa reference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It is essentially a way to evaluate how good an algorithm is with respect to some metric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metric which we are exploring right now is running time, we can also have memory or the number of processors required (if it's a parallel algo)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Our goal is to somehow capture this time in terms of the input size which is given to our algorithm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606" name="Google Shape;606;g1623a447479_0_43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63bbdd4843_0_37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63bbdd4843_0_37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x_i is ONE BIT of the general binary input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3" name="Google Shape;903;g163bbdd4843_0_37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63bbdd4843_0_39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63bbdd4843_0_39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This is an example which highlights what we want to do here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Explain more</a:t>
            </a:r>
            <a:endParaRPr sz="1600"/>
          </a:p>
        </p:txBody>
      </p:sp>
      <p:sp>
        <p:nvSpPr>
          <p:cNvPr id="917" name="Google Shape;917;g163bbdd4843_0_39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63bbdd4843_0_418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63bbdd4843_0_418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Here, if you try to derive the combination of ALL the bits of the input, you’ll arrive at this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30" name="Google Shape;930;g163bbdd4843_0_418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3bbdd4843_0_43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3bbdd4843_0_43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This may be a lot but take it one step at a time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The next line just shows the rearrangement of the sums nothing much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45" name="Google Shape;945;g163bbdd4843_0_43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63bbdd4843_0_453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g163bbdd4843_0_453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Now we’ll understand how we have the speedup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just queried the oracle once right , and we’ll see how we can get the result in just measuring the input register </a:t>
            </a:r>
            <a:endParaRPr sz="1400"/>
          </a:p>
        </p:txBody>
      </p:sp>
      <p:sp>
        <p:nvSpPr>
          <p:cNvPr id="955" name="Google Shape;955;g163bbdd4843_0_453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63bbdd4843_0_46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63bbdd4843_0_46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163bbdd4843_0_46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63bbdd4843_0_47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63bbdd4843_0_47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163bbdd4843_0_47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bdd4843_0_51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g163bbdd4843_0_51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1" name="Google Shape;991;g163bbdd4843_0_51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60422cba76_0_105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160422cba76_0_105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9" name="Google Shape;999;g160422cba76_0_105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623a447479_0_2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623a447479_0_2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Big O notation is a great way to model that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It's the go to method for analysing how an algorithm will perform given a particular input size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But more specifically it targets the worst possible scenario of the input. That's because if an algorithm can handle tough spots, easy ones would be a cake walk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To illustrate this, let's see a very simple algorithm that is linear search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Simple read the slides</a:t>
            </a:r>
            <a:endParaRPr sz="1400"/>
          </a:p>
        </p:txBody>
      </p:sp>
      <p:sp>
        <p:nvSpPr>
          <p:cNvPr id="614" name="Google Shape;614;g1623a447479_0_2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63bbdd4843_0_1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63bbdd4843_0_1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For this simple algorithm, the worst case in term of number of comparisons would be when we can't find the element and have to search the whole list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means we'll need comparisons or operations proportional to the size of the input list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amounts to a running time of Big O(N) for our algorithm where N is the input size of list</a:t>
            </a:r>
            <a:endParaRPr sz="1400"/>
          </a:p>
        </p:txBody>
      </p:sp>
      <p:sp>
        <p:nvSpPr>
          <p:cNvPr id="624" name="Google Shape;624;g163bbdd4843_0_1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bdd4843_0_2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163bbdd4843_0_2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With that knowledge let's look at the Deutsch josza problem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 hope most of you know functions, it's just a mapping from some input to an output where the same input can't have 2 distinct outputs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problem is identifying whether a function is balanced or not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634" name="Google Shape;634;g163bbdd4843_0_2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bdd4843_0_2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163bbdd4843_0_2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In our problem, the function is defined as the following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It will be a function which would take in a binary string of n bits, as input and output a 0 or 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input bit size can be any positive integer and for an example you can see the given table -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Explain it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 say that this is a balanced function, but what do we mean by this?</a:t>
            </a:r>
            <a:endParaRPr sz="1400"/>
          </a:p>
        </p:txBody>
      </p:sp>
      <p:sp>
        <p:nvSpPr>
          <p:cNvPr id="642" name="Google Shape;642;g163bbdd4843_0_2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63bbdd4843_0_4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163bbdd4843_0_4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saw the structure for f(x) and the problem is to identify whether this function is balanced or not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Constant means that for every input we will have either the value 0 or 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Balanced means that for have the inputs we have 0 and the other we have 1</a:t>
            </a:r>
            <a:endParaRPr sz="1400"/>
          </a:p>
        </p:txBody>
      </p:sp>
      <p:sp>
        <p:nvSpPr>
          <p:cNvPr id="655" name="Google Shape;655;g163bbdd4843_0_4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623a447479_0_46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1623a447479_0_46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Let's see the classical algorithm for our problem first</a:t>
            </a:r>
            <a:endParaRPr sz="1400"/>
          </a:p>
        </p:txBody>
      </p:sp>
      <p:sp>
        <p:nvSpPr>
          <p:cNvPr id="667" name="Google Shape;667;g1623a447479_0_46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M sign off">
  <p:cSld name="1_IBM sign off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iskit logo" id="59" name="Google Shape;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6004" y="1707750"/>
            <a:ext cx="1729996" cy="17299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no footer)">
  <p:cSld name="Title / divider (no footer)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210312" y="201167"/>
            <a:ext cx="4142232" cy="14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footer)">
  <p:cSld name="Title / divider (footer)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210312" y="201167"/>
            <a:ext cx="4142232" cy="14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">
  <p:cSld name="Xlg text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/>
          <p:nvPr>
            <p:ph type="title"/>
          </p:nvPr>
        </p:nvSpPr>
        <p:spPr>
          <a:xfrm>
            <a:off x="137160" y="91440"/>
            <a:ext cx="6949440" cy="4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 / fact + image">
  <p:cSld name="Xlg text / fact + imag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155448" y="1155627"/>
            <a:ext cx="4206240" cy="336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28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3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6"/>
          <p:cNvSpPr txBox="1"/>
          <p:nvPr>
            <p:ph idx="3" type="body"/>
          </p:nvPr>
        </p:nvSpPr>
        <p:spPr>
          <a:xfrm>
            <a:off x="219456" y="173736"/>
            <a:ext cx="3794760" cy="85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26" name="Google Shape;12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73152" y="201169"/>
            <a:ext cx="5562535" cy="1729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7"/>
          <p:cNvSpPr txBox="1"/>
          <p:nvPr>
            <p:ph idx="1" type="body"/>
          </p:nvPr>
        </p:nvSpPr>
        <p:spPr>
          <a:xfrm>
            <a:off x="219456" y="1947672"/>
            <a:ext cx="4123944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2" type="body"/>
          </p:nvPr>
        </p:nvSpPr>
        <p:spPr>
          <a:xfrm>
            <a:off x="219456" y="2203704"/>
            <a:ext cx="4123944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b="0" i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33" name="Google Shape;13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width image ">
  <p:cSld name="Title + full width image 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8"/>
          <p:cNvSpPr/>
          <p:nvPr>
            <p:ph idx="2" type="pic"/>
          </p:nvPr>
        </p:nvSpPr>
        <p:spPr>
          <a:xfrm>
            <a:off x="0" y="1276350"/>
            <a:ext cx="9144001" cy="386715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8"/>
          <p:cNvSpPr txBox="1"/>
          <p:nvPr>
            <p:ph idx="1" type="body"/>
          </p:nvPr>
        </p:nvSpPr>
        <p:spPr>
          <a:xfrm>
            <a:off x="219456" y="173736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39" name="Google Shape;13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 right">
  <p:cSld name="Title + content righ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" type="body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3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4 - 3/4)">
  <p:cSld name="Title + 2 columns (1/4 - 3/4)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40"/>
          <p:cNvSpPr txBox="1"/>
          <p:nvPr>
            <p:ph idx="2" type="body"/>
          </p:nvPr>
        </p:nvSpPr>
        <p:spPr>
          <a:xfrm>
            <a:off x="2505456" y="1243584"/>
            <a:ext cx="6400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51" name="Google Shape;1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1/4 - 1/2)">
  <p:cSld name="Title + 3 columns (1/4 - 1/2)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2" type="body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1"/>
          <p:cNvSpPr txBox="1"/>
          <p:nvPr>
            <p:ph idx="3" type="body"/>
          </p:nvPr>
        </p:nvSpPr>
        <p:spPr>
          <a:xfrm>
            <a:off x="4791456" y="1243584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59" name="Google Shape;15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1/4)">
  <p:cSld name="Title + 4 columns (1/4)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2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2" type="body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3" type="body"/>
          </p:nvPr>
        </p:nvSpPr>
        <p:spPr>
          <a:xfrm>
            <a:off x="4791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4" type="body"/>
          </p:nvPr>
        </p:nvSpPr>
        <p:spPr>
          <a:xfrm>
            <a:off x="7086600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2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)">
  <p:cSld name="Blank (footer)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with numbers)">
  <p:cSld name="Title + 4 columns (with numbers)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>
            <a:off x="210312" y="201168"/>
            <a:ext cx="6876289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>
            <a:off x="219456" y="1929384"/>
            <a:ext cx="183794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2" type="body"/>
          </p:nvPr>
        </p:nvSpPr>
        <p:spPr>
          <a:xfrm>
            <a:off x="2500884" y="1930400"/>
            <a:ext cx="1837944" cy="23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3" type="body"/>
          </p:nvPr>
        </p:nvSpPr>
        <p:spPr>
          <a:xfrm>
            <a:off x="4791456" y="1929384"/>
            <a:ext cx="1837944" cy="2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4" type="body"/>
          </p:nvPr>
        </p:nvSpPr>
        <p:spPr>
          <a:xfrm>
            <a:off x="7086600" y="1930399"/>
            <a:ext cx="1837944" cy="2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43"/>
          <p:cNvSpPr txBox="1"/>
          <p:nvPr>
            <p:ph idx="5" type="body"/>
          </p:nvPr>
        </p:nvSpPr>
        <p:spPr>
          <a:xfrm>
            <a:off x="228666" y="1289050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6" type="body"/>
          </p:nvPr>
        </p:nvSpPr>
        <p:spPr>
          <a:xfrm>
            <a:off x="2514666" y="1303009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7" type="body"/>
          </p:nvPr>
        </p:nvSpPr>
        <p:spPr>
          <a:xfrm>
            <a:off x="4800666" y="1303008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8" type="body"/>
          </p:nvPr>
        </p:nvSpPr>
        <p:spPr>
          <a:xfrm>
            <a:off x="7086600" y="1285916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81" name="Google Shape;18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+ 3/4 image/content">
  <p:cSld name="Small title + 3/4 image/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2505456" y="201168"/>
            <a:ext cx="6400800" cy="43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2" type="body"/>
          </p:nvPr>
        </p:nvSpPr>
        <p:spPr>
          <a:xfrm>
            <a:off x="219456" y="201168"/>
            <a:ext cx="1828800" cy="2370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4 column">
  <p:cSld name="Left panel title + 4 column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p4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45"/>
          <p:cNvSpPr txBox="1"/>
          <p:nvPr>
            <p:ph idx="1" type="body"/>
          </p:nvPr>
        </p:nvSpPr>
        <p:spPr>
          <a:xfrm>
            <a:off x="4791456" y="1243584"/>
            <a:ext cx="1833373" cy="31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2" type="body"/>
          </p:nvPr>
        </p:nvSpPr>
        <p:spPr>
          <a:xfrm>
            <a:off x="7086600" y="1243584"/>
            <a:ext cx="1833373" cy="31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4" type="body"/>
          </p:nvPr>
        </p:nvSpPr>
        <p:spPr>
          <a:xfrm>
            <a:off x="219456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5" type="body"/>
          </p:nvPr>
        </p:nvSpPr>
        <p:spPr>
          <a:xfrm>
            <a:off x="2505456" y="1243584"/>
            <a:ext cx="1828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panel title + 4 column">
  <p:cSld name="1_Left panel title + 4 column">
    <p:bg>
      <p:bgPr>
        <a:solidFill>
          <a:schemeClr val="accen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46"/>
          <p:cNvSpPr txBox="1"/>
          <p:nvPr>
            <p:ph idx="1" type="body"/>
          </p:nvPr>
        </p:nvSpPr>
        <p:spPr>
          <a:xfrm>
            <a:off x="4791456" y="1243584"/>
            <a:ext cx="1833373" cy="31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2" type="body"/>
          </p:nvPr>
        </p:nvSpPr>
        <p:spPr>
          <a:xfrm>
            <a:off x="7086600" y="1243584"/>
            <a:ext cx="1833373" cy="31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4" type="body"/>
          </p:nvPr>
        </p:nvSpPr>
        <p:spPr>
          <a:xfrm>
            <a:off x="219456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5" type="body"/>
          </p:nvPr>
        </p:nvSpPr>
        <p:spPr>
          <a:xfrm>
            <a:off x="2505456" y="1243584"/>
            <a:ext cx="1828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206" name="Google Shape;20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image">
  <p:cSld name="Left panel title + image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0" name="Google Shape;21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414" y="0"/>
            <a:ext cx="1594586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7"/>
          <p:cNvSpPr/>
          <p:nvPr>
            <p:ph idx="2" type="pic"/>
          </p:nvPr>
        </p:nvSpPr>
        <p:spPr>
          <a:xfrm>
            <a:off x="2286000" y="0"/>
            <a:ext cx="6858000" cy="514807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2" name="Google Shape;212;p4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47"/>
          <p:cNvSpPr txBox="1"/>
          <p:nvPr>
            <p:ph idx="1" type="body"/>
          </p:nvPr>
        </p:nvSpPr>
        <p:spPr>
          <a:xfrm>
            <a:off x="219779" y="4327588"/>
            <a:ext cx="1865621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900"/>
              <a:buNone/>
              <a:defRPr b="0" i="1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4" type="body"/>
          </p:nvPr>
        </p:nvSpPr>
        <p:spPr>
          <a:xfrm>
            <a:off x="219457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6" name="Google Shape;216;p4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(split background)">
  <p:cSld name="Title + 2 column (split background)">
    <p:bg>
      <p:bgPr>
        <a:solidFill>
          <a:schemeClr val="l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9" name="Google Shape;219;p48"/>
          <p:cNvSpPr txBox="1"/>
          <p:nvPr>
            <p:ph type="title"/>
          </p:nvPr>
        </p:nvSpPr>
        <p:spPr>
          <a:xfrm>
            <a:off x="210311" y="201168"/>
            <a:ext cx="4114735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1" type="body"/>
          </p:nvPr>
        </p:nvSpPr>
        <p:spPr>
          <a:xfrm>
            <a:off x="4791456" y="1243584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1" name="Google Shape;221;p48"/>
          <p:cNvSpPr txBox="1"/>
          <p:nvPr>
            <p:ph idx="2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2" name="Google Shape;222;p4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">
  <p:cSld name="Title + 1 column + 3 boxe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8" name="Google Shape;228;p49"/>
          <p:cNvSpPr txBox="1"/>
          <p:nvPr>
            <p:ph idx="2" type="body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3" type="body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0" name="Google Shape;230;p49"/>
          <p:cNvSpPr txBox="1"/>
          <p:nvPr>
            <p:ph idx="4" type="body"/>
          </p:nvPr>
        </p:nvSpPr>
        <p:spPr>
          <a:xfrm>
            <a:off x="4572000" y="2570163"/>
            <a:ext cx="4572000" cy="2573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1" name="Google Shape;231;p4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4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 gray">
  <p:cSld name="Title + 1 column + 3 boxes gray"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0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6" name="Google Shape;236;p50"/>
          <p:cNvSpPr txBox="1"/>
          <p:nvPr>
            <p:ph idx="2" type="body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7" name="Google Shape;237;p50"/>
          <p:cNvSpPr txBox="1"/>
          <p:nvPr>
            <p:ph idx="3" type="body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8" name="Google Shape;238;p50"/>
          <p:cNvSpPr txBox="1"/>
          <p:nvPr>
            <p:ph idx="4" type="body"/>
          </p:nvPr>
        </p:nvSpPr>
        <p:spPr>
          <a:xfrm>
            <a:off x="4572000" y="2570163"/>
            <a:ext cx="4572000" cy="2573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9" name="Google Shape;239;p5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5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">
  <p:cSld name="Title + 4 boxes (alt)"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 txBox="1"/>
          <p:nvPr>
            <p:ph type="title"/>
          </p:nvPr>
        </p:nvSpPr>
        <p:spPr>
          <a:xfrm>
            <a:off x="0" y="-1"/>
            <a:ext cx="7086601" cy="25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1"/>
          <p:cNvSpPr txBox="1"/>
          <p:nvPr>
            <p:ph idx="1" type="body"/>
          </p:nvPr>
        </p:nvSpPr>
        <p:spPr>
          <a:xfrm>
            <a:off x="0" y="2570163"/>
            <a:ext cx="2286000" cy="2573337"/>
          </a:xfrm>
          <a:prstGeom prst="rect">
            <a:avLst/>
          </a:prstGeom>
          <a:solidFill>
            <a:srgbClr val="D4BBFF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4" name="Google Shape;244;p51"/>
          <p:cNvSpPr txBox="1"/>
          <p:nvPr>
            <p:ph idx="2" type="body"/>
          </p:nvPr>
        </p:nvSpPr>
        <p:spPr>
          <a:xfrm>
            <a:off x="2286001" y="2570163"/>
            <a:ext cx="2286000" cy="2573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3" type="body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6" name="Google Shape;246;p51"/>
          <p:cNvSpPr txBox="1"/>
          <p:nvPr>
            <p:ph idx="4" type="body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7" name="Google Shape;247;p51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 gray">
  <p:cSld name="Title + 4 boxes (alt) gray"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>
            <p:ph type="title"/>
          </p:nvPr>
        </p:nvSpPr>
        <p:spPr>
          <a:xfrm>
            <a:off x="0" y="-1"/>
            <a:ext cx="7086601" cy="25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2"/>
          <p:cNvSpPr txBox="1"/>
          <p:nvPr>
            <p:ph idx="1" type="body"/>
          </p:nvPr>
        </p:nvSpPr>
        <p:spPr>
          <a:xfrm>
            <a:off x="0" y="2570163"/>
            <a:ext cx="2286000" cy="2573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3" name="Google Shape;253;p52"/>
          <p:cNvSpPr txBox="1"/>
          <p:nvPr>
            <p:ph idx="2" type="body"/>
          </p:nvPr>
        </p:nvSpPr>
        <p:spPr>
          <a:xfrm>
            <a:off x="2286001" y="2570163"/>
            <a:ext cx="2286000" cy="2573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4" name="Google Shape;254;p52"/>
          <p:cNvSpPr txBox="1"/>
          <p:nvPr>
            <p:ph idx="3" type="body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5" name="Google Shape;255;p52"/>
          <p:cNvSpPr txBox="1"/>
          <p:nvPr>
            <p:ph idx="4" type="body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rgbClr val="A2A9B0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6" name="Google Shape;256;p52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2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3 line)">
  <p:cSld name="Cover (3 line)">
    <p:bg>
      <p:bgPr>
        <a:solidFill>
          <a:srgbClr val="17171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type="title"/>
          </p:nvPr>
        </p:nvSpPr>
        <p:spPr>
          <a:xfrm>
            <a:off x="210312" y="201168"/>
            <a:ext cx="4142232" cy="1454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216662" y="1754892"/>
            <a:ext cx="4135463" cy="247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216661" y="2021302"/>
            <a:ext cx="4131973" cy="251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70" name="Google Shape;70;p25"/>
          <p:cNvCxnSpPr/>
          <p:nvPr/>
        </p:nvCxnSpPr>
        <p:spPr>
          <a:xfrm>
            <a:off x="235892" y="1535662"/>
            <a:ext cx="548574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6000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idx="1" type="body"/>
          </p:nvPr>
        </p:nvSpPr>
        <p:spPr>
          <a:xfrm>
            <a:off x="0" y="0"/>
            <a:ext cx="3044952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1" name="Google Shape;261;p53"/>
          <p:cNvSpPr txBox="1"/>
          <p:nvPr>
            <p:ph idx="2" type="body"/>
          </p:nvPr>
        </p:nvSpPr>
        <p:spPr>
          <a:xfrm>
            <a:off x="3044951" y="0"/>
            <a:ext cx="3044952" cy="51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2" name="Google Shape;262;p53"/>
          <p:cNvSpPr txBox="1"/>
          <p:nvPr>
            <p:ph idx="3" type="body"/>
          </p:nvPr>
        </p:nvSpPr>
        <p:spPr>
          <a:xfrm>
            <a:off x="6090348" y="0"/>
            <a:ext cx="3044952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53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 gray">
  <p:cSld name="3 boxes gra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>
            <p:ph idx="1" type="body"/>
          </p:nvPr>
        </p:nvSpPr>
        <p:spPr>
          <a:xfrm>
            <a:off x="0" y="0"/>
            <a:ext cx="3044952" cy="51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7" name="Google Shape;267;p54"/>
          <p:cNvSpPr txBox="1"/>
          <p:nvPr>
            <p:ph idx="2" type="body"/>
          </p:nvPr>
        </p:nvSpPr>
        <p:spPr>
          <a:xfrm>
            <a:off x="3044951" y="0"/>
            <a:ext cx="3044952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8" name="Google Shape;268;p54"/>
          <p:cNvSpPr txBox="1"/>
          <p:nvPr>
            <p:ph idx="3" type="body"/>
          </p:nvPr>
        </p:nvSpPr>
        <p:spPr>
          <a:xfrm>
            <a:off x="6090348" y="0"/>
            <a:ext cx="3044952" cy="514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9" name="Google Shape;269;p5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5"/>
          <p:cNvSpPr txBox="1"/>
          <p:nvPr>
            <p:ph idx="1" type="body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4" name="Google Shape;274;p55"/>
          <p:cNvSpPr txBox="1"/>
          <p:nvPr>
            <p:ph idx="2" type="body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5" name="Google Shape;275;p55"/>
          <p:cNvSpPr txBox="1"/>
          <p:nvPr>
            <p:ph idx="3" type="body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6" name="Google Shape;276;p55"/>
          <p:cNvSpPr txBox="1"/>
          <p:nvPr>
            <p:ph idx="4" type="body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>
                <a:solidFill>
                  <a:schemeClr val="lt2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7" name="Google Shape;277;p5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5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 gray">
  <p:cSld name="4 boxes gra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/>
          <p:nvPr>
            <p:ph idx="1" type="body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1" name="Google Shape;281;p56"/>
          <p:cNvSpPr txBox="1"/>
          <p:nvPr>
            <p:ph idx="2" type="body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2" name="Google Shape;282;p56"/>
          <p:cNvSpPr txBox="1"/>
          <p:nvPr>
            <p:ph idx="3" type="body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3" name="Google Shape;283;p56"/>
          <p:cNvSpPr txBox="1"/>
          <p:nvPr>
            <p:ph idx="4" type="body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title"/>
          </p:nvPr>
        </p:nvSpPr>
        <p:spPr>
          <a:xfrm>
            <a:off x="210312" y="201168"/>
            <a:ext cx="4133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7"/>
          <p:cNvSpPr txBox="1"/>
          <p:nvPr>
            <p:ph idx="1" type="body"/>
          </p:nvPr>
        </p:nvSpPr>
        <p:spPr>
          <a:xfrm>
            <a:off x="219456" y="1261873"/>
            <a:ext cx="4123944" cy="1309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90" name="Google Shape;290;p57"/>
          <p:cNvSpPr txBox="1"/>
          <p:nvPr>
            <p:ph idx="2" type="body"/>
          </p:nvPr>
        </p:nvSpPr>
        <p:spPr>
          <a:xfrm>
            <a:off x="223658" y="3205697"/>
            <a:ext cx="6405743" cy="13098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00"/>
            </a:lvl1pPr>
            <a:lvl2pPr indent="-25908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2pPr>
            <a:lvl3pPr indent="-25908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•"/>
              <a:defRPr sz="600"/>
            </a:lvl3pPr>
            <a:lvl4pPr indent="-25908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4pPr>
            <a:lvl5pPr indent="-25907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»"/>
              <a:defRPr sz="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91" name="Google Shape;291;p5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5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 off">
  <p:cSld name="IBM sign off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BM 8-bar logo" id="295" name="Google Shape;29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196" y="2312885"/>
            <a:ext cx="1297608" cy="5177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no footer)">
  <p:cSld name="Title / divider (no footer)"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0422cba76_0_1447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9" name="Google Shape;349;g160422cba76_0_14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">
  <p:cSld name="Xlg text">
    <p:bg>
      <p:bgPr>
        <a:solidFill>
          <a:schemeClr val="l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0422cba76_0_1455"/>
          <p:cNvSpPr txBox="1"/>
          <p:nvPr>
            <p:ph type="title"/>
          </p:nvPr>
        </p:nvSpPr>
        <p:spPr>
          <a:xfrm>
            <a:off x="137160" y="91440"/>
            <a:ext cx="6949500" cy="4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g160422cba76_0_145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g160422cba76_0_14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160422cba76_0_1455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M sign off">
  <p:cSld name="1_IBM sign off"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0422cba76_0_163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iskit logo" id="357" name="Google Shape;357;g160422cba76_0_16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6004" y="1707750"/>
            <a:ext cx="1729996" cy="172999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60422cba76_0_163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3 line)">
  <p:cSld name="Cover (3 line)">
    <p:bg>
      <p:bgPr>
        <a:solidFill>
          <a:srgbClr val="171717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0422cba76_0_140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g160422cba76_0_1400"/>
          <p:cNvSpPr txBox="1"/>
          <p:nvPr>
            <p:ph type="title"/>
          </p:nvPr>
        </p:nvSpPr>
        <p:spPr>
          <a:xfrm>
            <a:off x="210312" y="201168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g160422cba76_0_1400"/>
          <p:cNvSpPr txBox="1"/>
          <p:nvPr>
            <p:ph idx="1" type="body"/>
          </p:nvPr>
        </p:nvSpPr>
        <p:spPr>
          <a:xfrm>
            <a:off x="216662" y="1754892"/>
            <a:ext cx="4135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63" name="Google Shape;363;g160422cba76_0_1400"/>
          <p:cNvSpPr txBox="1"/>
          <p:nvPr>
            <p:ph idx="2" type="body"/>
          </p:nvPr>
        </p:nvSpPr>
        <p:spPr>
          <a:xfrm>
            <a:off x="216661" y="2021302"/>
            <a:ext cx="4131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364" name="Google Shape;364;g160422cba76_0_1400"/>
          <p:cNvCxnSpPr/>
          <p:nvPr/>
        </p:nvCxnSpPr>
        <p:spPr>
          <a:xfrm>
            <a:off x="235892" y="1535662"/>
            <a:ext cx="5487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5" name="Google Shape;365;g160422cba76_0_14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5998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2 - 1/2)">
  <p:cSld name="Title + 2 columns (1/2 - 1/2)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210311" y="201168"/>
            <a:ext cx="6437623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4791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Char char="»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129710"/>
            <a:ext cx="1126000" cy="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2 - 1/2)">
  <p:cSld name="Title + 2 columns (1/2 - 1/2)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0422cba76_0_1407"/>
          <p:cNvSpPr txBox="1"/>
          <p:nvPr>
            <p:ph type="title"/>
          </p:nvPr>
        </p:nvSpPr>
        <p:spPr>
          <a:xfrm>
            <a:off x="210311" y="201168"/>
            <a:ext cx="6437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160422cba76_0_1407"/>
          <p:cNvSpPr txBox="1"/>
          <p:nvPr>
            <p:ph idx="1" type="body"/>
          </p:nvPr>
        </p:nvSpPr>
        <p:spPr>
          <a:xfrm>
            <a:off x="4791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69" name="Google Shape;369;g160422cba76_0_1407"/>
          <p:cNvSpPr txBox="1"/>
          <p:nvPr>
            <p:ph idx="2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Char char="»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70" name="Google Shape;370;g160422cba76_0_140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g160422cba76_0_14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129710"/>
            <a:ext cx="1125998" cy="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60422cba76_0_140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0422cba76_0_1414"/>
          <p:cNvSpPr txBox="1"/>
          <p:nvPr>
            <p:ph type="title"/>
          </p:nvPr>
        </p:nvSpPr>
        <p:spPr>
          <a:xfrm>
            <a:off x="210311" y="201168"/>
            <a:ext cx="6437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g160422cba76_0_1414"/>
          <p:cNvSpPr txBox="1"/>
          <p:nvPr>
            <p:ph idx="1" type="body"/>
          </p:nvPr>
        </p:nvSpPr>
        <p:spPr>
          <a:xfrm>
            <a:off x="219456" y="1243584"/>
            <a:ext cx="87054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76" name="Google Shape;376;g160422cba76_0_141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g160422cba76_0_14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60422cba76_0_141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)">
  <p:cSld name="Blank (footer)"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0422cba76_0_142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g160422cba76_0_142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g160422cba76_0_14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0422cba76_0_1424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g160422cba76_0_1424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6" name="Google Shape;386;g160422cba76_0_142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g160422cba76_0_142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160422cba76_0_14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60422cba76_0_142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+ image">
  <p:cSld name="Title + 2 column + image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0422cba76_0_1431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g160422cba76_0_1431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93" name="Google Shape;393;g160422cba76_0_143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g160422cba76_0_143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g160422cba76_0_1431"/>
          <p:cNvSpPr txBox="1"/>
          <p:nvPr>
            <p:ph idx="3" type="body"/>
          </p:nvPr>
        </p:nvSpPr>
        <p:spPr>
          <a:xfrm>
            <a:off x="2505456" y="1243584"/>
            <a:ext cx="18378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396" name="Google Shape;396;g160422cba76_0_1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60422cba76_0_1431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1 line)">
  <p:cSld name="Cover (1 line)">
    <p:bg>
      <p:bgPr>
        <a:solidFill>
          <a:srgbClr val="171717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0422cba76_0_143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g160422cba76_0_1439"/>
          <p:cNvSpPr txBox="1"/>
          <p:nvPr>
            <p:ph type="title"/>
          </p:nvPr>
        </p:nvSpPr>
        <p:spPr>
          <a:xfrm>
            <a:off x="210312" y="201170"/>
            <a:ext cx="4142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g160422cba76_0_1439"/>
          <p:cNvSpPr txBox="1"/>
          <p:nvPr>
            <p:ph idx="1" type="body"/>
          </p:nvPr>
        </p:nvSpPr>
        <p:spPr>
          <a:xfrm>
            <a:off x="216662" y="990317"/>
            <a:ext cx="41181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02" name="Google Shape;402;g160422cba76_0_1439"/>
          <p:cNvSpPr txBox="1"/>
          <p:nvPr>
            <p:ph idx="2" type="body"/>
          </p:nvPr>
        </p:nvSpPr>
        <p:spPr>
          <a:xfrm>
            <a:off x="216661" y="1256728"/>
            <a:ext cx="41181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403" name="Google Shape;403;g160422cba76_0_1439"/>
          <p:cNvCxnSpPr/>
          <p:nvPr/>
        </p:nvCxnSpPr>
        <p:spPr>
          <a:xfrm>
            <a:off x="235892" y="771088"/>
            <a:ext cx="5487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4" name="Google Shape;404;g160422cba76_0_14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5998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bg>
      <p:bgPr>
        <a:solidFill>
          <a:schemeClr val="l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footer)">
  <p:cSld name="Title / divider (footer)"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0422cba76_0_1450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g160422cba76_0_145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9" name="Google Shape;409;g160422cba76_0_14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60422cba76_0_145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 / fact + image">
  <p:cSld name="Xlg text / fact + image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60422cba76_0_1460"/>
          <p:cNvSpPr txBox="1"/>
          <p:nvPr>
            <p:ph idx="1" type="body"/>
          </p:nvPr>
        </p:nvSpPr>
        <p:spPr>
          <a:xfrm>
            <a:off x="155448" y="1155627"/>
            <a:ext cx="42063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28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13" name="Google Shape;413;g160422cba76_0_146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g160422cba76_0_146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g160422cba76_0_1460"/>
          <p:cNvSpPr txBox="1"/>
          <p:nvPr>
            <p:ph idx="3" type="body"/>
          </p:nvPr>
        </p:nvSpPr>
        <p:spPr>
          <a:xfrm>
            <a:off x="219456" y="173736"/>
            <a:ext cx="3794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16" name="Google Shape;416;g160422cba76_0_14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60422cba76_0_146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0422cba76_0_1467"/>
          <p:cNvSpPr txBox="1"/>
          <p:nvPr>
            <p:ph type="title"/>
          </p:nvPr>
        </p:nvSpPr>
        <p:spPr>
          <a:xfrm>
            <a:off x="73152" y="201169"/>
            <a:ext cx="55626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g160422cba76_0_146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g160422cba76_0_1467"/>
          <p:cNvSpPr txBox="1"/>
          <p:nvPr>
            <p:ph idx="1" type="body"/>
          </p:nvPr>
        </p:nvSpPr>
        <p:spPr>
          <a:xfrm>
            <a:off x="219456" y="1947672"/>
            <a:ext cx="412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22" name="Google Shape;422;g160422cba76_0_1467"/>
          <p:cNvSpPr txBox="1"/>
          <p:nvPr>
            <p:ph idx="2" type="body"/>
          </p:nvPr>
        </p:nvSpPr>
        <p:spPr>
          <a:xfrm>
            <a:off x="219456" y="2203704"/>
            <a:ext cx="412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b="0" i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23" name="Google Shape;423;g160422cba76_0_14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60422cba76_0_146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210311" y="201168"/>
            <a:ext cx="6437623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219456" y="1243584"/>
            <a:ext cx="8705269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width image ">
  <p:cSld name="Title + full width image 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0422cba76_0_147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g160422cba76_0_1474"/>
          <p:cNvSpPr/>
          <p:nvPr>
            <p:ph idx="2" type="pic"/>
          </p:nvPr>
        </p:nvSpPr>
        <p:spPr>
          <a:xfrm>
            <a:off x="0" y="1276350"/>
            <a:ext cx="9144000" cy="38673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g160422cba76_0_1474"/>
          <p:cNvSpPr txBox="1"/>
          <p:nvPr>
            <p:ph idx="1" type="body"/>
          </p:nvPr>
        </p:nvSpPr>
        <p:spPr>
          <a:xfrm>
            <a:off x="219456" y="173736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29" name="Google Shape;429;g160422cba76_0_14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60422cba76_0_147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 right">
  <p:cSld name="Title + content righ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60422cba76_0_1480"/>
          <p:cNvSpPr txBox="1"/>
          <p:nvPr>
            <p:ph type="title"/>
          </p:nvPr>
        </p:nvSpPr>
        <p:spPr>
          <a:xfrm>
            <a:off x="210312" y="201168"/>
            <a:ext cx="4142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g160422cba76_0_1480"/>
          <p:cNvSpPr txBox="1"/>
          <p:nvPr>
            <p:ph idx="1" type="body"/>
          </p:nvPr>
        </p:nvSpPr>
        <p:spPr>
          <a:xfrm>
            <a:off x="4791456" y="201168"/>
            <a:ext cx="4123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4" name="Google Shape;434;g160422cba76_0_148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g160422cba76_0_148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4 - 3/4)">
  <p:cSld name="Title + 2 columns (1/4 - 3/4)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0422cba76_0_1485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g160422cba76_0_1485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9" name="Google Shape;439;g160422cba76_0_148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g160422cba76_0_1485"/>
          <p:cNvSpPr txBox="1"/>
          <p:nvPr>
            <p:ph idx="2" type="body"/>
          </p:nvPr>
        </p:nvSpPr>
        <p:spPr>
          <a:xfrm>
            <a:off x="2505456" y="1243584"/>
            <a:ext cx="6400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41" name="Google Shape;441;g160422cba76_0_1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60422cba76_0_1485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1/4 - 1/2)">
  <p:cSld name="Title + 3 columns (1/4 - 1/2)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0422cba76_0_1492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g160422cba76_0_1492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6" name="Google Shape;446;g160422cba76_0_1492"/>
          <p:cNvSpPr txBox="1"/>
          <p:nvPr>
            <p:ph idx="2" type="body"/>
          </p:nvPr>
        </p:nvSpPr>
        <p:spPr>
          <a:xfrm>
            <a:off x="2505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7" name="Google Shape;447;g160422cba76_0_149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160422cba76_0_1492"/>
          <p:cNvSpPr txBox="1"/>
          <p:nvPr>
            <p:ph idx="3" type="body"/>
          </p:nvPr>
        </p:nvSpPr>
        <p:spPr>
          <a:xfrm>
            <a:off x="4791456" y="1243584"/>
            <a:ext cx="41421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49" name="Google Shape;449;g160422cba76_0_1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60422cba76_0_149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1/4)">
  <p:cSld name="Title + 4 columns (1/4)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0422cba76_0_1500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g160422cba76_0_1500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4" name="Google Shape;454;g160422cba76_0_1500"/>
          <p:cNvSpPr txBox="1"/>
          <p:nvPr>
            <p:ph idx="2" type="body"/>
          </p:nvPr>
        </p:nvSpPr>
        <p:spPr>
          <a:xfrm>
            <a:off x="2505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5" name="Google Shape;455;g160422cba76_0_1500"/>
          <p:cNvSpPr txBox="1"/>
          <p:nvPr>
            <p:ph idx="3" type="body"/>
          </p:nvPr>
        </p:nvSpPr>
        <p:spPr>
          <a:xfrm>
            <a:off x="4791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6" name="Google Shape;456;g160422cba76_0_1500"/>
          <p:cNvSpPr txBox="1"/>
          <p:nvPr>
            <p:ph idx="4" type="body"/>
          </p:nvPr>
        </p:nvSpPr>
        <p:spPr>
          <a:xfrm>
            <a:off x="7086600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7" name="Google Shape;457;g160422cba76_0_150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8" name="Google Shape;458;g160422cba76_0_1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60422cba76_0_150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with numbers)">
  <p:cSld name="Title + 4 columns (with numbers)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0422cba76_0_1509"/>
          <p:cNvSpPr txBox="1"/>
          <p:nvPr>
            <p:ph type="title"/>
          </p:nvPr>
        </p:nvSpPr>
        <p:spPr>
          <a:xfrm>
            <a:off x="210312" y="201168"/>
            <a:ext cx="6876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g160422cba76_0_1509"/>
          <p:cNvSpPr txBox="1"/>
          <p:nvPr>
            <p:ph idx="1" type="body"/>
          </p:nvPr>
        </p:nvSpPr>
        <p:spPr>
          <a:xfrm>
            <a:off x="219456" y="1929384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3" name="Google Shape;463;g160422cba76_0_1509"/>
          <p:cNvSpPr txBox="1"/>
          <p:nvPr>
            <p:ph idx="2" type="body"/>
          </p:nvPr>
        </p:nvSpPr>
        <p:spPr>
          <a:xfrm>
            <a:off x="2500884" y="1930400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4" name="Google Shape;464;g160422cba76_0_1509"/>
          <p:cNvSpPr txBox="1"/>
          <p:nvPr>
            <p:ph idx="3" type="body"/>
          </p:nvPr>
        </p:nvSpPr>
        <p:spPr>
          <a:xfrm>
            <a:off x="4791456" y="1929384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5" name="Google Shape;465;g160422cba76_0_1509"/>
          <p:cNvSpPr txBox="1"/>
          <p:nvPr>
            <p:ph idx="4" type="body"/>
          </p:nvPr>
        </p:nvSpPr>
        <p:spPr>
          <a:xfrm>
            <a:off x="7086600" y="1930399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6" name="Google Shape;466;g160422cba76_0_150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g160422cba76_0_1509"/>
          <p:cNvSpPr txBox="1"/>
          <p:nvPr>
            <p:ph idx="5" type="body"/>
          </p:nvPr>
        </p:nvSpPr>
        <p:spPr>
          <a:xfrm>
            <a:off x="228666" y="1289050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8" name="Google Shape;468;g160422cba76_0_1509"/>
          <p:cNvSpPr txBox="1"/>
          <p:nvPr>
            <p:ph idx="6" type="body"/>
          </p:nvPr>
        </p:nvSpPr>
        <p:spPr>
          <a:xfrm>
            <a:off x="2514666" y="1303009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9" name="Google Shape;469;g160422cba76_0_1509"/>
          <p:cNvSpPr txBox="1"/>
          <p:nvPr>
            <p:ph idx="7" type="body"/>
          </p:nvPr>
        </p:nvSpPr>
        <p:spPr>
          <a:xfrm>
            <a:off x="4800666" y="1303008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0" name="Google Shape;470;g160422cba76_0_1509"/>
          <p:cNvSpPr txBox="1"/>
          <p:nvPr>
            <p:ph idx="8" type="body"/>
          </p:nvPr>
        </p:nvSpPr>
        <p:spPr>
          <a:xfrm>
            <a:off x="7086600" y="1285916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71" name="Google Shape;471;g160422cba76_0_1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60422cba76_0_150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+ 3/4 image/content">
  <p:cSld name="Small title + 3/4 image/conte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60422cba76_0_152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g160422cba76_0_1522"/>
          <p:cNvSpPr txBox="1"/>
          <p:nvPr>
            <p:ph idx="1" type="body"/>
          </p:nvPr>
        </p:nvSpPr>
        <p:spPr>
          <a:xfrm>
            <a:off x="2505456" y="201168"/>
            <a:ext cx="64008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6" name="Google Shape;476;g160422cba76_0_1522"/>
          <p:cNvSpPr txBox="1"/>
          <p:nvPr>
            <p:ph idx="2" type="body"/>
          </p:nvPr>
        </p:nvSpPr>
        <p:spPr>
          <a:xfrm>
            <a:off x="219456" y="201168"/>
            <a:ext cx="18288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7" name="Google Shape;477;g160422cba76_0_152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4 column">
  <p:cSld name="Left panel title + 4 column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0422cba76_0_152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0" name="Google Shape;480;g160422cba76_0_152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g160422cba76_0_1527"/>
          <p:cNvSpPr txBox="1"/>
          <p:nvPr>
            <p:ph idx="1" type="body"/>
          </p:nvPr>
        </p:nvSpPr>
        <p:spPr>
          <a:xfrm>
            <a:off x="4791456" y="1243584"/>
            <a:ext cx="1833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2" name="Google Shape;482;g160422cba76_0_1527"/>
          <p:cNvSpPr txBox="1"/>
          <p:nvPr>
            <p:ph idx="2" type="body"/>
          </p:nvPr>
        </p:nvSpPr>
        <p:spPr>
          <a:xfrm>
            <a:off x="7086600" y="1243584"/>
            <a:ext cx="1833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3" name="Google Shape;483;g160422cba76_0_152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4" name="Google Shape;484;g160422cba76_0_1527"/>
          <p:cNvSpPr txBox="1"/>
          <p:nvPr>
            <p:ph idx="4" type="body"/>
          </p:nvPr>
        </p:nvSpPr>
        <p:spPr>
          <a:xfrm>
            <a:off x="219456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5" name="Google Shape;485;g160422cba76_0_1527"/>
          <p:cNvSpPr txBox="1"/>
          <p:nvPr>
            <p:ph idx="5" type="body"/>
          </p:nvPr>
        </p:nvSpPr>
        <p:spPr>
          <a:xfrm>
            <a:off x="2505456" y="1243584"/>
            <a:ext cx="1828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86" name="Google Shape;486;g160422cba76_0_15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60422cba76_0_152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panel title + 4 column">
  <p:cSld name="1_Left panel title + 4 column">
    <p:bg>
      <p:bgPr>
        <a:solidFill>
          <a:schemeClr val="accen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60422cba76_0_153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0" name="Google Shape;490;g160422cba76_0_153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g160422cba76_0_1537"/>
          <p:cNvSpPr txBox="1"/>
          <p:nvPr>
            <p:ph idx="1" type="body"/>
          </p:nvPr>
        </p:nvSpPr>
        <p:spPr>
          <a:xfrm>
            <a:off x="4791456" y="1243584"/>
            <a:ext cx="1833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2" name="Google Shape;492;g160422cba76_0_1537"/>
          <p:cNvSpPr txBox="1"/>
          <p:nvPr>
            <p:ph idx="2" type="body"/>
          </p:nvPr>
        </p:nvSpPr>
        <p:spPr>
          <a:xfrm>
            <a:off x="7086600" y="1243584"/>
            <a:ext cx="1833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3" name="Google Shape;493;g160422cba76_0_153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4" name="Google Shape;494;g160422cba76_0_1537"/>
          <p:cNvSpPr txBox="1"/>
          <p:nvPr>
            <p:ph idx="4" type="body"/>
          </p:nvPr>
        </p:nvSpPr>
        <p:spPr>
          <a:xfrm>
            <a:off x="219456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5" name="Google Shape;495;g160422cba76_0_1537"/>
          <p:cNvSpPr txBox="1"/>
          <p:nvPr>
            <p:ph idx="5" type="body"/>
          </p:nvPr>
        </p:nvSpPr>
        <p:spPr>
          <a:xfrm>
            <a:off x="2505456" y="1243584"/>
            <a:ext cx="1828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96" name="Google Shape;496;g160422cba76_0_15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60422cba76_0_153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image">
  <p:cSld name="Left panel title + image"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60422cba76_0_154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0" name="Google Shape;500;g160422cba76_0_1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414" y="0"/>
            <a:ext cx="1594588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60422cba76_0_1547"/>
          <p:cNvSpPr/>
          <p:nvPr>
            <p:ph idx="2" type="pic"/>
          </p:nvPr>
        </p:nvSpPr>
        <p:spPr>
          <a:xfrm>
            <a:off x="2286000" y="0"/>
            <a:ext cx="6858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02" name="Google Shape;502;g160422cba76_0_154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g160422cba76_0_1547"/>
          <p:cNvSpPr txBox="1"/>
          <p:nvPr>
            <p:ph idx="1" type="body"/>
          </p:nvPr>
        </p:nvSpPr>
        <p:spPr>
          <a:xfrm>
            <a:off x="219779" y="4327588"/>
            <a:ext cx="18657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900"/>
              <a:buNone/>
              <a:defRPr b="0" i="1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4" name="Google Shape;504;g160422cba76_0_154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5" name="Google Shape;505;g160422cba76_0_1547"/>
          <p:cNvSpPr txBox="1"/>
          <p:nvPr>
            <p:ph idx="4" type="body"/>
          </p:nvPr>
        </p:nvSpPr>
        <p:spPr>
          <a:xfrm>
            <a:off x="219457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6" name="Google Shape;506;g160422cba76_0_154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2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(split background)">
  <p:cSld name="Title + 2 column (split background)">
    <p:bg>
      <p:bgPr>
        <a:solidFill>
          <a:schemeClr val="lt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60422cba76_0_15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9" name="Google Shape;509;g160422cba76_0_1556"/>
          <p:cNvSpPr txBox="1"/>
          <p:nvPr>
            <p:ph type="title"/>
          </p:nvPr>
        </p:nvSpPr>
        <p:spPr>
          <a:xfrm>
            <a:off x="210311" y="201168"/>
            <a:ext cx="411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g160422cba76_0_1556"/>
          <p:cNvSpPr txBox="1"/>
          <p:nvPr>
            <p:ph idx="1" type="body"/>
          </p:nvPr>
        </p:nvSpPr>
        <p:spPr>
          <a:xfrm>
            <a:off x="4791456" y="1243584"/>
            <a:ext cx="41421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1" name="Google Shape;511;g160422cba76_0_1556"/>
          <p:cNvSpPr txBox="1"/>
          <p:nvPr>
            <p:ph idx="2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2" name="Google Shape;512;g160422cba76_0_155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3" name="Google Shape;513;g160422cba76_0_15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160422cba76_0_155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">
  <p:cSld name="Title + 1 column + 3 boxe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0422cba76_0_1564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g160422cba76_0_1564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8" name="Google Shape;518;g160422cba76_0_1564"/>
          <p:cNvSpPr txBox="1"/>
          <p:nvPr>
            <p:ph idx="2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9" name="Google Shape;519;g160422cba76_0_1564"/>
          <p:cNvSpPr txBox="1"/>
          <p:nvPr>
            <p:ph idx="3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0" name="Google Shape;520;g160422cba76_0_1564"/>
          <p:cNvSpPr txBox="1"/>
          <p:nvPr>
            <p:ph idx="4" type="body"/>
          </p:nvPr>
        </p:nvSpPr>
        <p:spPr>
          <a:xfrm>
            <a:off x="4572000" y="2570163"/>
            <a:ext cx="4572000" cy="257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1" name="Google Shape;521;g160422cba76_0_156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g160422cba76_0_156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 gray">
  <p:cSld name="Title + 1 column + 3 boxes gray">
    <p:bg>
      <p:bgPr>
        <a:solidFill>
          <a:schemeClr val="lt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60422cba76_0_1572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g160422cba76_0_1572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6" name="Google Shape;526;g160422cba76_0_1572"/>
          <p:cNvSpPr txBox="1"/>
          <p:nvPr>
            <p:ph idx="2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7" name="Google Shape;527;g160422cba76_0_1572"/>
          <p:cNvSpPr txBox="1"/>
          <p:nvPr>
            <p:ph idx="3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8" name="Google Shape;528;g160422cba76_0_1572"/>
          <p:cNvSpPr txBox="1"/>
          <p:nvPr>
            <p:ph idx="4" type="body"/>
          </p:nvPr>
        </p:nvSpPr>
        <p:spPr>
          <a:xfrm>
            <a:off x="4572000" y="2570163"/>
            <a:ext cx="4572000" cy="25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9" name="Google Shape;529;g160422cba76_0_157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g160422cba76_0_157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">
  <p:cSld name="Title + 4 boxes (alt)">
    <p:bg>
      <p:bgPr>
        <a:solidFill>
          <a:schemeClr val="l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0422cba76_0_1580"/>
          <p:cNvSpPr txBox="1"/>
          <p:nvPr>
            <p:ph type="title"/>
          </p:nvPr>
        </p:nvSpPr>
        <p:spPr>
          <a:xfrm>
            <a:off x="0" y="-1"/>
            <a:ext cx="7086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g160422cba76_0_1580"/>
          <p:cNvSpPr txBox="1"/>
          <p:nvPr>
            <p:ph idx="1" type="body"/>
          </p:nvPr>
        </p:nvSpPr>
        <p:spPr>
          <a:xfrm>
            <a:off x="0" y="2570163"/>
            <a:ext cx="2286000" cy="2573400"/>
          </a:xfrm>
          <a:prstGeom prst="rect">
            <a:avLst/>
          </a:prstGeom>
          <a:solidFill>
            <a:srgbClr val="D4BBFF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4" name="Google Shape;534;g160422cba76_0_1580"/>
          <p:cNvSpPr txBox="1"/>
          <p:nvPr>
            <p:ph idx="2" type="body"/>
          </p:nvPr>
        </p:nvSpPr>
        <p:spPr>
          <a:xfrm>
            <a:off x="2286001" y="2570163"/>
            <a:ext cx="2286000" cy="257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5" name="Google Shape;535;g160422cba76_0_1580"/>
          <p:cNvSpPr txBox="1"/>
          <p:nvPr>
            <p:ph idx="3" type="body"/>
          </p:nvPr>
        </p:nvSpPr>
        <p:spPr>
          <a:xfrm>
            <a:off x="4572000" y="2570162"/>
            <a:ext cx="2286000" cy="257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6" name="Google Shape;536;g160422cba76_0_1580"/>
          <p:cNvSpPr txBox="1"/>
          <p:nvPr>
            <p:ph idx="4" type="body"/>
          </p:nvPr>
        </p:nvSpPr>
        <p:spPr>
          <a:xfrm>
            <a:off x="6858000" y="2570162"/>
            <a:ext cx="2286000" cy="257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7" name="Google Shape;537;g160422cba76_0_158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g160422cba76_0_15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60422cba76_0_158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 gray">
  <p:cSld name="Title + 4 boxes (alt) gray">
    <p:bg>
      <p:bgPr>
        <a:solidFill>
          <a:schemeClr val="lt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0422cba76_0_1589"/>
          <p:cNvSpPr txBox="1"/>
          <p:nvPr>
            <p:ph type="title"/>
          </p:nvPr>
        </p:nvSpPr>
        <p:spPr>
          <a:xfrm>
            <a:off x="0" y="-1"/>
            <a:ext cx="7086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g160422cba76_0_1589"/>
          <p:cNvSpPr txBox="1"/>
          <p:nvPr>
            <p:ph idx="1" type="body"/>
          </p:nvPr>
        </p:nvSpPr>
        <p:spPr>
          <a:xfrm>
            <a:off x="0" y="2570163"/>
            <a:ext cx="2286000" cy="25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3" name="Google Shape;543;g160422cba76_0_1589"/>
          <p:cNvSpPr txBox="1"/>
          <p:nvPr>
            <p:ph idx="2" type="body"/>
          </p:nvPr>
        </p:nvSpPr>
        <p:spPr>
          <a:xfrm>
            <a:off x="2286001" y="2570163"/>
            <a:ext cx="2286000" cy="257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4" name="Google Shape;544;g160422cba76_0_1589"/>
          <p:cNvSpPr txBox="1"/>
          <p:nvPr>
            <p:ph idx="3" type="body"/>
          </p:nvPr>
        </p:nvSpPr>
        <p:spPr>
          <a:xfrm>
            <a:off x="4572000" y="2570162"/>
            <a:ext cx="2286000" cy="2573400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5" name="Google Shape;545;g160422cba76_0_1589"/>
          <p:cNvSpPr txBox="1"/>
          <p:nvPr>
            <p:ph idx="4" type="body"/>
          </p:nvPr>
        </p:nvSpPr>
        <p:spPr>
          <a:xfrm>
            <a:off x="6858000" y="2570162"/>
            <a:ext cx="2286000" cy="2573400"/>
          </a:xfrm>
          <a:prstGeom prst="rect">
            <a:avLst/>
          </a:prstGeom>
          <a:solidFill>
            <a:srgbClr val="A2A9B0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6" name="Google Shape;546;g160422cba76_0_158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g160422cba76_0_15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60422cba76_0_158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60422cba76_0_1598"/>
          <p:cNvSpPr txBox="1"/>
          <p:nvPr>
            <p:ph idx="1" type="body"/>
          </p:nvPr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1" name="Google Shape;551;g160422cba76_0_1598"/>
          <p:cNvSpPr txBox="1"/>
          <p:nvPr>
            <p:ph idx="2" type="body"/>
          </p:nvPr>
        </p:nvSpPr>
        <p:spPr>
          <a:xfrm>
            <a:off x="3044951" y="0"/>
            <a:ext cx="3045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2" name="Google Shape;552;g160422cba76_0_1598"/>
          <p:cNvSpPr txBox="1"/>
          <p:nvPr>
            <p:ph idx="3" type="body"/>
          </p:nvPr>
        </p:nvSpPr>
        <p:spPr>
          <a:xfrm>
            <a:off x="6090348" y="0"/>
            <a:ext cx="3045000" cy="51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3" name="Google Shape;553;g160422cba76_0_159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g160422cba76_0_1598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 gray">
  <p:cSld name="3 boxes gray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60422cba76_0_1604"/>
          <p:cNvSpPr txBox="1"/>
          <p:nvPr>
            <p:ph idx="1" type="body"/>
          </p:nvPr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7" name="Google Shape;557;g160422cba76_0_1604"/>
          <p:cNvSpPr txBox="1"/>
          <p:nvPr>
            <p:ph idx="2" type="body"/>
          </p:nvPr>
        </p:nvSpPr>
        <p:spPr>
          <a:xfrm>
            <a:off x="3044951" y="0"/>
            <a:ext cx="3045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8" name="Google Shape;558;g160422cba76_0_1604"/>
          <p:cNvSpPr txBox="1"/>
          <p:nvPr>
            <p:ph idx="3" type="body"/>
          </p:nvPr>
        </p:nvSpPr>
        <p:spPr>
          <a:xfrm>
            <a:off x="6090348" y="0"/>
            <a:ext cx="3045000" cy="51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9" name="Google Shape;559;g160422cba76_0_160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0" name="Google Shape;560;g160422cba76_0_16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60422cba76_0_160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0422cba76_0_1611"/>
          <p:cNvSpPr txBox="1"/>
          <p:nvPr>
            <p:ph idx="1" type="body"/>
          </p:nvPr>
        </p:nvSpPr>
        <p:spPr>
          <a:xfrm>
            <a:off x="0" y="0"/>
            <a:ext cx="228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4" name="Google Shape;564;g160422cba76_0_1611"/>
          <p:cNvSpPr txBox="1"/>
          <p:nvPr>
            <p:ph idx="2" type="body"/>
          </p:nvPr>
        </p:nvSpPr>
        <p:spPr>
          <a:xfrm>
            <a:off x="2286000" y="0"/>
            <a:ext cx="2286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5" name="Google Shape;565;g160422cba76_0_1611"/>
          <p:cNvSpPr txBox="1"/>
          <p:nvPr>
            <p:ph idx="3" type="body"/>
          </p:nvPr>
        </p:nvSpPr>
        <p:spPr>
          <a:xfrm>
            <a:off x="4572000" y="0"/>
            <a:ext cx="2286000" cy="51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6" name="Google Shape;566;g160422cba76_0_1611"/>
          <p:cNvSpPr txBox="1"/>
          <p:nvPr>
            <p:ph idx="4" type="body"/>
          </p:nvPr>
        </p:nvSpPr>
        <p:spPr>
          <a:xfrm>
            <a:off x="6858000" y="0"/>
            <a:ext cx="2286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>
                <a:solidFill>
                  <a:schemeClr val="lt2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7" name="Google Shape;567;g160422cba76_0_161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g160422cba76_0_1611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 gray">
  <p:cSld name="4 boxes gray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60422cba76_0_1618"/>
          <p:cNvSpPr txBox="1"/>
          <p:nvPr>
            <p:ph idx="1" type="body"/>
          </p:nvPr>
        </p:nvSpPr>
        <p:spPr>
          <a:xfrm>
            <a:off x="0" y="0"/>
            <a:ext cx="2286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1" name="Google Shape;571;g160422cba76_0_1618"/>
          <p:cNvSpPr txBox="1"/>
          <p:nvPr>
            <p:ph idx="2" type="body"/>
          </p:nvPr>
        </p:nvSpPr>
        <p:spPr>
          <a:xfrm>
            <a:off x="2286000" y="0"/>
            <a:ext cx="228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2" name="Google Shape;572;g160422cba76_0_1618"/>
          <p:cNvSpPr txBox="1"/>
          <p:nvPr>
            <p:ph idx="3" type="body"/>
          </p:nvPr>
        </p:nvSpPr>
        <p:spPr>
          <a:xfrm>
            <a:off x="4572000" y="0"/>
            <a:ext cx="2286000" cy="51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3" name="Google Shape;573;g160422cba76_0_1618"/>
          <p:cNvSpPr txBox="1"/>
          <p:nvPr>
            <p:ph idx="4" type="body"/>
          </p:nvPr>
        </p:nvSpPr>
        <p:spPr>
          <a:xfrm>
            <a:off x="6858000" y="0"/>
            <a:ext cx="2286000" cy="5148000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4" name="Google Shape;574;g160422cba76_0_161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5" name="Google Shape;575;g160422cba76_0_16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160422cba76_0_1618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bg>
      <p:bgPr>
        <a:solidFill>
          <a:schemeClr val="lt2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60422cba76_0_1626"/>
          <p:cNvSpPr txBox="1"/>
          <p:nvPr>
            <p:ph type="title"/>
          </p:nvPr>
        </p:nvSpPr>
        <p:spPr>
          <a:xfrm>
            <a:off x="210312" y="201168"/>
            <a:ext cx="4133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g160422cba76_0_1626"/>
          <p:cNvSpPr txBox="1"/>
          <p:nvPr>
            <p:ph idx="1" type="body"/>
          </p:nvPr>
        </p:nvSpPr>
        <p:spPr>
          <a:xfrm>
            <a:off x="219456" y="1261873"/>
            <a:ext cx="4123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80" name="Google Shape;580;g160422cba76_0_1626"/>
          <p:cNvSpPr txBox="1"/>
          <p:nvPr>
            <p:ph idx="2" type="body"/>
          </p:nvPr>
        </p:nvSpPr>
        <p:spPr>
          <a:xfrm>
            <a:off x="223658" y="3205697"/>
            <a:ext cx="6405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00"/>
            </a:lvl1pPr>
            <a:lvl2pPr indent="-25908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2pPr>
            <a:lvl3pPr indent="-25908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•"/>
              <a:defRPr sz="600"/>
            </a:lvl3pPr>
            <a:lvl4pPr indent="-25908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4pPr>
            <a:lvl5pPr indent="-25907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»"/>
              <a:defRPr sz="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81" name="Google Shape;581;g160422cba76_0_162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g160422cba76_0_162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+ image">
  <p:cSld name="Title + 2 column +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3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0"/>
          <p:cNvSpPr txBox="1"/>
          <p:nvPr>
            <p:ph idx="3" type="body"/>
          </p:nvPr>
        </p:nvSpPr>
        <p:spPr>
          <a:xfrm>
            <a:off x="2505456" y="1243584"/>
            <a:ext cx="1837943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98" name="Google Shape;9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 off">
  <p:cSld name="IBM sign off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422cba76_0_163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BM 8-bar logo" id="585" name="Google Shape;585;g160422cba76_0_16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196" y="2312885"/>
            <a:ext cx="1297608" cy="51773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160422cba76_0_163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1 line)">
  <p:cSld name="Cover (1 line)">
    <p:bg>
      <p:bgPr>
        <a:solidFill>
          <a:srgbClr val="17171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type="title"/>
          </p:nvPr>
        </p:nvSpPr>
        <p:spPr>
          <a:xfrm>
            <a:off x="210312" y="201170"/>
            <a:ext cx="4142232" cy="36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216662" y="990317"/>
            <a:ext cx="4118013" cy="251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2" type="body"/>
          </p:nvPr>
        </p:nvSpPr>
        <p:spPr>
          <a:xfrm>
            <a:off x="216661" y="1256728"/>
            <a:ext cx="4118013" cy="25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105" name="Google Shape;105;p31"/>
          <p:cNvCxnSpPr/>
          <p:nvPr/>
        </p:nvCxnSpPr>
        <p:spPr>
          <a:xfrm>
            <a:off x="235892" y="771088"/>
            <a:ext cx="548574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6000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4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4"/>
          <p:cNvSpPr txBox="1"/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" type="body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161616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TR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9181" lvl="5" marL="27432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181" lvl="6" marL="32004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181" lvl="7" marL="36576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181" lvl="8" marL="41148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Outside edge tick marks for alignment" id="12" name="Google Shape;12;p24"/>
          <p:cNvGrpSpPr/>
          <p:nvPr/>
        </p:nvGrpSpPr>
        <p:grpSpPr>
          <a:xfrm>
            <a:off x="-110110" y="-110490"/>
            <a:ext cx="9364220" cy="5364480"/>
            <a:chOff x="-109730" y="-110490"/>
            <a:chExt cx="9364220" cy="5364480"/>
          </a:xfrm>
        </p:grpSpPr>
        <p:grpSp>
          <p:nvGrpSpPr>
            <p:cNvPr id="13" name="Google Shape;13;p24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14" name="Google Shape;14;p24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24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24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24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24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24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24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24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24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24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24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" name="Google Shape;25;p24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26" name="Google Shape;26;p24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24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24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24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24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24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24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24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4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4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4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" name="Google Shape;37;p24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38" name="Google Shape;38;p24"/>
              <p:cNvCxnSpPr/>
              <p:nvPr/>
            </p:nvCxnSpPr>
            <p:spPr>
              <a:xfrm rot="10800000">
                <a:off x="-109730" y="65379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24"/>
              <p:cNvCxnSpPr/>
              <p:nvPr/>
            </p:nvCxnSpPr>
            <p:spPr>
              <a:xfrm rot="10800000">
                <a:off x="-109730" y="128930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24"/>
              <p:cNvCxnSpPr/>
              <p:nvPr/>
            </p:nvCxnSpPr>
            <p:spPr>
              <a:xfrm rot="10800000">
                <a:off x="-109730" y="192938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24"/>
              <p:cNvCxnSpPr/>
              <p:nvPr/>
            </p:nvCxnSpPr>
            <p:spPr>
              <a:xfrm rot="10800000">
                <a:off x="-109730" y="2570990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4"/>
              <p:cNvCxnSpPr/>
              <p:nvPr/>
            </p:nvCxnSpPr>
            <p:spPr>
              <a:xfrm rot="10800000">
                <a:off x="-109730" y="320954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24"/>
              <p:cNvCxnSpPr/>
              <p:nvPr/>
            </p:nvCxnSpPr>
            <p:spPr>
              <a:xfrm rot="10800000">
                <a:off x="-109730" y="384962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24"/>
              <p:cNvCxnSpPr/>
              <p:nvPr/>
            </p:nvCxnSpPr>
            <p:spPr>
              <a:xfrm rot="10800000">
                <a:off x="-109730" y="449427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4"/>
              <p:cNvCxnSpPr/>
              <p:nvPr/>
            </p:nvCxnSpPr>
            <p:spPr>
              <a:xfrm rot="10800000">
                <a:off x="-109730" y="23774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4"/>
              <p:cNvCxnSpPr/>
              <p:nvPr/>
            </p:nvCxnSpPr>
            <p:spPr>
              <a:xfrm rot="10800000">
                <a:off x="-109730" y="4902200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" name="Google Shape;47;p24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48" name="Google Shape;48;p24"/>
              <p:cNvCxnSpPr/>
              <p:nvPr/>
            </p:nvCxnSpPr>
            <p:spPr>
              <a:xfrm rot="10800000">
                <a:off x="-109730" y="64744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24"/>
              <p:cNvCxnSpPr/>
              <p:nvPr/>
            </p:nvCxnSpPr>
            <p:spPr>
              <a:xfrm rot="10800000">
                <a:off x="-109730" y="128295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24"/>
              <p:cNvCxnSpPr/>
              <p:nvPr/>
            </p:nvCxnSpPr>
            <p:spPr>
              <a:xfrm rot="10800000">
                <a:off x="-109730" y="192303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4"/>
              <p:cNvCxnSpPr/>
              <p:nvPr/>
            </p:nvCxnSpPr>
            <p:spPr>
              <a:xfrm rot="10800000">
                <a:off x="-109730" y="256311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4"/>
              <p:cNvCxnSpPr/>
              <p:nvPr/>
            </p:nvCxnSpPr>
            <p:spPr>
              <a:xfrm rot="10800000">
                <a:off x="-109730" y="320319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4"/>
              <p:cNvCxnSpPr/>
              <p:nvPr/>
            </p:nvCxnSpPr>
            <p:spPr>
              <a:xfrm rot="10800000">
                <a:off x="-109730" y="384327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4"/>
              <p:cNvCxnSpPr/>
              <p:nvPr/>
            </p:nvCxnSpPr>
            <p:spPr>
              <a:xfrm rot="10800000">
                <a:off x="-109730" y="448792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24"/>
              <p:cNvCxnSpPr/>
              <p:nvPr/>
            </p:nvCxnSpPr>
            <p:spPr>
              <a:xfrm rot="10800000">
                <a:off x="-109730" y="23139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24"/>
              <p:cNvCxnSpPr/>
              <p:nvPr/>
            </p:nvCxnSpPr>
            <p:spPr>
              <a:xfrm rot="10800000">
                <a:off x="-109730" y="489483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0422cba76_0_1350"/>
          <p:cNvSpPr txBox="1"/>
          <p:nvPr>
            <p:ph type="title"/>
          </p:nvPr>
        </p:nvSpPr>
        <p:spPr>
          <a:xfrm>
            <a:off x="210312" y="201168"/>
            <a:ext cx="4142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9" name="Google Shape;299;g160422cba76_0_1350"/>
          <p:cNvSpPr txBox="1"/>
          <p:nvPr>
            <p:ph idx="1" type="body"/>
          </p:nvPr>
        </p:nvSpPr>
        <p:spPr>
          <a:xfrm>
            <a:off x="4791456" y="201168"/>
            <a:ext cx="4123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161616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TR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9181" lvl="5" marL="27432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181" lvl="6" marL="32004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181" lvl="7" marL="36576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181" lvl="8" marL="41148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g160422cba76_0_135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01" name="Google Shape;301;g160422cba76_0_135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Outside edge tick marks for alignment" id="302" name="Google Shape;302;g160422cba76_0_1350"/>
          <p:cNvGrpSpPr/>
          <p:nvPr/>
        </p:nvGrpSpPr>
        <p:grpSpPr>
          <a:xfrm>
            <a:off x="-110170" y="-110490"/>
            <a:ext cx="9364280" cy="5364480"/>
            <a:chOff x="-109790" y="-110490"/>
            <a:chExt cx="9364280" cy="5364480"/>
          </a:xfrm>
        </p:grpSpPr>
        <p:grpSp>
          <p:nvGrpSpPr>
            <p:cNvPr id="303" name="Google Shape;303;g160422cba76_0_1350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304" name="Google Shape;304;g160422cba76_0_1350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g160422cba76_0_1350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g160422cba76_0_1350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g160422cba76_0_1350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g160422cba76_0_1350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g160422cba76_0_1350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g160422cba76_0_1350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g160422cba76_0_1350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g160422cba76_0_1350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g160422cba76_0_1350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g160422cba76_0_1350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5" name="Google Shape;315;g160422cba76_0_1350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316" name="Google Shape;316;g160422cba76_0_1350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g160422cba76_0_1350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160422cba76_0_1350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g160422cba76_0_1350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g160422cba76_0_1350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g160422cba76_0_1350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g160422cba76_0_1350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g160422cba76_0_1350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g160422cba76_0_1350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g160422cba76_0_1350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g160422cba76_0_1350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7" name="Google Shape;327;g160422cba76_0_1350"/>
            <p:cNvGrpSpPr/>
            <p:nvPr/>
          </p:nvGrpSpPr>
          <p:grpSpPr>
            <a:xfrm>
              <a:off x="-109790" y="237744"/>
              <a:ext cx="91500" cy="4664456"/>
              <a:chOff x="-109790" y="237744"/>
              <a:chExt cx="91500" cy="4664456"/>
            </a:xfrm>
          </p:grpSpPr>
          <p:cxnSp>
            <p:nvCxnSpPr>
              <p:cNvPr id="328" name="Google Shape;328;g160422cba76_0_1350"/>
              <p:cNvCxnSpPr/>
              <p:nvPr/>
            </p:nvCxnSpPr>
            <p:spPr>
              <a:xfrm rot="10800000">
                <a:off x="-109790" y="65379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g160422cba76_0_1350"/>
              <p:cNvCxnSpPr/>
              <p:nvPr/>
            </p:nvCxnSpPr>
            <p:spPr>
              <a:xfrm rot="10800000">
                <a:off x="-109790" y="128930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g160422cba76_0_1350"/>
              <p:cNvCxnSpPr/>
              <p:nvPr/>
            </p:nvCxnSpPr>
            <p:spPr>
              <a:xfrm rot="10800000">
                <a:off x="-109790" y="192938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g160422cba76_0_1350"/>
              <p:cNvCxnSpPr/>
              <p:nvPr/>
            </p:nvCxnSpPr>
            <p:spPr>
              <a:xfrm rot="10800000">
                <a:off x="-109790" y="2570990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g160422cba76_0_1350"/>
              <p:cNvCxnSpPr/>
              <p:nvPr/>
            </p:nvCxnSpPr>
            <p:spPr>
              <a:xfrm rot="10800000">
                <a:off x="-109790" y="320954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g160422cba76_0_1350"/>
              <p:cNvCxnSpPr/>
              <p:nvPr/>
            </p:nvCxnSpPr>
            <p:spPr>
              <a:xfrm rot="10800000">
                <a:off x="-109790" y="384962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g160422cba76_0_1350"/>
              <p:cNvCxnSpPr/>
              <p:nvPr/>
            </p:nvCxnSpPr>
            <p:spPr>
              <a:xfrm rot="10800000">
                <a:off x="-109790" y="449427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g160422cba76_0_1350"/>
              <p:cNvCxnSpPr/>
              <p:nvPr/>
            </p:nvCxnSpPr>
            <p:spPr>
              <a:xfrm rot="10800000">
                <a:off x="-109790" y="23774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g160422cba76_0_1350"/>
              <p:cNvCxnSpPr/>
              <p:nvPr/>
            </p:nvCxnSpPr>
            <p:spPr>
              <a:xfrm rot="10800000">
                <a:off x="-109790" y="4902200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7" name="Google Shape;337;g160422cba76_0_1350"/>
            <p:cNvGrpSpPr/>
            <p:nvPr/>
          </p:nvGrpSpPr>
          <p:grpSpPr>
            <a:xfrm>
              <a:off x="9162990" y="237744"/>
              <a:ext cx="91500" cy="4663440"/>
              <a:chOff x="-109790" y="231394"/>
              <a:chExt cx="91500" cy="4663440"/>
            </a:xfrm>
          </p:grpSpPr>
          <p:cxnSp>
            <p:nvCxnSpPr>
              <p:cNvPr id="338" name="Google Shape;338;g160422cba76_0_1350"/>
              <p:cNvCxnSpPr/>
              <p:nvPr/>
            </p:nvCxnSpPr>
            <p:spPr>
              <a:xfrm rot="10800000">
                <a:off x="-109790" y="64744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g160422cba76_0_1350"/>
              <p:cNvCxnSpPr/>
              <p:nvPr/>
            </p:nvCxnSpPr>
            <p:spPr>
              <a:xfrm rot="10800000">
                <a:off x="-109790" y="128295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g160422cba76_0_1350"/>
              <p:cNvCxnSpPr/>
              <p:nvPr/>
            </p:nvCxnSpPr>
            <p:spPr>
              <a:xfrm rot="10800000">
                <a:off x="-109790" y="192303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g160422cba76_0_1350"/>
              <p:cNvCxnSpPr/>
              <p:nvPr/>
            </p:nvCxnSpPr>
            <p:spPr>
              <a:xfrm rot="10800000">
                <a:off x="-109790" y="256311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g160422cba76_0_1350"/>
              <p:cNvCxnSpPr/>
              <p:nvPr/>
            </p:nvCxnSpPr>
            <p:spPr>
              <a:xfrm rot="10800000">
                <a:off x="-109790" y="320319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g160422cba76_0_1350"/>
              <p:cNvCxnSpPr/>
              <p:nvPr/>
            </p:nvCxnSpPr>
            <p:spPr>
              <a:xfrm rot="10800000">
                <a:off x="-109790" y="384327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g160422cba76_0_1350"/>
              <p:cNvCxnSpPr/>
              <p:nvPr/>
            </p:nvCxnSpPr>
            <p:spPr>
              <a:xfrm rot="10800000">
                <a:off x="-109790" y="448792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g160422cba76_0_1350"/>
              <p:cNvCxnSpPr/>
              <p:nvPr/>
            </p:nvCxnSpPr>
            <p:spPr>
              <a:xfrm rot="10800000">
                <a:off x="-109790" y="23139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g160422cba76_0_1350"/>
              <p:cNvCxnSpPr/>
              <p:nvPr/>
            </p:nvCxnSpPr>
            <p:spPr>
              <a:xfrm rot="10800000">
                <a:off x="-109790" y="489483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42.png"/><Relationship Id="rId8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59.png"/><Relationship Id="rId5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45.png"/><Relationship Id="rId5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0422cba76_0_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63bbdd4843_0_105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Classical Solution</a:t>
            </a:r>
            <a:r>
              <a:rPr lang="en-US"/>
              <a:t> </a:t>
            </a:r>
            <a:endParaRPr/>
          </a:p>
        </p:txBody>
      </p:sp>
      <p:sp>
        <p:nvSpPr>
          <p:cNvPr id="678" name="Google Shape;678;g163bbdd4843_0_105"/>
          <p:cNvSpPr txBox="1"/>
          <p:nvPr/>
        </p:nvSpPr>
        <p:spPr>
          <a:xfrm>
            <a:off x="409650" y="1076325"/>
            <a:ext cx="7867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We can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guess! 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But that can be wrong, too. How can we know for sure? What if we test for specific inputs?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Our problem is that we need to test whether the function is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balanced </a:t>
            </a: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or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constant.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79" name="Google Shape;679;g163bbdd4843_0_105"/>
          <p:cNvGrpSpPr/>
          <p:nvPr/>
        </p:nvGrpSpPr>
        <p:grpSpPr>
          <a:xfrm>
            <a:off x="409638" y="2628900"/>
            <a:ext cx="7867500" cy="1604700"/>
            <a:chOff x="409638" y="2628900"/>
            <a:chExt cx="7867500" cy="1604700"/>
          </a:xfrm>
        </p:grpSpPr>
        <p:pic>
          <p:nvPicPr>
            <p:cNvPr id="680" name="Google Shape;680;g163bbdd4843_0_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33900" y="2709606"/>
              <a:ext cx="276225" cy="215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g163bbdd4843_0_105"/>
            <p:cNvSpPr txBox="1"/>
            <p:nvPr/>
          </p:nvSpPr>
          <p:spPr>
            <a:xfrm>
              <a:off x="409638" y="2628900"/>
              <a:ext cx="7867500" cy="16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If the function takes an </a:t>
              </a:r>
              <a:r>
                <a:rPr b="1"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 - bit </a:t>
              </a:r>
              <a:r>
                <a:rPr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input, we have           total distinct inputs </a:t>
              </a:r>
              <a:endParaRPr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Say that </a:t>
              </a:r>
              <a:r>
                <a:rPr b="1"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</a:t>
              </a:r>
              <a:r>
                <a:rPr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is 4 - we start with 0000, then 0001, 0010, so on.</a:t>
              </a:r>
              <a:endParaRPr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For each input, we note the output and if at any time we have difference in outputs, our function would be balanced. We can find this out even on the 2</a:t>
              </a:r>
              <a:r>
                <a:rPr baseline="30000"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nd</a:t>
              </a:r>
              <a:r>
                <a:rPr lang="en-US" sz="15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try itself!</a:t>
              </a:r>
              <a:endParaRPr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682" name="Google Shape;682;g163bbdd4843_0_105"/>
          <p:cNvSpPr txBox="1"/>
          <p:nvPr/>
        </p:nvSpPr>
        <p:spPr>
          <a:xfrm>
            <a:off x="419100" y="43910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about the worst case?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bdd4843_0_118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Classical Solution </a:t>
            </a:r>
            <a:endParaRPr/>
          </a:p>
        </p:txBody>
      </p:sp>
      <p:sp>
        <p:nvSpPr>
          <p:cNvPr id="689" name="Google Shape;689;g163bbdd4843_0_118"/>
          <p:cNvSpPr txBox="1"/>
          <p:nvPr/>
        </p:nvSpPr>
        <p:spPr>
          <a:xfrm>
            <a:off x="333375" y="3962400"/>
            <a:ext cx="74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90" name="Google Shape;690;g163bbdd4843_0_118"/>
          <p:cNvGrpSpPr/>
          <p:nvPr/>
        </p:nvGrpSpPr>
        <p:grpSpPr>
          <a:xfrm>
            <a:off x="390600" y="1038338"/>
            <a:ext cx="7867500" cy="2390387"/>
            <a:chOff x="314375" y="1238363"/>
            <a:chExt cx="7867500" cy="2390387"/>
          </a:xfrm>
        </p:grpSpPr>
        <p:pic>
          <p:nvPicPr>
            <p:cNvPr id="691" name="Google Shape;691;g163bbdd4843_0_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0762" y="1238363"/>
              <a:ext cx="262375" cy="52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g163bbdd4843_0_118"/>
            <p:cNvSpPr txBox="1"/>
            <p:nvPr/>
          </p:nvSpPr>
          <p:spPr>
            <a:xfrm>
              <a:off x="314375" y="1289050"/>
              <a:ext cx="78675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The worst case would be that for the first 		tests, we get all </a:t>
              </a: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0s </a:t>
              </a: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or all </a:t>
              </a: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1s</a:t>
              </a:r>
              <a:endParaRPr b="1"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We can’t comment whether the function is balanced or constant yet. 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But the  </a:t>
              </a: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next </a:t>
              </a: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try would surely allow us to comment on the type -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                                 </a:t>
              </a:r>
              <a:endParaRPr b="1" sz="2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693" name="Google Shape;693;g163bbdd4843_0_118"/>
          <p:cNvGrpSpPr/>
          <p:nvPr/>
        </p:nvGrpSpPr>
        <p:grpSpPr>
          <a:xfrm>
            <a:off x="2057388" y="3149663"/>
            <a:ext cx="1033350" cy="561975"/>
            <a:chOff x="1385863" y="3013213"/>
            <a:chExt cx="1033350" cy="561975"/>
          </a:xfrm>
        </p:grpSpPr>
        <p:pic>
          <p:nvPicPr>
            <p:cNvPr id="694" name="Google Shape;694;g163bbdd4843_0_1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85862" y="3123088"/>
              <a:ext cx="542925" cy="332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g163bbdd4843_0_118"/>
            <p:cNvCxnSpPr/>
            <p:nvPr/>
          </p:nvCxnSpPr>
          <p:spPr>
            <a:xfrm flipH="1" rot="10800000">
              <a:off x="1995462" y="3013213"/>
              <a:ext cx="414300" cy="17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6" name="Google Shape;696;g163bbdd4843_0_118"/>
            <p:cNvCxnSpPr/>
            <p:nvPr/>
          </p:nvCxnSpPr>
          <p:spPr>
            <a:xfrm>
              <a:off x="1965612" y="3455488"/>
              <a:ext cx="453600" cy="1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97" name="Google Shape;697;g163bbdd4843_0_118"/>
          <p:cNvSpPr txBox="1"/>
          <p:nvPr/>
        </p:nvSpPr>
        <p:spPr>
          <a:xfrm>
            <a:off x="3072000" y="2876550"/>
            <a:ext cx="401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CONSTANT</a:t>
            </a:r>
            <a:r>
              <a:rPr b="1" lang="en-US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:    </a:t>
            </a:r>
            <a:r>
              <a:rPr lang="en-US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Next is </a:t>
            </a:r>
            <a:r>
              <a:rPr b="1" lang="en-US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same</a:t>
            </a:r>
            <a:endParaRPr b="1" sz="2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BALANCED</a:t>
            </a:r>
            <a:r>
              <a:rPr b="1" lang="en-US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:   </a:t>
            </a:r>
            <a:r>
              <a:rPr lang="en-US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Next is </a:t>
            </a:r>
            <a:r>
              <a:rPr b="1" lang="en-US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different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63bbdd4843_0_136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Classical Solution </a:t>
            </a:r>
            <a:endParaRPr/>
          </a:p>
        </p:txBody>
      </p:sp>
      <p:grpSp>
        <p:nvGrpSpPr>
          <p:cNvPr id="704" name="Google Shape;704;g163bbdd4843_0_136"/>
          <p:cNvGrpSpPr/>
          <p:nvPr/>
        </p:nvGrpSpPr>
        <p:grpSpPr>
          <a:xfrm>
            <a:off x="314400" y="934023"/>
            <a:ext cx="7867500" cy="1933677"/>
            <a:chOff x="314400" y="934023"/>
            <a:chExt cx="7867500" cy="1933677"/>
          </a:xfrm>
        </p:grpSpPr>
        <p:sp>
          <p:nvSpPr>
            <p:cNvPr id="705" name="Google Shape;705;g163bbdd4843_0_136"/>
            <p:cNvSpPr txBox="1"/>
            <p:nvPr/>
          </p:nvSpPr>
          <p:spPr>
            <a:xfrm>
              <a:off x="314400" y="1066800"/>
              <a:ext cx="7867500" cy="18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Worst case operations   : 			     moves 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Complexity 		    : 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				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				          Exponential in the input bit size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706" name="Google Shape;706;g163bbdd4843_0_1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3200" y="934023"/>
              <a:ext cx="917425" cy="681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Google Shape;707;g163bbdd4843_0_1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43200" y="2031541"/>
              <a:ext cx="917425" cy="3744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bdd4843_0_61"/>
          <p:cNvSpPr txBox="1"/>
          <p:nvPr>
            <p:ph type="title"/>
          </p:nvPr>
        </p:nvSpPr>
        <p:spPr>
          <a:xfrm>
            <a:off x="538601" y="654048"/>
            <a:ext cx="60099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The Deutsch Jozsa Algorithm</a:t>
            </a:r>
            <a:endParaRPr sz="5900"/>
          </a:p>
        </p:txBody>
      </p:sp>
      <p:sp>
        <p:nvSpPr>
          <p:cNvPr id="714" name="Google Shape;714;g163bbdd4843_0_6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g163bbdd4843_0_61"/>
          <p:cNvSpPr txBox="1"/>
          <p:nvPr/>
        </p:nvSpPr>
        <p:spPr>
          <a:xfrm>
            <a:off x="593475" y="2514975"/>
            <a:ext cx="723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Formulate the function as a </a:t>
            </a:r>
            <a:r>
              <a:rPr i="1" lang="en-US" sz="1600">
                <a:latin typeface="IBM Plex Sans"/>
                <a:ea typeface="IBM Plex Sans"/>
                <a:cs typeface="IBM Plex Sans"/>
                <a:sym typeface="IBM Plex Sans"/>
              </a:rPr>
              <a:t>Quantum Oracle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Solve problem</a:t>
            </a: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 a </a:t>
            </a:r>
            <a:r>
              <a:rPr b="1"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 try 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by using the superposition and interference properties of qubits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bdd4843_0_236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Quantum Solution - Oracles?</a:t>
            </a:r>
            <a:endParaRPr/>
          </a:p>
        </p:txBody>
      </p:sp>
      <p:sp>
        <p:nvSpPr>
          <p:cNvPr id="722" name="Google Shape;722;g163bbdd4843_0_236"/>
          <p:cNvSpPr txBox="1"/>
          <p:nvPr/>
        </p:nvSpPr>
        <p:spPr>
          <a:xfrm>
            <a:off x="314400" y="1066800"/>
            <a:ext cx="7867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We said to formulate our function as an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oracle. </a:t>
            </a: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What is it?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An oracle is a black box - it will give you an answer depending on the input you give to it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Ultimately, an oracle is just a </a:t>
            </a:r>
            <a:r>
              <a:rPr i="1" lang="en-US" sz="1500">
                <a:latin typeface="IBM Plex Sans"/>
                <a:ea typeface="IBM Plex Sans"/>
                <a:cs typeface="IBM Plex Sans"/>
                <a:sym typeface="IBM Plex Sans"/>
              </a:rPr>
              <a:t>quantum gate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Oracles are used in almost all quantum algorithms and even in the Grover’s algorithm!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What does it look like for the Deutsch Jozsa algo?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63bbdd4843_0_149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Quantum </a:t>
            </a:r>
            <a:r>
              <a:rPr lang="en-US"/>
              <a:t>Solution - The Oracle</a:t>
            </a:r>
            <a:endParaRPr/>
          </a:p>
        </p:txBody>
      </p:sp>
      <p:sp>
        <p:nvSpPr>
          <p:cNvPr id="729" name="Google Shape;729;g163bbdd4843_0_149"/>
          <p:cNvSpPr txBox="1"/>
          <p:nvPr/>
        </p:nvSpPr>
        <p:spPr>
          <a:xfrm>
            <a:off x="314400" y="1066800"/>
            <a:ext cx="786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30" name="Google Shape;730;g163bbdd4843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289050"/>
            <a:ext cx="5629275" cy="2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163bbdd4843_0_149"/>
          <p:cNvSpPr txBox="1"/>
          <p:nvPr/>
        </p:nvSpPr>
        <p:spPr>
          <a:xfrm>
            <a:off x="6362713" y="1668800"/>
            <a:ext cx="237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REVERSIBLE</a:t>
            </a:r>
            <a:endParaRPr b="1" sz="22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732" name="Google Shape;732;g163bbdd4843_0_149"/>
          <p:cNvGrpSpPr/>
          <p:nvPr/>
        </p:nvGrpSpPr>
        <p:grpSpPr>
          <a:xfrm>
            <a:off x="6467513" y="2492750"/>
            <a:ext cx="2162175" cy="1494775"/>
            <a:chOff x="6467513" y="2492750"/>
            <a:chExt cx="2162175" cy="1494775"/>
          </a:xfrm>
        </p:grpSpPr>
        <p:pic>
          <p:nvPicPr>
            <p:cNvPr id="733" name="Google Shape;733;g163bbdd4843_0_1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67513" y="2492750"/>
              <a:ext cx="2162175" cy="340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4" name="Google Shape;734;g163bbdd4843_0_149"/>
            <p:cNvCxnSpPr/>
            <p:nvPr/>
          </p:nvCxnSpPr>
          <p:spPr>
            <a:xfrm>
              <a:off x="7548613" y="3038025"/>
              <a:ext cx="0" cy="49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735" name="Google Shape;735;g163bbdd4843_0_1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1012" y="3708675"/>
              <a:ext cx="195200" cy="278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6" name="Google Shape;736;g163bbdd4843_0_149"/>
          <p:cNvSpPr txBox="1"/>
          <p:nvPr/>
        </p:nvSpPr>
        <p:spPr>
          <a:xfrm>
            <a:off x="3181350" y="4476750"/>
            <a:ext cx="295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Where’s the speed up?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3bbdd4843_0_171"/>
          <p:cNvSpPr txBox="1"/>
          <p:nvPr>
            <p:ph type="title"/>
          </p:nvPr>
        </p:nvSpPr>
        <p:spPr>
          <a:xfrm>
            <a:off x="66600" y="627100"/>
            <a:ext cx="9077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Quantum Speed-up</a:t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  </a:t>
            </a:r>
            <a:endParaRPr sz="15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43" name="Google Shape;743;g163bbdd4843_0_17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4" name="Google Shape;744;g163bbdd4843_0_171"/>
          <p:cNvGrpSpPr/>
          <p:nvPr/>
        </p:nvGrpSpPr>
        <p:grpSpPr>
          <a:xfrm>
            <a:off x="1014413" y="1320000"/>
            <a:ext cx="6891338" cy="1170200"/>
            <a:chOff x="1014413" y="1320000"/>
            <a:chExt cx="6891338" cy="1170200"/>
          </a:xfrm>
        </p:grpSpPr>
        <p:sp>
          <p:nvSpPr>
            <p:cNvPr id="745" name="Google Shape;745;g163bbdd4843_0_171"/>
            <p:cNvSpPr/>
            <p:nvPr/>
          </p:nvSpPr>
          <p:spPr>
            <a:xfrm>
              <a:off x="1014413" y="1359100"/>
              <a:ext cx="2085975" cy="1068400"/>
            </a:xfrm>
            <a:custGeom>
              <a:rect b="b" l="l" r="r" t="t"/>
              <a:pathLst>
                <a:path extrusionOk="0" h="42736" w="83439">
                  <a:moveTo>
                    <a:pt x="83439" y="0"/>
                  </a:moveTo>
                  <a:cubicBezTo>
                    <a:pt x="64538" y="14176"/>
                    <a:pt x="35610" y="5817"/>
                    <a:pt x="14478" y="16383"/>
                  </a:cubicBezTo>
                  <a:cubicBezTo>
                    <a:pt x="8926" y="19159"/>
                    <a:pt x="6658" y="26416"/>
                    <a:pt x="4953" y="32385"/>
                  </a:cubicBezTo>
                  <a:cubicBezTo>
                    <a:pt x="4301" y="34666"/>
                    <a:pt x="5170" y="38182"/>
                    <a:pt x="3048" y="39243"/>
                  </a:cubicBezTo>
                  <a:cubicBezTo>
                    <a:pt x="2540" y="39497"/>
                    <a:pt x="2568" y="38212"/>
                    <a:pt x="2286" y="37719"/>
                  </a:cubicBezTo>
                  <a:cubicBezTo>
                    <a:pt x="1209" y="35835"/>
                    <a:pt x="0" y="29453"/>
                    <a:pt x="0" y="31623"/>
                  </a:cubicBezTo>
                  <a:cubicBezTo>
                    <a:pt x="0" y="34365"/>
                    <a:pt x="1038" y="37023"/>
                    <a:pt x="1905" y="39624"/>
                  </a:cubicBezTo>
                  <a:cubicBezTo>
                    <a:pt x="2236" y="40618"/>
                    <a:pt x="1651" y="42926"/>
                    <a:pt x="2667" y="42672"/>
                  </a:cubicBezTo>
                  <a:cubicBezTo>
                    <a:pt x="6438" y="41729"/>
                    <a:pt x="8167" y="37005"/>
                    <a:pt x="9906" y="3352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6" name="Google Shape;746;g163bbdd4843_0_171"/>
            <p:cNvSpPr/>
            <p:nvPr/>
          </p:nvSpPr>
          <p:spPr>
            <a:xfrm>
              <a:off x="4352925" y="1320000"/>
              <a:ext cx="219075" cy="1146600"/>
            </a:xfrm>
            <a:custGeom>
              <a:rect b="b" l="l" r="r" t="t"/>
              <a:pathLst>
                <a:path extrusionOk="0" h="45864" w="8763">
                  <a:moveTo>
                    <a:pt x="3048" y="0"/>
                  </a:moveTo>
                  <a:cubicBezTo>
                    <a:pt x="4761" y="10279"/>
                    <a:pt x="4191" y="20821"/>
                    <a:pt x="4191" y="31242"/>
                  </a:cubicBezTo>
                  <a:cubicBezTo>
                    <a:pt x="4191" y="35450"/>
                    <a:pt x="6812" y="41933"/>
                    <a:pt x="3048" y="43815"/>
                  </a:cubicBezTo>
                  <a:cubicBezTo>
                    <a:pt x="1593" y="44542"/>
                    <a:pt x="0" y="41631"/>
                    <a:pt x="0" y="40005"/>
                  </a:cubicBezTo>
                  <a:cubicBezTo>
                    <a:pt x="0" y="39661"/>
                    <a:pt x="3236" y="46294"/>
                    <a:pt x="3810" y="45720"/>
                  </a:cubicBezTo>
                  <a:cubicBezTo>
                    <a:pt x="5952" y="43578"/>
                    <a:pt x="6053" y="39455"/>
                    <a:pt x="8763" y="3810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7" name="Google Shape;747;g163bbdd4843_0_171"/>
            <p:cNvSpPr/>
            <p:nvPr/>
          </p:nvSpPr>
          <p:spPr>
            <a:xfrm>
              <a:off x="5943600" y="1370600"/>
              <a:ext cx="1962150" cy="1119600"/>
            </a:xfrm>
            <a:custGeom>
              <a:rect b="b" l="l" r="r" t="t"/>
              <a:pathLst>
                <a:path extrusionOk="0" h="44784" w="78486">
                  <a:moveTo>
                    <a:pt x="0" y="0"/>
                  </a:moveTo>
                  <a:cubicBezTo>
                    <a:pt x="12084" y="15537"/>
                    <a:pt x="40011" y="6608"/>
                    <a:pt x="56388" y="17526"/>
                  </a:cubicBezTo>
                  <a:cubicBezTo>
                    <a:pt x="62830" y="21820"/>
                    <a:pt x="71787" y="25322"/>
                    <a:pt x="73914" y="32766"/>
                  </a:cubicBezTo>
                  <a:cubicBezTo>
                    <a:pt x="74650" y="35342"/>
                    <a:pt x="75295" y="42374"/>
                    <a:pt x="73152" y="40767"/>
                  </a:cubicBezTo>
                  <a:cubicBezTo>
                    <a:pt x="72215" y="40064"/>
                    <a:pt x="69349" y="38197"/>
                    <a:pt x="70485" y="38481"/>
                  </a:cubicBezTo>
                  <a:cubicBezTo>
                    <a:pt x="72491" y="38982"/>
                    <a:pt x="73595" y="41210"/>
                    <a:pt x="75057" y="42672"/>
                  </a:cubicBezTo>
                  <a:cubicBezTo>
                    <a:pt x="75287" y="42902"/>
                    <a:pt x="76374" y="44992"/>
                    <a:pt x="76581" y="44577"/>
                  </a:cubicBezTo>
                  <a:cubicBezTo>
                    <a:pt x="77752" y="42235"/>
                    <a:pt x="77658" y="39441"/>
                    <a:pt x="78486" y="3695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48" name="Google Shape;748;g163bbdd4843_0_171"/>
          <p:cNvSpPr txBox="1"/>
          <p:nvPr/>
        </p:nvSpPr>
        <p:spPr>
          <a:xfrm>
            <a:off x="4650" y="3209925"/>
            <a:ext cx="920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All possible inputs passed </a:t>
            </a:r>
            <a:r>
              <a:rPr lang="en-US" sz="1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		        </a:t>
            </a:r>
            <a:r>
              <a:rPr lang="en-US" sz="15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All inputs processed at once                Opposite input phases cancel out</a:t>
            </a:r>
            <a:r>
              <a:rPr lang="en-US" sz="15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	</a:t>
            </a:r>
            <a:r>
              <a:rPr lang="en-US" sz="15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simultaneously</a:t>
            </a:r>
            <a:endParaRPr/>
          </a:p>
        </p:txBody>
      </p:sp>
      <p:sp>
        <p:nvSpPr>
          <p:cNvPr id="749" name="Google Shape;749;g163bbdd4843_0_171"/>
          <p:cNvSpPr txBox="1"/>
          <p:nvPr/>
        </p:nvSpPr>
        <p:spPr>
          <a:xfrm>
            <a:off x="376200" y="2521000"/>
            <a:ext cx="8391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Superposition				     Oracle					  Interference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63bbdd4843_0_156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Quantum Solution - The algorithm</a:t>
            </a:r>
            <a:endParaRPr/>
          </a:p>
        </p:txBody>
      </p:sp>
      <p:grpSp>
        <p:nvGrpSpPr>
          <p:cNvPr id="756" name="Google Shape;756;g163bbdd4843_0_156"/>
          <p:cNvGrpSpPr/>
          <p:nvPr/>
        </p:nvGrpSpPr>
        <p:grpSpPr>
          <a:xfrm>
            <a:off x="638238" y="1289050"/>
            <a:ext cx="7867500" cy="2839800"/>
            <a:chOff x="514438" y="2361525"/>
            <a:chExt cx="7867500" cy="2839800"/>
          </a:xfrm>
        </p:grpSpPr>
        <p:pic>
          <p:nvPicPr>
            <p:cNvPr id="757" name="Google Shape;757;g163bbdd4843_0_1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6575" y="2757113"/>
              <a:ext cx="352425" cy="289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8" name="Google Shape;758;g163bbdd4843_0_156"/>
            <p:cNvGrpSpPr/>
            <p:nvPr/>
          </p:nvGrpSpPr>
          <p:grpSpPr>
            <a:xfrm>
              <a:off x="514438" y="2361525"/>
              <a:ext cx="7867500" cy="2839800"/>
              <a:chOff x="362038" y="2999700"/>
              <a:chExt cx="7867500" cy="2839800"/>
            </a:xfrm>
          </p:grpSpPr>
          <p:sp>
            <p:nvSpPr>
              <p:cNvPr id="759" name="Google Shape;759;g163bbdd4843_0_156"/>
              <p:cNvSpPr txBox="1"/>
              <p:nvPr/>
            </p:nvSpPr>
            <p:spPr>
              <a:xfrm>
                <a:off x="362038" y="2999700"/>
                <a:ext cx="7867500" cy="283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238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rabi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Initiate a quantum circuit with an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n-qubit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 input register, x,  plus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1 extra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 qubit, y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rabi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Put the y qubit into the  	    state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rabi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Apply Hadamard gates (H) to all the qubits of x - </a:t>
                </a:r>
                <a:r>
                  <a:rPr b="1" lang="en-US" sz="1500">
                    <a:solidFill>
                      <a:schemeClr val="accent2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Superposition</a:t>
                </a:r>
                <a:endParaRPr b="1" sz="1500">
                  <a:solidFill>
                    <a:schemeClr val="accent2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rabi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Apply the oracle once to x and y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rabi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Apply the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H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gates back to x and y - </a:t>
                </a:r>
                <a:r>
                  <a:rPr b="1" lang="en-US" sz="1500">
                    <a:solidFill>
                      <a:schemeClr val="accent2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Interference</a:t>
                </a:r>
                <a:endParaRPr b="1" sz="1500">
                  <a:solidFill>
                    <a:schemeClr val="accent2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rabi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Measure the probability of the state 	            on the x register 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1" marL="9144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lphaL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If it is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0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, the function is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balanced </a:t>
                </a:r>
                <a:endParaRPr b="1"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-323850" lvl="1" marL="9144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Font typeface="IBM Plex Sans"/>
                  <a:buAutoNum type="alphaLcPeriod"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If it non - zero, it is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constant</a:t>
                </a:r>
                <a:endParaRPr b="1"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760" name="Google Shape;760;g163bbdd4843_0_15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32833" y="4768100"/>
                <a:ext cx="525870" cy="289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63bbdd4843_0_7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7" name="Google Shape;767;g163bbdd4843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574" y="787475"/>
            <a:ext cx="5154374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g163bbdd4843_0_74"/>
          <p:cNvSpPr txBox="1"/>
          <p:nvPr/>
        </p:nvSpPr>
        <p:spPr>
          <a:xfrm>
            <a:off x="319375" y="1139750"/>
            <a:ext cx="215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 Qubit Register</a:t>
            </a:r>
            <a:endParaRPr b="1" sz="16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9" name="Google Shape;769;g163bbdd4843_0_74"/>
          <p:cNvSpPr txBox="1"/>
          <p:nvPr/>
        </p:nvSpPr>
        <p:spPr>
          <a:xfrm>
            <a:off x="700375" y="1945572"/>
            <a:ext cx="19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 Qubit</a:t>
            </a:r>
            <a:endParaRPr b="1" sz="16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0" name="Google Shape;770;g163bbdd4843_0_74"/>
          <p:cNvSpPr txBox="1"/>
          <p:nvPr/>
        </p:nvSpPr>
        <p:spPr>
          <a:xfrm>
            <a:off x="4734250" y="2981331"/>
            <a:ext cx="124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Oracle</a:t>
            </a:r>
            <a:endParaRPr b="1" sz="16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1" name="Google Shape;771;g163bbdd4843_0_74"/>
          <p:cNvSpPr txBox="1"/>
          <p:nvPr/>
        </p:nvSpPr>
        <p:spPr>
          <a:xfrm>
            <a:off x="1943100" y="3971925"/>
            <a:ext cx="46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Now the details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63bbdd4843_0_92"/>
          <p:cNvSpPr txBox="1"/>
          <p:nvPr>
            <p:ph type="title"/>
          </p:nvPr>
        </p:nvSpPr>
        <p:spPr>
          <a:xfrm>
            <a:off x="538601" y="654048"/>
            <a:ext cx="60099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Mathematics</a:t>
            </a:r>
            <a:endParaRPr sz="5900"/>
          </a:p>
        </p:txBody>
      </p:sp>
      <p:sp>
        <p:nvSpPr>
          <p:cNvPr id="778" name="Google Shape;778;g163bbdd4843_0_9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9" name="Google Shape;779;g163bbdd4843_0_92"/>
          <p:cNvSpPr txBox="1"/>
          <p:nvPr/>
        </p:nvSpPr>
        <p:spPr>
          <a:xfrm>
            <a:off x="538600" y="2356200"/>
            <a:ext cx="68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Essential to see how quantum works and how it is different</a:t>
            </a:r>
            <a:endParaRPr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BF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60422cba76_0_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9" name="Google Shape;599;g160422cba7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825" y="1767150"/>
            <a:ext cx="4749576" cy="3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60422cba76_0_5"/>
          <p:cNvSpPr txBox="1"/>
          <p:nvPr/>
        </p:nvSpPr>
        <p:spPr>
          <a:xfrm>
            <a:off x="228600" y="238125"/>
            <a:ext cx="474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</a:t>
            </a:r>
            <a:r>
              <a:rPr lang="en-US" sz="3500">
                <a:latin typeface="IBM Plex Sans"/>
                <a:ea typeface="IBM Plex Sans"/>
                <a:cs typeface="IBM Plex Sans"/>
                <a:sym typeface="IBM Plex Sans"/>
              </a:rPr>
              <a:t>Deutsch Jozsa Algorithm</a:t>
            </a:r>
            <a:endParaRPr b="0" i="0" sz="3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1" name="Google Shape;601;g160422cba76_0_5"/>
          <p:cNvSpPr txBox="1"/>
          <p:nvPr/>
        </p:nvSpPr>
        <p:spPr>
          <a:xfrm>
            <a:off x="228600" y="1767150"/>
            <a:ext cx="248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Harshit Gupta</a:t>
            </a:r>
            <a:endParaRPr b="0" i="0" sz="1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Qiskit Advocate</a:t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BTech. COE, NSUT</a:t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02" name="Google Shape;602;g160422cba7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609875"/>
            <a:ext cx="1190625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63bbdd4843_0_205"/>
          <p:cNvSpPr txBox="1"/>
          <p:nvPr>
            <p:ph type="title"/>
          </p:nvPr>
        </p:nvSpPr>
        <p:spPr>
          <a:xfrm>
            <a:off x="3682050" y="2872300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786" name="Google Shape;786;g163bbdd4843_0_20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7" name="Google Shape;787;g163bbdd484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2846310"/>
            <a:ext cx="610023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163bbdd4843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g163bbdd4843_0_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249" y="3697100"/>
            <a:ext cx="2201502" cy="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63bbdd4843_0_251"/>
          <p:cNvSpPr txBox="1"/>
          <p:nvPr>
            <p:ph type="title"/>
          </p:nvPr>
        </p:nvSpPr>
        <p:spPr>
          <a:xfrm>
            <a:off x="3682050" y="2872300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796" name="Google Shape;796;g163bbdd4843_0_25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7" name="Google Shape;797;g163bbdd4843_0_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g163bbdd4843_0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925" y="3722099"/>
            <a:ext cx="4420136" cy="5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g163bbdd4843_0_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175" y="2859850"/>
            <a:ext cx="606949" cy="41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0" name="Google Shape;800;g163bbdd4843_0_251"/>
          <p:cNvCxnSpPr/>
          <p:nvPr/>
        </p:nvCxnSpPr>
        <p:spPr>
          <a:xfrm>
            <a:off x="4682180" y="4393199"/>
            <a:ext cx="90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63bbdd4843_0_223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7" name="Google Shape;807;g163bbdd4843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63" y="409575"/>
            <a:ext cx="3870275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8" name="Google Shape;808;g163bbdd4843_0_223"/>
          <p:cNvCxnSpPr/>
          <p:nvPr/>
        </p:nvCxnSpPr>
        <p:spPr>
          <a:xfrm flipH="1" rot="10800000">
            <a:off x="4383062" y="1485825"/>
            <a:ext cx="627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9" name="Google Shape;809;g163bbdd4843_0_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087" y="1171626"/>
            <a:ext cx="2945826" cy="6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g163bbdd4843_0_223"/>
          <p:cNvPicPr preferRelativeResize="0"/>
          <p:nvPr/>
        </p:nvPicPr>
        <p:blipFill rotWithShape="1">
          <a:blip r:embed="rId5">
            <a:alphaModFix/>
          </a:blip>
          <a:srcRect b="0" l="0" r="43763" t="0"/>
          <a:stretch/>
        </p:blipFill>
        <p:spPr>
          <a:xfrm>
            <a:off x="814563" y="3160125"/>
            <a:ext cx="2485675" cy="55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1" name="Google Shape;811;g163bbdd4843_0_223"/>
          <p:cNvCxnSpPr/>
          <p:nvPr/>
        </p:nvCxnSpPr>
        <p:spPr>
          <a:xfrm flipH="1" rot="10800000">
            <a:off x="3414538" y="3428925"/>
            <a:ext cx="16812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2" name="Google Shape;812;g163bbdd4843_0_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437" y="3005899"/>
            <a:ext cx="2143125" cy="9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g163bbdd4843_0_223"/>
          <p:cNvSpPr txBox="1"/>
          <p:nvPr/>
        </p:nvSpPr>
        <p:spPr>
          <a:xfrm>
            <a:off x="1562025" y="1930400"/>
            <a:ext cx="1228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IBM Plex Sans"/>
                <a:ea typeface="IBM Plex Sans"/>
                <a:cs typeface="IBM Plex Sans"/>
                <a:sym typeface="IBM Plex Sans"/>
              </a:rPr>
              <a:t>…</a:t>
            </a:r>
            <a:endParaRPr sz="3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63bbdd4843_0_275"/>
          <p:cNvSpPr txBox="1"/>
          <p:nvPr>
            <p:ph type="title"/>
          </p:nvPr>
        </p:nvSpPr>
        <p:spPr>
          <a:xfrm>
            <a:off x="3682050" y="2872300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820" name="Google Shape;820;g163bbdd4843_0_27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1" name="Google Shape;821;g163bbdd4843_0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g163bbdd4843_0_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175" y="2859850"/>
            <a:ext cx="606949" cy="4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g163bbdd4843_0_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950" y="3620900"/>
            <a:ext cx="4813025" cy="11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63bbdd4843_0_287"/>
          <p:cNvSpPr txBox="1"/>
          <p:nvPr>
            <p:ph type="title"/>
          </p:nvPr>
        </p:nvSpPr>
        <p:spPr>
          <a:xfrm>
            <a:off x="3682050" y="2872300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830" name="Google Shape;830;g163bbdd4843_0_28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1" name="Google Shape;831;g163bbdd4843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g163bbdd4843_0_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088" y="3655425"/>
            <a:ext cx="6293830" cy="1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g163bbdd4843_0_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650" y="2872300"/>
            <a:ext cx="623250" cy="4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63bbdd4843_0_21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0" name="Google Shape;840;g163bbdd4843_0_217"/>
          <p:cNvSpPr txBox="1"/>
          <p:nvPr/>
        </p:nvSpPr>
        <p:spPr>
          <a:xfrm>
            <a:off x="504825" y="304800"/>
            <a:ext cx="531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Expanding over the function inputs we can either have :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41" name="Google Shape;841;g163bbdd4843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25" y="1117463"/>
            <a:ext cx="1195375" cy="3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163bbdd4843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62" y="1117473"/>
            <a:ext cx="1183870" cy="34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g163bbdd4843_0_217"/>
          <p:cNvCxnSpPr/>
          <p:nvPr/>
        </p:nvCxnSpPr>
        <p:spPr>
          <a:xfrm>
            <a:off x="4581525" y="1133475"/>
            <a:ext cx="0" cy="30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4" name="Google Shape;844;g163bbdd4843_0_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50" y="1842799"/>
            <a:ext cx="3693251" cy="75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g163bbdd4843_0_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702" y="3282700"/>
            <a:ext cx="2779953" cy="7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g163bbdd4843_0_2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8038" y="1842801"/>
            <a:ext cx="3693268" cy="7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g163bbdd4843_0_2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0850" y="3206500"/>
            <a:ext cx="3207650" cy="75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g163bbdd4843_0_217"/>
          <p:cNvCxnSpPr/>
          <p:nvPr/>
        </p:nvCxnSpPr>
        <p:spPr>
          <a:xfrm>
            <a:off x="2162175" y="2748120"/>
            <a:ext cx="0" cy="48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g163bbdd4843_0_217"/>
          <p:cNvCxnSpPr/>
          <p:nvPr/>
        </p:nvCxnSpPr>
        <p:spPr>
          <a:xfrm>
            <a:off x="6924675" y="2725595"/>
            <a:ext cx="0" cy="48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g163bbdd4843_0_217"/>
          <p:cNvCxnSpPr/>
          <p:nvPr/>
        </p:nvCxnSpPr>
        <p:spPr>
          <a:xfrm>
            <a:off x="4581525" y="4495795"/>
            <a:ext cx="0" cy="48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63bbdd4843_0_313"/>
          <p:cNvSpPr txBox="1"/>
          <p:nvPr>
            <p:ph type="title"/>
          </p:nvPr>
        </p:nvSpPr>
        <p:spPr>
          <a:xfrm>
            <a:off x="3682050" y="2872300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857" name="Google Shape;857;g163bbdd4843_0_313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8" name="Google Shape;858;g163bbdd4843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g163bbdd4843_0_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650" y="2872300"/>
            <a:ext cx="623250" cy="4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g163bbdd4843_0_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6452" y="3586238"/>
            <a:ext cx="5049595" cy="10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63bbdd4843_0_333"/>
          <p:cNvSpPr txBox="1"/>
          <p:nvPr>
            <p:ph type="title"/>
          </p:nvPr>
        </p:nvSpPr>
        <p:spPr>
          <a:xfrm>
            <a:off x="3682050" y="2872300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867" name="Google Shape;867;g163bbdd4843_0_333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8" name="Google Shape;868;g163bbdd4843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163bbdd4843_0_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25" y="2872300"/>
            <a:ext cx="634875" cy="4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g163bbdd4843_0_333"/>
          <p:cNvSpPr txBox="1"/>
          <p:nvPr/>
        </p:nvSpPr>
        <p:spPr>
          <a:xfrm>
            <a:off x="3057525" y="3609600"/>
            <a:ext cx="333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en-US" sz="1900">
                <a:latin typeface="IBM Plex Sans"/>
                <a:ea typeface="IBM Plex Sans"/>
                <a:cs typeface="IBM Plex Sans"/>
                <a:sym typeface="IBM Plex Sans"/>
              </a:rPr>
              <a:t>Let us build this state !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63bbdd4843_0_21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g163bbdd4843_0_211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Steps</a:t>
            </a:r>
            <a:endParaRPr/>
          </a:p>
        </p:txBody>
      </p:sp>
      <p:grpSp>
        <p:nvGrpSpPr>
          <p:cNvPr id="878" name="Google Shape;878;g163bbdd4843_0_211"/>
          <p:cNvGrpSpPr/>
          <p:nvPr/>
        </p:nvGrpSpPr>
        <p:grpSpPr>
          <a:xfrm>
            <a:off x="314414" y="857425"/>
            <a:ext cx="5635208" cy="2647500"/>
            <a:chOff x="314391" y="914400"/>
            <a:chExt cx="3197100" cy="2647500"/>
          </a:xfrm>
        </p:grpSpPr>
        <p:pic>
          <p:nvPicPr>
            <p:cNvPr id="879" name="Google Shape;879;g163bbdd4843_0_2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7142" y="1722150"/>
              <a:ext cx="263716" cy="31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0" name="Google Shape;880;g163bbdd4843_0_211"/>
            <p:cNvSpPr txBox="1"/>
            <p:nvPr/>
          </p:nvSpPr>
          <p:spPr>
            <a:xfrm>
              <a:off x="314391" y="914400"/>
              <a:ext cx="3197100" cy="26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We can lose the extra qubit as its work is done </a:t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Apply the hadamard transform on a general input </a:t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Here, </a:t>
              </a:r>
              <a:r>
                <a:rPr b="1" lang="en-US" sz="1600">
                  <a:latin typeface="IBM Plex Sans"/>
                  <a:ea typeface="IBM Plex Sans"/>
                  <a:cs typeface="IBM Plex Sans"/>
                  <a:sym typeface="IBM Plex Sans"/>
                </a:rPr>
                <a:t>x</a:t>
              </a: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 is an </a:t>
              </a:r>
              <a:r>
                <a:rPr b="1" lang="en-US" sz="1600">
                  <a:latin typeface="IBM Plex Sans"/>
                  <a:ea typeface="IBM Plex Sans"/>
                  <a:cs typeface="IBM Plex Sans"/>
                  <a:sym typeface="IBM Plex Sans"/>
                </a:rPr>
                <a:t>n - bit </a:t>
              </a: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binary input </a:t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Example - for n = 4, x can range from 0000 -&gt; 1111 </a:t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IBM Plex Sans"/>
                  <a:ea typeface="IBM Plex Sans"/>
                  <a:cs typeface="IBM Plex Sans"/>
                  <a:sym typeface="IBM Plex Sans"/>
                </a:rPr>
                <a:t>We saw how we apply the                 to the all zero state </a:t>
              </a:r>
              <a:endParaRPr sz="16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881" name="Google Shape;881;g163bbdd4843_0_2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2856" y="3166600"/>
              <a:ext cx="380180" cy="312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2" name="Google Shape;882;g163bbdd4843_0_211"/>
          <p:cNvPicPr preferRelativeResize="0"/>
          <p:nvPr/>
        </p:nvPicPr>
        <p:blipFill rotWithShape="1">
          <a:blip r:embed="rId5">
            <a:alphaModFix/>
          </a:blip>
          <a:srcRect b="0" l="0" r="43763" t="0"/>
          <a:stretch/>
        </p:blipFill>
        <p:spPr>
          <a:xfrm>
            <a:off x="2466975" y="3771048"/>
            <a:ext cx="1707071" cy="376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g163bbdd4843_0_211"/>
          <p:cNvCxnSpPr/>
          <p:nvPr/>
        </p:nvCxnSpPr>
        <p:spPr>
          <a:xfrm flipH="1" rot="10800000">
            <a:off x="4404944" y="3953028"/>
            <a:ext cx="1154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4" name="Google Shape;884;g163bbdd4843_0_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479" y="3666850"/>
            <a:ext cx="1471821" cy="6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g163bbdd4843_0_211"/>
          <p:cNvSpPr txBox="1"/>
          <p:nvPr/>
        </p:nvSpPr>
        <p:spPr>
          <a:xfrm>
            <a:off x="3167100" y="4495800"/>
            <a:ext cx="280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GENERALIZE?</a:t>
            </a:r>
            <a:endParaRPr b="1" sz="16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886" name="Google Shape;886;g163bbdd4843_0_211"/>
          <p:cNvCxnSpPr/>
          <p:nvPr/>
        </p:nvCxnSpPr>
        <p:spPr>
          <a:xfrm>
            <a:off x="466725" y="1438275"/>
            <a:ext cx="6915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63bbdd4843_0_35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3" name="Google Shape;893;g163bbdd4843_0_357"/>
          <p:cNvSpPr txBox="1"/>
          <p:nvPr/>
        </p:nvSpPr>
        <p:spPr>
          <a:xfrm>
            <a:off x="314400" y="914400"/>
            <a:ext cx="69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How does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H 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gate act on single qubits?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4" name="Google Shape;894;g163bbdd4843_0_357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Steps</a:t>
            </a:r>
            <a:endParaRPr/>
          </a:p>
        </p:txBody>
      </p:sp>
      <p:pic>
        <p:nvPicPr>
          <p:cNvPr id="895" name="Google Shape;895;g163bbdd4843_0_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741625"/>
            <a:ext cx="4362449" cy="7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g163bbdd4843_0_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50" y="3246575"/>
            <a:ext cx="4366822" cy="7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g163bbdd4843_0_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2347900"/>
            <a:ext cx="3563749" cy="8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g163bbdd4843_0_357"/>
          <p:cNvSpPr/>
          <p:nvPr/>
        </p:nvSpPr>
        <p:spPr>
          <a:xfrm>
            <a:off x="4524375" y="2228850"/>
            <a:ext cx="689950" cy="523875"/>
          </a:xfrm>
          <a:custGeom>
            <a:rect b="b" l="l" r="r" t="t"/>
            <a:pathLst>
              <a:path extrusionOk="0" h="20955" w="27598">
                <a:moveTo>
                  <a:pt x="0" y="0"/>
                </a:moveTo>
                <a:cubicBezTo>
                  <a:pt x="3585" y="7171"/>
                  <a:pt x="11117" y="12036"/>
                  <a:pt x="18288" y="15621"/>
                </a:cubicBezTo>
                <a:cubicBezTo>
                  <a:pt x="20520" y="16737"/>
                  <a:pt x="23763" y="19290"/>
                  <a:pt x="25527" y="17526"/>
                </a:cubicBezTo>
                <a:cubicBezTo>
                  <a:pt x="26162" y="16891"/>
                  <a:pt x="24425" y="16023"/>
                  <a:pt x="23622" y="15621"/>
                </a:cubicBezTo>
                <a:cubicBezTo>
                  <a:pt x="22297" y="14959"/>
                  <a:pt x="28094" y="16582"/>
                  <a:pt x="27432" y="17907"/>
                </a:cubicBezTo>
                <a:cubicBezTo>
                  <a:pt x="26365" y="20041"/>
                  <a:pt x="23089" y="19888"/>
                  <a:pt x="20955" y="2095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9" name="Google Shape;899;g163bbdd4843_0_357"/>
          <p:cNvSpPr/>
          <p:nvPr/>
        </p:nvSpPr>
        <p:spPr>
          <a:xfrm>
            <a:off x="4848225" y="2831337"/>
            <a:ext cx="393550" cy="683400"/>
          </a:xfrm>
          <a:custGeom>
            <a:rect b="b" l="l" r="r" t="t"/>
            <a:pathLst>
              <a:path extrusionOk="0" h="27336" w="15742">
                <a:moveTo>
                  <a:pt x="0" y="27336"/>
                </a:moveTo>
                <a:cubicBezTo>
                  <a:pt x="0" y="18759"/>
                  <a:pt x="5746" y="10541"/>
                  <a:pt x="11811" y="4476"/>
                </a:cubicBezTo>
                <a:cubicBezTo>
                  <a:pt x="11889" y="4398"/>
                  <a:pt x="14820" y="2873"/>
                  <a:pt x="14478" y="2190"/>
                </a:cubicBezTo>
                <a:cubicBezTo>
                  <a:pt x="13681" y="596"/>
                  <a:pt x="7361" y="2571"/>
                  <a:pt x="9144" y="2571"/>
                </a:cubicBezTo>
                <a:cubicBezTo>
                  <a:pt x="11196" y="2571"/>
                  <a:pt x="13152" y="-853"/>
                  <a:pt x="14859" y="285"/>
                </a:cubicBezTo>
                <a:cubicBezTo>
                  <a:pt x="17014" y="1722"/>
                  <a:pt x="14493" y="5588"/>
                  <a:pt x="13335" y="790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23a447479_0_437"/>
          <p:cNvSpPr txBox="1"/>
          <p:nvPr>
            <p:ph type="title"/>
          </p:nvPr>
        </p:nvSpPr>
        <p:spPr>
          <a:xfrm>
            <a:off x="538600" y="654049"/>
            <a:ext cx="60099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Algorithmic Complexity</a:t>
            </a:r>
            <a:endParaRPr sz="5900"/>
          </a:p>
        </p:txBody>
      </p:sp>
      <p:sp>
        <p:nvSpPr>
          <p:cNvPr id="609" name="Google Shape;609;g1623a447479_0_43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g1623a447479_0_437"/>
          <p:cNvSpPr txBox="1"/>
          <p:nvPr/>
        </p:nvSpPr>
        <p:spPr>
          <a:xfrm>
            <a:off x="551050" y="2684650"/>
            <a:ext cx="607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How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‘good’ </a:t>
            </a: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is any algorithm</a:t>
            </a:r>
            <a:endParaRPr i="0" sz="1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The metric we take is the running time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How is running time of an algorithm affected if the input size changes?</a:t>
            </a:r>
            <a:endParaRPr b="1" i="0" sz="1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3bbdd4843_0_37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6" name="Google Shape;906;g163bbdd4843_0_379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Steps</a:t>
            </a:r>
            <a:endParaRPr/>
          </a:p>
        </p:txBody>
      </p:sp>
      <p:pic>
        <p:nvPicPr>
          <p:cNvPr id="907" name="Google Shape;907;g163bbdd4843_0_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437825"/>
            <a:ext cx="3657600" cy="8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g163bbdd4843_0_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13" y="2500700"/>
            <a:ext cx="3657584" cy="8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g163bbdd4843_0_379"/>
          <p:cNvSpPr txBox="1"/>
          <p:nvPr/>
        </p:nvSpPr>
        <p:spPr>
          <a:xfrm>
            <a:off x="2009700" y="3495675"/>
            <a:ext cx="100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400">
                <a:latin typeface="IBM Plex Sans"/>
                <a:ea typeface="IBM Plex Sans"/>
                <a:cs typeface="IBM Plex Sans"/>
                <a:sym typeface="IBM Plex Sans"/>
              </a:rPr>
              <a:t>…</a:t>
            </a:r>
            <a:endParaRPr baseline="30000" sz="4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0" name="Google Shape;910;g163bbdd4843_0_379"/>
          <p:cNvSpPr txBox="1"/>
          <p:nvPr/>
        </p:nvSpPr>
        <p:spPr>
          <a:xfrm>
            <a:off x="5048250" y="1400175"/>
            <a:ext cx="36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Now, a general binary input is :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11" name="Google Shape;911;g163bbdd4843_0_3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525" y="2005525"/>
            <a:ext cx="2428875" cy="2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g163bbdd4843_0_379"/>
          <p:cNvSpPr txBox="1"/>
          <p:nvPr/>
        </p:nvSpPr>
        <p:spPr>
          <a:xfrm>
            <a:off x="5153025" y="2562225"/>
            <a:ext cx="355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Each element is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1 - bit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How to combine for n bits?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3" name="Google Shape;913;g163bbdd4843_0_379"/>
          <p:cNvSpPr txBox="1"/>
          <p:nvPr/>
        </p:nvSpPr>
        <p:spPr>
          <a:xfrm>
            <a:off x="1914600" y="4400550"/>
            <a:ext cx="531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Just combine the left expression using tensor products!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63bbdd4843_0_39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0" name="Google Shape;920;g163bbdd4843_0_399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921" name="Google Shape;921;g163bbdd4843_0_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322700"/>
            <a:ext cx="1647825" cy="2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g163bbdd4843_0_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289050"/>
            <a:ext cx="1581075" cy="4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163bbdd4843_0_399"/>
          <p:cNvSpPr txBox="1"/>
          <p:nvPr/>
        </p:nvSpPr>
        <p:spPr>
          <a:xfrm>
            <a:off x="228600" y="1283488"/>
            <a:ext cx="592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We need the term                                     i.e. -                                 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24" name="Google Shape;924;g163bbdd4843_0_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675" y="2083050"/>
            <a:ext cx="502945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g163bbdd4843_0_3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7425" y="3374000"/>
            <a:ext cx="4345775" cy="4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6" name="Google Shape;926;g163bbdd4843_0_399"/>
          <p:cNvCxnSpPr/>
          <p:nvPr/>
        </p:nvCxnSpPr>
        <p:spPr>
          <a:xfrm>
            <a:off x="4343402" y="2590350"/>
            <a:ext cx="0" cy="6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63bbdd4843_0_41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3" name="Google Shape;933;g163bbdd4843_0_418"/>
          <p:cNvSpPr txBox="1"/>
          <p:nvPr>
            <p:ph type="title"/>
          </p:nvPr>
        </p:nvSpPr>
        <p:spPr>
          <a:xfrm>
            <a:off x="2763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Term</a:t>
            </a:r>
            <a:r>
              <a:rPr lang="en-US"/>
              <a:t> </a:t>
            </a:r>
            <a:endParaRPr/>
          </a:p>
        </p:txBody>
      </p:sp>
      <p:sp>
        <p:nvSpPr>
          <p:cNvPr id="934" name="Google Shape;934;g163bbdd4843_0_418"/>
          <p:cNvSpPr txBox="1"/>
          <p:nvPr/>
        </p:nvSpPr>
        <p:spPr>
          <a:xfrm>
            <a:off x="276300" y="1186075"/>
            <a:ext cx="592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             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We need the term                                    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935" name="Google Shape;935;g163bbdd4843_0_418"/>
          <p:cNvCxnSpPr/>
          <p:nvPr/>
        </p:nvCxnSpPr>
        <p:spPr>
          <a:xfrm>
            <a:off x="4343402" y="1875975"/>
            <a:ext cx="0" cy="6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6" name="Google Shape;936;g163bbdd4843_0_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025" y="1186075"/>
            <a:ext cx="294475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g163bbdd4843_0_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388" y="2695450"/>
            <a:ext cx="5432020" cy="83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g163bbdd4843_0_418"/>
          <p:cNvCxnSpPr/>
          <p:nvPr/>
        </p:nvCxnSpPr>
        <p:spPr>
          <a:xfrm>
            <a:off x="4343402" y="3361875"/>
            <a:ext cx="0" cy="6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9" name="Google Shape;939;g163bbdd4843_0_4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450" y="4116650"/>
            <a:ext cx="2662300" cy="8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g163bbdd4843_0_418"/>
          <p:cNvSpPr/>
          <p:nvPr/>
        </p:nvSpPr>
        <p:spPr>
          <a:xfrm>
            <a:off x="5153025" y="2222456"/>
            <a:ext cx="1612300" cy="577900"/>
          </a:xfrm>
          <a:custGeom>
            <a:rect b="b" l="l" r="r" t="t"/>
            <a:pathLst>
              <a:path extrusionOk="0" h="23116" w="64492">
                <a:moveTo>
                  <a:pt x="0" y="23116"/>
                </a:moveTo>
                <a:cubicBezTo>
                  <a:pt x="6578" y="11604"/>
                  <a:pt x="24148" y="10753"/>
                  <a:pt x="37338" y="9400"/>
                </a:cubicBezTo>
                <a:cubicBezTo>
                  <a:pt x="41893" y="8933"/>
                  <a:pt x="46767" y="10246"/>
                  <a:pt x="51054" y="8638"/>
                </a:cubicBezTo>
                <a:cubicBezTo>
                  <a:pt x="54511" y="7342"/>
                  <a:pt x="58745" y="6638"/>
                  <a:pt x="60960" y="3685"/>
                </a:cubicBezTo>
                <a:cubicBezTo>
                  <a:pt x="61509" y="2952"/>
                  <a:pt x="58026" y="2809"/>
                  <a:pt x="58674" y="2161"/>
                </a:cubicBezTo>
                <a:cubicBezTo>
                  <a:pt x="59925" y="910"/>
                  <a:pt x="62045" y="-535"/>
                  <a:pt x="63627" y="256"/>
                </a:cubicBezTo>
                <a:cubicBezTo>
                  <a:pt x="65675" y="1280"/>
                  <a:pt x="63246" y="4824"/>
                  <a:pt x="63246" y="711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1" name="Google Shape;941;g163bbdd4843_0_418"/>
          <p:cNvSpPr txBox="1"/>
          <p:nvPr/>
        </p:nvSpPr>
        <p:spPr>
          <a:xfrm>
            <a:off x="6858000" y="1979775"/>
            <a:ext cx="161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Dot Product!</a:t>
            </a:r>
            <a:endParaRPr b="1" sz="16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 2</a:t>
            </a:r>
            <a:endParaRPr b="1" sz="16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63bbdd4843_0_436"/>
          <p:cNvSpPr txBox="1"/>
          <p:nvPr>
            <p:ph type="title"/>
          </p:nvPr>
        </p:nvSpPr>
        <p:spPr>
          <a:xfrm>
            <a:off x="3657600" y="2577863"/>
            <a:ext cx="18288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en-US"/>
              <a:t> </a:t>
            </a:r>
            <a:endParaRPr/>
          </a:p>
        </p:txBody>
      </p:sp>
      <p:sp>
        <p:nvSpPr>
          <p:cNvPr id="948" name="Google Shape;948;g163bbdd4843_0_43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9" name="Google Shape;949;g163bbdd4843_0_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77" y="166675"/>
            <a:ext cx="4601224" cy="224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g163bbdd4843_0_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25" y="2577863"/>
            <a:ext cx="634875" cy="4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g163bbdd4843_0_4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0263" y="3177175"/>
            <a:ext cx="4943475" cy="19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63bbdd4843_0_453"/>
          <p:cNvSpPr txBox="1"/>
          <p:nvPr>
            <p:ph type="title"/>
          </p:nvPr>
        </p:nvSpPr>
        <p:spPr>
          <a:xfrm>
            <a:off x="538601" y="654048"/>
            <a:ext cx="60099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We’re through!</a:t>
            </a:r>
            <a:endParaRPr sz="5900"/>
          </a:p>
        </p:txBody>
      </p:sp>
      <p:sp>
        <p:nvSpPr>
          <p:cNvPr id="958" name="Google Shape;958;g163bbdd4843_0_453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9" name="Google Shape;959;g163bbdd4843_0_453"/>
          <p:cNvSpPr txBox="1"/>
          <p:nvPr/>
        </p:nvSpPr>
        <p:spPr>
          <a:xfrm>
            <a:off x="538600" y="2356200"/>
            <a:ext cx="68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was some patience which you guys showed. </a:t>
            </a:r>
            <a:endParaRPr sz="15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Now we are ready to reap the results!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63bbdd4843_0_460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Measurement </a:t>
            </a:r>
            <a:endParaRPr/>
          </a:p>
        </p:txBody>
      </p:sp>
      <p:sp>
        <p:nvSpPr>
          <p:cNvPr id="966" name="Google Shape;966;g163bbdd4843_0_46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7" name="Google Shape;967;g163bbdd4843_0_460"/>
          <p:cNvSpPr txBox="1"/>
          <p:nvPr/>
        </p:nvSpPr>
        <p:spPr>
          <a:xfrm>
            <a:off x="266700" y="1038225"/>
            <a:ext cx="805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Now, we will measure the first register for the state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How do we do that?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Taking the inner product or the square of the absolute value of its amplitude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68" name="Google Shape;968;g163bbdd4843_0_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25" y="1077737"/>
            <a:ext cx="677075" cy="3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g163bbdd4843_0_460"/>
          <p:cNvSpPr txBox="1"/>
          <p:nvPr/>
        </p:nvSpPr>
        <p:spPr>
          <a:xfrm>
            <a:off x="2924175" y="4131375"/>
            <a:ext cx="441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Putting y = |00…0&gt; we get this term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70" name="Google Shape;970;g163bbdd4843_0_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300" y="3081942"/>
            <a:ext cx="7260699" cy="71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3bbdd4843_0_472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Measurement </a:t>
            </a:r>
            <a:endParaRPr/>
          </a:p>
        </p:txBody>
      </p:sp>
      <p:sp>
        <p:nvSpPr>
          <p:cNvPr id="977" name="Google Shape;977;g163bbdd4843_0_47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8" name="Google Shape;978;g163bbdd4843_0_472"/>
          <p:cNvSpPr txBox="1"/>
          <p:nvPr/>
        </p:nvSpPr>
        <p:spPr>
          <a:xfrm>
            <a:off x="228600" y="976100"/>
            <a:ext cx="805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Now, we just calculate the probability by taking its absolute value and squaring it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9" name="Google Shape;979;g163bbdd4843_0_472"/>
          <p:cNvSpPr/>
          <p:nvPr/>
        </p:nvSpPr>
        <p:spPr>
          <a:xfrm>
            <a:off x="1740326" y="2628900"/>
            <a:ext cx="2403050" cy="584225"/>
          </a:xfrm>
          <a:custGeom>
            <a:rect b="b" l="l" r="r" t="t"/>
            <a:pathLst>
              <a:path extrusionOk="0" h="23369" w="96122">
                <a:moveTo>
                  <a:pt x="96122" y="0"/>
                </a:moveTo>
                <a:cubicBezTo>
                  <a:pt x="89836" y="4490"/>
                  <a:pt x="83168" y="9398"/>
                  <a:pt x="75548" y="10668"/>
                </a:cubicBezTo>
                <a:cubicBezTo>
                  <a:pt x="59387" y="13361"/>
                  <a:pt x="42772" y="10464"/>
                  <a:pt x="26399" y="11049"/>
                </a:cubicBezTo>
                <a:cubicBezTo>
                  <a:pt x="19372" y="11300"/>
                  <a:pt x="12876" y="14922"/>
                  <a:pt x="6206" y="17145"/>
                </a:cubicBezTo>
                <a:cubicBezTo>
                  <a:pt x="4230" y="17804"/>
                  <a:pt x="3551" y="20365"/>
                  <a:pt x="2396" y="22098"/>
                </a:cubicBezTo>
                <a:cubicBezTo>
                  <a:pt x="1702" y="23139"/>
                  <a:pt x="1117" y="19896"/>
                  <a:pt x="872" y="18669"/>
                </a:cubicBezTo>
                <a:cubicBezTo>
                  <a:pt x="597" y="17293"/>
                  <a:pt x="-631" y="22018"/>
                  <a:pt x="491" y="22860"/>
                </a:cubicBezTo>
                <a:cubicBezTo>
                  <a:pt x="2854" y="24632"/>
                  <a:pt x="5850" y="20371"/>
                  <a:pt x="8492" y="190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0" name="Google Shape;980;g163bbdd4843_0_472"/>
          <p:cNvSpPr/>
          <p:nvPr/>
        </p:nvSpPr>
        <p:spPr>
          <a:xfrm>
            <a:off x="4533900" y="2619375"/>
            <a:ext cx="2394625" cy="652650"/>
          </a:xfrm>
          <a:custGeom>
            <a:rect b="b" l="l" r="r" t="t"/>
            <a:pathLst>
              <a:path extrusionOk="0" h="26106" w="95785">
                <a:moveTo>
                  <a:pt x="0" y="0"/>
                </a:moveTo>
                <a:cubicBezTo>
                  <a:pt x="7624" y="7624"/>
                  <a:pt x="20464" y="8065"/>
                  <a:pt x="31242" y="8382"/>
                </a:cubicBezTo>
                <a:cubicBezTo>
                  <a:pt x="43714" y="8749"/>
                  <a:pt x="56240" y="9198"/>
                  <a:pt x="68580" y="11049"/>
                </a:cubicBezTo>
                <a:cubicBezTo>
                  <a:pt x="75610" y="12103"/>
                  <a:pt x="83746" y="12880"/>
                  <a:pt x="88773" y="17907"/>
                </a:cubicBezTo>
                <a:cubicBezTo>
                  <a:pt x="90517" y="19651"/>
                  <a:pt x="94708" y="22259"/>
                  <a:pt x="92964" y="24003"/>
                </a:cubicBezTo>
                <a:cubicBezTo>
                  <a:pt x="91590" y="25377"/>
                  <a:pt x="85306" y="22860"/>
                  <a:pt x="87249" y="22860"/>
                </a:cubicBezTo>
                <a:cubicBezTo>
                  <a:pt x="89751" y="22860"/>
                  <a:pt x="91734" y="26699"/>
                  <a:pt x="94107" y="25908"/>
                </a:cubicBezTo>
                <a:cubicBezTo>
                  <a:pt x="97483" y="24783"/>
                  <a:pt x="94488" y="18798"/>
                  <a:pt x="94488" y="1524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1" name="Google Shape;981;g163bbdd4843_0_472"/>
          <p:cNvSpPr txBox="1"/>
          <p:nvPr/>
        </p:nvSpPr>
        <p:spPr>
          <a:xfrm>
            <a:off x="342900" y="3327825"/>
            <a:ext cx="367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CONSTANT, P = 1</a:t>
            </a:r>
            <a:endParaRPr/>
          </a:p>
        </p:txBody>
      </p:sp>
      <p:sp>
        <p:nvSpPr>
          <p:cNvPr id="982" name="Google Shape;982;g163bbdd4843_0_472"/>
          <p:cNvSpPr txBox="1"/>
          <p:nvPr/>
        </p:nvSpPr>
        <p:spPr>
          <a:xfrm>
            <a:off x="5586600" y="3377200"/>
            <a:ext cx="3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BALANCED, P = 0</a:t>
            </a:r>
            <a:endParaRPr/>
          </a:p>
        </p:txBody>
      </p:sp>
      <p:pic>
        <p:nvPicPr>
          <p:cNvPr id="983" name="Google Shape;983;g163bbdd4843_0_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3407913"/>
            <a:ext cx="542925" cy="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g163bbdd4843_0_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88" y="3457288"/>
            <a:ext cx="542925" cy="3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g163bbdd4843_0_472"/>
          <p:cNvSpPr txBox="1"/>
          <p:nvPr/>
        </p:nvSpPr>
        <p:spPr>
          <a:xfrm>
            <a:off x="390525" y="3935125"/>
            <a:ext cx="27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Either 0 or 1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Numerator and Denominator cancel out to 1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6" name="Google Shape;986;g163bbdd4843_0_472"/>
          <p:cNvSpPr txBox="1"/>
          <p:nvPr/>
        </p:nvSpPr>
        <p:spPr>
          <a:xfrm>
            <a:off x="5491200" y="4013475"/>
            <a:ext cx="27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Half 0 and Half 1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Numerator has </a:t>
            </a: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+ </a:t>
            </a: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and </a:t>
            </a: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 terms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cancel out to 0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87" name="Google Shape;987;g163bbdd4843_0_4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237" y="1499769"/>
            <a:ext cx="2700325" cy="103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63bbdd4843_0_511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Quantum </a:t>
            </a:r>
            <a:r>
              <a:rPr lang="en-US"/>
              <a:t>Solution </a:t>
            </a:r>
            <a:endParaRPr/>
          </a:p>
        </p:txBody>
      </p:sp>
      <p:sp>
        <p:nvSpPr>
          <p:cNvPr id="994" name="Google Shape;994;g163bbdd4843_0_511"/>
          <p:cNvSpPr txBox="1"/>
          <p:nvPr/>
        </p:nvSpPr>
        <p:spPr>
          <a:xfrm>
            <a:off x="314400" y="1066800"/>
            <a:ext cx="7867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Worst case operations   :        </a:t>
            </a:r>
            <a:r>
              <a:rPr b="1" lang="en-US" sz="2700">
                <a:latin typeface="IBM Plex Sans"/>
                <a:ea typeface="IBM Plex Sans"/>
                <a:cs typeface="IBM Plex Sans"/>
                <a:sym typeface="IBM Plex Sans"/>
              </a:rPr>
              <a:t>1 </a:t>
            </a: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move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Complexity 		    :       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				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				          Exponential in the input bit size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95" name="Google Shape;995;g163bbdd4843_0_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1930400"/>
            <a:ext cx="6762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60422cba76_0_105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623a447479_0_26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- O Notation</a:t>
            </a:r>
            <a:endParaRPr/>
          </a:p>
        </p:txBody>
      </p:sp>
      <p:sp>
        <p:nvSpPr>
          <p:cNvPr id="617" name="Google Shape;617;g1623a447479_0_26"/>
          <p:cNvSpPr txBox="1"/>
          <p:nvPr/>
        </p:nvSpPr>
        <p:spPr>
          <a:xfrm>
            <a:off x="266700" y="885825"/>
            <a:ext cx="776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The worst case number of comparisons or computations needed in any algorithm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Helps us estimate how the algorithm behaves in tough spots!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8" name="Google Shape;618;g1623a447479_0_26"/>
          <p:cNvSpPr txBox="1"/>
          <p:nvPr/>
        </p:nvSpPr>
        <p:spPr>
          <a:xfrm>
            <a:off x="238200" y="2850875"/>
            <a:ext cx="8601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Say we have a list of N elements - [ 1, 2, -3, 0, …, x] and we want to search for an element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key </a:t>
            </a: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in this list.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Our algorithm will be simple, go to each element, compare with the </a:t>
            </a:r>
            <a:r>
              <a:rPr b="1" lang="en-US" sz="1500"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, if it’s equal stop.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If it’s not continue till the list is there.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What will be the worst case?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19" name="Google Shape;619;g1623a44747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675" y="238125"/>
            <a:ext cx="790200" cy="4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1623a447479_0_26"/>
          <p:cNvSpPr txBox="1"/>
          <p:nvPr/>
        </p:nvSpPr>
        <p:spPr>
          <a:xfrm>
            <a:off x="314400" y="2047875"/>
            <a:ext cx="573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Example - Searching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3bbdd4843_0_12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- O Notation</a:t>
            </a:r>
            <a:endParaRPr/>
          </a:p>
        </p:txBody>
      </p:sp>
      <p:pic>
        <p:nvPicPr>
          <p:cNvPr id="627" name="Google Shape;627;g163bbdd484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675" y="238125"/>
            <a:ext cx="790200" cy="46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g163bbdd4843_0_12"/>
          <p:cNvGrpSpPr/>
          <p:nvPr/>
        </p:nvGrpSpPr>
        <p:grpSpPr>
          <a:xfrm>
            <a:off x="314400" y="1362075"/>
            <a:ext cx="7553400" cy="2031900"/>
            <a:chOff x="314400" y="1362075"/>
            <a:chExt cx="7553400" cy="2031900"/>
          </a:xfrm>
        </p:grpSpPr>
        <p:sp>
          <p:nvSpPr>
            <p:cNvPr id="629" name="Google Shape;629;g163bbdd4843_0_12"/>
            <p:cNvSpPr txBox="1"/>
            <p:nvPr/>
          </p:nvSpPr>
          <p:spPr>
            <a:xfrm>
              <a:off x="314400" y="1362075"/>
              <a:ext cx="75534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The worst will be that we are at the end of the list and the element is still not there. 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This means we needed </a:t>
              </a:r>
              <a:r>
                <a:rPr b="1" i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N </a:t>
              </a: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comparisons for our searching algorithm in the worst case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This implies a running time of                    for our linear search algorithm.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Pretty easy right!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630" name="Google Shape;630;g163bbdd4843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57525" y="2347138"/>
              <a:ext cx="628801" cy="27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63bbdd4843_0_22"/>
          <p:cNvSpPr txBox="1"/>
          <p:nvPr>
            <p:ph type="title"/>
          </p:nvPr>
        </p:nvSpPr>
        <p:spPr>
          <a:xfrm>
            <a:off x="538600" y="654049"/>
            <a:ext cx="60099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The Deutsch - Jozsa Problem</a:t>
            </a:r>
            <a:endParaRPr sz="5900"/>
          </a:p>
        </p:txBody>
      </p:sp>
      <p:sp>
        <p:nvSpPr>
          <p:cNvPr id="637" name="Google Shape;637;g163bbdd4843_0_2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8" name="Google Shape;638;g163bbdd4843_0_22"/>
          <p:cNvSpPr txBox="1"/>
          <p:nvPr/>
        </p:nvSpPr>
        <p:spPr>
          <a:xfrm>
            <a:off x="538600" y="2778825"/>
            <a:ext cx="60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Is a function balanced or constant, for all its possible inputs?</a:t>
            </a:r>
            <a:endParaRPr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63bbdd4843_0_29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Setup</a:t>
            </a:r>
            <a:endParaRPr/>
          </a:p>
        </p:txBody>
      </p:sp>
      <p:grpSp>
        <p:nvGrpSpPr>
          <p:cNvPr id="645" name="Google Shape;645;g163bbdd4843_0_29"/>
          <p:cNvGrpSpPr/>
          <p:nvPr/>
        </p:nvGrpSpPr>
        <p:grpSpPr>
          <a:xfrm>
            <a:off x="314400" y="1103688"/>
            <a:ext cx="7553400" cy="1339200"/>
            <a:chOff x="314400" y="1104900"/>
            <a:chExt cx="7553400" cy="1339200"/>
          </a:xfrm>
        </p:grpSpPr>
        <p:sp>
          <p:nvSpPr>
            <p:cNvPr id="646" name="Google Shape;646;g163bbdd4843_0_29"/>
            <p:cNvSpPr txBox="1"/>
            <p:nvPr/>
          </p:nvSpPr>
          <p:spPr>
            <a:xfrm>
              <a:off x="314400" y="1104900"/>
              <a:ext cx="7553400" cy="13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We have a function                 which takes a binary variable </a:t>
              </a: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x</a:t>
              </a: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 as its input.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x </a:t>
              </a: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may contain any number of bits - 1, 2, 3, 4, …, n </a:t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               only produces the outputs as </a:t>
              </a: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0 </a:t>
              </a:r>
              <a:r>
                <a:rPr lang="en-US" sz="1500">
                  <a:latin typeface="IBM Plex Sans"/>
                  <a:ea typeface="IBM Plex Sans"/>
                  <a:cs typeface="IBM Plex Sans"/>
                  <a:sym typeface="IBM Plex Sans"/>
                </a:rPr>
                <a:t>or </a:t>
              </a:r>
              <a:r>
                <a:rPr b="1" lang="en-US" sz="1500">
                  <a:latin typeface="IBM Plex Sans"/>
                  <a:ea typeface="IBM Plex Sans"/>
                  <a:cs typeface="IBM Plex Sans"/>
                  <a:sym typeface="IBM Plex Sans"/>
                </a:rPr>
                <a:t>1. </a:t>
              </a:r>
              <a:endParaRPr b="1" sz="15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pic>
          <p:nvPicPr>
            <p:cNvPr id="647" name="Google Shape;647;g163bbdd4843_0_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9313" y="1124050"/>
              <a:ext cx="542925" cy="3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g163bbdd4843_0_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4338" y="2053200"/>
              <a:ext cx="542925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9" name="Google Shape;649;g163bbdd4843_0_29"/>
          <p:cNvSpPr txBox="1"/>
          <p:nvPr/>
        </p:nvSpPr>
        <p:spPr>
          <a:xfrm>
            <a:off x="1319250" y="3309125"/>
            <a:ext cx="239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EXAMPLE</a:t>
            </a:r>
            <a:r>
              <a:rPr lang="en-US" sz="35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endParaRPr sz="35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650" name="Google Shape;650;g163bbdd4843_0_29"/>
          <p:cNvGraphicFramePr/>
          <p:nvPr/>
        </p:nvGraphicFramePr>
        <p:xfrm>
          <a:off x="4572000" y="26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{F83F9A8E-4B6A-4288-BEC7-FC6A5D34A4F6}</a:tableStyleId>
              </a:tblPr>
              <a:tblGrid>
                <a:gridCol w="1178725"/>
                <a:gridCol w="1178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x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f(x)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1" name="Google Shape;651;g163bbdd4843_0_29"/>
          <p:cNvSpPr txBox="1"/>
          <p:nvPr/>
        </p:nvSpPr>
        <p:spPr>
          <a:xfrm>
            <a:off x="7086600" y="3470675"/>
            <a:ext cx="171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Balanced function!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            What…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63bbdd4843_0_46"/>
          <p:cNvSpPr txBox="1"/>
          <p:nvPr>
            <p:ph type="title"/>
          </p:nvPr>
        </p:nvSpPr>
        <p:spPr>
          <a:xfrm>
            <a:off x="314400" y="23812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</a:t>
            </a:r>
            <a:endParaRPr/>
          </a:p>
        </p:txBody>
      </p:sp>
      <p:grpSp>
        <p:nvGrpSpPr>
          <p:cNvPr id="658" name="Google Shape;658;g163bbdd4843_0_46"/>
          <p:cNvGrpSpPr/>
          <p:nvPr/>
        </p:nvGrpSpPr>
        <p:grpSpPr>
          <a:xfrm>
            <a:off x="314400" y="1104900"/>
            <a:ext cx="8829600" cy="2401200"/>
            <a:chOff x="314400" y="1104900"/>
            <a:chExt cx="8829600" cy="2401200"/>
          </a:xfrm>
        </p:grpSpPr>
        <p:grpSp>
          <p:nvGrpSpPr>
            <p:cNvPr id="659" name="Google Shape;659;g163bbdd4843_0_46"/>
            <p:cNvGrpSpPr/>
            <p:nvPr/>
          </p:nvGrpSpPr>
          <p:grpSpPr>
            <a:xfrm>
              <a:off x="314400" y="1104900"/>
              <a:ext cx="8829600" cy="2401200"/>
              <a:chOff x="314400" y="1104900"/>
              <a:chExt cx="8829600" cy="2401200"/>
            </a:xfrm>
          </p:grpSpPr>
          <p:sp>
            <p:nvSpPr>
              <p:cNvPr id="660" name="Google Shape;660;g163bbdd4843_0_46"/>
              <p:cNvSpPr txBox="1"/>
              <p:nvPr/>
            </p:nvSpPr>
            <p:spPr>
              <a:xfrm>
                <a:off x="314400" y="1104900"/>
                <a:ext cx="8829600" cy="24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We just saw how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                looks like.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The problem is - can we figure out if it is </a:t>
                </a:r>
                <a:r>
                  <a:rPr i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constant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or </a:t>
                </a:r>
                <a:r>
                  <a:rPr i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balanced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?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IBM Plex Sans"/>
                    <a:ea typeface="IBM Plex Sans"/>
                    <a:cs typeface="IBM Plex Sans"/>
                    <a:sym typeface="IBM Plex Sans"/>
                  </a:rPr>
                  <a:t>			 </a:t>
                </a:r>
                <a:r>
                  <a:rPr b="1" lang="en-US">
                    <a:latin typeface="IBM Plex Sans"/>
                    <a:ea typeface="IBM Plex Sans"/>
                    <a:cs typeface="IBM Plex Sans"/>
                    <a:sym typeface="IBM Plex Sans"/>
                  </a:rPr>
                  <a:t>CONSTANT								    BALANCED</a:t>
                </a:r>
                <a:endParaRPr b="1"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IBM Plex Sans"/>
                    <a:ea typeface="IBM Plex Sans"/>
                    <a:cs typeface="IBM Plex Sans"/>
                    <a:sym typeface="IBM Plex Sans"/>
                  </a:rPr>
                  <a:t> 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For all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x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only produces the outputs as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0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or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1   </a:t>
                </a:r>
                <a:r>
                  <a:rPr b="1" lang="en-US">
                    <a:latin typeface="IBM Plex Sans"/>
                    <a:ea typeface="IBM Plex Sans"/>
                    <a:cs typeface="IBM Plex Sans"/>
                    <a:sym typeface="IBM Plex Sans"/>
                  </a:rPr>
                  <a:t>		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Produces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0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for half the inputs and </a:t>
                </a:r>
                <a:r>
                  <a:rPr b="1"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1 </a:t>
                </a:r>
                <a:r>
                  <a:rPr lang="en-US" sz="1500">
                    <a:latin typeface="IBM Plex Sans"/>
                    <a:ea typeface="IBM Plex Sans"/>
                    <a:cs typeface="IBM Plex Sans"/>
                    <a:sym typeface="IBM Plex Sans"/>
                  </a:rPr>
                  <a:t>for others</a:t>
                </a:r>
                <a:endParaRPr sz="1500"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661" name="Google Shape;661;g163bbdd4843_0_4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14538" y="1170475"/>
                <a:ext cx="542925" cy="332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g163bbdd4843_0_4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85863" y="2634150"/>
                <a:ext cx="542925" cy="332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3" name="Google Shape;663;g163bbdd4843_0_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3113" y="2634150"/>
              <a:ext cx="542925" cy="33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23a447479_0_460"/>
          <p:cNvSpPr txBox="1"/>
          <p:nvPr>
            <p:ph type="title"/>
          </p:nvPr>
        </p:nvSpPr>
        <p:spPr>
          <a:xfrm>
            <a:off x="538601" y="654048"/>
            <a:ext cx="60099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Classical Algorithm</a:t>
            </a:r>
            <a:r>
              <a:rPr lang="en-US" sz="5900"/>
              <a:t> </a:t>
            </a:r>
            <a:endParaRPr sz="5900"/>
          </a:p>
        </p:txBody>
      </p:sp>
      <p:sp>
        <p:nvSpPr>
          <p:cNvPr id="670" name="Google Shape;670;g1623a447479_0_46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g1623a447479_0_460"/>
          <p:cNvSpPr txBox="1"/>
          <p:nvPr/>
        </p:nvSpPr>
        <p:spPr>
          <a:xfrm>
            <a:off x="593475" y="2743575"/>
            <a:ext cx="68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How do we solve this classically?</a:t>
            </a:r>
            <a:endParaRPr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BM Quantum Master (Light)">
  <a:themeElements>
    <a:clrScheme name="Qiskit">
      <a:dk1>
        <a:srgbClr val="121619"/>
      </a:dk1>
      <a:lt1>
        <a:srgbClr val="F2F3F8"/>
      </a:lt1>
      <a:dk2>
        <a:srgbClr val="000000"/>
      </a:dk2>
      <a:lt2>
        <a:srgbClr val="FFFFFF"/>
      </a:lt2>
      <a:accent1>
        <a:srgbClr val="30135E"/>
      </a:accent1>
      <a:accent2>
        <a:srgbClr val="6928C3"/>
      </a:accent2>
      <a:accent3>
        <a:srgbClr val="8A3FFC"/>
      </a:accent3>
      <a:accent4>
        <a:srgbClr val="F2F3F8"/>
      </a:accent4>
      <a:accent5>
        <a:srgbClr val="DDE1E6"/>
      </a:accent5>
      <a:accent6>
        <a:srgbClr val="697077"/>
      </a:accent6>
      <a:hlink>
        <a:srgbClr val="4589FF"/>
      </a:hlink>
      <a:folHlink>
        <a:srgbClr val="A6C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BM Quantum Master (Light)">
  <a:themeElements>
    <a:clrScheme name="Qiskit">
      <a:dk1>
        <a:srgbClr val="121619"/>
      </a:dk1>
      <a:lt1>
        <a:srgbClr val="F2F3F8"/>
      </a:lt1>
      <a:dk2>
        <a:srgbClr val="000000"/>
      </a:dk2>
      <a:lt2>
        <a:srgbClr val="FFFFFF"/>
      </a:lt2>
      <a:accent1>
        <a:srgbClr val="30135E"/>
      </a:accent1>
      <a:accent2>
        <a:srgbClr val="6928C3"/>
      </a:accent2>
      <a:accent3>
        <a:srgbClr val="8A3FFC"/>
      </a:accent3>
      <a:accent4>
        <a:srgbClr val="F2F3F8"/>
      </a:accent4>
      <a:accent5>
        <a:srgbClr val="DDE1E6"/>
      </a:accent5>
      <a:accent6>
        <a:srgbClr val="697077"/>
      </a:accent6>
      <a:hlink>
        <a:srgbClr val="4589FF"/>
      </a:hlink>
      <a:folHlink>
        <a:srgbClr val="A6C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2020-09-29T21:37:46Z</dcterms:created>
  <dc:creator>RUSSELL HUFFMAN</dc:creator>
</cp:coreProperties>
</file>