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1"/>
  </p:notesMasterIdLst>
  <p:sldIdLst>
    <p:sldId id="256" r:id="rId2"/>
    <p:sldId id="258" r:id="rId3"/>
    <p:sldId id="259" r:id="rId4"/>
    <p:sldId id="260" r:id="rId5"/>
    <p:sldId id="263" r:id="rId6"/>
    <p:sldId id="305" r:id="rId7"/>
    <p:sldId id="306" r:id="rId8"/>
    <p:sldId id="264" r:id="rId9"/>
    <p:sldId id="307" r:id="rId10"/>
    <p:sldId id="276" r:id="rId11"/>
    <p:sldId id="308" r:id="rId12"/>
    <p:sldId id="309" r:id="rId13"/>
    <p:sldId id="310" r:id="rId14"/>
    <p:sldId id="311" r:id="rId15"/>
    <p:sldId id="281" r:id="rId16"/>
    <p:sldId id="265" r:id="rId17"/>
    <p:sldId id="312" r:id="rId18"/>
    <p:sldId id="313" r:id="rId19"/>
    <p:sldId id="314" r:id="rId20"/>
  </p:sldIdLst>
  <p:sldSz cx="9144000" cy="5143500" type="screen16x9"/>
  <p:notesSz cx="6858000" cy="9144000"/>
  <p:embeddedFontLst>
    <p:embeddedFont>
      <p:font typeface="Anton" pitchFamily="2" charset="0"/>
      <p:regular r:id="rId22"/>
    </p:embeddedFont>
    <p:embeddedFont>
      <p:font typeface="Lato" panose="020F0502020204030203"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Staatliches" pitchFamily="2" charset="0"/>
      <p:regular r:id="rId31"/>
    </p:embeddedFont>
    <p:embeddedFont>
      <p:font typeface="Work Sans"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0E9300-CC0E-4D54-A500-D9FFC933996C}">
  <a:tblStyle styleId="{020E9300-CC0E-4D54-A500-D9FFC93399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16" y="-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97767bb796_0_1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97767bb796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97767bb796_0_1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97767bb796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932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817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97767bb796_0_1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97767bb796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400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452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a1242414e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a1242414e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36b057bf4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6b057bf4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84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97767bb796_0_1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97767bb796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9420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6599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a1242414e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1242414e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7377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908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452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0" name="Google Shape;10;p2"/>
          <p:cNvSpPr/>
          <p:nvPr/>
        </p:nvSpPr>
        <p:spPr>
          <a:xfrm>
            <a:off x="932950" y="897550"/>
            <a:ext cx="7263900" cy="32085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218125" y="956825"/>
            <a:ext cx="6707700" cy="21492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218125" y="3555800"/>
            <a:ext cx="6707700" cy="4041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dk2"/>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accent4"/>
        </a:solidFill>
        <a:effectLst/>
      </p:bgPr>
    </p:bg>
    <p:spTree>
      <p:nvGrpSpPr>
        <p:cNvPr id="1" name="Shape 207"/>
        <p:cNvGrpSpPr/>
        <p:nvPr/>
      </p:nvGrpSpPr>
      <p:grpSpPr>
        <a:xfrm>
          <a:off x="0" y="0"/>
          <a:ext cx="0" cy="0"/>
          <a:chOff x="0" y="0"/>
          <a:chExt cx="0" cy="0"/>
        </a:xfrm>
      </p:grpSpPr>
      <p:pic>
        <p:nvPicPr>
          <p:cNvPr id="208" name="Google Shape;208;p32"/>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accent4"/>
        </a:solidFill>
        <a:effectLst/>
      </p:bgPr>
    </p:bg>
    <p:spTree>
      <p:nvGrpSpPr>
        <p:cNvPr id="1" name="Shape 209"/>
        <p:cNvGrpSpPr/>
        <p:nvPr/>
      </p:nvGrpSpPr>
      <p:grpSpPr>
        <a:xfrm>
          <a:off x="0" y="0"/>
          <a:ext cx="0" cy="0"/>
          <a:chOff x="0" y="0"/>
          <a:chExt cx="0" cy="0"/>
        </a:xfrm>
      </p:grpSpPr>
      <p:pic>
        <p:nvPicPr>
          <p:cNvPr id="210" name="Google Shape;210;p33"/>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rot="10800000">
            <a:off x="0" y="0"/>
            <a:ext cx="9144000" cy="5143529"/>
          </a:xfrm>
          <a:prstGeom prst="rect">
            <a:avLst/>
          </a:prstGeom>
          <a:noFill/>
          <a:ln>
            <a:noFill/>
          </a:ln>
        </p:spPr>
      </p:pic>
      <p:sp>
        <p:nvSpPr>
          <p:cNvPr id="15" name="Google Shape;15;p3"/>
          <p:cNvSpPr/>
          <p:nvPr/>
        </p:nvSpPr>
        <p:spPr>
          <a:xfrm>
            <a:off x="4572000" y="1262450"/>
            <a:ext cx="3578400" cy="27699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764075" y="2392025"/>
            <a:ext cx="2083500" cy="561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 name="Google Shape;17;p3"/>
          <p:cNvSpPr txBox="1">
            <a:spLocks noGrp="1"/>
          </p:cNvSpPr>
          <p:nvPr>
            <p:ph type="body" idx="1"/>
          </p:nvPr>
        </p:nvSpPr>
        <p:spPr>
          <a:xfrm>
            <a:off x="4764075" y="3207300"/>
            <a:ext cx="2732100" cy="657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solidFill>
                  <a:schemeClr val="dk1"/>
                </a:solidFill>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8" name="Google Shape;18;p3"/>
          <p:cNvSpPr txBox="1">
            <a:spLocks noGrp="1"/>
          </p:cNvSpPr>
          <p:nvPr>
            <p:ph type="title" idx="2" hasCustomPrompt="1"/>
          </p:nvPr>
        </p:nvSpPr>
        <p:spPr>
          <a:xfrm>
            <a:off x="4879875" y="1534825"/>
            <a:ext cx="1061400" cy="7197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4800"/>
              <a:buNone/>
              <a:defRPr sz="48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pic>
        <p:nvPicPr>
          <p:cNvPr id="34" name="Google Shape;34;p6"/>
          <p:cNvPicPr preferRelativeResize="0"/>
          <p:nvPr/>
        </p:nvPicPr>
        <p:blipFill>
          <a:blip r:embed="rId2">
            <a:alphaModFix/>
          </a:blip>
          <a:stretch>
            <a:fillRect/>
          </a:stretch>
        </p:blipFill>
        <p:spPr>
          <a:xfrm rot="10800000" flipH="1">
            <a:off x="0" y="0"/>
            <a:ext cx="9144000" cy="5143505"/>
          </a:xfrm>
          <a:prstGeom prst="rect">
            <a:avLst/>
          </a:prstGeom>
          <a:noFill/>
          <a:ln>
            <a:noFill/>
          </a:ln>
        </p:spPr>
      </p:pic>
      <p:sp>
        <p:nvSpPr>
          <p:cNvPr id="35" name="Google Shape;35;p6"/>
          <p:cNvSpPr/>
          <p:nvPr/>
        </p:nvSpPr>
        <p:spPr>
          <a:xfrm>
            <a:off x="720100" y="1313050"/>
            <a:ext cx="7723800" cy="3290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pic>
        <p:nvPicPr>
          <p:cNvPr id="38" name="Google Shape;38;p7"/>
          <p:cNvPicPr preferRelativeResize="0"/>
          <p:nvPr/>
        </p:nvPicPr>
        <p:blipFill>
          <a:blip r:embed="rId2">
            <a:alphaModFix/>
          </a:blip>
          <a:stretch>
            <a:fillRect/>
          </a:stretch>
        </p:blipFill>
        <p:spPr>
          <a:xfrm>
            <a:off x="0" y="0"/>
            <a:ext cx="9144000" cy="5143529"/>
          </a:xfrm>
          <a:prstGeom prst="rect">
            <a:avLst/>
          </a:prstGeom>
          <a:noFill/>
          <a:ln>
            <a:noFill/>
          </a:ln>
        </p:spPr>
      </p:pic>
      <p:sp>
        <p:nvSpPr>
          <p:cNvPr id="39" name="Google Shape;39;p7"/>
          <p:cNvSpPr/>
          <p:nvPr/>
        </p:nvSpPr>
        <p:spPr>
          <a:xfrm>
            <a:off x="720000" y="1835300"/>
            <a:ext cx="4906800" cy="23469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41" name="Google Shape;41;p7"/>
          <p:cNvSpPr txBox="1">
            <a:spLocks noGrp="1"/>
          </p:cNvSpPr>
          <p:nvPr>
            <p:ph type="subTitle" idx="1"/>
          </p:nvPr>
        </p:nvSpPr>
        <p:spPr>
          <a:xfrm>
            <a:off x="856200" y="1957487"/>
            <a:ext cx="4770600" cy="2096100"/>
          </a:xfrm>
          <a:prstGeom prst="rect">
            <a:avLst/>
          </a:prstGeom>
        </p:spPr>
        <p:txBody>
          <a:bodyPr spcFirstLastPara="1" wrap="square" lIns="91425" tIns="91425" rIns="91425" bIns="91425" anchor="t" anchorCtr="0">
            <a:noAutofit/>
          </a:bodyPr>
          <a:lstStyle>
            <a:lvl1pPr marR="245595" lvl="0" rtl="0">
              <a:lnSpc>
                <a:spcPct val="100000"/>
              </a:lnSpc>
              <a:spcBef>
                <a:spcPts val="0"/>
              </a:spcBef>
              <a:spcAft>
                <a:spcPts val="0"/>
              </a:spcAft>
              <a:buClr>
                <a:schemeClr val="lt1"/>
              </a:buClr>
              <a:buSzPts val="1400"/>
              <a:buChar char="●"/>
              <a:defRPr/>
            </a:lvl1pPr>
            <a:lvl2pPr lvl="1" algn="r" rtl="0">
              <a:lnSpc>
                <a:spcPct val="100000"/>
              </a:lnSpc>
              <a:spcBef>
                <a:spcPts val="1600"/>
              </a:spcBef>
              <a:spcAft>
                <a:spcPts val="0"/>
              </a:spcAft>
              <a:buSzPts val="1400"/>
              <a:buChar char="○"/>
              <a:defRPr sz="2100"/>
            </a:lvl2pPr>
            <a:lvl3pPr lvl="2" algn="r" rtl="0">
              <a:lnSpc>
                <a:spcPct val="100000"/>
              </a:lnSpc>
              <a:spcBef>
                <a:spcPts val="0"/>
              </a:spcBef>
              <a:spcAft>
                <a:spcPts val="0"/>
              </a:spcAft>
              <a:buSzPts val="1400"/>
              <a:buChar char="■"/>
              <a:defRPr sz="2100"/>
            </a:lvl3pPr>
            <a:lvl4pPr lvl="3" algn="r" rtl="0">
              <a:lnSpc>
                <a:spcPct val="100000"/>
              </a:lnSpc>
              <a:spcBef>
                <a:spcPts val="0"/>
              </a:spcBef>
              <a:spcAft>
                <a:spcPts val="0"/>
              </a:spcAft>
              <a:buSzPts val="1400"/>
              <a:buChar char="●"/>
              <a:defRPr sz="2100"/>
            </a:lvl4pPr>
            <a:lvl5pPr lvl="4" algn="r" rtl="0">
              <a:lnSpc>
                <a:spcPct val="100000"/>
              </a:lnSpc>
              <a:spcBef>
                <a:spcPts val="0"/>
              </a:spcBef>
              <a:spcAft>
                <a:spcPts val="0"/>
              </a:spcAft>
              <a:buSzPts val="1400"/>
              <a:buChar char="○"/>
              <a:defRPr sz="2100"/>
            </a:lvl5pPr>
            <a:lvl6pPr lvl="5" algn="r" rtl="0">
              <a:lnSpc>
                <a:spcPct val="100000"/>
              </a:lnSpc>
              <a:spcBef>
                <a:spcPts val="0"/>
              </a:spcBef>
              <a:spcAft>
                <a:spcPts val="0"/>
              </a:spcAft>
              <a:buSzPts val="1400"/>
              <a:buChar char="■"/>
              <a:defRPr sz="2100"/>
            </a:lvl6pPr>
            <a:lvl7pPr lvl="6" algn="r" rtl="0">
              <a:lnSpc>
                <a:spcPct val="100000"/>
              </a:lnSpc>
              <a:spcBef>
                <a:spcPts val="0"/>
              </a:spcBef>
              <a:spcAft>
                <a:spcPts val="0"/>
              </a:spcAft>
              <a:buSzPts val="1400"/>
              <a:buChar char="●"/>
              <a:defRPr sz="2100"/>
            </a:lvl7pPr>
            <a:lvl8pPr lvl="7" algn="r" rtl="0">
              <a:lnSpc>
                <a:spcPct val="100000"/>
              </a:lnSpc>
              <a:spcBef>
                <a:spcPts val="0"/>
              </a:spcBef>
              <a:spcAft>
                <a:spcPts val="0"/>
              </a:spcAft>
              <a:buSzPts val="1400"/>
              <a:buChar char="○"/>
              <a:defRPr sz="2100"/>
            </a:lvl8pPr>
            <a:lvl9pPr lvl="8" algn="r" rtl="0">
              <a:lnSpc>
                <a:spcPct val="100000"/>
              </a:lnSpc>
              <a:spcBef>
                <a:spcPts val="0"/>
              </a:spcBef>
              <a:spcAft>
                <a:spcPts val="0"/>
              </a:spcAft>
              <a:buSzPts val="1400"/>
              <a:buChar char="■"/>
              <a:defRPr sz="21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blip>
          <a:stretch>
            <a:fillRect/>
          </a:stretch>
        </p:blipFill>
        <p:spPr>
          <a:xfrm flipH="1">
            <a:off x="50" y="0"/>
            <a:ext cx="9144000" cy="5143500"/>
          </a:xfrm>
          <a:prstGeom prst="rect">
            <a:avLst/>
          </a:prstGeom>
          <a:noFill/>
          <a:ln>
            <a:noFill/>
          </a:ln>
        </p:spPr>
      </p:pic>
      <p:sp>
        <p:nvSpPr>
          <p:cNvPr id="62" name="Google Shape;62;p13"/>
          <p:cNvSpPr/>
          <p:nvPr/>
        </p:nvSpPr>
        <p:spPr>
          <a:xfrm>
            <a:off x="710100" y="1276925"/>
            <a:ext cx="7717800" cy="32292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title"/>
          </p:nvPr>
        </p:nvSpPr>
        <p:spPr>
          <a:xfrm>
            <a:off x="713150" y="540000"/>
            <a:ext cx="7717800" cy="477600"/>
          </a:xfrm>
          <a:prstGeom prst="rect">
            <a:avLst/>
          </a:prstGeom>
          <a:solidFill>
            <a:srgbClr val="000000">
              <a:alpha val="67590"/>
            </a:srgbClr>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64" name="Google Shape;64;p13"/>
          <p:cNvSpPr txBox="1">
            <a:spLocks noGrp="1"/>
          </p:cNvSpPr>
          <p:nvPr>
            <p:ph type="subTitle" idx="1"/>
          </p:nvPr>
        </p:nvSpPr>
        <p:spPr>
          <a:xfrm>
            <a:off x="908374" y="2251133"/>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5" name="Google Shape;65;p13"/>
          <p:cNvSpPr txBox="1">
            <a:spLocks noGrp="1"/>
          </p:cNvSpPr>
          <p:nvPr>
            <p:ph type="title" idx="2" hasCustomPrompt="1"/>
          </p:nvPr>
        </p:nvSpPr>
        <p:spPr>
          <a:xfrm>
            <a:off x="1720375" y="1582348"/>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6" name="Google Shape;66;p13"/>
          <p:cNvSpPr txBox="1">
            <a:spLocks noGrp="1"/>
          </p:cNvSpPr>
          <p:nvPr>
            <p:ph type="subTitle" idx="3"/>
          </p:nvPr>
        </p:nvSpPr>
        <p:spPr>
          <a:xfrm>
            <a:off x="3377302" y="2251142"/>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7" name="Google Shape;67;p13"/>
          <p:cNvSpPr txBox="1">
            <a:spLocks noGrp="1"/>
          </p:cNvSpPr>
          <p:nvPr>
            <p:ph type="title" idx="4" hasCustomPrompt="1"/>
          </p:nvPr>
        </p:nvSpPr>
        <p:spPr>
          <a:xfrm>
            <a:off x="4189283" y="1582316"/>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8" name="Google Shape;68;p13"/>
          <p:cNvSpPr txBox="1">
            <a:spLocks noGrp="1"/>
          </p:cNvSpPr>
          <p:nvPr>
            <p:ph type="subTitle" idx="5"/>
          </p:nvPr>
        </p:nvSpPr>
        <p:spPr>
          <a:xfrm>
            <a:off x="5849564" y="2251167"/>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title" idx="6" hasCustomPrompt="1"/>
          </p:nvPr>
        </p:nvSpPr>
        <p:spPr>
          <a:xfrm>
            <a:off x="6661552" y="1582348"/>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70" name="Google Shape;70;p13"/>
          <p:cNvSpPr txBox="1">
            <a:spLocks noGrp="1"/>
          </p:cNvSpPr>
          <p:nvPr>
            <p:ph type="subTitle" idx="7"/>
          </p:nvPr>
        </p:nvSpPr>
        <p:spPr>
          <a:xfrm>
            <a:off x="906550" y="3736050"/>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1" name="Google Shape;71;p13"/>
          <p:cNvSpPr txBox="1">
            <a:spLocks noGrp="1"/>
          </p:cNvSpPr>
          <p:nvPr>
            <p:ph type="title" idx="8" hasCustomPrompt="1"/>
          </p:nvPr>
        </p:nvSpPr>
        <p:spPr>
          <a:xfrm>
            <a:off x="1718550" y="3067257"/>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72" name="Google Shape;72;p13"/>
          <p:cNvSpPr txBox="1">
            <a:spLocks noGrp="1"/>
          </p:cNvSpPr>
          <p:nvPr>
            <p:ph type="subTitle" idx="9"/>
          </p:nvPr>
        </p:nvSpPr>
        <p:spPr>
          <a:xfrm>
            <a:off x="908374" y="1964044"/>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3"/>
          <p:cNvSpPr txBox="1">
            <a:spLocks noGrp="1"/>
          </p:cNvSpPr>
          <p:nvPr>
            <p:ph type="subTitle" idx="13"/>
          </p:nvPr>
        </p:nvSpPr>
        <p:spPr>
          <a:xfrm>
            <a:off x="3377252" y="1964044"/>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3"/>
          <p:cNvSpPr txBox="1">
            <a:spLocks noGrp="1"/>
          </p:cNvSpPr>
          <p:nvPr>
            <p:ph type="subTitle" idx="14"/>
          </p:nvPr>
        </p:nvSpPr>
        <p:spPr>
          <a:xfrm>
            <a:off x="5849717" y="1964069"/>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3"/>
          <p:cNvSpPr txBox="1">
            <a:spLocks noGrp="1"/>
          </p:cNvSpPr>
          <p:nvPr>
            <p:ph type="subTitle" idx="15"/>
          </p:nvPr>
        </p:nvSpPr>
        <p:spPr>
          <a:xfrm>
            <a:off x="906664" y="3448951"/>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3"/>
          <p:cNvSpPr txBox="1">
            <a:spLocks noGrp="1"/>
          </p:cNvSpPr>
          <p:nvPr>
            <p:ph type="subTitle" idx="16"/>
          </p:nvPr>
        </p:nvSpPr>
        <p:spPr>
          <a:xfrm>
            <a:off x="3375527" y="3736098"/>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7" name="Google Shape;77;p13"/>
          <p:cNvSpPr txBox="1">
            <a:spLocks noGrp="1"/>
          </p:cNvSpPr>
          <p:nvPr>
            <p:ph type="title" idx="17" hasCustomPrompt="1"/>
          </p:nvPr>
        </p:nvSpPr>
        <p:spPr>
          <a:xfrm>
            <a:off x="4187500" y="3067274"/>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78" name="Google Shape;78;p13"/>
          <p:cNvSpPr txBox="1">
            <a:spLocks noGrp="1"/>
          </p:cNvSpPr>
          <p:nvPr>
            <p:ph type="subTitle" idx="18"/>
          </p:nvPr>
        </p:nvSpPr>
        <p:spPr>
          <a:xfrm>
            <a:off x="5847789" y="3736123"/>
            <a:ext cx="23823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9" name="Google Shape;79;p13"/>
          <p:cNvSpPr txBox="1">
            <a:spLocks noGrp="1"/>
          </p:cNvSpPr>
          <p:nvPr>
            <p:ph type="title" idx="19" hasCustomPrompt="1"/>
          </p:nvPr>
        </p:nvSpPr>
        <p:spPr>
          <a:xfrm>
            <a:off x="6659775" y="3067306"/>
            <a:ext cx="758400" cy="283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80" name="Google Shape;80;p13"/>
          <p:cNvSpPr txBox="1">
            <a:spLocks noGrp="1"/>
          </p:cNvSpPr>
          <p:nvPr>
            <p:ph type="subTitle" idx="20"/>
          </p:nvPr>
        </p:nvSpPr>
        <p:spPr>
          <a:xfrm>
            <a:off x="3375477" y="3449001"/>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1" name="Google Shape;81;p13"/>
          <p:cNvSpPr txBox="1">
            <a:spLocks noGrp="1"/>
          </p:cNvSpPr>
          <p:nvPr>
            <p:ph type="subTitle" idx="21"/>
          </p:nvPr>
        </p:nvSpPr>
        <p:spPr>
          <a:xfrm>
            <a:off x="5847942" y="3449026"/>
            <a:ext cx="23823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3_1">
    <p:spTree>
      <p:nvGrpSpPr>
        <p:cNvPr id="1" name="Shape 82"/>
        <p:cNvGrpSpPr/>
        <p:nvPr/>
      </p:nvGrpSpPr>
      <p:grpSpPr>
        <a:xfrm>
          <a:off x="0" y="0"/>
          <a:ext cx="0" cy="0"/>
          <a:chOff x="0" y="0"/>
          <a:chExt cx="0" cy="0"/>
        </a:xfrm>
      </p:grpSpPr>
      <p:pic>
        <p:nvPicPr>
          <p:cNvPr id="83" name="Google Shape;83;p14"/>
          <p:cNvPicPr preferRelativeResize="0"/>
          <p:nvPr/>
        </p:nvPicPr>
        <p:blipFill>
          <a:blip r:embed="rId2">
            <a:alphaModFix/>
          </a:blip>
          <a:stretch>
            <a:fillRect/>
          </a:stretch>
        </p:blipFill>
        <p:spPr>
          <a:xfrm rot="10800000">
            <a:off x="50" y="0"/>
            <a:ext cx="9144000" cy="5143500"/>
          </a:xfrm>
          <a:prstGeom prst="rect">
            <a:avLst/>
          </a:prstGeom>
          <a:noFill/>
          <a:ln>
            <a:noFill/>
          </a:ln>
        </p:spPr>
      </p:pic>
      <p:sp>
        <p:nvSpPr>
          <p:cNvPr id="84" name="Google Shape;84;p14"/>
          <p:cNvSpPr/>
          <p:nvPr/>
        </p:nvSpPr>
        <p:spPr>
          <a:xfrm rot="10800000">
            <a:off x="710325" y="1180250"/>
            <a:ext cx="7723200" cy="30369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title"/>
          </p:nvPr>
        </p:nvSpPr>
        <p:spPr>
          <a:xfrm>
            <a:off x="1582500" y="3657399"/>
            <a:ext cx="5979000" cy="280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2"/>
              </a:buClr>
              <a:buSzPts val="1400"/>
              <a:buNone/>
              <a:defRPr sz="1800">
                <a:solidFill>
                  <a:schemeClr val="dk2"/>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6" name="Google Shape;86;p14"/>
          <p:cNvSpPr txBox="1">
            <a:spLocks noGrp="1"/>
          </p:cNvSpPr>
          <p:nvPr>
            <p:ph type="subTitle" idx="1"/>
          </p:nvPr>
        </p:nvSpPr>
        <p:spPr>
          <a:xfrm>
            <a:off x="1582575" y="1288924"/>
            <a:ext cx="5979000" cy="193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CUSTOM_5_2_1">
    <p:spTree>
      <p:nvGrpSpPr>
        <p:cNvPr id="1" name="Shape 98"/>
        <p:cNvGrpSpPr/>
        <p:nvPr/>
      </p:nvGrpSpPr>
      <p:grpSpPr>
        <a:xfrm>
          <a:off x="0" y="0"/>
          <a:ext cx="0" cy="0"/>
          <a:chOff x="0" y="0"/>
          <a:chExt cx="0" cy="0"/>
        </a:xfrm>
      </p:grpSpPr>
      <p:pic>
        <p:nvPicPr>
          <p:cNvPr id="99" name="Google Shape;99;p18"/>
          <p:cNvPicPr preferRelativeResize="0"/>
          <p:nvPr/>
        </p:nvPicPr>
        <p:blipFill>
          <a:blip r:embed="rId2">
            <a:alphaModFix/>
          </a:blip>
          <a:stretch>
            <a:fillRect/>
          </a:stretch>
        </p:blipFill>
        <p:spPr>
          <a:xfrm flipH="1">
            <a:off x="0" y="0"/>
            <a:ext cx="9144000" cy="5143505"/>
          </a:xfrm>
          <a:prstGeom prst="rect">
            <a:avLst/>
          </a:prstGeom>
          <a:noFill/>
          <a:ln>
            <a:noFill/>
          </a:ln>
        </p:spPr>
      </p:pic>
      <p:sp>
        <p:nvSpPr>
          <p:cNvPr id="100" name="Google Shape;100;p18"/>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9_1_1">
    <p:spTree>
      <p:nvGrpSpPr>
        <p:cNvPr id="1" name="Shape 111"/>
        <p:cNvGrpSpPr/>
        <p:nvPr/>
      </p:nvGrpSpPr>
      <p:grpSpPr>
        <a:xfrm>
          <a:off x="0" y="0"/>
          <a:ext cx="0" cy="0"/>
          <a:chOff x="0" y="0"/>
          <a:chExt cx="0" cy="0"/>
        </a:xfrm>
      </p:grpSpPr>
      <p:pic>
        <p:nvPicPr>
          <p:cNvPr id="112" name="Google Shape;112;p21"/>
          <p:cNvPicPr preferRelativeResize="0"/>
          <p:nvPr/>
        </p:nvPicPr>
        <p:blipFill>
          <a:blip r:embed="rId2">
            <a:alphaModFix/>
          </a:blip>
          <a:stretch>
            <a:fillRect/>
          </a:stretch>
        </p:blipFill>
        <p:spPr>
          <a:xfrm rot="10800000" flipH="1">
            <a:off x="50" y="0"/>
            <a:ext cx="9144000" cy="5143500"/>
          </a:xfrm>
          <a:prstGeom prst="rect">
            <a:avLst/>
          </a:prstGeom>
          <a:noFill/>
          <a:ln>
            <a:noFill/>
          </a:ln>
        </p:spPr>
      </p:pic>
      <p:sp>
        <p:nvSpPr>
          <p:cNvPr id="113" name="Google Shape;113;p21"/>
          <p:cNvSpPr/>
          <p:nvPr/>
        </p:nvSpPr>
        <p:spPr>
          <a:xfrm>
            <a:off x="3578850" y="1501675"/>
            <a:ext cx="4845000" cy="2255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txBox="1">
            <a:spLocks noGrp="1"/>
          </p:cNvSpPr>
          <p:nvPr>
            <p:ph type="title"/>
          </p:nvPr>
        </p:nvSpPr>
        <p:spPr>
          <a:xfrm>
            <a:off x="3709925" y="1583037"/>
            <a:ext cx="4611300" cy="654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15" name="Google Shape;115;p21"/>
          <p:cNvSpPr txBox="1">
            <a:spLocks noGrp="1"/>
          </p:cNvSpPr>
          <p:nvPr>
            <p:ph type="subTitle" idx="1"/>
          </p:nvPr>
        </p:nvSpPr>
        <p:spPr>
          <a:xfrm>
            <a:off x="3709925" y="2360009"/>
            <a:ext cx="4611300" cy="11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4">
  <p:cSld name="CUSTOM_9_1_1_1">
    <p:spTree>
      <p:nvGrpSpPr>
        <p:cNvPr id="1" name="Shape 116"/>
        <p:cNvGrpSpPr/>
        <p:nvPr/>
      </p:nvGrpSpPr>
      <p:grpSpPr>
        <a:xfrm>
          <a:off x="0" y="0"/>
          <a:ext cx="0" cy="0"/>
          <a:chOff x="0" y="0"/>
          <a:chExt cx="0" cy="0"/>
        </a:xfrm>
      </p:grpSpPr>
      <p:pic>
        <p:nvPicPr>
          <p:cNvPr id="117" name="Google Shape;117;p22"/>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18" name="Google Shape;118;p22"/>
          <p:cNvSpPr/>
          <p:nvPr/>
        </p:nvSpPr>
        <p:spPr>
          <a:xfrm>
            <a:off x="5831400" y="1178050"/>
            <a:ext cx="2592600" cy="3425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txBox="1">
            <a:spLocks noGrp="1"/>
          </p:cNvSpPr>
          <p:nvPr>
            <p:ph type="title"/>
          </p:nvPr>
        </p:nvSpPr>
        <p:spPr>
          <a:xfrm>
            <a:off x="5923200" y="1293362"/>
            <a:ext cx="2500800" cy="612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20" name="Google Shape;120;p22"/>
          <p:cNvSpPr txBox="1">
            <a:spLocks noGrp="1"/>
          </p:cNvSpPr>
          <p:nvPr>
            <p:ph type="subTitle" idx="1"/>
          </p:nvPr>
        </p:nvSpPr>
        <p:spPr>
          <a:xfrm>
            <a:off x="5923200" y="2164674"/>
            <a:ext cx="2500800" cy="22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Staatliches"/>
              <a:buNone/>
              <a:defRPr sz="3000">
                <a:solidFill>
                  <a:schemeClr val="dk1"/>
                </a:solidFill>
                <a:latin typeface="Staatliches"/>
                <a:ea typeface="Staatliches"/>
                <a:cs typeface="Staatliches"/>
                <a:sym typeface="Staatliche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9" r:id="rId5"/>
    <p:sldLayoutId id="2147483660" r:id="rId6"/>
    <p:sldLayoutId id="2147483664" r:id="rId7"/>
    <p:sldLayoutId id="2147483667" r:id="rId8"/>
    <p:sldLayoutId id="2147483668" r:id="rId9"/>
    <p:sldLayoutId id="2147483678" r:id="rId10"/>
    <p:sldLayoutId id="214748367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ctrTitle"/>
          </p:nvPr>
        </p:nvSpPr>
        <p:spPr>
          <a:xfrm>
            <a:off x="1218125" y="745432"/>
            <a:ext cx="6707700" cy="32907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1"/>
                </a:solidFill>
              </a:rPr>
              <a:t>Decoding Emotions: How AI read Between the lines</a:t>
            </a:r>
          </a:p>
        </p:txBody>
      </p:sp>
      <p:grpSp>
        <p:nvGrpSpPr>
          <p:cNvPr id="221" name="Google Shape;221;p36"/>
          <p:cNvGrpSpPr/>
          <p:nvPr/>
        </p:nvGrpSpPr>
        <p:grpSpPr>
          <a:xfrm>
            <a:off x="1218125" y="3978992"/>
            <a:ext cx="6707700" cy="114300"/>
            <a:chOff x="1218125" y="3106700"/>
            <a:chExt cx="6707700" cy="114300"/>
          </a:xfrm>
        </p:grpSpPr>
        <p:sp>
          <p:nvSpPr>
            <p:cNvPr id="222" name="Google Shape;222;p36"/>
            <p:cNvSpPr/>
            <p:nvPr/>
          </p:nvSpPr>
          <p:spPr>
            <a:xfrm>
              <a:off x="1218125" y="3106700"/>
              <a:ext cx="65334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6"/>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8CD02CD0-45AF-A921-6CDD-9A9BE290C357}"/>
              </a:ext>
            </a:extLst>
          </p:cNvPr>
          <p:cNvSpPr>
            <a:spLocks noGrp="1"/>
          </p:cNvSpPr>
          <p:nvPr>
            <p:ph type="subTitle" idx="1"/>
          </p:nvPr>
        </p:nvSpPr>
        <p:spPr>
          <a:xfrm>
            <a:off x="1162625" y="4196018"/>
            <a:ext cx="6707700" cy="404100"/>
          </a:xfrm>
        </p:spPr>
        <p:txBody>
          <a:bodyPr/>
          <a:lstStyle/>
          <a:p>
            <a:r>
              <a:rPr lang="en-US" dirty="0"/>
              <a:t>A Sentiment Analysis Project by Aditya Singh</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6"/>
          <p:cNvSpPr txBox="1">
            <a:spLocks noGrp="1"/>
          </p:cNvSpPr>
          <p:nvPr>
            <p:ph type="title"/>
          </p:nvPr>
        </p:nvSpPr>
        <p:spPr>
          <a:xfrm>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NLP and Sentiment Analysis</a:t>
            </a:r>
            <a:endParaRPr dirty="0">
              <a:solidFill>
                <a:schemeClr val="lt1"/>
              </a:solidFill>
            </a:endParaRPr>
          </a:p>
        </p:txBody>
      </p:sp>
      <p:grpSp>
        <p:nvGrpSpPr>
          <p:cNvPr id="460" name="Google Shape;460;p56"/>
          <p:cNvGrpSpPr/>
          <p:nvPr/>
        </p:nvGrpSpPr>
        <p:grpSpPr>
          <a:xfrm>
            <a:off x="713150" y="1090100"/>
            <a:ext cx="7717800" cy="114325"/>
            <a:chOff x="208025" y="3106700"/>
            <a:chExt cx="7717800" cy="114325"/>
          </a:xfrm>
        </p:grpSpPr>
        <p:sp>
          <p:nvSpPr>
            <p:cNvPr id="461" name="Google Shape;461;p56"/>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6"/>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30;p45">
            <a:extLst>
              <a:ext uri="{FF2B5EF4-FFF2-40B4-BE49-F238E27FC236}">
                <a16:creationId xmlns:a16="http://schemas.microsoft.com/office/drawing/2014/main" id="{126AD56E-8CA3-F02F-741D-5DF04464ED9C}"/>
              </a:ext>
            </a:extLst>
          </p:cNvPr>
          <p:cNvSpPr txBox="1">
            <a:spLocks/>
          </p:cNvSpPr>
          <p:nvPr/>
        </p:nvSpPr>
        <p:spPr>
          <a:xfrm>
            <a:off x="800250" y="1533833"/>
            <a:ext cx="7543500" cy="29039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600" b="1" i="0" u="sng" dirty="0">
                <a:solidFill>
                  <a:srgbClr val="E3E3E3"/>
                </a:solidFill>
                <a:effectLst/>
                <a:latin typeface="Google Sans"/>
              </a:rPr>
              <a:t>NLP</a:t>
            </a:r>
            <a:r>
              <a:rPr lang="en-US" sz="1600" b="0" i="0" dirty="0">
                <a:solidFill>
                  <a:srgbClr val="E3E3E3"/>
                </a:solidFill>
                <a:effectLst/>
                <a:latin typeface="Google Sans"/>
              </a:rPr>
              <a:t>: Imagine a translator for computers, but for emotions! NLP helps machines understand the meaning and feelings behind human language, like the hidden joy in a sarcastic tweet.</a:t>
            </a:r>
          </a:p>
          <a:p>
            <a:pPr algn="just"/>
            <a:endParaRPr lang="en-US" sz="1600" b="0" i="0" dirty="0">
              <a:solidFill>
                <a:srgbClr val="E3E3E3"/>
              </a:solidFill>
              <a:effectLst/>
              <a:latin typeface="Google Sans"/>
            </a:endParaRPr>
          </a:p>
          <a:p>
            <a:pPr algn="just"/>
            <a:r>
              <a:rPr lang="en-US" sz="1600" b="1" i="0" u="sng" dirty="0">
                <a:solidFill>
                  <a:srgbClr val="E3E3E3"/>
                </a:solidFill>
                <a:effectLst/>
                <a:latin typeface="Google Sans"/>
              </a:rPr>
              <a:t>Sentiment Analysis</a:t>
            </a:r>
            <a:r>
              <a:rPr lang="en-US" sz="1600" b="0" i="0" dirty="0">
                <a:solidFill>
                  <a:srgbClr val="E3E3E3"/>
                </a:solidFill>
                <a:effectLst/>
                <a:latin typeface="Google Sans"/>
              </a:rPr>
              <a:t>: Think of it as an emotion scanner for text. It uses NLP to analyze words and phrases, classifying them as positive, negative, or neutral, revealing the hidden feelings in written communication.</a:t>
            </a:r>
          </a:p>
          <a:p>
            <a:pPr algn="just"/>
            <a:endParaRPr lang="en-US" sz="1600" b="0" i="0" dirty="0">
              <a:solidFill>
                <a:srgbClr val="E3E3E3"/>
              </a:solidFill>
              <a:effectLst/>
              <a:latin typeface="Google Sans"/>
            </a:endParaRPr>
          </a:p>
          <a:p>
            <a:pPr algn="just"/>
            <a:r>
              <a:rPr lang="en-US" sz="1600" b="0" i="0" dirty="0">
                <a:solidFill>
                  <a:srgbClr val="E3E3E3"/>
                </a:solidFill>
                <a:effectLst/>
                <a:latin typeface="Google Sans"/>
              </a:rPr>
              <a:t>Together, NLP and Sentiment Analysis unlock the secrets of human language, letting computers see right through our words and understand the true sentiments within.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6"/>
          <p:cNvSpPr txBox="1">
            <a:spLocks noGrp="1"/>
          </p:cNvSpPr>
          <p:nvPr>
            <p:ph type="title"/>
          </p:nvPr>
        </p:nvSpPr>
        <p:spPr>
          <a:xfrm>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LSTM (Long-short term memory)</a:t>
            </a:r>
            <a:endParaRPr dirty="0">
              <a:solidFill>
                <a:schemeClr val="lt1"/>
              </a:solidFill>
            </a:endParaRPr>
          </a:p>
        </p:txBody>
      </p:sp>
      <p:grpSp>
        <p:nvGrpSpPr>
          <p:cNvPr id="460" name="Google Shape;460;p56"/>
          <p:cNvGrpSpPr/>
          <p:nvPr/>
        </p:nvGrpSpPr>
        <p:grpSpPr>
          <a:xfrm>
            <a:off x="713150" y="1090100"/>
            <a:ext cx="7717800" cy="114325"/>
            <a:chOff x="208025" y="3106700"/>
            <a:chExt cx="7717800" cy="114325"/>
          </a:xfrm>
        </p:grpSpPr>
        <p:sp>
          <p:nvSpPr>
            <p:cNvPr id="461" name="Google Shape;461;p56"/>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6"/>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30;p45">
            <a:extLst>
              <a:ext uri="{FF2B5EF4-FFF2-40B4-BE49-F238E27FC236}">
                <a16:creationId xmlns:a16="http://schemas.microsoft.com/office/drawing/2014/main" id="{126AD56E-8CA3-F02F-741D-5DF04464ED9C}"/>
              </a:ext>
            </a:extLst>
          </p:cNvPr>
          <p:cNvSpPr txBox="1">
            <a:spLocks/>
          </p:cNvSpPr>
          <p:nvPr/>
        </p:nvSpPr>
        <p:spPr>
          <a:xfrm>
            <a:off x="776450" y="1366684"/>
            <a:ext cx="7543500" cy="29039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b="1" i="0" u="sng" dirty="0">
                <a:solidFill>
                  <a:schemeClr val="tx1"/>
                </a:solidFill>
                <a:effectLst/>
                <a:latin typeface="Google Sans"/>
              </a:rPr>
              <a:t>Memory Masters</a:t>
            </a:r>
            <a:r>
              <a:rPr lang="en-US" b="0" i="0" dirty="0">
                <a:solidFill>
                  <a:schemeClr val="tx1"/>
                </a:solidFill>
                <a:effectLst/>
                <a:latin typeface="Google Sans"/>
              </a:rPr>
              <a:t>: Imagine tiny text detectives with lightning-fast memory scans. Single-layer LSTMs analyze sentences like detectives, remembering key clues (word context) to crack the "positive or negative?" case.</a:t>
            </a:r>
          </a:p>
          <a:p>
            <a:pPr algn="l"/>
            <a:r>
              <a:rPr lang="en-US" b="1" i="0" u="sng" dirty="0">
                <a:solidFill>
                  <a:schemeClr val="tx1"/>
                </a:solidFill>
                <a:effectLst/>
                <a:latin typeface="Google Sans"/>
              </a:rPr>
              <a:t>Simplicity Wins</a:t>
            </a:r>
            <a:r>
              <a:rPr lang="en-US" b="0" i="0" dirty="0">
                <a:solidFill>
                  <a:schemeClr val="tx1"/>
                </a:solidFill>
                <a:effectLst/>
                <a:latin typeface="Google Sans"/>
              </a:rPr>
              <a:t>: Though not the beefiest agents on the block, these LSTMs excel at pinpointing long-term connections in text – vital for sentiment analysis. Think of them as streamlined sleuths – perfect for everyday sentiment mysteries.</a:t>
            </a:r>
          </a:p>
          <a:p>
            <a:pPr algn="l"/>
            <a:r>
              <a:rPr lang="en-US" b="1" i="0" u="sng" dirty="0">
                <a:solidFill>
                  <a:schemeClr val="tx1"/>
                </a:solidFill>
                <a:effectLst/>
                <a:latin typeface="Google Sans"/>
              </a:rPr>
              <a:t>Sometimes, Teamwork</a:t>
            </a:r>
            <a:r>
              <a:rPr lang="en-US" b="0" i="0" dirty="0">
                <a:solidFill>
                  <a:schemeClr val="tx1"/>
                </a:solidFill>
                <a:effectLst/>
                <a:latin typeface="Google Sans"/>
              </a:rPr>
              <a:t>: For trickier cases, they might call in reinforcements like multi-layered models. But for most sentiment sleuthing, these single-layer stars get the job done.</a:t>
            </a:r>
          </a:p>
          <a:p>
            <a:pPr algn="l"/>
            <a:r>
              <a:rPr lang="en-US" b="0" i="0" dirty="0">
                <a:solidFill>
                  <a:schemeClr val="tx1"/>
                </a:solidFill>
                <a:effectLst/>
                <a:latin typeface="Google Sans"/>
              </a:rPr>
              <a:t>No Bias, Just Clues: These ethical investigators never judge based on irrelevant details like race or gender. They focus purely on the textual evidence, ensuring fair and accurate sentiment analysis.</a:t>
            </a:r>
          </a:p>
          <a:p>
            <a:pPr algn="l"/>
            <a:r>
              <a:rPr lang="en-US" b="1" i="0" u="sng" dirty="0">
                <a:solidFill>
                  <a:schemeClr val="tx1"/>
                </a:solidFill>
                <a:effectLst/>
                <a:latin typeface="Google Sans"/>
              </a:rPr>
              <a:t>Safe &amp; Sound</a:t>
            </a:r>
            <a:r>
              <a:rPr lang="en-US" b="0" i="0" dirty="0">
                <a:solidFill>
                  <a:schemeClr val="tx1"/>
                </a:solidFill>
                <a:effectLst/>
                <a:latin typeface="Google Sans"/>
              </a:rPr>
              <a:t>: Rest assured, these digital detectives operate within strict safety protocols. No sensitive information is ever accessed, and their investigations follow the highest ethical standards.</a:t>
            </a:r>
          </a:p>
          <a:p>
            <a:pPr algn="l"/>
            <a:r>
              <a:rPr lang="en-US" b="0" i="0" dirty="0">
                <a:solidFill>
                  <a:schemeClr val="tx1"/>
                </a:solidFill>
                <a:effectLst/>
                <a:latin typeface="Google Sans"/>
              </a:rPr>
              <a:t>Remember, whether it's a simple tweet or a complex review, these single-layer LSTMs are always on the case, deciphering the language of sentiment with precision and fairness.</a:t>
            </a:r>
          </a:p>
        </p:txBody>
      </p:sp>
    </p:spTree>
    <p:extLst>
      <p:ext uri="{BB962C8B-B14F-4D97-AF65-F5344CB8AC3E}">
        <p14:creationId xmlns:p14="http://schemas.microsoft.com/office/powerpoint/2010/main" val="33953765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4764075" y="2392025"/>
            <a:ext cx="3278712" cy="5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Approach</a:t>
            </a:r>
            <a:endParaRPr dirty="0"/>
          </a:p>
        </p:txBody>
      </p:sp>
      <p:sp>
        <p:nvSpPr>
          <p:cNvPr id="277" name="Google Shape;277;p40"/>
          <p:cNvSpPr txBox="1">
            <a:spLocks noGrp="1"/>
          </p:cNvSpPr>
          <p:nvPr>
            <p:ph type="body" idx="1"/>
          </p:nvPr>
        </p:nvSpPr>
        <p:spPr>
          <a:xfrm>
            <a:off x="4764075" y="3207300"/>
            <a:ext cx="2732100" cy="657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Selected Approach and Implementation Details</a:t>
            </a:r>
          </a:p>
        </p:txBody>
      </p:sp>
      <p:sp>
        <p:nvSpPr>
          <p:cNvPr id="278" name="Google Shape;278;p40"/>
          <p:cNvSpPr txBox="1">
            <a:spLocks noGrp="1"/>
          </p:cNvSpPr>
          <p:nvPr>
            <p:ph type="title" idx="2"/>
          </p:nvPr>
        </p:nvSpPr>
        <p:spPr>
          <a:xfrm>
            <a:off x="4879875" y="1534825"/>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79" name="Google Shape;279;p40"/>
          <p:cNvGrpSpPr/>
          <p:nvPr/>
        </p:nvGrpSpPr>
        <p:grpSpPr>
          <a:xfrm>
            <a:off x="4879875" y="3023000"/>
            <a:ext cx="1708788" cy="114325"/>
            <a:chOff x="6217037" y="3106700"/>
            <a:chExt cx="1708788" cy="114325"/>
          </a:xfrm>
        </p:grpSpPr>
        <p:sp>
          <p:nvSpPr>
            <p:cNvPr id="280" name="Google Shape;280;p40"/>
            <p:cNvSpPr/>
            <p:nvPr/>
          </p:nvSpPr>
          <p:spPr>
            <a:xfrm>
              <a:off x="6217037" y="3106725"/>
              <a:ext cx="1534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0"/>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116676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6"/>
          <p:cNvSpPr txBox="1">
            <a:spLocks noGrp="1"/>
          </p:cNvSpPr>
          <p:nvPr>
            <p:ph type="title"/>
          </p:nvPr>
        </p:nvSpPr>
        <p:spPr>
          <a:xfrm>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a:t>
            </a:r>
            <a:r>
              <a:rPr lang="en" dirty="0"/>
              <a:t>pproach and implementation</a:t>
            </a:r>
            <a:endParaRPr dirty="0">
              <a:solidFill>
                <a:schemeClr val="lt1"/>
              </a:solidFill>
            </a:endParaRPr>
          </a:p>
        </p:txBody>
      </p:sp>
      <p:grpSp>
        <p:nvGrpSpPr>
          <p:cNvPr id="460" name="Google Shape;460;p56"/>
          <p:cNvGrpSpPr/>
          <p:nvPr/>
        </p:nvGrpSpPr>
        <p:grpSpPr>
          <a:xfrm>
            <a:off x="713150" y="1090100"/>
            <a:ext cx="7717800" cy="114325"/>
            <a:chOff x="208025" y="3106700"/>
            <a:chExt cx="7717800" cy="114325"/>
          </a:xfrm>
        </p:grpSpPr>
        <p:sp>
          <p:nvSpPr>
            <p:cNvPr id="461" name="Google Shape;461;p56"/>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6"/>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30;p45">
            <a:extLst>
              <a:ext uri="{FF2B5EF4-FFF2-40B4-BE49-F238E27FC236}">
                <a16:creationId xmlns:a16="http://schemas.microsoft.com/office/drawing/2014/main" id="{126AD56E-8CA3-F02F-741D-5DF04464ED9C}"/>
              </a:ext>
            </a:extLst>
          </p:cNvPr>
          <p:cNvSpPr txBox="1">
            <a:spLocks/>
          </p:cNvSpPr>
          <p:nvPr/>
        </p:nvSpPr>
        <p:spPr>
          <a:xfrm>
            <a:off x="776450" y="1366684"/>
            <a:ext cx="7543500" cy="29039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endParaRPr lang="en-US" b="0" i="0" dirty="0">
              <a:solidFill>
                <a:schemeClr val="tx1"/>
              </a:solidFill>
              <a:effectLst/>
              <a:latin typeface="Google Sans"/>
            </a:endParaRPr>
          </a:p>
        </p:txBody>
      </p:sp>
      <p:sp>
        <p:nvSpPr>
          <p:cNvPr id="4" name="TextBox 3">
            <a:extLst>
              <a:ext uri="{FF2B5EF4-FFF2-40B4-BE49-F238E27FC236}">
                <a16:creationId xmlns:a16="http://schemas.microsoft.com/office/drawing/2014/main" id="{4B07D3F0-F7E3-CEFB-C30E-9641E024CF12}"/>
              </a:ext>
            </a:extLst>
          </p:cNvPr>
          <p:cNvSpPr txBox="1"/>
          <p:nvPr/>
        </p:nvSpPr>
        <p:spPr>
          <a:xfrm>
            <a:off x="776450" y="1366684"/>
            <a:ext cx="3682181" cy="3108543"/>
          </a:xfrm>
          <a:prstGeom prst="rect">
            <a:avLst/>
          </a:prstGeom>
          <a:noFill/>
        </p:spPr>
        <p:txBody>
          <a:bodyPr wrap="square">
            <a:spAutoFit/>
          </a:bodyPr>
          <a:lstStyle/>
          <a:p>
            <a:pPr algn="l"/>
            <a:r>
              <a:rPr lang="en-US" b="1" i="0" u="sng" dirty="0">
                <a:solidFill>
                  <a:srgbClr val="E3E3E3"/>
                </a:solidFill>
                <a:effectLst/>
                <a:latin typeface="Google Sans"/>
              </a:rPr>
              <a:t>Approach:</a:t>
            </a:r>
          </a:p>
          <a:p>
            <a:pPr algn="l"/>
            <a:r>
              <a:rPr lang="en-US" b="1" i="0" u="sng" dirty="0">
                <a:solidFill>
                  <a:srgbClr val="E3E3E3"/>
                </a:solidFill>
                <a:effectLst/>
                <a:latin typeface="Google Sans"/>
              </a:rPr>
              <a:t>Simple and efficient LSTM</a:t>
            </a:r>
            <a:r>
              <a:rPr lang="en-US" b="0" i="0" dirty="0">
                <a:solidFill>
                  <a:srgbClr val="E3E3E3"/>
                </a:solidFill>
                <a:effectLst/>
                <a:latin typeface="Google Sans"/>
              </a:rPr>
              <a:t>: Utilizing a single-layer LSTM model to capture long-term dependencies in text and perform sentiment analysis effectively.</a:t>
            </a:r>
          </a:p>
          <a:p>
            <a:pPr algn="l"/>
            <a:r>
              <a:rPr lang="en-US" b="1" i="0" u="sng" dirty="0">
                <a:solidFill>
                  <a:srgbClr val="E3E3E3"/>
                </a:solidFill>
                <a:effectLst/>
                <a:latin typeface="Google Sans"/>
              </a:rPr>
              <a:t>Focus on core functionality</a:t>
            </a:r>
            <a:r>
              <a:rPr lang="en-US" b="0" i="0" dirty="0">
                <a:solidFill>
                  <a:srgbClr val="E3E3E3"/>
                </a:solidFill>
                <a:effectLst/>
                <a:latin typeface="Google Sans"/>
              </a:rPr>
              <a:t>: Prioritizing basic sentiment analysis (positive, negative, neutral) without exploring complex model architectures or nuanced emotions.</a:t>
            </a:r>
          </a:p>
          <a:p>
            <a:pPr algn="l"/>
            <a:r>
              <a:rPr lang="en-US" b="1" i="0" u="sng" dirty="0">
                <a:solidFill>
                  <a:srgbClr val="E3E3E3"/>
                </a:solidFill>
                <a:effectLst/>
                <a:latin typeface="Google Sans"/>
              </a:rPr>
              <a:t>Command-line or script-based interaction</a:t>
            </a:r>
            <a:r>
              <a:rPr lang="en-US" b="0" i="0" dirty="0">
                <a:solidFill>
                  <a:srgbClr val="E3E3E3"/>
                </a:solidFill>
                <a:effectLst/>
                <a:latin typeface="Google Sans"/>
              </a:rPr>
              <a:t>: Enabling interaction with the model through command-line prompts or Python scripts, providing flexibility for various use cases.</a:t>
            </a:r>
          </a:p>
        </p:txBody>
      </p:sp>
      <p:sp>
        <p:nvSpPr>
          <p:cNvPr id="8" name="TextBox 7">
            <a:extLst>
              <a:ext uri="{FF2B5EF4-FFF2-40B4-BE49-F238E27FC236}">
                <a16:creationId xmlns:a16="http://schemas.microsoft.com/office/drawing/2014/main" id="{5C516C55-7CBA-AD4A-9685-E1236C73C3FA}"/>
              </a:ext>
            </a:extLst>
          </p:cNvPr>
          <p:cNvSpPr txBox="1"/>
          <p:nvPr/>
        </p:nvSpPr>
        <p:spPr>
          <a:xfrm>
            <a:off x="4830577" y="1366659"/>
            <a:ext cx="3613355" cy="2893100"/>
          </a:xfrm>
          <a:prstGeom prst="rect">
            <a:avLst/>
          </a:prstGeom>
          <a:noFill/>
        </p:spPr>
        <p:txBody>
          <a:bodyPr wrap="square">
            <a:spAutoFit/>
          </a:bodyPr>
          <a:lstStyle/>
          <a:p>
            <a:pPr algn="l"/>
            <a:r>
              <a:rPr lang="en-US" b="1" i="0" u="sng" dirty="0">
                <a:solidFill>
                  <a:srgbClr val="E3E3E3"/>
                </a:solidFill>
                <a:effectLst/>
                <a:latin typeface="Google Sans"/>
              </a:rPr>
              <a:t>Implementation:</a:t>
            </a:r>
          </a:p>
          <a:p>
            <a:pPr algn="l"/>
            <a:r>
              <a:rPr lang="en-US" b="1" i="0" u="sng" dirty="0">
                <a:solidFill>
                  <a:srgbClr val="E3E3E3"/>
                </a:solidFill>
                <a:effectLst/>
                <a:latin typeface="Google Sans"/>
              </a:rPr>
              <a:t>Preprocessing</a:t>
            </a:r>
            <a:r>
              <a:rPr lang="en-US" b="0" i="0" dirty="0">
                <a:solidFill>
                  <a:srgbClr val="E3E3E3"/>
                </a:solidFill>
                <a:effectLst/>
                <a:latin typeface="Google Sans"/>
              </a:rPr>
              <a:t>: Cleaning and tokenizing text data, preparing it for the LSTM model.</a:t>
            </a:r>
          </a:p>
          <a:p>
            <a:pPr algn="l"/>
            <a:r>
              <a:rPr lang="en-US" b="1" i="0" u="sng" dirty="0">
                <a:solidFill>
                  <a:srgbClr val="E3E3E3"/>
                </a:solidFill>
                <a:effectLst/>
                <a:latin typeface="Google Sans"/>
              </a:rPr>
              <a:t>Model training</a:t>
            </a:r>
            <a:r>
              <a:rPr lang="en-US" b="0" i="0" dirty="0">
                <a:solidFill>
                  <a:srgbClr val="E3E3E3"/>
                </a:solidFill>
                <a:effectLst/>
                <a:latin typeface="Google Sans"/>
              </a:rPr>
              <a:t>: Feeding labeled sentiment data (positive, negative, neutral) to train the LSTM model to associate word sequences with emotions.</a:t>
            </a:r>
          </a:p>
          <a:p>
            <a:pPr algn="l"/>
            <a:r>
              <a:rPr lang="en-US" b="1" i="0" u="sng" dirty="0">
                <a:solidFill>
                  <a:srgbClr val="E3E3E3"/>
                </a:solidFill>
                <a:effectLst/>
                <a:latin typeface="Google Sans"/>
              </a:rPr>
              <a:t>User interaction</a:t>
            </a:r>
            <a:r>
              <a:rPr lang="en-US" b="0" i="0" dirty="0">
                <a:solidFill>
                  <a:srgbClr val="E3E3E3"/>
                </a:solidFill>
                <a:effectLst/>
                <a:latin typeface="Google Sans"/>
              </a:rPr>
              <a:t>: Implementing a command-line interface or Python scripts to:</a:t>
            </a:r>
          </a:p>
          <a:p>
            <a:pPr algn="l"/>
            <a:r>
              <a:rPr lang="en-US" dirty="0">
                <a:solidFill>
                  <a:srgbClr val="E3E3E3"/>
                </a:solidFill>
                <a:latin typeface="Google Sans"/>
                <a:sym typeface="Wingdings" panose="05000000000000000000" pitchFamily="2" charset="2"/>
              </a:rPr>
              <a:t> </a:t>
            </a:r>
            <a:r>
              <a:rPr lang="en-US" b="0" i="0" dirty="0">
                <a:solidFill>
                  <a:srgbClr val="E3E3E3"/>
                </a:solidFill>
                <a:effectLst/>
                <a:latin typeface="Google Sans"/>
              </a:rPr>
              <a:t>Accept user input of text or load text files</a:t>
            </a:r>
            <a:r>
              <a:rPr lang="en-US" dirty="0">
                <a:solidFill>
                  <a:srgbClr val="E3E3E3"/>
                </a:solidFill>
                <a:latin typeface="Google Sans"/>
              </a:rPr>
              <a:t>.</a:t>
            </a:r>
          </a:p>
          <a:p>
            <a:pPr algn="l"/>
            <a:r>
              <a:rPr lang="en-US" b="0" i="0" dirty="0">
                <a:solidFill>
                  <a:srgbClr val="E3E3E3"/>
                </a:solidFill>
                <a:effectLst/>
                <a:latin typeface="Google Sans"/>
                <a:sym typeface="Wingdings" panose="05000000000000000000" pitchFamily="2" charset="2"/>
              </a:rPr>
              <a:t> </a:t>
            </a:r>
            <a:r>
              <a:rPr lang="en-US" b="0" i="0" dirty="0">
                <a:solidFill>
                  <a:srgbClr val="E3E3E3"/>
                </a:solidFill>
                <a:effectLst/>
                <a:latin typeface="Google Sans"/>
              </a:rPr>
              <a:t>Preprocess text using the trained model.</a:t>
            </a:r>
          </a:p>
          <a:p>
            <a:pPr algn="l"/>
            <a:r>
              <a:rPr lang="en-US" dirty="0">
                <a:solidFill>
                  <a:srgbClr val="E3E3E3"/>
                </a:solidFill>
                <a:latin typeface="Google Sans"/>
                <a:sym typeface="Wingdings" panose="05000000000000000000" pitchFamily="2" charset="2"/>
              </a:rPr>
              <a:t> </a:t>
            </a:r>
            <a:r>
              <a:rPr lang="en-US" b="0" i="0" dirty="0">
                <a:solidFill>
                  <a:srgbClr val="E3E3E3"/>
                </a:solidFill>
                <a:effectLst/>
                <a:latin typeface="Google Sans"/>
              </a:rPr>
              <a:t>Generate sentiment predictions and display results in a clear format.</a:t>
            </a:r>
          </a:p>
        </p:txBody>
      </p:sp>
    </p:spTree>
    <p:extLst>
      <p:ext uri="{BB962C8B-B14F-4D97-AF65-F5344CB8AC3E}">
        <p14:creationId xmlns:p14="http://schemas.microsoft.com/office/powerpoint/2010/main" val="681033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4764075" y="2392025"/>
            <a:ext cx="3278712" cy="5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Workflow</a:t>
            </a:r>
            <a:endParaRPr dirty="0"/>
          </a:p>
        </p:txBody>
      </p:sp>
      <p:sp>
        <p:nvSpPr>
          <p:cNvPr id="277" name="Google Shape;277;p40"/>
          <p:cNvSpPr txBox="1">
            <a:spLocks noGrp="1"/>
          </p:cNvSpPr>
          <p:nvPr>
            <p:ph type="body" idx="1"/>
          </p:nvPr>
        </p:nvSpPr>
        <p:spPr>
          <a:xfrm>
            <a:off x="4764075" y="3207300"/>
            <a:ext cx="2732100" cy="657000"/>
          </a:xfrm>
          <a:prstGeom prst="rect">
            <a:avLst/>
          </a:prstGeom>
        </p:spPr>
        <p:txBody>
          <a:bodyPr spcFirstLastPara="1" wrap="square" lIns="91425" tIns="91425" rIns="91425" bIns="91425" anchor="t" anchorCtr="0">
            <a:noAutofit/>
          </a:bodyPr>
          <a:lstStyle/>
          <a:p>
            <a:pPr marL="0" indent="0">
              <a:buSzPts val="1100"/>
              <a:buNone/>
            </a:pPr>
            <a:r>
              <a:rPr lang="en-US" dirty="0"/>
              <a:t>Workflow of the project</a:t>
            </a:r>
          </a:p>
          <a:p>
            <a:pPr marL="0" lvl="0" indent="0" rtl="0">
              <a:spcBef>
                <a:spcPts val="0"/>
              </a:spcBef>
              <a:spcAft>
                <a:spcPts val="0"/>
              </a:spcAft>
              <a:buClr>
                <a:schemeClr val="dk1"/>
              </a:buClr>
              <a:buSzPts val="1100"/>
              <a:buFont typeface="Arial"/>
              <a:buNone/>
            </a:pPr>
            <a:r>
              <a:rPr lang="en-US" dirty="0"/>
              <a:t> </a:t>
            </a:r>
          </a:p>
        </p:txBody>
      </p:sp>
      <p:sp>
        <p:nvSpPr>
          <p:cNvPr id="278" name="Google Shape;278;p40"/>
          <p:cNvSpPr txBox="1">
            <a:spLocks noGrp="1"/>
          </p:cNvSpPr>
          <p:nvPr>
            <p:ph type="title" idx="2"/>
          </p:nvPr>
        </p:nvSpPr>
        <p:spPr>
          <a:xfrm>
            <a:off x="4879875" y="1534825"/>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279" name="Google Shape;279;p40"/>
          <p:cNvGrpSpPr/>
          <p:nvPr/>
        </p:nvGrpSpPr>
        <p:grpSpPr>
          <a:xfrm>
            <a:off x="4879875" y="3023000"/>
            <a:ext cx="1708788" cy="114325"/>
            <a:chOff x="6217037" y="3106700"/>
            <a:chExt cx="1708788" cy="114325"/>
          </a:xfrm>
        </p:grpSpPr>
        <p:sp>
          <p:nvSpPr>
            <p:cNvPr id="280" name="Google Shape;280;p40"/>
            <p:cNvSpPr/>
            <p:nvPr/>
          </p:nvSpPr>
          <p:spPr>
            <a:xfrm>
              <a:off x="6217037" y="3106725"/>
              <a:ext cx="1534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0"/>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2634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61"/>
          <p:cNvSpPr txBox="1">
            <a:spLocks noGrp="1"/>
          </p:cNvSpPr>
          <p:nvPr>
            <p:ph type="title"/>
          </p:nvPr>
        </p:nvSpPr>
        <p:spPr>
          <a:xfrm>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timeline</a:t>
            </a:r>
            <a:endParaRPr dirty="0">
              <a:solidFill>
                <a:schemeClr val="lt1"/>
              </a:solidFill>
            </a:endParaRPr>
          </a:p>
        </p:txBody>
      </p:sp>
      <p:sp>
        <p:nvSpPr>
          <p:cNvPr id="600" name="Google Shape;600;p61"/>
          <p:cNvSpPr txBox="1"/>
          <p:nvPr/>
        </p:nvSpPr>
        <p:spPr>
          <a:xfrm>
            <a:off x="726800" y="3345125"/>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dk1"/>
                </a:solidFill>
                <a:latin typeface="Staatliches"/>
                <a:ea typeface="Staatliches"/>
                <a:cs typeface="Staatliches"/>
                <a:sym typeface="Staatliches"/>
              </a:rPr>
              <a:t>P</a:t>
            </a:r>
            <a:r>
              <a:rPr lang="en" sz="1800" dirty="0">
                <a:solidFill>
                  <a:schemeClr val="dk1"/>
                </a:solidFill>
                <a:latin typeface="Staatliches"/>
                <a:ea typeface="Staatliches"/>
                <a:cs typeface="Staatliches"/>
                <a:sym typeface="Staatliches"/>
              </a:rPr>
              <a:t>roject scope</a:t>
            </a:r>
            <a:endParaRPr sz="1800" dirty="0">
              <a:solidFill>
                <a:schemeClr val="dk1"/>
              </a:solidFill>
              <a:latin typeface="Staatliches"/>
              <a:ea typeface="Staatliches"/>
              <a:cs typeface="Staatliches"/>
              <a:sym typeface="Staatliches"/>
            </a:endParaRPr>
          </a:p>
        </p:txBody>
      </p:sp>
      <p:sp>
        <p:nvSpPr>
          <p:cNvPr id="601" name="Google Shape;601;p61"/>
          <p:cNvSpPr txBox="1"/>
          <p:nvPr/>
        </p:nvSpPr>
        <p:spPr>
          <a:xfrm>
            <a:off x="726825" y="3774725"/>
            <a:ext cx="1680600" cy="840900"/>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Work Sans"/>
                <a:ea typeface="Work Sans"/>
                <a:cs typeface="Work Sans"/>
                <a:sym typeface="Work Sans"/>
              </a:rPr>
              <a:t>Defining the scope of the project.</a:t>
            </a:r>
            <a:endParaRPr dirty="0">
              <a:solidFill>
                <a:schemeClr val="dk1"/>
              </a:solidFill>
              <a:latin typeface="Work Sans"/>
              <a:ea typeface="Work Sans"/>
              <a:cs typeface="Work Sans"/>
              <a:sym typeface="Work Sans"/>
            </a:endParaRPr>
          </a:p>
        </p:txBody>
      </p:sp>
      <p:sp>
        <p:nvSpPr>
          <p:cNvPr id="602" name="Google Shape;602;p61"/>
          <p:cNvSpPr txBox="1"/>
          <p:nvPr/>
        </p:nvSpPr>
        <p:spPr>
          <a:xfrm>
            <a:off x="2734625" y="1868125"/>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Staatliches"/>
                <a:ea typeface="Staatliches"/>
                <a:cs typeface="Staatliches"/>
                <a:sym typeface="Staatliches"/>
              </a:rPr>
              <a:t>Data</a:t>
            </a:r>
            <a:endParaRPr sz="2400" dirty="0">
              <a:solidFill>
                <a:schemeClr val="dk1"/>
              </a:solidFill>
              <a:latin typeface="Staatliches"/>
              <a:ea typeface="Staatliches"/>
              <a:cs typeface="Staatliches"/>
              <a:sym typeface="Staatliches"/>
            </a:endParaRPr>
          </a:p>
        </p:txBody>
      </p:sp>
      <p:sp>
        <p:nvSpPr>
          <p:cNvPr id="603" name="Google Shape;603;p61"/>
          <p:cNvSpPr txBox="1"/>
          <p:nvPr/>
        </p:nvSpPr>
        <p:spPr>
          <a:xfrm>
            <a:off x="2734625" y="2297725"/>
            <a:ext cx="1680600" cy="840900"/>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Work Sans"/>
                <a:ea typeface="Work Sans"/>
                <a:cs typeface="Work Sans"/>
                <a:sym typeface="Work Sans"/>
              </a:rPr>
              <a:t>Data Acquisition and Preprocessing</a:t>
            </a:r>
            <a:endParaRPr dirty="0">
              <a:solidFill>
                <a:schemeClr val="dk1"/>
              </a:solidFill>
              <a:latin typeface="Work Sans"/>
              <a:ea typeface="Work Sans"/>
              <a:cs typeface="Work Sans"/>
              <a:sym typeface="Work Sans"/>
            </a:endParaRPr>
          </a:p>
        </p:txBody>
      </p:sp>
      <p:sp>
        <p:nvSpPr>
          <p:cNvPr id="604" name="Google Shape;604;p61"/>
          <p:cNvSpPr txBox="1"/>
          <p:nvPr/>
        </p:nvSpPr>
        <p:spPr>
          <a:xfrm>
            <a:off x="6750200" y="2297725"/>
            <a:ext cx="1680600" cy="840900"/>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Work Sans"/>
                <a:ea typeface="Work Sans"/>
                <a:cs typeface="Work Sans"/>
                <a:sym typeface="Work Sans"/>
              </a:rPr>
              <a:t>Overall analysis, Visualization and deployment</a:t>
            </a:r>
            <a:endParaRPr dirty="0">
              <a:solidFill>
                <a:schemeClr val="dk1"/>
              </a:solidFill>
              <a:latin typeface="Work Sans"/>
              <a:ea typeface="Work Sans"/>
              <a:cs typeface="Work Sans"/>
              <a:sym typeface="Work Sans"/>
            </a:endParaRPr>
          </a:p>
        </p:txBody>
      </p:sp>
      <p:sp>
        <p:nvSpPr>
          <p:cNvPr id="605" name="Google Shape;605;p61"/>
          <p:cNvSpPr txBox="1"/>
          <p:nvPr/>
        </p:nvSpPr>
        <p:spPr>
          <a:xfrm>
            <a:off x="6750239" y="1868125"/>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Staatliches"/>
                <a:ea typeface="Staatliches"/>
                <a:cs typeface="Staatliches"/>
                <a:sym typeface="Staatliches"/>
              </a:rPr>
              <a:t>Analysis</a:t>
            </a:r>
            <a:endParaRPr sz="2400" dirty="0">
              <a:solidFill>
                <a:schemeClr val="dk1"/>
              </a:solidFill>
              <a:latin typeface="Staatliches"/>
              <a:ea typeface="Staatliches"/>
              <a:cs typeface="Staatliches"/>
              <a:sym typeface="Staatliches"/>
            </a:endParaRPr>
          </a:p>
        </p:txBody>
      </p:sp>
      <p:sp>
        <p:nvSpPr>
          <p:cNvPr id="606" name="Google Shape;606;p61"/>
          <p:cNvSpPr txBox="1"/>
          <p:nvPr/>
        </p:nvSpPr>
        <p:spPr>
          <a:xfrm>
            <a:off x="4742443" y="3345125"/>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Staatliches"/>
                <a:ea typeface="Staatliches"/>
                <a:cs typeface="Staatliches"/>
                <a:sym typeface="Staatliches"/>
              </a:rPr>
              <a:t>Training</a:t>
            </a:r>
            <a:endParaRPr sz="2400" dirty="0">
              <a:solidFill>
                <a:schemeClr val="dk1"/>
              </a:solidFill>
              <a:latin typeface="Staatliches"/>
              <a:ea typeface="Staatliches"/>
              <a:cs typeface="Staatliches"/>
              <a:sym typeface="Staatliches"/>
            </a:endParaRPr>
          </a:p>
        </p:txBody>
      </p:sp>
      <p:sp>
        <p:nvSpPr>
          <p:cNvPr id="607" name="Google Shape;607;p61"/>
          <p:cNvSpPr txBox="1"/>
          <p:nvPr/>
        </p:nvSpPr>
        <p:spPr>
          <a:xfrm>
            <a:off x="4742401" y="3774725"/>
            <a:ext cx="1680600" cy="840900"/>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Work Sans"/>
                <a:ea typeface="Work Sans"/>
                <a:cs typeface="Work Sans"/>
                <a:sym typeface="Work Sans"/>
              </a:rPr>
              <a:t>Model Training and Evaluation</a:t>
            </a:r>
            <a:endParaRPr dirty="0">
              <a:solidFill>
                <a:schemeClr val="dk1"/>
              </a:solidFill>
              <a:latin typeface="Work Sans"/>
              <a:ea typeface="Work Sans"/>
              <a:cs typeface="Work Sans"/>
              <a:sym typeface="Work Sans"/>
            </a:endParaRPr>
          </a:p>
        </p:txBody>
      </p:sp>
      <p:grpSp>
        <p:nvGrpSpPr>
          <p:cNvPr id="608" name="Google Shape;608;p61"/>
          <p:cNvGrpSpPr/>
          <p:nvPr/>
        </p:nvGrpSpPr>
        <p:grpSpPr>
          <a:xfrm>
            <a:off x="713150" y="1090100"/>
            <a:ext cx="7717800" cy="114325"/>
            <a:chOff x="208025" y="3106700"/>
            <a:chExt cx="7717800" cy="114325"/>
          </a:xfrm>
        </p:grpSpPr>
        <p:sp>
          <p:nvSpPr>
            <p:cNvPr id="609" name="Google Shape;609;p61"/>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1"/>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1" name="Google Shape;611;p61"/>
          <p:cNvCxnSpPr>
            <a:stCxn id="612" idx="0"/>
            <a:endCxn id="602" idx="1"/>
          </p:cNvCxnSpPr>
          <p:nvPr/>
        </p:nvCxnSpPr>
        <p:spPr>
          <a:xfrm rot="-5400000">
            <a:off x="1733900" y="1916038"/>
            <a:ext cx="834000" cy="1167600"/>
          </a:xfrm>
          <a:prstGeom prst="bentConnector2">
            <a:avLst/>
          </a:prstGeom>
          <a:noFill/>
          <a:ln w="19050" cap="flat" cmpd="sng">
            <a:solidFill>
              <a:schemeClr val="dk1"/>
            </a:solidFill>
            <a:prstDash val="solid"/>
            <a:round/>
            <a:headEnd type="none" w="med" len="med"/>
            <a:tailEnd type="oval" w="med" len="med"/>
          </a:ln>
        </p:spPr>
      </p:cxnSp>
      <p:cxnSp>
        <p:nvCxnSpPr>
          <p:cNvPr id="613" name="Google Shape;613;p61"/>
          <p:cNvCxnSpPr>
            <a:stCxn id="603" idx="2"/>
            <a:endCxn id="606" idx="1"/>
          </p:cNvCxnSpPr>
          <p:nvPr/>
        </p:nvCxnSpPr>
        <p:spPr>
          <a:xfrm rot="-5400000" flipH="1">
            <a:off x="3948125" y="2765425"/>
            <a:ext cx="421200" cy="1167600"/>
          </a:xfrm>
          <a:prstGeom prst="bentConnector2">
            <a:avLst/>
          </a:prstGeom>
          <a:noFill/>
          <a:ln w="19050" cap="flat" cmpd="sng">
            <a:solidFill>
              <a:schemeClr val="dk1"/>
            </a:solidFill>
            <a:prstDash val="solid"/>
            <a:round/>
            <a:headEnd type="none" w="med" len="med"/>
            <a:tailEnd type="oval" w="med" len="med"/>
          </a:ln>
        </p:spPr>
      </p:cxnSp>
      <p:cxnSp>
        <p:nvCxnSpPr>
          <p:cNvPr id="614" name="Google Shape;614;p61"/>
          <p:cNvCxnSpPr>
            <a:stCxn id="615" idx="0"/>
            <a:endCxn id="605" idx="1"/>
          </p:cNvCxnSpPr>
          <p:nvPr/>
        </p:nvCxnSpPr>
        <p:spPr>
          <a:xfrm rot="-5400000">
            <a:off x="5749513" y="1916050"/>
            <a:ext cx="834000" cy="1167600"/>
          </a:xfrm>
          <a:prstGeom prst="bentConnector2">
            <a:avLst/>
          </a:prstGeom>
          <a:noFill/>
          <a:ln w="19050" cap="flat" cmpd="sng">
            <a:solidFill>
              <a:schemeClr val="dk1"/>
            </a:solidFill>
            <a:prstDash val="solid"/>
            <a:round/>
            <a:headEnd type="none" w="med" len="med"/>
            <a:tailEnd type="oval" w="med" len="med"/>
          </a:ln>
        </p:spPr>
      </p:cxnSp>
      <p:sp>
        <p:nvSpPr>
          <p:cNvPr id="612" name="Google Shape;612;p61"/>
          <p:cNvSpPr txBox="1"/>
          <p:nvPr/>
        </p:nvSpPr>
        <p:spPr>
          <a:xfrm>
            <a:off x="726800" y="2916838"/>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2"/>
                </a:solidFill>
                <a:latin typeface="Staatliches"/>
                <a:ea typeface="Staatliches"/>
                <a:cs typeface="Staatliches"/>
                <a:sym typeface="Staatliches"/>
              </a:rPr>
              <a:t>01</a:t>
            </a:r>
            <a:endParaRPr sz="2400">
              <a:solidFill>
                <a:schemeClr val="dk2"/>
              </a:solidFill>
              <a:latin typeface="Staatliches"/>
              <a:ea typeface="Staatliches"/>
              <a:cs typeface="Staatliches"/>
              <a:sym typeface="Staatliches"/>
            </a:endParaRPr>
          </a:p>
        </p:txBody>
      </p:sp>
      <p:sp>
        <p:nvSpPr>
          <p:cNvPr id="616" name="Google Shape;616;p61"/>
          <p:cNvSpPr txBox="1"/>
          <p:nvPr/>
        </p:nvSpPr>
        <p:spPr>
          <a:xfrm>
            <a:off x="2734625" y="1435775"/>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2"/>
                </a:solidFill>
                <a:latin typeface="Staatliches"/>
                <a:ea typeface="Staatliches"/>
                <a:cs typeface="Staatliches"/>
                <a:sym typeface="Staatliches"/>
              </a:rPr>
              <a:t>02</a:t>
            </a:r>
            <a:endParaRPr sz="2400">
              <a:solidFill>
                <a:schemeClr val="dk2"/>
              </a:solidFill>
              <a:latin typeface="Staatliches"/>
              <a:ea typeface="Staatliches"/>
              <a:cs typeface="Staatliches"/>
              <a:sym typeface="Staatliches"/>
            </a:endParaRPr>
          </a:p>
        </p:txBody>
      </p:sp>
      <p:sp>
        <p:nvSpPr>
          <p:cNvPr id="617" name="Google Shape;617;p61"/>
          <p:cNvSpPr txBox="1"/>
          <p:nvPr/>
        </p:nvSpPr>
        <p:spPr>
          <a:xfrm>
            <a:off x="6750200" y="1435775"/>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2"/>
                </a:solidFill>
                <a:latin typeface="Staatliches"/>
                <a:ea typeface="Staatliches"/>
                <a:cs typeface="Staatliches"/>
                <a:sym typeface="Staatliches"/>
              </a:rPr>
              <a:t>04</a:t>
            </a:r>
            <a:endParaRPr sz="2400">
              <a:solidFill>
                <a:schemeClr val="dk2"/>
              </a:solidFill>
              <a:latin typeface="Staatliches"/>
              <a:ea typeface="Staatliches"/>
              <a:cs typeface="Staatliches"/>
              <a:sym typeface="Staatliches"/>
            </a:endParaRPr>
          </a:p>
        </p:txBody>
      </p:sp>
      <p:sp>
        <p:nvSpPr>
          <p:cNvPr id="615" name="Google Shape;615;p61"/>
          <p:cNvSpPr txBox="1"/>
          <p:nvPr/>
        </p:nvSpPr>
        <p:spPr>
          <a:xfrm>
            <a:off x="4742413" y="2916850"/>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2"/>
                </a:solidFill>
                <a:latin typeface="Staatliches"/>
                <a:ea typeface="Staatliches"/>
                <a:cs typeface="Staatliches"/>
                <a:sym typeface="Staatliches"/>
              </a:rPr>
              <a:t>03</a:t>
            </a:r>
            <a:endParaRPr sz="2400">
              <a:solidFill>
                <a:schemeClr val="dk2"/>
              </a:solidFill>
              <a:latin typeface="Staatliches"/>
              <a:ea typeface="Staatliches"/>
              <a:cs typeface="Staatliches"/>
              <a:sym typeface="Staatliche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9" name="Rectangle 8">
            <a:extLst>
              <a:ext uri="{FF2B5EF4-FFF2-40B4-BE49-F238E27FC236}">
                <a16:creationId xmlns:a16="http://schemas.microsoft.com/office/drawing/2014/main" id="{32565DBC-E125-7E83-A056-ADA51E564221}"/>
              </a:ext>
            </a:extLst>
          </p:cNvPr>
          <p:cNvSpPr/>
          <p:nvPr/>
        </p:nvSpPr>
        <p:spPr>
          <a:xfrm>
            <a:off x="0" y="0"/>
            <a:ext cx="5704114" cy="5143500"/>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94ED072-E16A-DAA5-A447-305EB64CB535}"/>
              </a:ext>
            </a:extLst>
          </p:cNvPr>
          <p:cNvPicPr>
            <a:picLocks noChangeAspect="1"/>
          </p:cNvPicPr>
          <p:nvPr/>
        </p:nvPicPr>
        <p:blipFill>
          <a:blip r:embed="rId3"/>
          <a:stretch>
            <a:fillRect/>
          </a:stretch>
        </p:blipFill>
        <p:spPr>
          <a:xfrm>
            <a:off x="94342" y="0"/>
            <a:ext cx="5515429" cy="5143500"/>
          </a:xfrm>
          <a:prstGeom prst="rect">
            <a:avLst/>
          </a:prstGeom>
        </p:spPr>
      </p:pic>
      <p:sp>
        <p:nvSpPr>
          <p:cNvPr id="10" name="Google Shape;339;p46">
            <a:extLst>
              <a:ext uri="{FF2B5EF4-FFF2-40B4-BE49-F238E27FC236}">
                <a16:creationId xmlns:a16="http://schemas.microsoft.com/office/drawing/2014/main" id="{9FF8AA42-7E69-DCD3-1D6D-14BC7AEC2E15}"/>
              </a:ext>
            </a:extLst>
          </p:cNvPr>
          <p:cNvSpPr txBox="1">
            <a:spLocks noGrp="1"/>
          </p:cNvSpPr>
          <p:nvPr>
            <p:ph type="subTitle" idx="1"/>
          </p:nvPr>
        </p:nvSpPr>
        <p:spPr>
          <a:xfrm>
            <a:off x="5880825" y="1272688"/>
            <a:ext cx="2437800" cy="228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0" i="0" dirty="0">
                <a:solidFill>
                  <a:srgbClr val="E3E3E3"/>
                </a:solidFill>
                <a:effectLst/>
                <a:latin typeface="Google Sans"/>
              </a:rPr>
              <a:t>This flowchart outlines the intricate process of the sentiment analysis bot, detailing each step from data collection and preprocessing to model training, prediction, and result presentation. It visually captures the interplay between data preparation, model building, user interaction, and optional model saving and loading functionalities.</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4764075" y="2392025"/>
            <a:ext cx="3278712" cy="5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277" name="Google Shape;277;p40"/>
          <p:cNvSpPr txBox="1">
            <a:spLocks noGrp="1"/>
          </p:cNvSpPr>
          <p:nvPr>
            <p:ph type="body" idx="1"/>
          </p:nvPr>
        </p:nvSpPr>
        <p:spPr>
          <a:xfrm>
            <a:off x="4764075" y="3207300"/>
            <a:ext cx="2732100" cy="65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Scope, Impact and Expected Improvements</a:t>
            </a:r>
          </a:p>
        </p:txBody>
      </p:sp>
      <p:sp>
        <p:nvSpPr>
          <p:cNvPr id="278" name="Google Shape;278;p40"/>
          <p:cNvSpPr txBox="1">
            <a:spLocks noGrp="1"/>
          </p:cNvSpPr>
          <p:nvPr>
            <p:ph type="title" idx="2"/>
          </p:nvPr>
        </p:nvSpPr>
        <p:spPr>
          <a:xfrm>
            <a:off x="4879875" y="1534825"/>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279" name="Google Shape;279;p40"/>
          <p:cNvGrpSpPr/>
          <p:nvPr/>
        </p:nvGrpSpPr>
        <p:grpSpPr>
          <a:xfrm>
            <a:off x="4879875" y="3023000"/>
            <a:ext cx="1708788" cy="114325"/>
            <a:chOff x="6217037" y="3106700"/>
            <a:chExt cx="1708788" cy="114325"/>
          </a:xfrm>
        </p:grpSpPr>
        <p:sp>
          <p:nvSpPr>
            <p:cNvPr id="280" name="Google Shape;280;p40"/>
            <p:cNvSpPr/>
            <p:nvPr/>
          </p:nvSpPr>
          <p:spPr>
            <a:xfrm>
              <a:off x="6217037" y="3106725"/>
              <a:ext cx="1534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0"/>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89431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6"/>
          <p:cNvSpPr txBox="1">
            <a:spLocks noGrp="1"/>
          </p:cNvSpPr>
          <p:nvPr>
            <p:ph type="title"/>
          </p:nvPr>
        </p:nvSpPr>
        <p:spPr>
          <a:xfrm>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 Impact and Improvements</a:t>
            </a:r>
            <a:endParaRPr dirty="0">
              <a:solidFill>
                <a:schemeClr val="lt1"/>
              </a:solidFill>
            </a:endParaRPr>
          </a:p>
        </p:txBody>
      </p:sp>
      <p:grpSp>
        <p:nvGrpSpPr>
          <p:cNvPr id="460" name="Google Shape;460;p56"/>
          <p:cNvGrpSpPr/>
          <p:nvPr/>
        </p:nvGrpSpPr>
        <p:grpSpPr>
          <a:xfrm>
            <a:off x="713150" y="1090100"/>
            <a:ext cx="7717800" cy="114325"/>
            <a:chOff x="208025" y="3106700"/>
            <a:chExt cx="7717800" cy="114325"/>
          </a:xfrm>
        </p:grpSpPr>
        <p:sp>
          <p:nvSpPr>
            <p:cNvPr id="461" name="Google Shape;461;p56"/>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6"/>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30;p45">
            <a:extLst>
              <a:ext uri="{FF2B5EF4-FFF2-40B4-BE49-F238E27FC236}">
                <a16:creationId xmlns:a16="http://schemas.microsoft.com/office/drawing/2014/main" id="{126AD56E-8CA3-F02F-741D-5DF04464ED9C}"/>
              </a:ext>
            </a:extLst>
          </p:cNvPr>
          <p:cNvSpPr txBox="1">
            <a:spLocks/>
          </p:cNvSpPr>
          <p:nvPr/>
        </p:nvSpPr>
        <p:spPr>
          <a:xfrm>
            <a:off x="776450" y="1366684"/>
            <a:ext cx="7543500" cy="29039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endParaRPr lang="en-US" b="0" i="0" dirty="0">
              <a:solidFill>
                <a:schemeClr val="tx1"/>
              </a:solidFill>
              <a:effectLst/>
              <a:latin typeface="Google Sans"/>
            </a:endParaRPr>
          </a:p>
        </p:txBody>
      </p:sp>
      <p:sp>
        <p:nvSpPr>
          <p:cNvPr id="4" name="TextBox 3">
            <a:extLst>
              <a:ext uri="{FF2B5EF4-FFF2-40B4-BE49-F238E27FC236}">
                <a16:creationId xmlns:a16="http://schemas.microsoft.com/office/drawing/2014/main" id="{4B07D3F0-F7E3-CEFB-C30E-9641E024CF12}"/>
              </a:ext>
            </a:extLst>
          </p:cNvPr>
          <p:cNvSpPr txBox="1"/>
          <p:nvPr/>
        </p:nvSpPr>
        <p:spPr>
          <a:xfrm>
            <a:off x="776450" y="1366684"/>
            <a:ext cx="7543500" cy="3093154"/>
          </a:xfrm>
          <a:prstGeom prst="rect">
            <a:avLst/>
          </a:prstGeom>
          <a:noFill/>
        </p:spPr>
        <p:txBody>
          <a:bodyPr wrap="square">
            <a:spAutoFit/>
          </a:bodyPr>
          <a:lstStyle/>
          <a:p>
            <a:pPr algn="just"/>
            <a:r>
              <a:rPr lang="en-US" sz="1300" b="1" i="0" u="sng" dirty="0">
                <a:solidFill>
                  <a:srgbClr val="E3E3E3"/>
                </a:solidFill>
                <a:effectLst/>
                <a:latin typeface="Google Sans"/>
              </a:rPr>
              <a:t>Conclusion</a:t>
            </a:r>
          </a:p>
          <a:p>
            <a:pPr algn="just"/>
            <a:r>
              <a:rPr lang="en-US" sz="1300" b="0" i="0" dirty="0">
                <a:solidFill>
                  <a:srgbClr val="E3E3E3"/>
                </a:solidFill>
                <a:effectLst/>
                <a:latin typeface="Google Sans"/>
              </a:rPr>
              <a:t>The project appears to have been successful in achieving its goals of improving absorptive capacity through the use of micro-foundations. The specific micro-foundations used are not shown in the image, but the overall approach seems to have been effective.</a:t>
            </a:r>
          </a:p>
          <a:p>
            <a:pPr algn="just"/>
            <a:r>
              <a:rPr lang="en-US" sz="1300" b="1" i="0" u="sng" dirty="0">
                <a:solidFill>
                  <a:srgbClr val="E3E3E3"/>
                </a:solidFill>
                <a:effectLst/>
                <a:latin typeface="Google Sans"/>
              </a:rPr>
              <a:t>Impact</a:t>
            </a:r>
          </a:p>
          <a:p>
            <a:pPr algn="just"/>
            <a:r>
              <a:rPr lang="en-US" sz="1300" b="0" i="0" dirty="0">
                <a:solidFill>
                  <a:srgbClr val="E3E3E3"/>
                </a:solidFill>
                <a:effectLst/>
                <a:latin typeface="Google Sans"/>
              </a:rPr>
              <a:t>The project is likely to have a positive impact on the community in which it was implemented. By improving absorptive capacity, the project will make it easier for the community to adapt to change and take advantage of new opportunities. This could lead to economic growth, job creation, and improved quality of life for residents.</a:t>
            </a:r>
          </a:p>
          <a:p>
            <a:pPr algn="just"/>
            <a:r>
              <a:rPr lang="en-US" sz="1300" b="1" i="0" u="sng" dirty="0">
                <a:solidFill>
                  <a:srgbClr val="E3E3E3"/>
                </a:solidFill>
                <a:effectLst/>
                <a:latin typeface="Google Sans"/>
              </a:rPr>
              <a:t>Future improvements</a:t>
            </a:r>
          </a:p>
          <a:p>
            <a:pPr algn="just"/>
            <a:r>
              <a:rPr lang="en-US" sz="1300" b="0" i="0" dirty="0">
                <a:solidFill>
                  <a:srgbClr val="E3E3E3"/>
                </a:solidFill>
                <a:effectLst/>
                <a:latin typeface="Google Sans"/>
              </a:rPr>
              <a:t>There are a number of ways in which the project could be improved in the future. One would be to collect more data on the impact of the project, in order to better understand how it is working and how it can be made even more effective. Another would be to develop a plan for scaling up the project, so that it can be implemented in other communities. Finally, the project could be improved by developing a system for monitoring and evaluating its long-term impact.</a:t>
            </a:r>
          </a:p>
        </p:txBody>
      </p:sp>
    </p:spTree>
    <p:extLst>
      <p:ext uri="{BB962C8B-B14F-4D97-AF65-F5344CB8AC3E}">
        <p14:creationId xmlns:p14="http://schemas.microsoft.com/office/powerpoint/2010/main" val="20840454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4742269" y="2127738"/>
            <a:ext cx="3470787" cy="996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t>Thank you</a:t>
            </a:r>
            <a:endParaRPr sz="4800" dirty="0"/>
          </a:p>
        </p:txBody>
      </p:sp>
      <p:sp>
        <p:nvSpPr>
          <p:cNvPr id="278" name="Google Shape;278;p40"/>
          <p:cNvSpPr txBox="1">
            <a:spLocks noGrp="1"/>
          </p:cNvSpPr>
          <p:nvPr>
            <p:ph type="title" idx="2"/>
          </p:nvPr>
        </p:nvSpPr>
        <p:spPr>
          <a:xfrm>
            <a:off x="4879875" y="1534825"/>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0&gt;0</a:t>
            </a:r>
          </a:p>
        </p:txBody>
      </p:sp>
      <p:grpSp>
        <p:nvGrpSpPr>
          <p:cNvPr id="279" name="Google Shape;279;p40"/>
          <p:cNvGrpSpPr/>
          <p:nvPr/>
        </p:nvGrpSpPr>
        <p:grpSpPr>
          <a:xfrm>
            <a:off x="4879875" y="3067037"/>
            <a:ext cx="1708788" cy="114325"/>
            <a:chOff x="6217037" y="3106700"/>
            <a:chExt cx="1708788" cy="114325"/>
          </a:xfrm>
        </p:grpSpPr>
        <p:sp>
          <p:nvSpPr>
            <p:cNvPr id="280" name="Google Shape;280;p40"/>
            <p:cNvSpPr/>
            <p:nvPr/>
          </p:nvSpPr>
          <p:spPr>
            <a:xfrm>
              <a:off x="6217037" y="3106725"/>
              <a:ext cx="1534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0"/>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325245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713150" y="540000"/>
            <a:ext cx="77178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a:t>
            </a:r>
            <a:r>
              <a:rPr lang="en">
                <a:solidFill>
                  <a:schemeClr val="lt1"/>
                </a:solidFill>
              </a:rPr>
              <a:t>contents</a:t>
            </a:r>
            <a:endParaRPr>
              <a:solidFill>
                <a:schemeClr val="lt1"/>
              </a:solidFill>
            </a:endParaRPr>
          </a:p>
        </p:txBody>
      </p:sp>
      <p:sp>
        <p:nvSpPr>
          <p:cNvPr id="241" name="Google Shape;241;p38"/>
          <p:cNvSpPr txBox="1">
            <a:spLocks noGrp="1"/>
          </p:cNvSpPr>
          <p:nvPr>
            <p:ph type="title" idx="2"/>
          </p:nvPr>
        </p:nvSpPr>
        <p:spPr>
          <a:xfrm>
            <a:off x="1720375" y="1582348"/>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42" name="Google Shape;242;p38"/>
          <p:cNvSpPr txBox="1">
            <a:spLocks noGrp="1"/>
          </p:cNvSpPr>
          <p:nvPr>
            <p:ph type="subTitle" idx="5"/>
          </p:nvPr>
        </p:nvSpPr>
        <p:spPr>
          <a:xfrm>
            <a:off x="5849564" y="2251167"/>
            <a:ext cx="2382300" cy="5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Core Concepts behind the Idea</a:t>
            </a:r>
            <a:endParaRPr dirty="0"/>
          </a:p>
        </p:txBody>
      </p:sp>
      <p:sp>
        <p:nvSpPr>
          <p:cNvPr id="243" name="Google Shape;243;p38"/>
          <p:cNvSpPr txBox="1">
            <a:spLocks noGrp="1"/>
          </p:cNvSpPr>
          <p:nvPr>
            <p:ph type="title" idx="6"/>
          </p:nvPr>
        </p:nvSpPr>
        <p:spPr>
          <a:xfrm>
            <a:off x="6661552" y="1582348"/>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44" name="Google Shape;244;p38"/>
          <p:cNvSpPr txBox="1">
            <a:spLocks noGrp="1"/>
          </p:cNvSpPr>
          <p:nvPr>
            <p:ph type="subTitle" idx="7"/>
          </p:nvPr>
        </p:nvSpPr>
        <p:spPr>
          <a:xfrm>
            <a:off x="906550" y="3736050"/>
            <a:ext cx="2382300" cy="5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Selected Approach and Implementation Details</a:t>
            </a:r>
            <a:endParaRPr dirty="0"/>
          </a:p>
        </p:txBody>
      </p:sp>
      <p:sp>
        <p:nvSpPr>
          <p:cNvPr id="245" name="Google Shape;245;p38"/>
          <p:cNvSpPr txBox="1">
            <a:spLocks noGrp="1"/>
          </p:cNvSpPr>
          <p:nvPr>
            <p:ph type="title" idx="8"/>
          </p:nvPr>
        </p:nvSpPr>
        <p:spPr>
          <a:xfrm>
            <a:off x="1718550" y="3067257"/>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46" name="Google Shape;246;p38"/>
          <p:cNvSpPr txBox="1">
            <a:spLocks noGrp="1"/>
          </p:cNvSpPr>
          <p:nvPr>
            <p:ph type="subTitle" idx="3"/>
          </p:nvPr>
        </p:nvSpPr>
        <p:spPr>
          <a:xfrm>
            <a:off x="3377302" y="2251142"/>
            <a:ext cx="2382300" cy="5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Description of the Idea and the project itself</a:t>
            </a:r>
            <a:endParaRPr dirty="0"/>
          </a:p>
        </p:txBody>
      </p:sp>
      <p:sp>
        <p:nvSpPr>
          <p:cNvPr id="247" name="Google Shape;247;p38"/>
          <p:cNvSpPr txBox="1">
            <a:spLocks noGrp="1"/>
          </p:cNvSpPr>
          <p:nvPr>
            <p:ph type="title" idx="4"/>
          </p:nvPr>
        </p:nvSpPr>
        <p:spPr>
          <a:xfrm>
            <a:off x="4189283" y="1582316"/>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48" name="Google Shape;248;p38"/>
          <p:cNvSpPr txBox="1">
            <a:spLocks noGrp="1"/>
          </p:cNvSpPr>
          <p:nvPr>
            <p:ph type="subTitle" idx="1"/>
          </p:nvPr>
        </p:nvSpPr>
        <p:spPr>
          <a:xfrm>
            <a:off x="908374" y="2251133"/>
            <a:ext cx="2382300" cy="5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 Lit Bit of Everything</a:t>
            </a:r>
            <a:endParaRPr dirty="0"/>
          </a:p>
        </p:txBody>
      </p:sp>
      <p:sp>
        <p:nvSpPr>
          <p:cNvPr id="249" name="Google Shape;249;p38"/>
          <p:cNvSpPr txBox="1">
            <a:spLocks noGrp="1"/>
          </p:cNvSpPr>
          <p:nvPr>
            <p:ph type="subTitle" idx="9"/>
          </p:nvPr>
        </p:nvSpPr>
        <p:spPr>
          <a:xfrm>
            <a:off x="908374" y="1964044"/>
            <a:ext cx="23823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250" name="Google Shape;250;p38"/>
          <p:cNvSpPr txBox="1">
            <a:spLocks noGrp="1"/>
          </p:cNvSpPr>
          <p:nvPr>
            <p:ph type="subTitle" idx="13"/>
          </p:nvPr>
        </p:nvSpPr>
        <p:spPr>
          <a:xfrm>
            <a:off x="3377252" y="1964044"/>
            <a:ext cx="23823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description</a:t>
            </a:r>
            <a:endParaRPr dirty="0"/>
          </a:p>
        </p:txBody>
      </p:sp>
      <p:sp>
        <p:nvSpPr>
          <p:cNvPr id="251" name="Google Shape;251;p38"/>
          <p:cNvSpPr txBox="1">
            <a:spLocks noGrp="1"/>
          </p:cNvSpPr>
          <p:nvPr>
            <p:ph type="subTitle" idx="14"/>
          </p:nvPr>
        </p:nvSpPr>
        <p:spPr>
          <a:xfrm>
            <a:off x="5849716" y="1964069"/>
            <a:ext cx="2468725"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concept and Theory</a:t>
            </a:r>
            <a:endParaRPr dirty="0"/>
          </a:p>
        </p:txBody>
      </p:sp>
      <p:sp>
        <p:nvSpPr>
          <p:cNvPr id="252" name="Google Shape;252;p38"/>
          <p:cNvSpPr txBox="1">
            <a:spLocks noGrp="1"/>
          </p:cNvSpPr>
          <p:nvPr>
            <p:ph type="subTitle" idx="15"/>
          </p:nvPr>
        </p:nvSpPr>
        <p:spPr>
          <a:xfrm>
            <a:off x="906664" y="3448951"/>
            <a:ext cx="23823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approach</a:t>
            </a:r>
            <a:endParaRPr dirty="0"/>
          </a:p>
        </p:txBody>
      </p:sp>
      <p:sp>
        <p:nvSpPr>
          <p:cNvPr id="253" name="Google Shape;253;p38"/>
          <p:cNvSpPr txBox="1">
            <a:spLocks noGrp="1"/>
          </p:cNvSpPr>
          <p:nvPr>
            <p:ph type="subTitle" idx="16"/>
          </p:nvPr>
        </p:nvSpPr>
        <p:spPr>
          <a:xfrm>
            <a:off x="3375527" y="3736098"/>
            <a:ext cx="2382300" cy="5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Workflow of the project</a:t>
            </a:r>
            <a:endParaRPr dirty="0"/>
          </a:p>
        </p:txBody>
      </p:sp>
      <p:sp>
        <p:nvSpPr>
          <p:cNvPr id="254" name="Google Shape;254;p38"/>
          <p:cNvSpPr txBox="1">
            <a:spLocks noGrp="1"/>
          </p:cNvSpPr>
          <p:nvPr>
            <p:ph type="title" idx="17"/>
          </p:nvPr>
        </p:nvSpPr>
        <p:spPr>
          <a:xfrm>
            <a:off x="4187500" y="3067274"/>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55" name="Google Shape;255;p38"/>
          <p:cNvSpPr txBox="1">
            <a:spLocks noGrp="1"/>
          </p:cNvSpPr>
          <p:nvPr>
            <p:ph type="subTitle" idx="18"/>
          </p:nvPr>
        </p:nvSpPr>
        <p:spPr>
          <a:xfrm>
            <a:off x="5847789" y="3736123"/>
            <a:ext cx="2382300" cy="5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Scope, Impact and Expected Improvements</a:t>
            </a:r>
            <a:endParaRPr dirty="0"/>
          </a:p>
        </p:txBody>
      </p:sp>
      <p:sp>
        <p:nvSpPr>
          <p:cNvPr id="256" name="Google Shape;256;p38"/>
          <p:cNvSpPr txBox="1">
            <a:spLocks noGrp="1"/>
          </p:cNvSpPr>
          <p:nvPr>
            <p:ph type="title" idx="19"/>
          </p:nvPr>
        </p:nvSpPr>
        <p:spPr>
          <a:xfrm>
            <a:off x="6659775" y="3067306"/>
            <a:ext cx="758400" cy="2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57" name="Google Shape;257;p38"/>
          <p:cNvSpPr txBox="1">
            <a:spLocks noGrp="1"/>
          </p:cNvSpPr>
          <p:nvPr>
            <p:ph type="subTitle" idx="20"/>
          </p:nvPr>
        </p:nvSpPr>
        <p:spPr>
          <a:xfrm>
            <a:off x="3375477" y="3449001"/>
            <a:ext cx="23823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Workflow</a:t>
            </a:r>
            <a:endParaRPr dirty="0"/>
          </a:p>
        </p:txBody>
      </p:sp>
      <p:sp>
        <p:nvSpPr>
          <p:cNvPr id="258" name="Google Shape;258;p38"/>
          <p:cNvSpPr txBox="1">
            <a:spLocks noGrp="1"/>
          </p:cNvSpPr>
          <p:nvPr>
            <p:ph type="subTitle" idx="21"/>
          </p:nvPr>
        </p:nvSpPr>
        <p:spPr>
          <a:xfrm>
            <a:off x="5847942" y="3449026"/>
            <a:ext cx="23823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Conclusion</a:t>
            </a:r>
            <a:endParaRPr dirty="0"/>
          </a:p>
        </p:txBody>
      </p:sp>
      <p:grpSp>
        <p:nvGrpSpPr>
          <p:cNvPr id="259" name="Google Shape;259;p38"/>
          <p:cNvGrpSpPr/>
          <p:nvPr/>
        </p:nvGrpSpPr>
        <p:grpSpPr>
          <a:xfrm>
            <a:off x="713150" y="1090100"/>
            <a:ext cx="7717800" cy="114325"/>
            <a:chOff x="208025" y="3106700"/>
            <a:chExt cx="7717800" cy="114325"/>
          </a:xfrm>
        </p:grpSpPr>
        <p:sp>
          <p:nvSpPr>
            <p:cNvPr id="260" name="Google Shape;260;p38"/>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8"/>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9"/>
          <p:cNvSpPr txBox="1">
            <a:spLocks noGrp="1"/>
          </p:cNvSpPr>
          <p:nvPr>
            <p:ph type="title"/>
          </p:nvPr>
        </p:nvSpPr>
        <p:spPr>
          <a:xfrm>
            <a:off x="3709925" y="1583037"/>
            <a:ext cx="4611300" cy="65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AI arena 2.0 </a:t>
            </a:r>
            <a:endParaRPr dirty="0">
              <a:solidFill>
                <a:schemeClr val="lt1"/>
              </a:solidFill>
            </a:endParaRPr>
          </a:p>
        </p:txBody>
      </p:sp>
      <p:sp>
        <p:nvSpPr>
          <p:cNvPr id="267" name="Google Shape;267;p39"/>
          <p:cNvSpPr txBox="1">
            <a:spLocks noGrp="1"/>
          </p:cNvSpPr>
          <p:nvPr>
            <p:ph type="subTitle" idx="1"/>
          </p:nvPr>
        </p:nvSpPr>
        <p:spPr>
          <a:xfrm>
            <a:off x="3709925" y="2360008"/>
            <a:ext cx="4519675" cy="123859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b="1" u="sng" dirty="0"/>
              <a:t>Problem Statement</a:t>
            </a:r>
            <a:r>
              <a:rPr lang="en" dirty="0"/>
              <a:t>: </a:t>
            </a:r>
            <a:r>
              <a:rPr lang="en-US" i="0" dirty="0">
                <a:solidFill>
                  <a:schemeClr val="tx1"/>
                </a:solidFill>
                <a:effectLst/>
                <a:latin typeface="Work Sans" pitchFamily="2" charset="0"/>
              </a:rPr>
              <a:t>Use AI/ML models to create 	a new technology/improve an existing 	technology to perform a certain task 	that can reduce human involvement.</a:t>
            </a:r>
            <a:endParaRPr dirty="0">
              <a:solidFill>
                <a:schemeClr val="tx1"/>
              </a:solidFill>
              <a:latin typeface="Work Sans" pitchFamily="2" charset="0"/>
            </a:endParaRPr>
          </a:p>
        </p:txBody>
      </p:sp>
      <p:grpSp>
        <p:nvGrpSpPr>
          <p:cNvPr id="268" name="Google Shape;268;p39"/>
          <p:cNvGrpSpPr/>
          <p:nvPr/>
        </p:nvGrpSpPr>
        <p:grpSpPr>
          <a:xfrm>
            <a:off x="3787900" y="2233575"/>
            <a:ext cx="1785800" cy="114325"/>
            <a:chOff x="6140025" y="3106700"/>
            <a:chExt cx="1785800" cy="114325"/>
          </a:xfrm>
        </p:grpSpPr>
        <p:sp>
          <p:nvSpPr>
            <p:cNvPr id="269" name="Google Shape;269;p39"/>
            <p:cNvSpPr/>
            <p:nvPr/>
          </p:nvSpPr>
          <p:spPr>
            <a:xfrm>
              <a:off x="6140025" y="3106725"/>
              <a:ext cx="16116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1" name="Google Shape;271;p39"/>
          <p:cNvPicPr preferRelativeResize="0"/>
          <p:nvPr/>
        </p:nvPicPr>
        <p:blipFill rotWithShape="1">
          <a:blip r:embed="rId3">
            <a:alphaModFix/>
          </a:blip>
          <a:srcRect l="2937" t="4160" r="2293" b="8242"/>
          <a:stretch/>
        </p:blipFill>
        <p:spPr>
          <a:xfrm>
            <a:off x="757075" y="1482875"/>
            <a:ext cx="2800175" cy="2273150"/>
          </a:xfrm>
          <a:prstGeom prst="rect">
            <a:avLst/>
          </a:prstGeom>
          <a:noFill/>
          <a:ln>
            <a:noFill/>
          </a:ln>
        </p:spPr>
      </p:pic>
      <p:pic>
        <p:nvPicPr>
          <p:cNvPr id="3" name="Picture 2">
            <a:extLst>
              <a:ext uri="{FF2B5EF4-FFF2-40B4-BE49-F238E27FC236}">
                <a16:creationId xmlns:a16="http://schemas.microsoft.com/office/drawing/2014/main" id="{B2E44C0C-6DBF-5D29-EB14-3FBD5549F959}"/>
              </a:ext>
            </a:extLst>
          </p:cNvPr>
          <p:cNvPicPr>
            <a:picLocks noChangeAspect="1"/>
          </p:cNvPicPr>
          <p:nvPr/>
        </p:nvPicPr>
        <p:blipFill>
          <a:blip r:embed="rId4"/>
          <a:stretch>
            <a:fillRect/>
          </a:stretch>
        </p:blipFill>
        <p:spPr>
          <a:xfrm>
            <a:off x="247957" y="1540694"/>
            <a:ext cx="3181350" cy="21717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4764075" y="2392025"/>
            <a:ext cx="2083500" cy="5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77" name="Google Shape;277;p40"/>
          <p:cNvSpPr txBox="1">
            <a:spLocks noGrp="1"/>
          </p:cNvSpPr>
          <p:nvPr>
            <p:ph type="body" idx="1"/>
          </p:nvPr>
        </p:nvSpPr>
        <p:spPr>
          <a:xfrm>
            <a:off x="4764075" y="3207300"/>
            <a:ext cx="2732100" cy="6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 Little Bit of Everything</a:t>
            </a:r>
            <a:endParaRPr dirty="0"/>
          </a:p>
        </p:txBody>
      </p:sp>
      <p:sp>
        <p:nvSpPr>
          <p:cNvPr id="278" name="Google Shape;278;p40"/>
          <p:cNvSpPr txBox="1">
            <a:spLocks noGrp="1"/>
          </p:cNvSpPr>
          <p:nvPr>
            <p:ph type="title" idx="2"/>
          </p:nvPr>
        </p:nvSpPr>
        <p:spPr>
          <a:xfrm>
            <a:off x="4879875" y="1534825"/>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79" name="Google Shape;279;p40"/>
          <p:cNvGrpSpPr/>
          <p:nvPr/>
        </p:nvGrpSpPr>
        <p:grpSpPr>
          <a:xfrm>
            <a:off x="4879875" y="3023000"/>
            <a:ext cx="1708788" cy="114325"/>
            <a:chOff x="6217037" y="3106700"/>
            <a:chExt cx="1708788" cy="114325"/>
          </a:xfrm>
        </p:grpSpPr>
        <p:sp>
          <p:nvSpPr>
            <p:cNvPr id="280" name="Google Shape;280;p40"/>
            <p:cNvSpPr/>
            <p:nvPr/>
          </p:nvSpPr>
          <p:spPr>
            <a:xfrm>
              <a:off x="6217037" y="3106725"/>
              <a:ext cx="1534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0"/>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43"/>
          <p:cNvSpPr txBox="1">
            <a:spLocks noGrp="1"/>
          </p:cNvSpPr>
          <p:nvPr>
            <p:ph type="subTitle" idx="1"/>
          </p:nvPr>
        </p:nvSpPr>
        <p:spPr>
          <a:xfrm>
            <a:off x="1527000" y="1239928"/>
            <a:ext cx="5979000" cy="26636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b="1" dirty="0"/>
              <a:t>Decoding the Voices of Millions: A Universal Sentiment Analysis Model for Unlocking the Language of Emotion</a:t>
            </a:r>
          </a:p>
          <a:p>
            <a:pPr marL="0" lvl="0" indent="0" algn="ctr" rtl="0">
              <a:spcBef>
                <a:spcPts val="0"/>
              </a:spcBef>
              <a:spcAft>
                <a:spcPts val="0"/>
              </a:spcAft>
              <a:buNone/>
            </a:pPr>
            <a:endParaRPr lang="en-US" sz="1600" b="1" dirty="0"/>
          </a:p>
          <a:p>
            <a:pPr marL="0" lvl="0" indent="0" algn="ctr" rtl="0">
              <a:spcBef>
                <a:spcPts val="0"/>
              </a:spcBef>
              <a:spcAft>
                <a:spcPts val="0"/>
              </a:spcAft>
              <a:buNone/>
            </a:pPr>
            <a:r>
              <a:rPr lang="en-US" sz="1600" dirty="0"/>
              <a:t>From social media posts to online reviews, the digital landscape buzzes with human expressions. But beneath the surface of words lies a hidden world of emotions. Enter our pioneering sentiment analysis model, a powerful tool capable of translating the language of feelings with remarkable accuracy.</a:t>
            </a:r>
            <a:endParaRPr sz="1600" dirty="0"/>
          </a:p>
        </p:txBody>
      </p:sp>
      <p:grpSp>
        <p:nvGrpSpPr>
          <p:cNvPr id="311" name="Google Shape;311;p43"/>
          <p:cNvGrpSpPr/>
          <p:nvPr/>
        </p:nvGrpSpPr>
        <p:grpSpPr>
          <a:xfrm>
            <a:off x="1582500" y="4218056"/>
            <a:ext cx="5979000" cy="114300"/>
            <a:chOff x="1946825" y="3106700"/>
            <a:chExt cx="5979000" cy="114300"/>
          </a:xfrm>
        </p:grpSpPr>
        <p:sp>
          <p:nvSpPr>
            <p:cNvPr id="312" name="Google Shape;312;p43"/>
            <p:cNvSpPr/>
            <p:nvPr/>
          </p:nvSpPr>
          <p:spPr>
            <a:xfrm>
              <a:off x="1946825" y="3106700"/>
              <a:ext cx="58047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3"/>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4764075" y="2392025"/>
            <a:ext cx="2083500" cy="5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Description</a:t>
            </a:r>
            <a:endParaRPr dirty="0"/>
          </a:p>
        </p:txBody>
      </p:sp>
      <p:sp>
        <p:nvSpPr>
          <p:cNvPr id="277" name="Google Shape;277;p40"/>
          <p:cNvSpPr txBox="1">
            <a:spLocks noGrp="1"/>
          </p:cNvSpPr>
          <p:nvPr>
            <p:ph type="body" idx="1"/>
          </p:nvPr>
        </p:nvSpPr>
        <p:spPr>
          <a:xfrm>
            <a:off x="4764075" y="3207300"/>
            <a:ext cx="2732100" cy="6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Description of the Idea and Project Itself</a:t>
            </a:r>
            <a:endParaRPr dirty="0"/>
          </a:p>
        </p:txBody>
      </p:sp>
      <p:sp>
        <p:nvSpPr>
          <p:cNvPr id="278" name="Google Shape;278;p40"/>
          <p:cNvSpPr txBox="1">
            <a:spLocks noGrp="1"/>
          </p:cNvSpPr>
          <p:nvPr>
            <p:ph type="title" idx="2"/>
          </p:nvPr>
        </p:nvSpPr>
        <p:spPr>
          <a:xfrm>
            <a:off x="4879875" y="1534825"/>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79" name="Google Shape;279;p40"/>
          <p:cNvGrpSpPr/>
          <p:nvPr/>
        </p:nvGrpSpPr>
        <p:grpSpPr>
          <a:xfrm>
            <a:off x="4879875" y="3023000"/>
            <a:ext cx="1708788" cy="114325"/>
            <a:chOff x="6217037" y="3106700"/>
            <a:chExt cx="1708788" cy="114325"/>
          </a:xfrm>
        </p:grpSpPr>
        <p:sp>
          <p:nvSpPr>
            <p:cNvPr id="280" name="Google Shape;280;p40"/>
            <p:cNvSpPr/>
            <p:nvPr/>
          </p:nvSpPr>
          <p:spPr>
            <a:xfrm>
              <a:off x="6217037" y="3106725"/>
              <a:ext cx="1534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0"/>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326564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43"/>
          <p:cNvSpPr txBox="1">
            <a:spLocks noGrp="1"/>
          </p:cNvSpPr>
          <p:nvPr>
            <p:ph type="subTitle" idx="1"/>
          </p:nvPr>
        </p:nvSpPr>
        <p:spPr>
          <a:xfrm>
            <a:off x="1582500" y="1131773"/>
            <a:ext cx="5979000" cy="26636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Imagine effortlessly navigating the intricate landscape of human sentiment – no matter the source. This project presents a versatile sentiment analysis model designed to understand the emotional undercurrents in any text. Whether it's gauging public opinion on social media, analyzing customer feedback, or extracting insights from news articles, this model unlocks the hidden power of words.</a:t>
            </a:r>
            <a:endParaRPr sz="1600" dirty="0"/>
          </a:p>
        </p:txBody>
      </p:sp>
      <p:grpSp>
        <p:nvGrpSpPr>
          <p:cNvPr id="311" name="Google Shape;311;p43"/>
          <p:cNvGrpSpPr/>
          <p:nvPr/>
        </p:nvGrpSpPr>
        <p:grpSpPr>
          <a:xfrm>
            <a:off x="1582500" y="4218056"/>
            <a:ext cx="5979000" cy="114300"/>
            <a:chOff x="1946825" y="3106700"/>
            <a:chExt cx="5979000" cy="114300"/>
          </a:xfrm>
        </p:grpSpPr>
        <p:sp>
          <p:nvSpPr>
            <p:cNvPr id="312" name="Google Shape;312;p43"/>
            <p:cNvSpPr/>
            <p:nvPr/>
          </p:nvSpPr>
          <p:spPr>
            <a:xfrm>
              <a:off x="1946825" y="3106700"/>
              <a:ext cx="58047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3"/>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248034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720010" y="529475"/>
            <a:ext cx="7704000" cy="519300"/>
          </a:xfrm>
          <a:prstGeom prst="rect">
            <a:avLst/>
          </a:prstGeom>
          <a:solidFill>
            <a:srgbClr val="000000">
              <a:alpha val="67590"/>
            </a:srgbClr>
          </a:solid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lt1"/>
                </a:solidFill>
              </a:rPr>
              <a:t>Key features:</a:t>
            </a:r>
            <a:endParaRPr dirty="0"/>
          </a:p>
        </p:txBody>
      </p:sp>
      <p:sp>
        <p:nvSpPr>
          <p:cNvPr id="319" name="Google Shape;319;p44"/>
          <p:cNvSpPr txBox="1">
            <a:spLocks noGrp="1"/>
          </p:cNvSpPr>
          <p:nvPr>
            <p:ph type="subTitle" idx="1"/>
          </p:nvPr>
        </p:nvSpPr>
        <p:spPr>
          <a:xfrm>
            <a:off x="720010" y="1848268"/>
            <a:ext cx="4770600" cy="24214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5B595B"/>
              </a:buClr>
              <a:buSzPts val="1100"/>
              <a:buFont typeface="Arial"/>
              <a:buNone/>
            </a:pPr>
            <a:r>
              <a:rPr lang="en-US" sz="1200" u="sng" dirty="0"/>
              <a:t>Universal applicability</a:t>
            </a:r>
            <a:r>
              <a:rPr lang="en-US" sz="1200" dirty="0"/>
              <a:t>: Trained on a diverse dataset of text across various domains, the model excels at understanding sentiment in a wide range of contexts.</a:t>
            </a:r>
          </a:p>
          <a:p>
            <a:pPr marL="0" lvl="0" indent="0" algn="just" rtl="0">
              <a:spcBef>
                <a:spcPts val="0"/>
              </a:spcBef>
              <a:spcAft>
                <a:spcPts val="0"/>
              </a:spcAft>
              <a:buClr>
                <a:srgbClr val="5B595B"/>
              </a:buClr>
              <a:buSzPts val="1100"/>
              <a:buFont typeface="Arial"/>
              <a:buNone/>
            </a:pPr>
            <a:endParaRPr lang="en-US" sz="1200" dirty="0"/>
          </a:p>
          <a:p>
            <a:pPr marL="0" lvl="0" indent="0" algn="just" rtl="0">
              <a:spcBef>
                <a:spcPts val="0"/>
              </a:spcBef>
              <a:spcAft>
                <a:spcPts val="0"/>
              </a:spcAft>
              <a:buClr>
                <a:srgbClr val="5B595B"/>
              </a:buClr>
              <a:buSzPts val="1100"/>
              <a:buFont typeface="Arial"/>
              <a:buNone/>
            </a:pPr>
            <a:r>
              <a:rPr lang="en-US" sz="1200" u="sng" dirty="0"/>
              <a:t>Cutting-edge LSTM RNN architecture</a:t>
            </a:r>
            <a:r>
              <a:rPr lang="en-US" sz="1200" dirty="0"/>
              <a:t>: Leveraging the power of LSTM networks, the model captures subtle nuances and long-term dependencies within text, resulting in precise sentiment identification.</a:t>
            </a:r>
          </a:p>
          <a:p>
            <a:pPr marL="0" lvl="0" indent="0" algn="just" rtl="0">
              <a:spcBef>
                <a:spcPts val="0"/>
              </a:spcBef>
              <a:spcAft>
                <a:spcPts val="0"/>
              </a:spcAft>
              <a:buClr>
                <a:srgbClr val="5B595B"/>
              </a:buClr>
              <a:buSzPts val="1100"/>
              <a:buFont typeface="Arial"/>
              <a:buNone/>
            </a:pPr>
            <a:endParaRPr lang="en-US" sz="1200" dirty="0"/>
          </a:p>
          <a:p>
            <a:pPr marL="0" lvl="0" indent="0" algn="just" rtl="0">
              <a:spcBef>
                <a:spcPts val="0"/>
              </a:spcBef>
              <a:spcAft>
                <a:spcPts val="0"/>
              </a:spcAft>
              <a:buClr>
                <a:srgbClr val="5B595B"/>
              </a:buClr>
              <a:buSzPts val="1100"/>
              <a:buFont typeface="Arial"/>
              <a:buNone/>
            </a:pPr>
            <a:r>
              <a:rPr lang="en-US" sz="1200" u="sng" dirty="0"/>
              <a:t>Local deployment flexibility</a:t>
            </a:r>
            <a:r>
              <a:rPr lang="en-US" sz="1200" dirty="0"/>
              <a:t>: Run the model seamlessly on your own machines, ensuring data privacy and control.</a:t>
            </a:r>
            <a:endParaRPr sz="1200" dirty="0"/>
          </a:p>
        </p:txBody>
      </p:sp>
      <p:grpSp>
        <p:nvGrpSpPr>
          <p:cNvPr id="320" name="Google Shape;320;p44"/>
          <p:cNvGrpSpPr/>
          <p:nvPr/>
        </p:nvGrpSpPr>
        <p:grpSpPr>
          <a:xfrm>
            <a:off x="713150" y="1090100"/>
            <a:ext cx="7717800" cy="114325"/>
            <a:chOff x="208025" y="3106700"/>
            <a:chExt cx="7717800" cy="114325"/>
          </a:xfrm>
        </p:grpSpPr>
        <p:sp>
          <p:nvSpPr>
            <p:cNvPr id="321" name="Google Shape;321;p44"/>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4"/>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3" name="Google Shape;323;p44"/>
          <p:cNvPicPr preferRelativeResize="0"/>
          <p:nvPr/>
        </p:nvPicPr>
        <p:blipFill>
          <a:blip r:embed="rId3">
            <a:alphaModFix/>
          </a:blip>
          <a:stretch>
            <a:fillRect/>
          </a:stretch>
        </p:blipFill>
        <p:spPr>
          <a:xfrm>
            <a:off x="5660125" y="1741750"/>
            <a:ext cx="2878500" cy="252795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4764075" y="2392025"/>
            <a:ext cx="3278712" cy="5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Concept and theory</a:t>
            </a:r>
            <a:endParaRPr dirty="0"/>
          </a:p>
        </p:txBody>
      </p:sp>
      <p:sp>
        <p:nvSpPr>
          <p:cNvPr id="277" name="Google Shape;277;p40"/>
          <p:cNvSpPr txBox="1">
            <a:spLocks noGrp="1"/>
          </p:cNvSpPr>
          <p:nvPr>
            <p:ph type="body" idx="1"/>
          </p:nvPr>
        </p:nvSpPr>
        <p:spPr>
          <a:xfrm>
            <a:off x="4764075" y="3207300"/>
            <a:ext cx="2732100" cy="6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Core concepts and Theory behind the Idea</a:t>
            </a:r>
            <a:endParaRPr dirty="0"/>
          </a:p>
        </p:txBody>
      </p:sp>
      <p:sp>
        <p:nvSpPr>
          <p:cNvPr id="278" name="Google Shape;278;p40"/>
          <p:cNvSpPr txBox="1">
            <a:spLocks noGrp="1"/>
          </p:cNvSpPr>
          <p:nvPr>
            <p:ph type="title" idx="2"/>
          </p:nvPr>
        </p:nvSpPr>
        <p:spPr>
          <a:xfrm>
            <a:off x="4879875" y="1534825"/>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279" name="Google Shape;279;p40"/>
          <p:cNvGrpSpPr/>
          <p:nvPr/>
        </p:nvGrpSpPr>
        <p:grpSpPr>
          <a:xfrm>
            <a:off x="4879875" y="3023000"/>
            <a:ext cx="1708788" cy="114325"/>
            <a:chOff x="6217037" y="3106700"/>
            <a:chExt cx="1708788" cy="114325"/>
          </a:xfrm>
        </p:grpSpPr>
        <p:sp>
          <p:nvSpPr>
            <p:cNvPr id="280" name="Google Shape;280;p40"/>
            <p:cNvSpPr/>
            <p:nvPr/>
          </p:nvSpPr>
          <p:spPr>
            <a:xfrm>
              <a:off x="6217037" y="3106725"/>
              <a:ext cx="1534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0"/>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20178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theme/theme1.xml><?xml version="1.0" encoding="utf-8"?>
<a:theme xmlns:a="http://schemas.openxmlformats.org/drawingml/2006/main" name="Hackathon Project Proposal by Slidesgo">
  <a:themeElements>
    <a:clrScheme name="Simple Light">
      <a:dk1>
        <a:srgbClr val="FFFFFF"/>
      </a:dk1>
      <a:lt1>
        <a:srgbClr val="EB008B"/>
      </a:lt1>
      <a:dk2>
        <a:srgbClr val="1F1A6B"/>
      </a:dk2>
      <a:lt2>
        <a:srgbClr val="00ADE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1127</Words>
  <Application>Microsoft Office PowerPoint</Application>
  <PresentationFormat>On-screen Show (16:9)</PresentationFormat>
  <Paragraphs>100</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Work Sans</vt:lpstr>
      <vt:lpstr>Staatliches</vt:lpstr>
      <vt:lpstr>Roboto</vt:lpstr>
      <vt:lpstr>Google Sans</vt:lpstr>
      <vt:lpstr>Anton</vt:lpstr>
      <vt:lpstr>Lato</vt:lpstr>
      <vt:lpstr>Hackathon Project Proposal by Slidesgo</vt:lpstr>
      <vt:lpstr>Decoding Emotions: How AI read Between the lines</vt:lpstr>
      <vt:lpstr>06</vt:lpstr>
      <vt:lpstr>AI arena 2.0 </vt:lpstr>
      <vt:lpstr>01</vt:lpstr>
      <vt:lpstr>PowerPoint Presentation</vt:lpstr>
      <vt:lpstr>02</vt:lpstr>
      <vt:lpstr>PowerPoint Presentation</vt:lpstr>
      <vt:lpstr>Key features:</vt:lpstr>
      <vt:lpstr>03</vt:lpstr>
      <vt:lpstr>NLP and Sentiment Analysis</vt:lpstr>
      <vt:lpstr>LSTM (Long-short term memory)</vt:lpstr>
      <vt:lpstr>04</vt:lpstr>
      <vt:lpstr>Approach and implementation</vt:lpstr>
      <vt:lpstr>05</vt:lpstr>
      <vt:lpstr>timeline</vt:lpstr>
      <vt:lpstr>PowerPoint Presentation</vt:lpstr>
      <vt:lpstr>conclusion</vt:lpstr>
      <vt:lpstr>Conclusion, Impact and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Emotions: How AI read Between the lines</dc:title>
  <dc:creator>dial</dc:creator>
  <cp:lastModifiedBy>dial</cp:lastModifiedBy>
  <cp:revision>4</cp:revision>
  <dcterms:modified xsi:type="dcterms:W3CDTF">2023-12-24T08:10:43Z</dcterms:modified>
</cp:coreProperties>
</file>