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71" r:id="rId12"/>
    <p:sldId id="267" r:id="rId13"/>
    <p:sldId id="268" r:id="rId14"/>
    <p:sldId id="269" r:id="rId15"/>
    <p:sldId id="273" r:id="rId16"/>
    <p:sldId id="270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84" r:id="rId33"/>
    <p:sldId id="291" r:id="rId34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029"/>
    <a:srgbClr val="F8B2B5"/>
    <a:srgbClr val="6D6D6D"/>
    <a:srgbClr val="65482B"/>
    <a:srgbClr val="C75806"/>
    <a:srgbClr val="000000"/>
    <a:srgbClr val="00499F"/>
    <a:srgbClr val="0CC1E0"/>
    <a:srgbClr val="1B00FE"/>
    <a:srgbClr val="0CA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160" d="100"/>
          <a:sy n="160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2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275675A-18CB-42EF-8CBD-66989516D8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7998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221038"/>
            <a:ext cx="6191250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516438"/>
            <a:ext cx="6191250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4EAEE-1978-4FE3-8F3B-DA739E2BAA1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496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6850"/>
            <a:ext cx="2051050" cy="446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96850"/>
            <a:ext cx="6003925" cy="446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CA21B-DF35-47CD-ADB7-DDC1D9438D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6994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3B1C8-076E-4B8E-A2A7-DB7050C35E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6504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21646-4C43-4210-81CD-ABCCDFEB612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1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4979C-0A3C-4D6B-BE51-9D2E883990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903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129E3-5DE8-4DE0-B513-0775E89CBF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606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55BE7-8C00-4A0C-907F-55DDBFA8E2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566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08C73-7FD0-4C46-81C5-EA900BF350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7273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88BE0-D0D9-4EDB-83BE-D8C93B7D57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600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AAF2F-F75C-4D29-B47D-09554766CF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450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F203A-0C1D-4CC8-973D-31A349E9916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356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8BE68-4D25-473E-B000-1564BBDF6A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394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F391F-8D49-464A-AEF8-86AA282E26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1949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201613"/>
            <a:ext cx="1838325" cy="439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201613"/>
            <a:ext cx="5364162" cy="439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5C79-FA48-495B-A57D-DE74FEB519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30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B8C1A-212A-4DAB-9D2E-5FBA793F1F1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502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43075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3075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F0466-3435-408D-A8CB-62784615329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214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AB10A-8C6D-4B8E-9352-098D49D4CC7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433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ABA25-40FD-458E-BA7F-AFF365FEE4C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411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64F0A-633B-4608-9078-C1B6B76453C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085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33A13-D39F-4350-AE27-C9740F4B71F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374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CBC51-DDD6-47FA-865F-CBB207E7A8C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4504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96850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43075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F4B4393C-BF7F-4390-9695-709DC31B9325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613"/>
            <a:ext cx="73421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1DDD3AE4-A5D2-4003-900D-849836F3BED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ketball-reference.com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50" y="3221038"/>
            <a:ext cx="5905500" cy="1008062"/>
          </a:xfrm>
          <a:noFill/>
        </p:spPr>
        <p:txBody>
          <a:bodyPr/>
          <a:lstStyle/>
          <a:p>
            <a:r>
              <a:rPr lang="en-US" altLang="ru-RU" dirty="0"/>
              <a:t>NBA Players Positions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627188" y="4302125"/>
            <a:ext cx="5895975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Data Science Final Project</a:t>
            </a:r>
            <a:endParaRPr lang="uk-UA" altLang="ru-RU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Cleaning the data</a:t>
            </a:r>
            <a:endParaRPr lang="en-US" alt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3F833FD-9C4D-4C16-B353-9A197C77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873909"/>
            <a:ext cx="1701080" cy="3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055" y="990289"/>
            <a:ext cx="7489825" cy="36385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About our data: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Overall pick: which place the player was picked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Teams: which team picked the player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Year: which year he was picked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Names: player name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College: player college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Seasons in NBA: how many seasons the player has been playing to date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# Games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Minutes played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Points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Total rebound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1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dirty="0"/>
              <a:t>Assists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Field goal %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3 point Field goal %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Free throw %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Minutes played per game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Point per game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Rebounds per game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Assists per game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Win shares: </a:t>
            </a:r>
            <a:r>
              <a:rPr lang="en-US" sz="1600" dirty="0"/>
              <a:t>An estimate of the number of wins contributed by a player.</a:t>
            </a:r>
            <a:endParaRPr lang="en-US" altLang="ru-RU" sz="1800" dirty="0"/>
          </a:p>
          <a:p>
            <a:pPr>
              <a:lnSpc>
                <a:spcPct val="90000"/>
              </a:lnSpc>
            </a:pPr>
            <a:r>
              <a:rPr lang="en-US" altLang="ru-RU" sz="1800" dirty="0"/>
              <a:t>Win shared per 48 </a:t>
            </a:r>
            <a:r>
              <a:rPr lang="en-US" altLang="ru-RU" sz="1800" dirty="0" err="1"/>
              <a:t>minutes:</a:t>
            </a:r>
            <a:r>
              <a:rPr lang="en-US" sz="1600" dirty="0" err="1"/>
              <a:t>An</a:t>
            </a:r>
            <a:r>
              <a:rPr lang="en-US" sz="1600" dirty="0"/>
              <a:t> estimate of the number of wins contributed by a player per 48 minutes (league average is approximately .100)</a:t>
            </a: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0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dirty="0"/>
              <a:t>Box +-: </a:t>
            </a:r>
            <a:r>
              <a:rPr lang="en-US" sz="1600" dirty="0"/>
              <a:t>A box score estimate of the points per 100 possessions a player contributed above a league-average player, translated to an average team.</a:t>
            </a:r>
            <a:endParaRPr lang="en-US" altLang="ru-RU" sz="1800" dirty="0"/>
          </a:p>
          <a:p>
            <a:pPr>
              <a:lnSpc>
                <a:spcPct val="90000"/>
              </a:lnSpc>
            </a:pPr>
            <a:r>
              <a:rPr lang="en-US" altLang="ru-RU" sz="1800" dirty="0"/>
              <a:t>VORP: </a:t>
            </a:r>
            <a:r>
              <a:rPr lang="en-US" sz="1600" dirty="0"/>
              <a:t>A box score estimate of the points per 100 TEAM possessions that a player contributed above a replacement-level (-2.0) player, translated to an average team and prorated to an 82-game season.</a:t>
            </a:r>
            <a:endParaRPr lang="en-US" altLang="ru-RU" sz="1800" dirty="0"/>
          </a:p>
          <a:p>
            <a:pPr>
              <a:lnSpc>
                <a:spcPct val="90000"/>
              </a:lnSpc>
            </a:pPr>
            <a:r>
              <a:rPr lang="en-US" altLang="ru-RU" sz="1800" dirty="0"/>
              <a:t>Height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Weight</a:t>
            </a:r>
          </a:p>
          <a:p>
            <a:pPr>
              <a:lnSpc>
                <a:spcPct val="90000"/>
              </a:lnSpc>
            </a:pPr>
            <a:r>
              <a:rPr lang="en-US" altLang="ru-RU" sz="1800" dirty="0"/>
              <a:t>First position</a:t>
            </a:r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0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EC7A0C3-5333-4EAB-96CC-298EB1489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3" t="16939" r="5788" b="16410"/>
          <a:stretch/>
        </p:blipFill>
        <p:spPr>
          <a:xfrm>
            <a:off x="2091207" y="1060451"/>
            <a:ext cx="5617368" cy="3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We try to use plots to discovers connection between </a:t>
            </a:r>
            <a:r>
              <a:rPr lang="en-US" altLang="ru-RU" sz="1800" dirty="0" err="1"/>
              <a:t>veriables</a:t>
            </a:r>
            <a:r>
              <a:rPr lang="en-US" altLang="ru-RU" sz="1800" dirty="0"/>
              <a:t>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We started with Assist and position: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We can see that the Point guard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Position has by far more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Assists than the other positions.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DA1DB-3350-46B5-BCFA-D9DA3873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55" y="1683278"/>
            <a:ext cx="4002058" cy="28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Positions and rebound: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We can see that the Power forward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And center Positions have more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rebound than the other positions.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FD0BE-5A8E-427A-82B0-24683365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79" y="1407503"/>
            <a:ext cx="3807321" cy="2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1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When we looked at the height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The players vs the player position,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We could see there is not a lot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Difference – not one position that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Stood out.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So we checked it again in a different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Way.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63B25-BE6F-428A-8519-B0F448B3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63" y="1211263"/>
            <a:ext cx="3963958" cy="28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We split the players into height groups, and than split them again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By position. Here we can see clearly that most players above 210cm are in the Center position, and that there are not a lot of players in that group height in comparison to the other height groups, which makes sense – humans rarely get above 2 meters.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solidFill>
                  <a:srgbClr val="C00000"/>
                </a:solidFill>
              </a:rPr>
              <a:t>The average height in the USA is only 175cm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EB25-B251-46C1-A105-1BDCEB1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24" y="261032"/>
            <a:ext cx="5364088" cy="26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7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Furthermore – we can see a small group which is up to 160cm that shows only in the Point Guard position.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EB25-B251-46C1-A105-1BDCEB1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24" y="261032"/>
            <a:ext cx="5364088" cy="26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066-9F34-443E-BAB3-EB1804E10CF3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3825"/>
            <a:ext cx="8353425" cy="700088"/>
          </a:xfrm>
        </p:spPr>
        <p:txBody>
          <a:bodyPr/>
          <a:lstStyle/>
          <a:p>
            <a:r>
              <a:rPr lang="en-US" altLang="ru-RU" dirty="0"/>
              <a:t>Our Project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7788"/>
            <a:ext cx="8208962" cy="3457575"/>
          </a:xfrm>
        </p:spPr>
        <p:txBody>
          <a:bodyPr/>
          <a:lstStyle/>
          <a:p>
            <a:pPr marL="0" indent="0" algn="ctr">
              <a:buNone/>
            </a:pPr>
            <a:endParaRPr lang="en-US" sz="160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effectLst/>
                <a:latin typeface="Arial" panose="020B0604020202020204" pitchFamily="34" charset="0"/>
              </a:rPr>
              <a:t>Research question: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ea typeface="Gulim" pitchFamily="34" charset="-127"/>
              </a:rPr>
              <a:t>Can we predict the position of a player on the court from players data?</a:t>
            </a:r>
          </a:p>
          <a:p>
            <a:pPr marL="0" indent="0" algn="ctr">
              <a:buNone/>
            </a:pPr>
            <a:endParaRPr lang="en-US" sz="16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buNone/>
            </a:pPr>
            <a:r>
              <a:rPr lang="en-US" sz="1200" dirty="0">
                <a:effectLst/>
                <a:latin typeface="Arial" panose="020B0604020202020204" pitchFamily="34" charset="0"/>
                <a:ea typeface="Gulim" pitchFamily="34" charset="-127"/>
              </a:rPr>
              <a:t>and what other </a:t>
            </a:r>
            <a:r>
              <a:rPr lang="en-US" sz="1200" dirty="0">
                <a:effectLst/>
                <a:latin typeface="Arial" panose="020B0604020202020204" pitchFamily="34" charset="0"/>
              </a:rPr>
              <a:t>conclusions can we observe from it?</a:t>
            </a:r>
            <a:endParaRPr lang="en-US" sz="1400" dirty="0">
              <a:effectLst/>
              <a:latin typeface="Arial" panose="020B0604020202020204" pitchFamily="34" charset="0"/>
              <a:ea typeface="Gulim" pitchFamily="34" charset="-127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EDA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After a quick check – there are 29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players in that group height, and they vary in years.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CA347-B786-4C18-88FA-5B9E1DE9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97" y="297953"/>
            <a:ext cx="208080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solidFill>
                  <a:srgbClr val="6D6D6D"/>
                </a:solidFill>
                <a:effectLst/>
                <a:latin typeface="Arial" panose="020B0604020202020204" pitchFamily="34" charset="0"/>
              </a:rPr>
              <a:t>EDA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We also checked if a player height and position affected the amount of assist per game.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We can see that the overall difference isn’t that large, but point guard do have more players with larger amount of assists per game.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1A2CC-21E7-4A84-89EA-42FC7CC7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98" y="2262095"/>
            <a:ext cx="4854872" cy="23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/>
              <a:t>Our research question was “</a:t>
            </a:r>
            <a:r>
              <a:rPr lang="en-US" sz="1800" dirty="0">
                <a:effectLst/>
                <a:latin typeface="Arial" panose="020B0604020202020204" pitchFamily="34" charset="0"/>
                <a:ea typeface="Gulim" pitchFamily="34" charset="-127"/>
              </a:rPr>
              <a:t>Can we predict the position of a player on the court from players data?</a:t>
            </a: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” which is a classification problem.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effectLst/>
              <a:latin typeface="Arial" panose="020B0604020202020204" pitchFamily="34" charset="0"/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started with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creating new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Dummy columns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the </a:t>
            </a:r>
            <a:r>
              <a:rPr lang="en-US" sz="1800" dirty="0" err="1">
                <a:latin typeface="Arial" panose="020B0604020202020204" pitchFamily="34" charset="0"/>
                <a:ea typeface="Gulim" pitchFamily="34" charset="-127"/>
              </a:rPr>
              <a:t>Dataframe</a:t>
            </a: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1831C-0C85-4CFE-A951-36398557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32" y="1708448"/>
            <a:ext cx="5392369" cy="27121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6EA06E-4F16-4509-A578-1D0BFD2C5893}"/>
              </a:ext>
            </a:extLst>
          </p:cNvPr>
          <p:cNvSpPr/>
          <p:nvPr/>
        </p:nvSpPr>
        <p:spPr bwMode="auto">
          <a:xfrm>
            <a:off x="7284519" y="2122785"/>
            <a:ext cx="1464193" cy="2234591"/>
          </a:xfrm>
          <a:prstGeom prst="rect">
            <a:avLst/>
          </a:prstGeom>
          <a:noFill/>
          <a:ln w="28575" cap="flat" cmpd="sng" algn="ctr">
            <a:solidFill>
              <a:srgbClr val="EC202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6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transformed any ‘str’ type columns to numeric: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And than we normalized all the numeric data columns: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63B4A-7F4B-4068-A7D3-E6F00F18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1492424"/>
            <a:ext cx="51244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EDC08-E10C-4293-B47F-22938DBF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24" y="2585212"/>
            <a:ext cx="6364888" cy="20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created new </a:t>
            </a:r>
            <a:r>
              <a:rPr lang="en-US" sz="1800" dirty="0" err="1">
                <a:latin typeface="Arial" panose="020B0604020202020204" pitchFamily="34" charset="0"/>
                <a:ea typeface="Gulim" pitchFamily="34" charset="-127"/>
              </a:rPr>
              <a:t>Dataframes</a:t>
            </a: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 for each position, so we could use our classification models on each 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6DCE1-F454-4934-AEFF-781F3126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30" y="1924472"/>
            <a:ext cx="7153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Classification Models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used 3 classification models: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KNN, Logistic Regression and Decision tree.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ran each model on each position and checked to see which model would predict in the best way each </a:t>
            </a:r>
            <a:r>
              <a:rPr lang="en-US" sz="1800" dirty="0" err="1">
                <a:latin typeface="Arial" panose="020B0604020202020204" pitchFamily="34" charset="0"/>
                <a:ea typeface="Gulim" pitchFamily="34" charset="-127"/>
              </a:rPr>
              <a:t>positon</a:t>
            </a: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0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Point guard: KNN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9882-CD60-4A40-A812-FDB00AE5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27" y="1723822"/>
            <a:ext cx="4914273" cy="2454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A7C1B-C0D7-459A-BA32-AC715C94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38295"/>
            <a:ext cx="2248297" cy="18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Point guard: Logistic Regression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5EF99-506D-4B76-9B45-D4C3AB06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31" y="1706229"/>
            <a:ext cx="4807722" cy="2379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968A8-F010-4714-AB8B-D5039C8D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89" y="1970136"/>
            <a:ext cx="2552702" cy="1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4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Point guard: Decision Tree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75E11-F79F-4F61-9E1B-CEE50113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53903"/>
            <a:ext cx="4680519" cy="2340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E9D88-6440-4D3F-8D58-BCFBDE2F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24472"/>
            <a:ext cx="2316475" cy="19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5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Point guard: Models comparison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For the Point guard position, we can see that the KNN is the most accurate.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70BAC-0A58-470A-B191-F5923BB5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62" y="1511614"/>
            <a:ext cx="4579163" cy="22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sources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endParaRPr lang="en-US" altLang="ko-KR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altLang="ko-KR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ko-KR" sz="1800" dirty="0">
                <a:ea typeface="Gulim" pitchFamily="34" charset="-127"/>
              </a:rPr>
              <a:t>Crawling:</a:t>
            </a:r>
            <a:endParaRPr lang="en-US" altLang="ko-KR" sz="1800" dirty="0">
              <a:ea typeface="Gulim" pitchFamily="34" charset="-127"/>
              <a:hlinkClick r:id="rId2"/>
            </a:endParaRPr>
          </a:p>
          <a:p>
            <a:pPr algn="ctr">
              <a:lnSpc>
                <a:spcPct val="90000"/>
              </a:lnSpc>
            </a:pPr>
            <a:r>
              <a:rPr lang="en-US" altLang="ko-KR" sz="1800" dirty="0">
                <a:ea typeface="Gulim" pitchFamily="34" charset="-127"/>
                <a:hlinkClick r:id="rId2"/>
              </a:rPr>
              <a:t>www.basketball-reference.com</a:t>
            </a:r>
            <a:endParaRPr lang="en-US" altLang="ko-KR" sz="1800" dirty="0">
              <a:ea typeface="Gulim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ru-RU" sz="1800" dirty="0">
              <a:ea typeface="Gulim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Machine learning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257" y="89489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used all three models on the other positions: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7D1B-75FD-4BE2-90C6-56161E7E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23" y="1211263"/>
            <a:ext cx="3608788" cy="1779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340CA-72B3-49CB-83F2-840A7AC1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52" y="1190839"/>
            <a:ext cx="3718740" cy="1831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1C4E9-5A9D-4B5A-8A0F-1F4457D0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022457"/>
            <a:ext cx="3203848" cy="1603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BB1AA7-5480-4909-9FE3-EA0E3573B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845" y="2987348"/>
            <a:ext cx="3290531" cy="16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>
                <a:solidFill>
                  <a:srgbClr val="6D6D6D"/>
                </a:solidFill>
                <a:latin typeface="Arial" panose="020B0604020202020204" pitchFamily="34" charset="0"/>
              </a:rPr>
              <a:t>Conclusion</a:t>
            </a:r>
            <a:endParaRPr lang="en-US" altLang="ru-RU" dirty="0">
              <a:solidFill>
                <a:srgbClr val="6D6D6D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As we can see, each position has a different model that works best for it.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We learned that we could predict a player “best” position based on his data (physical and game-wise) but only up to a certain precision.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Basketball is a dynamic game with a relatively small court and only 5 players per team, which means even though each player has his own position, they all must have a shared </a:t>
            </a:r>
            <a:r>
              <a:rPr lang="en-IL" sz="1800" dirty="0">
                <a:latin typeface="Arial" panose="020B0604020202020204" pitchFamily="34" charset="0"/>
                <a:ea typeface="Gulim" pitchFamily="34" charset="-127"/>
              </a:rPr>
              <a:t>collective of skill</a:t>
            </a:r>
            <a:r>
              <a:rPr lang="en-US" sz="1800" dirty="0">
                <a:latin typeface="Arial" panose="020B0604020202020204" pitchFamily="34" charset="0"/>
                <a:ea typeface="Gulim" pitchFamily="34" charset="-127"/>
              </a:rPr>
              <a:t>s which can explain why we could not predict the player position by 100%.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Gulim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385519-DCAF-48A3-B325-A8A1EA6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 Pick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72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066-9F34-443E-BAB3-EB1804E10CF3}" type="slidenum">
              <a:rPr lang="en-GB" altLang="ru-RU"/>
              <a:pPr/>
              <a:t>32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7788"/>
            <a:ext cx="8208962" cy="3457575"/>
          </a:xfrm>
        </p:spPr>
        <p:txBody>
          <a:bodyPr/>
          <a:lstStyle/>
          <a:p>
            <a:pPr marL="0" indent="0" algn="ctr">
              <a:buNone/>
            </a:pPr>
            <a:endParaRPr lang="en-US" sz="160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60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997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Crawling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endParaRPr lang="en-US" altLang="ko-KR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We used ‘Beautiful soup’ library to pull the data from the html page and the requests library in order to send http requests.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				We crawled in each link and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				extracted the data for each year,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				Inserting it into a </a:t>
            </a:r>
            <a:r>
              <a:rPr lang="en-US" altLang="ru-RU" sz="1800" dirty="0" err="1">
                <a:ea typeface="Gulim" pitchFamily="34" charset="-127"/>
              </a:rPr>
              <a:t>dataframe</a:t>
            </a:r>
            <a:endParaRPr lang="en-US" altLang="ru-RU" sz="1800" dirty="0">
              <a:ea typeface="Gulim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3" name="Picture 2" descr="ccc">
            <a:extLst>
              <a:ext uri="{FF2B5EF4-FFF2-40B4-BE49-F238E27FC236}">
                <a16:creationId xmlns:a16="http://schemas.microsoft.com/office/drawing/2014/main" id="{6289F548-6A8F-4F78-9A65-8D376376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86229"/>
            <a:ext cx="3186485" cy="209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15C40-3691-4B59-9C73-865AF29C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77" y="2109724"/>
            <a:ext cx="3569642" cy="7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Crawling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	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sz="1800" dirty="0"/>
              <a:t>			Raw data: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8D7D86E-A9E1-434B-94CC-A411CD2E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68288"/>
            <a:ext cx="2809382" cy="41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Crawling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ko-KR" sz="1800" dirty="0">
                <a:ea typeface="Gulim" pitchFamily="34" charset="-127"/>
              </a:rPr>
              <a:t>Here we can see in each year how the html page is built and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ko-KR" sz="1800" dirty="0">
                <a:ea typeface="Gulim" pitchFamily="34" charset="-127"/>
              </a:rPr>
              <a:t>Where we needed to get with the crawling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ko-KR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altLang="ru-RU" sz="1800" dirty="0">
              <a:ea typeface="Gulim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935644-AE62-4052-85E1-56057774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48" y="2272714"/>
            <a:ext cx="4529708" cy="1688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3F450-B6CB-44D8-9801-6FF1DD07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6" y="1924472"/>
            <a:ext cx="2617465" cy="23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Crawling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We continued to create a </a:t>
            </a:r>
            <a:r>
              <a:rPr lang="en-US" altLang="ru-RU" sz="1800" dirty="0" err="1">
                <a:ea typeface="Gulim" pitchFamily="34" charset="-127"/>
              </a:rPr>
              <a:t>Dataframe</a:t>
            </a:r>
            <a:r>
              <a:rPr lang="en-US" altLang="ru-RU" sz="1800" dirty="0">
                <a:ea typeface="Gulim" pitchFamily="34" charset="-127"/>
              </a:rPr>
              <a:t> with each players stats: position,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Height and weight,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Cleaning it and merging it with the original </a:t>
            </a:r>
            <a:r>
              <a:rPr lang="en-US" altLang="ru-RU" sz="1800" dirty="0" err="1">
                <a:ea typeface="Gulim" pitchFamily="34" charset="-127"/>
              </a:rPr>
              <a:t>Dataframe</a:t>
            </a:r>
            <a:r>
              <a:rPr lang="en-US" altLang="ru-RU" sz="1800" dirty="0">
                <a:ea typeface="Gulim" pitchFamily="34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B31D96-4B0B-4D40-BDB5-23273E6D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3" y="2765183"/>
            <a:ext cx="4248472" cy="1115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9ECA6-C3E5-4ADB-AC89-69ECDE26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6" y="2572544"/>
            <a:ext cx="2232248" cy="16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Cleaning the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After we got a final </a:t>
            </a:r>
            <a:r>
              <a:rPr lang="en-US" altLang="ru-RU" sz="1800" dirty="0" err="1">
                <a:ea typeface="Gulim" pitchFamily="34" charset="-127"/>
              </a:rPr>
              <a:t>Dataframe</a:t>
            </a:r>
            <a:r>
              <a:rPr lang="en-US" altLang="ru-RU" sz="1800" dirty="0">
                <a:ea typeface="Gulim" pitchFamily="34" charset="-127"/>
              </a:rPr>
              <a:t>, we removed </a:t>
            </a:r>
            <a:r>
              <a:rPr lang="en-US" altLang="ru-RU" sz="1800" dirty="0" err="1">
                <a:ea typeface="Gulim" pitchFamily="34" charset="-127"/>
              </a:rPr>
              <a:t>NaN</a:t>
            </a:r>
            <a:r>
              <a:rPr lang="en-US" altLang="ru-RU" sz="1800" dirty="0">
                <a:ea typeface="Gulim" pitchFamily="34" charset="-127"/>
              </a:rPr>
              <a:t> values.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The height and weight we got were ‘str’, so we converted them to ‘float’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Values, removed any unwanted characters (“</a:t>
            </a:r>
            <a:r>
              <a:rPr lang="en-US" altLang="ru-RU" sz="1800" dirty="0" err="1">
                <a:ea typeface="Gulim" pitchFamily="34" charset="-127"/>
              </a:rPr>
              <a:t>lb</a:t>
            </a:r>
            <a:r>
              <a:rPr lang="en-US" altLang="ru-RU" sz="1800" dirty="0">
                <a:ea typeface="Gulim" pitchFamily="34" charset="-127"/>
              </a:rPr>
              <a:t>”) and turned the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Height to cm and weight to kg.</a:t>
            </a:r>
          </a:p>
          <a:p>
            <a:pPr algn="ctr"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67B3B96-80BB-4A74-930A-298D1790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41" y="2525632"/>
            <a:ext cx="4645496" cy="18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6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833F-9411-4D05-AD0F-FAB69C8CB231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Cleaning the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ru-RU" sz="1800" dirty="0">
                <a:ea typeface="Gulim" pitchFamily="34" charset="-127"/>
              </a:rPr>
              <a:t>For players who had more than one position, we split the str and cleaned the column so there will be only one position per column.</a:t>
            </a:r>
          </a:p>
          <a:p>
            <a:pPr algn="ctr">
              <a:lnSpc>
                <a:spcPct val="90000"/>
              </a:lnSpc>
            </a:pPr>
            <a:endParaRPr lang="en-US" altLang="ru-RU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2C54A-961C-4713-8342-695AB61CD1EF}"/>
              </a:ext>
            </a:extLst>
          </p:cNvPr>
          <p:cNvGrpSpPr/>
          <p:nvPr/>
        </p:nvGrpSpPr>
        <p:grpSpPr>
          <a:xfrm>
            <a:off x="1231448" y="4660343"/>
            <a:ext cx="7733039" cy="413061"/>
            <a:chOff x="2412920" y="3165989"/>
            <a:chExt cx="4750206" cy="413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D69DF4-9A47-4F2F-B855-AFDAFC8D3972}"/>
                </a:ext>
              </a:extLst>
            </p:cNvPr>
            <p:cNvSpPr/>
            <p:nvPr/>
          </p:nvSpPr>
          <p:spPr>
            <a:xfrm>
              <a:off x="2412920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acquisition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CC9CF6-E47F-48F7-8316-87645A6F777D}"/>
                </a:ext>
              </a:extLst>
            </p:cNvPr>
            <p:cNvSpPr/>
            <p:nvPr/>
          </p:nvSpPr>
          <p:spPr>
            <a:xfrm>
              <a:off x="3342308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202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fillRef>
            <a:effectRef idx="0">
              <a:schemeClr val="accent6">
                <a:shade val="80000"/>
                <a:hueOff val="0"/>
                <a:satOff val="-8455"/>
                <a:lumOff val="84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CE88C-68C3-4D4F-AAFB-3A36DF06E1F0}"/>
                </a:ext>
              </a:extLst>
            </p:cNvPr>
            <p:cNvSpPr/>
            <p:nvPr/>
          </p:nvSpPr>
          <p:spPr>
            <a:xfrm>
              <a:off x="4271697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0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A3CC9B-3D91-4CA1-AE42-B692636C6FA7}"/>
                </a:ext>
              </a:extLst>
            </p:cNvPr>
            <p:cNvSpPr/>
            <p:nvPr/>
          </p:nvSpPr>
          <p:spPr>
            <a:xfrm>
              <a:off x="5201085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5366"/>
                <a:lumOff val="253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29762B-49F8-41E2-8AC5-26000E800622}"/>
                </a:ext>
              </a:extLst>
            </p:cNvPr>
            <p:cNvSpPr/>
            <p:nvPr/>
          </p:nvSpPr>
          <p:spPr>
            <a:xfrm>
              <a:off x="6130473" y="3165989"/>
              <a:ext cx="1032653" cy="413061"/>
            </a:xfrm>
            <a:custGeom>
              <a:avLst/>
              <a:gdLst>
                <a:gd name="connsiteX0" fmla="*/ 0 w 1032653"/>
                <a:gd name="connsiteY0" fmla="*/ 0 h 413061"/>
                <a:gd name="connsiteX1" fmla="*/ 826123 w 1032653"/>
                <a:gd name="connsiteY1" fmla="*/ 0 h 413061"/>
                <a:gd name="connsiteX2" fmla="*/ 1032653 w 1032653"/>
                <a:gd name="connsiteY2" fmla="*/ 206531 h 413061"/>
                <a:gd name="connsiteX3" fmla="*/ 826123 w 1032653"/>
                <a:gd name="connsiteY3" fmla="*/ 413061 h 413061"/>
                <a:gd name="connsiteX4" fmla="*/ 0 w 1032653"/>
                <a:gd name="connsiteY4" fmla="*/ 413061 h 413061"/>
                <a:gd name="connsiteX5" fmla="*/ 206531 w 1032653"/>
                <a:gd name="connsiteY5" fmla="*/ 206531 h 413061"/>
                <a:gd name="connsiteX6" fmla="*/ 0 w 1032653"/>
                <a:gd name="connsiteY6" fmla="*/ 0 h 4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653" h="413061">
                  <a:moveTo>
                    <a:pt x="0" y="0"/>
                  </a:moveTo>
                  <a:lnTo>
                    <a:pt x="826123" y="0"/>
                  </a:lnTo>
                  <a:lnTo>
                    <a:pt x="1032653" y="206531"/>
                  </a:lnTo>
                  <a:lnTo>
                    <a:pt x="826123" y="413061"/>
                  </a:lnTo>
                  <a:lnTo>
                    <a:pt x="0" y="413061"/>
                  </a:lnTo>
                  <a:lnTo>
                    <a:pt x="206531" y="206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2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0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535" tIns="10668" rIns="21719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95C04E-2C5F-4409-8B05-66255D57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52464"/>
            <a:ext cx="6342318" cy="9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1293</Words>
  <Application>Microsoft Office PowerPoint</Application>
  <PresentationFormat>Custom</PresentationFormat>
  <Paragraphs>389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Unicode MS</vt:lpstr>
      <vt:lpstr>Georgia</vt:lpstr>
      <vt:lpstr>template</vt:lpstr>
      <vt:lpstr>Custom Design</vt:lpstr>
      <vt:lpstr>NBA Players Positions</vt:lpstr>
      <vt:lpstr>Our Project</vt:lpstr>
      <vt:lpstr>Data sources</vt:lpstr>
      <vt:lpstr>Crawling</vt:lpstr>
      <vt:lpstr>Crawling</vt:lpstr>
      <vt:lpstr>Crawling</vt:lpstr>
      <vt:lpstr>Crawling</vt:lpstr>
      <vt:lpstr>Cleaning the data</vt:lpstr>
      <vt:lpstr>Cleaning the data</vt:lpstr>
      <vt:lpstr>Cleaning the data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Machine learning</vt:lpstr>
      <vt:lpstr>Machine learning</vt:lpstr>
      <vt:lpstr>Machine learning</vt:lpstr>
      <vt:lpstr>Classification Models</vt:lpstr>
      <vt:lpstr>Machine learning</vt:lpstr>
      <vt:lpstr>Machine learning</vt:lpstr>
      <vt:lpstr>Machine learning</vt:lpstr>
      <vt:lpstr>Machine learning</vt:lpstr>
      <vt:lpstr>Machine learning</vt:lpstr>
      <vt:lpstr>Conclusion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Meytar Pitel</cp:lastModifiedBy>
  <cp:revision>190</cp:revision>
  <dcterms:created xsi:type="dcterms:W3CDTF">2006-06-29T12:15:01Z</dcterms:created>
  <dcterms:modified xsi:type="dcterms:W3CDTF">2022-01-31T15:24:42Z</dcterms:modified>
</cp:coreProperties>
</file>