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0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1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7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8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9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3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2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2913-1A43-4B0F-93A4-0F1A696C2E08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33C0-8860-4442-BD2D-57544F34F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2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Пример работы с текущим потоком</a:t>
            </a:r>
            <a:endParaRPr lang="ru-RU" alt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205038"/>
            <a:ext cx="8229600" cy="492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ru-RU" b="1" dirty="0" smtClean="0">
                <a:latin typeface="Courier New" panose="02070309020205020404" pitchFamily="49" charset="0"/>
              </a:rPr>
              <a:t>Thread</a:t>
            </a:r>
            <a:r>
              <a:rPr lang="en-US" altLang="ru-RU" dirty="0" smtClean="0">
                <a:latin typeface="Courier New" panose="02070309020205020404" pitchFamily="49" charset="0"/>
              </a:rPr>
              <a:t> t=</a:t>
            </a:r>
            <a:r>
              <a:rPr lang="en-US" altLang="ru-RU" b="1" dirty="0" err="1" smtClean="0">
                <a:latin typeface="Courier New" panose="02070309020205020404" pitchFamily="49" charset="0"/>
              </a:rPr>
              <a:t>Thread</a:t>
            </a:r>
            <a:r>
              <a:rPr lang="en-US" altLang="ru-RU" dirty="0" err="1" smtClean="0">
                <a:latin typeface="Courier New" panose="02070309020205020404" pitchFamily="49" charset="0"/>
              </a:rPr>
              <a:t>.currentThread</a:t>
            </a:r>
            <a:r>
              <a:rPr lang="en-US" altLang="ru-RU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err="1" smtClean="0">
                <a:latin typeface="Courier New" panose="02070309020205020404" pitchFamily="49" charset="0"/>
              </a:rPr>
              <a:t>t.setName</a:t>
            </a:r>
            <a:r>
              <a:rPr lang="en-US" altLang="ru-RU" dirty="0" smtClean="0">
                <a:latin typeface="Courier New" panose="02070309020205020404" pitchFamily="49" charset="0"/>
              </a:rPr>
              <a:t>("My Thread");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ru-RU" dirty="0" smtClean="0">
                <a:latin typeface="Courier New" panose="02070309020205020404" pitchFamily="49" charset="0"/>
              </a:rPr>
              <a:t>("Thread: "+t);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b="1" dirty="0" smtClean="0">
                <a:latin typeface="Courier New" panose="02070309020205020404" pitchFamily="49" charset="0"/>
              </a:rPr>
              <a:t>try </a:t>
            </a:r>
            <a:r>
              <a:rPr lang="en-US" altLang="ru-RU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</a:t>
            </a:r>
            <a:r>
              <a:rPr lang="en-US" altLang="ru-RU" b="1" dirty="0" smtClean="0">
                <a:latin typeface="Courier New" panose="02070309020205020404" pitchFamily="49" charset="0"/>
              </a:rPr>
              <a:t>for</a:t>
            </a:r>
            <a:r>
              <a:rPr lang="en-US" altLang="ru-RU" dirty="0" smtClean="0">
                <a:latin typeface="Courier New" panose="02070309020205020404" pitchFamily="49" charset="0"/>
              </a:rPr>
              <a:t>(</a:t>
            </a:r>
            <a:r>
              <a:rPr lang="en-US" altLang="ru-RU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ru-RU" dirty="0" smtClean="0">
                <a:latin typeface="Courier New" panose="02070309020205020404" pitchFamily="49" charset="0"/>
              </a:rPr>
              <a:t> n=5;n&gt;0;n--)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  </a:t>
            </a:r>
            <a:r>
              <a:rPr lang="en-US" altLang="ru-RU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ru-RU" dirty="0" smtClean="0">
                <a:latin typeface="Courier New" panose="02070309020205020404" pitchFamily="49" charset="0"/>
              </a:rPr>
              <a:t>(" "+n);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  </a:t>
            </a:r>
            <a:r>
              <a:rPr lang="en-US" altLang="ru-RU" b="1" dirty="0" err="1" smtClean="0">
                <a:latin typeface="Courier New" panose="02070309020205020404" pitchFamily="49" charset="0"/>
              </a:rPr>
              <a:t>Thread</a:t>
            </a:r>
            <a:r>
              <a:rPr lang="en-US" altLang="ru-RU" dirty="0" err="1" smtClean="0">
                <a:latin typeface="Courier New" panose="02070309020205020404" pitchFamily="49" charset="0"/>
              </a:rPr>
              <a:t>.sleep</a:t>
            </a:r>
            <a:r>
              <a:rPr lang="en-US" altLang="ru-RU" dirty="0" smtClean="0">
                <a:latin typeface="Courier New" panose="02070309020205020404" pitchFamily="49" charset="0"/>
              </a:rPr>
              <a:t>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b="1" dirty="0" smtClean="0">
                <a:latin typeface="Courier New" panose="02070309020205020404" pitchFamily="49" charset="0"/>
              </a:rPr>
              <a:t>catch</a:t>
            </a:r>
            <a:r>
              <a:rPr lang="en-US" altLang="ru-RU" dirty="0" smtClean="0">
                <a:latin typeface="Courier New" panose="02070309020205020404" pitchFamily="49" charset="0"/>
              </a:rPr>
              <a:t>(</a:t>
            </a:r>
            <a:r>
              <a:rPr lang="en-US" altLang="ru-RU" dirty="0" err="1" smtClean="0">
                <a:latin typeface="Courier New" panose="02070309020205020404" pitchFamily="49" charset="0"/>
              </a:rPr>
              <a:t>InterruptedException</a:t>
            </a:r>
            <a:r>
              <a:rPr lang="en-US" altLang="ru-RU" dirty="0" smtClean="0">
                <a:latin typeface="Courier New" panose="02070309020205020404" pitchFamily="49" charset="0"/>
              </a:rPr>
              <a:t> 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</a:t>
            </a:r>
            <a:r>
              <a:rPr lang="en-US" altLang="ru-RU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ru-RU" dirty="0" smtClean="0">
                <a:latin typeface="Courier New" panose="02070309020205020404" pitchFamily="49" charset="0"/>
              </a:rPr>
              <a:t>("Interrupted!");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8128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Пример</a:t>
            </a:r>
            <a:endParaRPr lang="ru-RU" altLang="ru-RU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2088" y="2120900"/>
            <a:ext cx="885666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400" dirty="0" smtClean="0">
                <a:latin typeface="Courier New" panose="02070309020205020404" pitchFamily="49" charset="0"/>
              </a:rPr>
              <a:t>clicker hi=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new</a:t>
            </a:r>
            <a:r>
              <a:rPr lang="en-US" altLang="ru-RU" sz="2400" dirty="0" smtClean="0">
                <a:latin typeface="Courier New" panose="02070309020205020404" pitchFamily="49" charset="0"/>
              </a:rPr>
              <a:t> clicker(Thread.NORM_PRIORITY+2);</a:t>
            </a:r>
          </a:p>
          <a:p>
            <a:pPr>
              <a:buFontTx/>
              <a:buNone/>
            </a:pPr>
            <a:r>
              <a:rPr lang="en-US" altLang="ru-RU" sz="2400" dirty="0" smtClean="0">
                <a:latin typeface="Courier New" panose="02070309020205020404" pitchFamily="49" charset="0"/>
              </a:rPr>
              <a:t>clicker lo=</a:t>
            </a:r>
            <a:r>
              <a:rPr lang="en-US" altLang="ru-RU" sz="2400" b="1" dirty="0" smtClean="0">
                <a:latin typeface="Courier New" panose="02070309020205020404" pitchFamily="49" charset="0"/>
              </a:rPr>
              <a:t>new</a:t>
            </a:r>
            <a:r>
              <a:rPr lang="en-US" altLang="ru-RU" sz="2400" dirty="0" smtClean="0">
                <a:latin typeface="Courier New" panose="02070309020205020404" pitchFamily="49" charset="0"/>
              </a:rPr>
              <a:t> clicker(Thread.NORM_PRIORITY-2);</a:t>
            </a:r>
          </a:p>
          <a:p>
            <a:pPr>
              <a:buFontTx/>
              <a:buNone/>
            </a:pPr>
            <a:r>
              <a:rPr lang="en-US" altLang="ru-RU" sz="2400" dirty="0" err="1" smtClean="0">
                <a:latin typeface="Courier New" panose="02070309020205020404" pitchFamily="49" charset="0"/>
              </a:rPr>
              <a:t>lo.start</a:t>
            </a:r>
            <a:r>
              <a:rPr lang="en-US" altLang="ru-RU" sz="2400" dirty="0" smtClean="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ru-RU" sz="2400" dirty="0" err="1" smtClean="0">
                <a:latin typeface="Courier New" panose="02070309020205020404" pitchFamily="49" charset="0"/>
              </a:rPr>
              <a:t>hi.start</a:t>
            </a:r>
            <a:r>
              <a:rPr lang="en-US" altLang="ru-RU" sz="2400" dirty="0" smtClean="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try</a:t>
            </a:r>
            <a:r>
              <a:rPr lang="en-US" altLang="ru-RU" sz="2400" dirty="0" smtClean="0">
                <a:latin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</a:rPr>
              <a:t>Thread.sleep</a:t>
            </a:r>
            <a:r>
              <a:rPr lang="en-US" altLang="ru-RU" sz="2400" dirty="0" smtClean="0">
                <a:latin typeface="Courier New" panose="02070309020205020404" pitchFamily="49" charset="0"/>
              </a:rPr>
              <a:t>(10000) {}</a:t>
            </a:r>
          </a:p>
          <a:p>
            <a:pPr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</a:rPr>
              <a:t>catch</a:t>
            </a:r>
            <a:r>
              <a:rPr lang="en-US" altLang="ru-RU" sz="2400" dirty="0" smtClean="0">
                <a:latin typeface="Courier New" panose="02070309020205020404" pitchFamily="49" charset="0"/>
              </a:rPr>
              <a:t>(Exception e) {}</a:t>
            </a:r>
          </a:p>
          <a:p>
            <a:pPr>
              <a:buFontTx/>
              <a:buNone/>
            </a:pPr>
            <a:r>
              <a:rPr lang="en-US" altLang="ru-RU" sz="2400" dirty="0" err="1" smtClean="0">
                <a:latin typeface="Courier New" panose="02070309020205020404" pitchFamily="49" charset="0"/>
              </a:rPr>
              <a:t>lo.stop</a:t>
            </a:r>
            <a:r>
              <a:rPr lang="en-US" altLang="ru-RU" sz="2400" dirty="0" smtClean="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ru-RU" sz="2400" dirty="0" err="1" smtClean="0">
                <a:latin typeface="Courier New" panose="02070309020205020404" pitchFamily="49" charset="0"/>
              </a:rPr>
              <a:t>hi.stop</a:t>
            </a:r>
            <a:r>
              <a:rPr lang="en-US" altLang="ru-RU" sz="2400" dirty="0" smtClean="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ru-RU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ru-RU" sz="2400" dirty="0" smtClean="0">
                <a:latin typeface="Courier New" panose="02070309020205020404" pitchFamily="49" charset="0"/>
              </a:rPr>
              <a:t>(</a:t>
            </a:r>
            <a:r>
              <a:rPr lang="en-US" altLang="ru-RU" sz="2400" dirty="0" err="1" smtClean="0">
                <a:latin typeface="Courier New" panose="02070309020205020404" pitchFamily="49" charset="0"/>
              </a:rPr>
              <a:t>lo.click</a:t>
            </a:r>
            <a:r>
              <a:rPr lang="en-US" altLang="ru-RU" sz="2400" dirty="0" smtClean="0">
                <a:latin typeface="Courier New" panose="02070309020205020404" pitchFamily="49" charset="0"/>
              </a:rPr>
              <a:t>+" vs. "+</a:t>
            </a:r>
            <a:r>
              <a:rPr lang="en-US" altLang="ru-RU" sz="2400" dirty="0" err="1" smtClean="0">
                <a:latin typeface="Courier New" panose="02070309020205020404" pitchFamily="49" charset="0"/>
              </a:rPr>
              <a:t>hi.click</a:t>
            </a:r>
            <a:r>
              <a:rPr lang="en-US" altLang="ru-RU" sz="2400" dirty="0" smtClean="0">
                <a:latin typeface="Courier New" panose="02070309020205020404" pitchFamily="49" charset="0"/>
              </a:rPr>
              <a:t>);</a:t>
            </a: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altLang="ru-RU" smtClean="0"/>
              <a:t>Пример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492375"/>
            <a:ext cx="8229600" cy="3633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altLang="ru-RU" smtClean="0"/>
              <a:t>Нужно организовать очередь, в которую поставщики могут помещать информацию, а потребители – получать информацию.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038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0"/>
            <a:ext cx="82296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Пример без синхронизации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857375"/>
            <a:ext cx="8229600" cy="5000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b="1" dirty="0" err="1" smtClean="0">
                <a:latin typeface="Courier New" panose="02070309020205020404" pitchFamily="49" charset="0"/>
              </a:rPr>
              <a:t>class</a:t>
            </a:r>
            <a:r>
              <a:rPr lang="ru-RU" altLang="ru-RU" b="1" dirty="0" smtClean="0">
                <a:latin typeface="Courier New" panose="02070309020205020404" pitchFamily="49" charset="0"/>
              </a:rPr>
              <a:t> </a:t>
            </a:r>
            <a:r>
              <a:rPr lang="ru-RU" altLang="ru-RU" dirty="0" smtClean="0">
                <a:latin typeface="Courier New" panose="02070309020205020404" pitchFamily="49" charset="0"/>
              </a:rPr>
              <a:t>Q {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dirty="0" smtClean="0">
                <a:latin typeface="Courier New" panose="02070309020205020404" pitchFamily="49" charset="0"/>
              </a:rPr>
              <a:t>  </a:t>
            </a:r>
            <a:r>
              <a:rPr lang="ru-RU" altLang="ru-RU" dirty="0" err="1" smtClean="0">
                <a:latin typeface="Courier New" panose="02070309020205020404" pitchFamily="49" charset="0"/>
              </a:rPr>
              <a:t>int</a:t>
            </a:r>
            <a:r>
              <a:rPr lang="ru-RU" altLang="ru-RU" dirty="0" smtClean="0">
                <a:latin typeface="Courier New" panose="02070309020205020404" pitchFamily="49" charset="0"/>
              </a:rPr>
              <a:t> n;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dirty="0" smtClean="0">
                <a:latin typeface="Courier New" panose="02070309020205020404" pitchFamily="49" charset="0"/>
              </a:rPr>
              <a:t>  </a:t>
            </a:r>
            <a:r>
              <a:rPr lang="ru-RU" altLang="ru-RU" b="1" dirty="0" err="1" smtClean="0">
                <a:latin typeface="Courier New" panose="02070309020205020404" pitchFamily="49" charset="0"/>
              </a:rPr>
              <a:t>synchronized</a:t>
            </a:r>
            <a:r>
              <a:rPr lang="ru-RU" altLang="ru-RU" b="1" dirty="0" smtClean="0">
                <a:latin typeface="Courier New" panose="02070309020205020404" pitchFamily="49" charset="0"/>
              </a:rPr>
              <a:t> </a:t>
            </a:r>
            <a:r>
              <a:rPr lang="ru-RU" altLang="ru-RU" dirty="0" err="1" smtClean="0">
                <a:latin typeface="Courier New" panose="02070309020205020404" pitchFamily="49" charset="0"/>
              </a:rPr>
              <a:t>int</a:t>
            </a:r>
            <a:r>
              <a:rPr lang="ru-RU" altLang="ru-RU" dirty="0" smtClean="0">
                <a:latin typeface="Courier New" panose="02070309020205020404" pitchFamily="49" charset="0"/>
              </a:rPr>
              <a:t> </a:t>
            </a:r>
            <a:r>
              <a:rPr lang="ru-RU" altLang="ru-RU" dirty="0" err="1" smtClean="0">
                <a:latin typeface="Courier New" panose="02070309020205020404" pitchFamily="49" charset="0"/>
              </a:rPr>
              <a:t>get</a:t>
            </a:r>
            <a:r>
              <a:rPr lang="ru-RU" altLang="ru-RU" dirty="0" smtClean="0">
                <a:latin typeface="Courier New" panose="02070309020205020404" pitchFamily="49" charset="0"/>
              </a:rPr>
              <a:t>()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dirty="0" smtClean="0">
                <a:latin typeface="Courier New" panose="02070309020205020404" pitchFamily="49" charset="0"/>
              </a:rPr>
              <a:t>    </a:t>
            </a:r>
            <a:r>
              <a:rPr lang="ru-RU" altLang="ru-RU" dirty="0" err="1" smtClean="0">
                <a:latin typeface="Courier New" panose="02070309020205020404" pitchFamily="49" charset="0"/>
              </a:rPr>
              <a:t>System.out.println</a:t>
            </a:r>
            <a:r>
              <a:rPr lang="ru-RU" altLang="ru-RU" dirty="0" smtClean="0">
                <a:latin typeface="Courier New" panose="02070309020205020404" pitchFamily="49" charset="0"/>
              </a:rPr>
              <a:t>("G</a:t>
            </a:r>
            <a:r>
              <a:rPr lang="en-US" altLang="ru-RU" dirty="0" smtClean="0">
                <a:latin typeface="Courier New" panose="02070309020205020404" pitchFamily="49" charset="0"/>
              </a:rPr>
              <a:t>e</a:t>
            </a:r>
            <a:r>
              <a:rPr lang="ru-RU" altLang="ru-RU" dirty="0" smtClean="0">
                <a:latin typeface="Courier New" panose="02070309020205020404" pitchFamily="49" charset="0"/>
              </a:rPr>
              <a:t>t: " + n);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  </a:t>
            </a:r>
            <a:r>
              <a:rPr lang="ru-RU" altLang="ru-RU" b="1" dirty="0" err="1" smtClean="0">
                <a:latin typeface="Courier New" panose="02070309020205020404" pitchFamily="49" charset="0"/>
              </a:rPr>
              <a:t>return</a:t>
            </a:r>
            <a:r>
              <a:rPr lang="ru-RU" altLang="ru-RU" b="1" dirty="0" smtClean="0">
                <a:latin typeface="Courier New" panose="02070309020205020404" pitchFamily="49" charset="0"/>
              </a:rPr>
              <a:t> </a:t>
            </a:r>
            <a:r>
              <a:rPr lang="ru-RU" altLang="ru-RU" dirty="0" smtClean="0">
                <a:latin typeface="Courier New" panose="02070309020205020404" pitchFamily="49" charset="0"/>
              </a:rPr>
              <a:t>n;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</a:t>
            </a:r>
            <a:r>
              <a:rPr lang="ru-RU" altLang="ru-RU" dirty="0" smtClean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</a:t>
            </a:r>
            <a:r>
              <a:rPr lang="ru-RU" altLang="ru-RU" b="1" dirty="0" err="1" smtClean="0">
                <a:latin typeface="Courier New" panose="02070309020205020404" pitchFamily="49" charset="0"/>
              </a:rPr>
              <a:t>synchronized</a:t>
            </a:r>
            <a:r>
              <a:rPr lang="ru-RU" altLang="ru-RU" b="1" dirty="0" smtClean="0">
                <a:latin typeface="Courier New" panose="02070309020205020404" pitchFamily="49" charset="0"/>
              </a:rPr>
              <a:t> </a:t>
            </a:r>
            <a:r>
              <a:rPr lang="ru-RU" altLang="ru-RU" b="1" dirty="0" err="1" smtClean="0">
                <a:latin typeface="Courier New" panose="02070309020205020404" pitchFamily="49" charset="0"/>
              </a:rPr>
              <a:t>void</a:t>
            </a:r>
            <a:r>
              <a:rPr lang="ru-RU" altLang="ru-RU" b="1" dirty="0" smtClean="0">
                <a:latin typeface="Courier New" panose="02070309020205020404" pitchFamily="49" charset="0"/>
              </a:rPr>
              <a:t> </a:t>
            </a:r>
            <a:r>
              <a:rPr lang="ru-RU" altLang="ru-RU" dirty="0" err="1" smtClean="0">
                <a:latin typeface="Courier New" panose="02070309020205020404" pitchFamily="49" charset="0"/>
              </a:rPr>
              <a:t>put</a:t>
            </a:r>
            <a:r>
              <a:rPr lang="ru-RU" altLang="ru-RU" dirty="0" smtClean="0">
                <a:latin typeface="Courier New" panose="02070309020205020404" pitchFamily="49" charset="0"/>
              </a:rPr>
              <a:t>(</a:t>
            </a:r>
            <a:r>
              <a:rPr lang="ru-RU" altLang="ru-RU" dirty="0" err="1" smtClean="0">
                <a:latin typeface="Courier New" panose="02070309020205020404" pitchFamily="49" charset="0"/>
              </a:rPr>
              <a:t>int</a:t>
            </a:r>
            <a:r>
              <a:rPr lang="ru-RU" altLang="ru-RU" dirty="0" smtClean="0">
                <a:latin typeface="Courier New" panose="02070309020205020404" pitchFamily="49" charset="0"/>
              </a:rPr>
              <a:t> n) {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  </a:t>
            </a:r>
            <a:r>
              <a:rPr lang="ru-RU" altLang="ru-RU" dirty="0" err="1" smtClean="0">
                <a:latin typeface="Courier New" panose="02070309020205020404" pitchFamily="49" charset="0"/>
              </a:rPr>
              <a:t>this.n</a:t>
            </a:r>
            <a:r>
              <a:rPr lang="ru-RU" altLang="ru-RU" dirty="0" smtClean="0">
                <a:latin typeface="Courier New" panose="02070309020205020404" pitchFamily="49" charset="0"/>
              </a:rPr>
              <a:t> = n;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  </a:t>
            </a:r>
            <a:r>
              <a:rPr lang="ru-RU" altLang="ru-RU" dirty="0" err="1" smtClean="0">
                <a:latin typeface="Courier New" panose="02070309020205020404" pitchFamily="49" charset="0"/>
              </a:rPr>
              <a:t>System.out</a:t>
            </a:r>
            <a:r>
              <a:rPr lang="ru-RU" altLang="ru-RU" dirty="0" smtClean="0">
                <a:latin typeface="Courier New" panose="02070309020205020404" pitchFamily="49" charset="0"/>
              </a:rPr>
              <a:t>. </a:t>
            </a:r>
            <a:r>
              <a:rPr lang="ru-RU" altLang="ru-RU" dirty="0" err="1" smtClean="0">
                <a:latin typeface="Courier New" panose="02070309020205020404" pitchFamily="49" charset="0"/>
              </a:rPr>
              <a:t>println</a:t>
            </a:r>
            <a:r>
              <a:rPr lang="ru-RU" altLang="ru-RU" dirty="0" smtClean="0">
                <a:latin typeface="Courier New" panose="02070309020205020404" pitchFamily="49" charset="0"/>
              </a:rPr>
              <a:t>("</a:t>
            </a:r>
            <a:r>
              <a:rPr lang="ru-RU" altLang="ru-RU" dirty="0" err="1" smtClean="0">
                <a:latin typeface="Courier New" panose="02070309020205020404" pitchFamily="49" charset="0"/>
              </a:rPr>
              <a:t>Put</a:t>
            </a:r>
            <a:r>
              <a:rPr lang="ru-RU" altLang="ru-RU" dirty="0" smtClean="0">
                <a:latin typeface="Courier New" panose="02070309020205020404" pitchFamily="49" charset="0"/>
              </a:rPr>
              <a:t>: " + n);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 </a:t>
            </a:r>
            <a:r>
              <a:rPr lang="ru-RU" altLang="ru-RU" dirty="0" smtClean="0">
                <a:latin typeface="Courier New" panose="02070309020205020404" pitchFamily="49" charset="0"/>
              </a:rPr>
              <a:t>}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dirty="0" smtClean="0">
                <a:latin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97175" y="899319"/>
            <a:ext cx="65532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uk-UA" altLang="ru-RU" sz="2400" dirty="0" err="1"/>
              <a:t>Простейшая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очередь</a:t>
            </a:r>
            <a:r>
              <a:rPr lang="uk-UA" altLang="ru-RU" sz="2400" dirty="0"/>
              <a:t>: </a:t>
            </a:r>
            <a:r>
              <a:rPr lang="uk-UA" altLang="ru-RU" sz="2400" dirty="0" err="1"/>
              <a:t>ничто</a:t>
            </a:r>
            <a:r>
              <a:rPr lang="uk-UA" altLang="ru-RU" sz="2400" dirty="0"/>
              <a:t> не </a:t>
            </a:r>
            <a:r>
              <a:rPr lang="uk-UA" altLang="ru-RU" sz="2400" dirty="0" err="1"/>
              <a:t>помешает</a:t>
            </a:r>
            <a:r>
              <a:rPr lang="uk-UA" altLang="ru-RU" sz="2400" dirty="0"/>
              <a:t> </a:t>
            </a:r>
            <a:r>
              <a:rPr lang="uk-UA" altLang="ru-RU" sz="2400" dirty="0" err="1"/>
              <a:t>считать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информацию</a:t>
            </a:r>
            <a:r>
              <a:rPr lang="uk-UA" altLang="ru-RU" sz="2400" dirty="0"/>
              <a:t> до того, </a:t>
            </a:r>
            <a:r>
              <a:rPr lang="uk-UA" altLang="ru-RU" sz="2400" dirty="0" err="1"/>
              <a:t>как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она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будет</a:t>
            </a:r>
            <a:r>
              <a:rPr lang="uk-UA" altLang="ru-RU" sz="2400" dirty="0"/>
              <a:t> записана </a:t>
            </a:r>
            <a:r>
              <a:rPr lang="uk-UA" altLang="ru-RU" sz="2400" dirty="0" err="1"/>
              <a:t>или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записать</a:t>
            </a:r>
            <a:r>
              <a:rPr lang="uk-UA" altLang="ru-RU" sz="2400" dirty="0"/>
              <a:t> до того, </a:t>
            </a:r>
            <a:r>
              <a:rPr lang="uk-UA" altLang="ru-RU" sz="2400" dirty="0" err="1"/>
              <a:t>как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она</a:t>
            </a:r>
            <a:r>
              <a:rPr lang="uk-UA" altLang="ru-RU" sz="2400" dirty="0"/>
              <a:t> </a:t>
            </a:r>
            <a:r>
              <a:rPr lang="uk-UA" altLang="ru-RU" sz="2400" dirty="0" err="1"/>
              <a:t>будет</a:t>
            </a:r>
            <a:r>
              <a:rPr lang="uk-UA" altLang="ru-RU" sz="2400" dirty="0"/>
              <a:t> прочитана.</a:t>
            </a:r>
            <a:endParaRPr lang="ru-RU" altLang="ru-RU" sz="2400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368675" y="2917825"/>
            <a:ext cx="5184775" cy="1439862"/>
            <a:chOff x="1837" y="1979"/>
            <a:chExt cx="3266" cy="90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36" y="2296"/>
              <a:ext cx="2767" cy="5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2400"/>
                <a:t>Несмотря на то, что методы синхронизированы. Почему?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1837" y="1979"/>
              <a:ext cx="499" cy="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882" y="2568"/>
              <a:ext cx="454" cy="3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470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0"/>
            <a:ext cx="82296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Пример без синхронизации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196975"/>
            <a:ext cx="8964612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class </a:t>
            </a:r>
            <a:r>
              <a:rPr lang="ru-RU" altLang="ru-RU" smtClean="0">
                <a:latin typeface="Courier New" panose="02070309020205020404" pitchFamily="49" charset="0"/>
              </a:rPr>
              <a:t>Producer </a:t>
            </a:r>
            <a:r>
              <a:rPr lang="ru-RU" altLang="ru-RU" b="1" smtClean="0">
                <a:latin typeface="Courier New" panose="02070309020205020404" pitchFamily="49" charset="0"/>
              </a:rPr>
              <a:t>implements</a:t>
            </a:r>
            <a:r>
              <a:rPr lang="ru-RU" altLang="ru-RU" smtClean="0">
                <a:latin typeface="Courier New" panose="02070309020205020404" pitchFamily="49" charset="0"/>
              </a:rPr>
              <a:t> Runnable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Q q;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Producer(Q q)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this</a:t>
            </a:r>
            <a:r>
              <a:rPr lang="ru-RU" altLang="ru-RU" smtClean="0">
                <a:latin typeface="Courier New" panose="02070309020205020404" pitchFamily="49" charset="0"/>
              </a:rPr>
              <a:t>.q = q;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new </a:t>
            </a:r>
            <a:r>
              <a:rPr lang="ru-RU" altLang="ru-RU" smtClean="0">
                <a:latin typeface="Courier New" panose="02070309020205020404" pitchFamily="49" charset="0"/>
              </a:rPr>
              <a:t>Thread(this, "Producer").start();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</a:t>
            </a:r>
            <a:r>
              <a:rPr lang="ru-RU" altLang="ru-RU" smtClean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</a:t>
            </a:r>
            <a:r>
              <a:rPr lang="ru-RU" altLang="ru-RU" b="1" smtClean="0">
                <a:latin typeface="Courier New" panose="02070309020205020404" pitchFamily="49" charset="0"/>
              </a:rPr>
              <a:t>public void </a:t>
            </a:r>
            <a:r>
              <a:rPr lang="ru-RU" altLang="ru-RU" smtClean="0">
                <a:latin typeface="Courier New" panose="02070309020205020404" pitchFamily="49" charset="0"/>
              </a:rPr>
              <a:t>run()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int </a:t>
            </a:r>
            <a:r>
              <a:rPr lang="ru-RU" altLang="ru-RU" smtClean="0">
                <a:latin typeface="Courier New" panose="02070309020205020404" pitchFamily="49" charset="0"/>
              </a:rPr>
              <a:t>i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while </a:t>
            </a:r>
            <a:r>
              <a:rPr lang="ru-RU" altLang="ru-RU" smtClean="0">
                <a:latin typeface="Courier New" panose="02070309020205020404" pitchFamily="49" charset="0"/>
              </a:rPr>
              <a:t>(</a:t>
            </a:r>
            <a:r>
              <a:rPr lang="en-US" altLang="ru-RU" smtClean="0">
                <a:latin typeface="Courier New" panose="02070309020205020404" pitchFamily="49" charset="0"/>
              </a:rPr>
              <a:t>i&lt;5</a:t>
            </a:r>
            <a:r>
              <a:rPr lang="ru-RU" altLang="ru-RU" smtClean="0"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  </a:t>
            </a:r>
            <a:r>
              <a:rPr lang="ru-RU" altLang="ru-RU" smtClean="0">
                <a:latin typeface="Courier New" panose="02070309020205020404" pitchFamily="49" charset="0"/>
              </a:rPr>
              <a:t>q.put(i++);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smtClean="0">
                <a:latin typeface="Courier New" panose="02070309020205020404" pitchFamily="49" charset="0"/>
              </a:rPr>
              <a:t>}</a:t>
            </a:r>
            <a:endParaRPr lang="en-US" altLang="ru-RU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</a:t>
            </a:r>
            <a:r>
              <a:rPr lang="ru-RU" altLang="ru-RU" smtClean="0">
                <a:latin typeface="Courier New" panose="02070309020205020404" pitchFamily="49" charset="0"/>
              </a:rPr>
              <a:t>}</a:t>
            </a:r>
            <a:endParaRPr lang="en-US" altLang="ru-RU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}</a:t>
            </a:r>
            <a:endParaRPr lang="ru-RU" altLang="ru-RU">
              <a:latin typeface="Courier New" panose="02070309020205020404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60863" y="4073525"/>
            <a:ext cx="4535487" cy="2282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dirty="0"/>
              <a:t>Простейший поставщик: ничто не помешает выдать новую порцию информации, не зависимо от того, получена ли предыдущая порция потребителем.</a:t>
            </a:r>
          </a:p>
        </p:txBody>
      </p:sp>
    </p:spTree>
    <p:extLst>
      <p:ext uri="{BB962C8B-B14F-4D97-AF65-F5344CB8AC3E}">
        <p14:creationId xmlns:p14="http://schemas.microsoft.com/office/powerpoint/2010/main" val="414622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0"/>
            <a:ext cx="82296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Пример без синхронизации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4150" y="1260475"/>
            <a:ext cx="8785225" cy="544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class </a:t>
            </a:r>
            <a:r>
              <a:rPr lang="ru-RU" altLang="ru-RU" smtClean="0">
                <a:latin typeface="Courier New" panose="02070309020205020404" pitchFamily="49" charset="0"/>
              </a:rPr>
              <a:t>Consumer </a:t>
            </a:r>
            <a:r>
              <a:rPr lang="ru-RU" altLang="ru-RU" b="1" smtClean="0">
                <a:latin typeface="Courier New" panose="02070309020205020404" pitchFamily="49" charset="0"/>
              </a:rPr>
              <a:t>implements </a:t>
            </a:r>
            <a:r>
              <a:rPr lang="ru-RU" altLang="ru-RU" smtClean="0">
                <a:latin typeface="Courier New" panose="02070309020205020404" pitchFamily="49" charset="0"/>
              </a:rPr>
              <a:t>Runnable {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Q q;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Consumer(Q q)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this</a:t>
            </a:r>
            <a:r>
              <a:rPr lang="ru-RU" altLang="ru-RU" smtClean="0">
                <a:latin typeface="Courier New" panose="02070309020205020404" pitchFamily="49" charset="0"/>
              </a:rPr>
              <a:t>.q = q;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new </a:t>
            </a:r>
            <a:r>
              <a:rPr lang="ru-RU" altLang="ru-RU" smtClean="0">
                <a:latin typeface="Courier New" panose="02070309020205020404" pitchFamily="49" charset="0"/>
              </a:rPr>
              <a:t>Thread(this,"Consumer").start();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</a:t>
            </a:r>
            <a:r>
              <a:rPr lang="ru-RU" altLang="ru-RU" b="1" smtClean="0">
                <a:latin typeface="Courier New" panose="02070309020205020404" pitchFamily="49" charset="0"/>
              </a:rPr>
              <a:t>public void </a:t>
            </a:r>
            <a:r>
              <a:rPr lang="ru-RU" altLang="ru-RU" smtClean="0">
                <a:latin typeface="Courier New" panose="02070309020205020404" pitchFamily="49" charset="0"/>
              </a:rPr>
              <a:t>run() {</a:t>
            </a:r>
            <a:endParaRPr lang="en-US" altLang="ru-RU" smtClean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int i=0;</a:t>
            </a:r>
            <a:endParaRPr lang="ru-RU" altLang="ru-RU" smtClean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while </a:t>
            </a:r>
            <a:r>
              <a:rPr lang="ru-RU" altLang="ru-RU" smtClean="0">
                <a:latin typeface="Courier New" panose="02070309020205020404" pitchFamily="49" charset="0"/>
              </a:rPr>
              <a:t>(</a:t>
            </a:r>
            <a:r>
              <a:rPr lang="en-US" altLang="ru-RU" smtClean="0">
                <a:latin typeface="Courier New" panose="02070309020205020404" pitchFamily="49" charset="0"/>
              </a:rPr>
              <a:t>i&lt;5</a:t>
            </a:r>
            <a:r>
              <a:rPr lang="ru-RU" altLang="ru-RU" smtClean="0">
                <a:latin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  </a:t>
            </a:r>
            <a:r>
              <a:rPr lang="en-US" altLang="ru-RU" smtClean="0">
                <a:latin typeface="Courier New" panose="02070309020205020404" pitchFamily="49" charset="0"/>
              </a:rPr>
              <a:t>i=</a:t>
            </a:r>
            <a:r>
              <a:rPr lang="ru-RU" altLang="ru-RU" smtClean="0">
                <a:latin typeface="Courier New" panose="02070309020205020404" pitchFamily="49" charset="0"/>
              </a:rPr>
              <a:t>q.get();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}</a:t>
            </a:r>
            <a:endParaRPr lang="ru-RU" altLang="ru-RU">
              <a:latin typeface="Courier New" panose="020703090202050204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11638" y="4652963"/>
            <a:ext cx="4535487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/>
              <a:t>Простейший потребитель: ничто не помешает </a:t>
            </a:r>
            <a:r>
              <a:rPr lang="uk-UA" altLang="ru-RU" sz="2400"/>
              <a:t>получить</a:t>
            </a:r>
            <a:r>
              <a:rPr lang="ru-RU" altLang="ru-RU" sz="2400"/>
              <a:t> новую порцию информации, даже если она не была выдана поставщиком.</a:t>
            </a:r>
          </a:p>
        </p:txBody>
      </p:sp>
    </p:spTree>
    <p:extLst>
      <p:ext uri="{BB962C8B-B14F-4D97-AF65-F5344CB8AC3E}">
        <p14:creationId xmlns:p14="http://schemas.microsoft.com/office/powerpoint/2010/main" val="9740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Пример без синхронизации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class </a:t>
            </a:r>
            <a:r>
              <a:rPr lang="ru-RU" altLang="ru-RU" smtClean="0">
                <a:latin typeface="Courier New" panose="02070309020205020404" pitchFamily="49" charset="0"/>
              </a:rPr>
              <a:t>PC {</a:t>
            </a:r>
          </a:p>
          <a:p>
            <a:pPr marL="0" indent="0"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</a:t>
            </a:r>
            <a:r>
              <a:rPr lang="ru-RU" altLang="ru-RU" b="1" smtClean="0">
                <a:latin typeface="Courier New" panose="02070309020205020404" pitchFamily="49" charset="0"/>
              </a:rPr>
              <a:t>public static void </a:t>
            </a:r>
            <a:r>
              <a:rPr lang="ru-RU" altLang="ru-RU" smtClean="0">
                <a:latin typeface="Courier New" panose="02070309020205020404" pitchFamily="49" charset="0"/>
              </a:rPr>
              <a:t>main</a:t>
            </a:r>
          </a:p>
          <a:p>
            <a:pPr marL="0" indent="0"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      (String args[]) {</a:t>
            </a:r>
          </a:p>
          <a:p>
            <a:pPr marL="0" indent="0"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Q q = </a:t>
            </a:r>
            <a:r>
              <a:rPr lang="ru-RU" altLang="ru-RU" b="1" smtClean="0">
                <a:latin typeface="Courier New" panose="02070309020205020404" pitchFamily="49" charset="0"/>
              </a:rPr>
              <a:t>new </a:t>
            </a:r>
            <a:r>
              <a:rPr lang="ru-RU" altLang="ru-RU" smtClean="0">
                <a:latin typeface="Courier New" panose="02070309020205020404" pitchFamily="49" charset="0"/>
              </a:rPr>
              <a:t>Q();</a:t>
            </a:r>
          </a:p>
          <a:p>
            <a:pPr marL="0" indent="0"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new </a:t>
            </a:r>
            <a:r>
              <a:rPr lang="ru-RU" altLang="ru-RU" smtClean="0">
                <a:latin typeface="Courier New" panose="02070309020205020404" pitchFamily="49" charset="0"/>
              </a:rPr>
              <a:t>Producer(q);</a:t>
            </a:r>
          </a:p>
          <a:p>
            <a:pPr marL="0" indent="0"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new </a:t>
            </a:r>
            <a:r>
              <a:rPr lang="ru-RU" altLang="ru-RU" smtClean="0">
                <a:latin typeface="Courier New" panose="02070309020205020404" pitchFamily="49" charset="0"/>
              </a:rPr>
              <a:t>Consumer(q);</a:t>
            </a:r>
          </a:p>
          <a:p>
            <a:pPr marL="0" indent="0"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}</a:t>
            </a:r>
            <a:endParaRPr lang="ru-RU" altLang="ru-RU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Результат работы примера без синхронизации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773238"/>
            <a:ext cx="82296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Got: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Got: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Got: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Got: </a:t>
            </a:r>
            <a:r>
              <a:rPr lang="en-US" altLang="ru-RU" b="1" smtClean="0">
                <a:latin typeface="Courier New" panose="02070309020205020404" pitchFamily="49" charset="0"/>
              </a:rPr>
              <a:t>5</a:t>
            </a:r>
            <a:endParaRPr lang="ru-RU" altLang="ru-RU" b="1">
              <a:latin typeface="Courier New" panose="02070309020205020404" pitchFamily="49" charset="0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908175" y="2133600"/>
            <a:ext cx="6500813" cy="1609725"/>
            <a:chOff x="1202" y="1344"/>
            <a:chExt cx="4095" cy="101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109" y="1344"/>
              <a:ext cx="3188" cy="10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uk-UA" altLang="ru-RU" sz="2400"/>
                <a:t>Ничто не помешает потребителю получать данн</a:t>
              </a:r>
              <a:r>
                <a:rPr lang="ru-RU" altLang="ru-RU" sz="2400"/>
                <a:t>ые, даже если они не были предоставлены поставщиком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202" y="1706"/>
              <a:ext cx="907" cy="18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1247" y="1706"/>
              <a:ext cx="862" cy="4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979613" y="3933825"/>
            <a:ext cx="6500812" cy="1974850"/>
            <a:chOff x="1247" y="2478"/>
            <a:chExt cx="4095" cy="1244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154" y="2478"/>
              <a:ext cx="3188" cy="12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uk-UA" altLang="ru-RU" sz="2400"/>
                <a:t>Ничто не помешает поставщику в</a:t>
              </a:r>
              <a:r>
                <a:rPr lang="ru-RU" altLang="ru-RU" sz="2400"/>
                <a:t>ыдать очередную порцию данных, даже если потребитель ещё не получил предыдущую порцию.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247" y="2704"/>
              <a:ext cx="907" cy="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247" y="2931"/>
              <a:ext cx="907" cy="18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247" y="3022"/>
              <a:ext cx="907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1547813" y="2205038"/>
            <a:ext cx="2921000" cy="1511300"/>
            <a:chOff x="975" y="1389"/>
            <a:chExt cx="1840" cy="952"/>
          </a:xfrm>
        </p:grpSpPr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975" y="1706"/>
              <a:ext cx="363" cy="63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1837" y="1389"/>
              <a:ext cx="978" cy="36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/>
                <a:t>Лишние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1292" y="1570"/>
              <a:ext cx="545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1547813" y="3716338"/>
            <a:ext cx="5203825" cy="1795462"/>
            <a:chOff x="975" y="2341"/>
            <a:chExt cx="3278" cy="113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975" y="2341"/>
              <a:ext cx="363" cy="9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018" y="2840"/>
              <a:ext cx="2235" cy="6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/>
                <a:t>Не было получено потребителем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1338" y="2886"/>
              <a:ext cx="680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554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Как решить проблему?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mtClean="0"/>
              <a:t>Поставщик при занесении нового значения устанавливает флаг, например, заносит в логическую переменную значение </a:t>
            </a:r>
            <a:r>
              <a:rPr lang="ru-RU" altLang="ru-RU" b="1" smtClean="0">
                <a:latin typeface="Courier New" panose="02070309020205020404" pitchFamily="49" charset="0"/>
              </a:rPr>
              <a:t>true</a:t>
            </a:r>
            <a:r>
              <a:rPr lang="ru-RU" altLang="ru-RU" smtClean="0"/>
              <a:t>, после чего в цикле проверяет её значение до тех пор, пока потребитель не обработает данные и не сбросит флаг в </a:t>
            </a:r>
            <a:r>
              <a:rPr lang="ru-RU" altLang="ru-RU" b="1" smtClean="0">
                <a:latin typeface="Courier New" panose="02070309020205020404" pitchFamily="49" charset="0"/>
              </a:rPr>
              <a:t>false</a:t>
            </a:r>
            <a:r>
              <a:rPr lang="ru-RU" altLang="ru-RU" smtClean="0"/>
              <a:t>. </a:t>
            </a:r>
            <a:endParaRPr lang="ru-RU" altLang="ru-RU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1775" y="5445125"/>
            <a:ext cx="3198813" cy="63658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/>
              <a:t>Чем это плохо?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42988" y="1341438"/>
            <a:ext cx="7058025" cy="4175125"/>
            <a:chOff x="657" y="845"/>
            <a:chExt cx="4446" cy="263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57" y="935"/>
              <a:ext cx="4310" cy="24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57" y="845"/>
              <a:ext cx="4446" cy="263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841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Как решить проблему?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mtClean="0"/>
              <a:t>В методе get потребитель ждёт (wait), пока поставщик не известит (notify), что готова очередная порция данных.</a:t>
            </a:r>
          </a:p>
          <a:p>
            <a:r>
              <a:rPr lang="ru-RU" altLang="ru-RU" smtClean="0"/>
              <a:t>После обработки данных потребитель извещает (notify) поставщика о том, что он </a:t>
            </a:r>
            <a:r>
              <a:rPr lang="uk-UA" altLang="ru-RU" smtClean="0"/>
              <a:t>готов принять</a:t>
            </a:r>
            <a:r>
              <a:rPr lang="ru-RU" altLang="ru-RU" smtClean="0"/>
              <a:t> следующую порцию данных.</a:t>
            </a:r>
            <a:endParaRPr lang="en-US" altLang="ru-RU" smtClean="0"/>
          </a:p>
          <a:p>
            <a:r>
              <a:rPr lang="uk-UA" altLang="ru-RU" smtClean="0"/>
              <a:t>В</a:t>
            </a:r>
            <a:r>
              <a:rPr lang="ru-RU" altLang="ru-RU" smtClean="0"/>
              <a:t>нутри метода put поставщик ждёт (wait), пока потребитель не обработает данные</a:t>
            </a:r>
          </a:p>
          <a:p>
            <a:r>
              <a:rPr lang="ru-RU" altLang="ru-RU" smtClean="0"/>
              <a:t>Затем поставщик передаёт новые данные и извещает (notify) об этом потребител</a:t>
            </a:r>
            <a:r>
              <a:rPr lang="uk-UA" altLang="ru-RU" smtClean="0"/>
              <a:t>я</a:t>
            </a:r>
            <a:r>
              <a:rPr lang="ru-RU" altLang="ru-RU" smtClean="0"/>
              <a:t>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488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188913"/>
            <a:ext cx="8229600" cy="922337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altLang="ru-RU" smtClean="0"/>
              <a:t>Исправленн</a:t>
            </a:r>
            <a:r>
              <a:rPr lang="ru-RU" altLang="ru-RU" smtClean="0"/>
              <a:t>ый класс очереди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557338"/>
            <a:ext cx="8229600" cy="4568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class</a:t>
            </a:r>
            <a:r>
              <a:rPr lang="ru-RU" altLang="ru-RU" smtClean="0">
                <a:latin typeface="Courier New" panose="02070309020205020404" pitchFamily="49" charset="0"/>
              </a:rPr>
              <a:t> Q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</a:t>
            </a:r>
            <a:r>
              <a:rPr lang="ru-RU" altLang="ru-RU" b="1" smtClean="0">
                <a:latin typeface="Courier New" panose="02070309020205020404" pitchFamily="49" charset="0"/>
              </a:rPr>
              <a:t>int </a:t>
            </a:r>
            <a:r>
              <a:rPr lang="ru-RU" altLang="ru-RU" smtClean="0">
                <a:latin typeface="Courier New" panose="02070309020205020404" pitchFamily="49" charset="0"/>
              </a:rPr>
              <a:t>n;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</a:t>
            </a:r>
            <a:r>
              <a:rPr lang="ru-RU" altLang="ru-RU" b="1" smtClean="0">
                <a:latin typeface="Courier New" panose="02070309020205020404" pitchFamily="49" charset="0"/>
              </a:rPr>
              <a:t>synchronized int </a:t>
            </a:r>
            <a:r>
              <a:rPr lang="ru-RU" altLang="ru-RU" smtClean="0">
                <a:latin typeface="Courier New" panose="02070309020205020404" pitchFamily="49" charset="0"/>
              </a:rPr>
              <a:t>get()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try </a:t>
            </a:r>
            <a:r>
              <a:rPr lang="ru-RU" altLang="ru-RU" smtClean="0">
                <a:latin typeface="Courier New" panose="02070309020205020404" pitchFamily="49" charset="0"/>
              </a:rPr>
              <a:t>wait();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catch</a:t>
            </a:r>
            <a:r>
              <a:rPr lang="ru-RU" altLang="ru-RU" smtClean="0">
                <a:latin typeface="Courier New" panose="02070309020205020404" pitchFamily="49" charset="0"/>
              </a:rPr>
              <a:t>(InterruptedException e)</a:t>
            </a:r>
            <a:r>
              <a:rPr lang="en-US" altLang="ru-RU" smtClean="0">
                <a:latin typeface="Courier New" panose="02070309020205020404" pitchFamily="49" charset="0"/>
              </a:rPr>
              <a:t>;</a:t>
            </a:r>
            <a:endParaRPr lang="ru-RU" altLang="ru-RU" smtClean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    System.out.println("G</a:t>
            </a:r>
            <a:r>
              <a:rPr lang="en-US" altLang="ru-RU" smtClean="0">
                <a:latin typeface="Courier New" panose="02070309020205020404" pitchFamily="49" charset="0"/>
              </a:rPr>
              <a:t>e</a:t>
            </a:r>
            <a:r>
              <a:rPr lang="ru-RU" altLang="ru-RU" smtClean="0">
                <a:latin typeface="Courier New" panose="02070309020205020404" pitchFamily="49" charset="0"/>
              </a:rPr>
              <a:t>t: " + n);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smtClean="0">
                <a:latin typeface="Courier New" panose="02070309020205020404" pitchFamily="49" charset="0"/>
              </a:rPr>
              <a:t>notify();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</a:t>
            </a:r>
            <a:r>
              <a:rPr lang="ru-RU" altLang="ru-RU" b="1" smtClean="0">
                <a:latin typeface="Courier New" panose="02070309020205020404" pitchFamily="49" charset="0"/>
              </a:rPr>
              <a:t>return </a:t>
            </a:r>
            <a:r>
              <a:rPr lang="ru-RU" altLang="ru-RU" smtClean="0">
                <a:latin typeface="Courier New" panose="02070309020205020404" pitchFamily="49" charset="0"/>
              </a:rPr>
              <a:t>n;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</a:t>
            </a:r>
            <a:r>
              <a:rPr lang="ru-RU" altLang="ru-RU" smtClean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altLang="ru-RU" smtClean="0">
                <a:latin typeface="Courier New" panose="02070309020205020404" pitchFamily="49" charset="0"/>
              </a:rPr>
              <a:t>}</a:t>
            </a:r>
            <a:endParaRPr lang="ru-RU" altLang="ru-RU">
              <a:latin typeface="Courier New" panose="020703090202050204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1775" y="5373688"/>
            <a:ext cx="5102225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200"/>
              <a:t>Метод </a:t>
            </a:r>
            <a:r>
              <a:rPr lang="en-US" altLang="ru-RU" sz="3200">
                <a:latin typeface="Courier New" panose="02070309020205020404" pitchFamily="49" charset="0"/>
              </a:rPr>
              <a:t>put</a:t>
            </a:r>
            <a:r>
              <a:rPr lang="en-US" altLang="ru-RU" sz="3200"/>
              <a:t> – </a:t>
            </a:r>
            <a:r>
              <a:rPr lang="ru-RU" altLang="ru-RU" sz="3200"/>
              <a:t>по аналогии.</a:t>
            </a:r>
          </a:p>
        </p:txBody>
      </p:sp>
    </p:spTree>
    <p:extLst>
      <p:ext uri="{BB962C8B-B14F-4D97-AF65-F5344CB8AC3E}">
        <p14:creationId xmlns:p14="http://schemas.microsoft.com/office/powerpoint/2010/main" val="20329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ru-RU" altLang="ru-RU" smtClean="0"/>
              <a:t>Интерфейс </a:t>
            </a:r>
            <a:r>
              <a:rPr lang="en-US" altLang="ru-RU" smtClean="0">
                <a:latin typeface="Courier New" panose="02070309020205020404" pitchFamily="49" charset="0"/>
              </a:rPr>
              <a:t>Runnable</a:t>
            </a:r>
            <a:endParaRPr lang="ru-RU" altLang="ru-RU" smtClean="0">
              <a:latin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319338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mtClean="0"/>
              <a:t>Чтобы создать ещё один поток, нужно создать новый объект класса </a:t>
            </a:r>
            <a:r>
              <a:rPr lang="en-US" altLang="ru-RU" b="1" smtClean="0">
                <a:latin typeface="Courier New" panose="02070309020205020404" pitchFamily="49" charset="0"/>
              </a:rPr>
              <a:t>Thread</a:t>
            </a:r>
            <a:r>
              <a:rPr lang="en-US" altLang="ru-RU" smtClean="0"/>
              <a:t>.</a:t>
            </a:r>
          </a:p>
          <a:p>
            <a:r>
              <a:rPr lang="uk-UA" altLang="ru-RU" smtClean="0"/>
              <a:t>При </a:t>
            </a:r>
            <a:r>
              <a:rPr lang="ru-RU" altLang="ru-RU" smtClean="0"/>
              <a:t>этом требуется указать, какой программный код должен выполняться в новом потоке.</a:t>
            </a:r>
          </a:p>
          <a:p>
            <a:r>
              <a:rPr lang="ru-RU" altLang="ru-RU" smtClean="0"/>
              <a:t>Программный код может быть расположен в любом классе, который реализует интерфейс </a:t>
            </a:r>
            <a:r>
              <a:rPr lang="en-US" altLang="ru-RU" b="1" smtClean="0">
                <a:latin typeface="Courier New" panose="02070309020205020404" pitchFamily="49" charset="0"/>
              </a:rPr>
              <a:t>Runnable</a:t>
            </a:r>
            <a:r>
              <a:rPr lang="en-US" altLang="ru-RU" smtClean="0"/>
              <a:t>.</a:t>
            </a:r>
          </a:p>
          <a:p>
            <a:r>
              <a:rPr lang="uk-UA" altLang="ru-RU" smtClean="0"/>
              <a:t>Для реализации </a:t>
            </a:r>
            <a:r>
              <a:rPr lang="ru-RU" altLang="ru-RU" smtClean="0"/>
              <a:t>этого интерфейса достаточно определить метод </a:t>
            </a:r>
            <a:r>
              <a:rPr lang="en-US" altLang="ru-RU" b="1" smtClean="0">
                <a:latin typeface="Courier New" panose="02070309020205020404" pitchFamily="49" charset="0"/>
              </a:rPr>
              <a:t>run()</a:t>
            </a:r>
            <a:r>
              <a:rPr lang="en-US" altLang="ru-RU" smtClean="0"/>
              <a:t>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827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Результат работы примера с синхронизацией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Gеt: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Gеt: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Gеt: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Gеt: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Put: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1" smtClean="0">
                <a:latin typeface="Courier New" panose="02070309020205020404" pitchFamily="49" charset="0"/>
              </a:rPr>
              <a:t>Gеt: </a:t>
            </a:r>
            <a:r>
              <a:rPr lang="en-US" altLang="ru-RU" b="1" smtClean="0">
                <a:latin typeface="Courier New" panose="02070309020205020404" pitchFamily="49" charset="0"/>
              </a:rPr>
              <a:t>5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207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73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76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 altLang="ru-RU" smtClean="0"/>
              <a:t>Пример</a:t>
            </a:r>
            <a:endParaRPr lang="ru-RU" altLang="ru-RU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205038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 smtClean="0">
                <a:latin typeface="Courier New" panose="02070309020205020404" pitchFamily="49" charset="0"/>
              </a:rPr>
              <a:t>class </a:t>
            </a:r>
            <a:r>
              <a:rPr lang="en-US" altLang="ru-RU" sz="2000" smtClean="0">
                <a:latin typeface="Courier New" panose="02070309020205020404" pitchFamily="49" charset="0"/>
              </a:rPr>
              <a:t>ThreadDemo </a:t>
            </a:r>
            <a:r>
              <a:rPr lang="en-US" altLang="ru-RU" sz="2000" b="1" smtClean="0">
                <a:latin typeface="Courier New" panose="02070309020205020404" pitchFamily="49" charset="0"/>
              </a:rPr>
              <a:t>implements </a:t>
            </a:r>
            <a:r>
              <a:rPr lang="en-US" altLang="ru-RU" sz="2000" smtClean="0">
                <a:latin typeface="Courier New" panose="02070309020205020404" pitchFamily="49" charset="0"/>
              </a:rPr>
              <a:t>Runnable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ThreadDemo()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Thread ct=Thread.currentThread();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System.out.println("ct="+ct);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Thread t=</a:t>
            </a:r>
            <a:r>
              <a:rPr lang="en-US" altLang="ru-RU" sz="2000" b="1" smtClean="0">
                <a:latin typeface="Courier New" panose="02070309020205020404" pitchFamily="49" charset="0"/>
              </a:rPr>
              <a:t>new</a:t>
            </a:r>
            <a:r>
              <a:rPr lang="en-US" altLang="ru-RU" sz="2000" smtClean="0">
                <a:latin typeface="Courier New" panose="02070309020205020404" pitchFamily="49" charset="0"/>
              </a:rPr>
              <a:t> Thread(</a:t>
            </a:r>
            <a:r>
              <a:rPr lang="en-US" altLang="ru-RU" sz="2000" b="1" smtClean="0">
                <a:latin typeface="Courier New" panose="02070309020205020404" pitchFamily="49" charset="0"/>
              </a:rPr>
              <a:t>this</a:t>
            </a:r>
            <a:r>
              <a:rPr lang="en-US" altLang="ru-RU" sz="2000" smtClean="0">
                <a:latin typeface="Courier New" panose="02070309020205020404" pitchFamily="49" charset="0"/>
              </a:rPr>
              <a:t>,"Demo Thread");</a:t>
            </a:r>
            <a:endParaRPr lang="ru-RU" altLang="ru-RU" sz="200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smtClean="0">
                <a:latin typeface="Courier New" panose="02070309020205020404" pitchFamily="49" charset="0"/>
              </a:rPr>
              <a:t>    </a:t>
            </a:r>
            <a:r>
              <a:rPr lang="en-US" altLang="ru-RU" sz="2000" smtClean="0">
                <a:latin typeface="Courier New" panose="02070309020205020404" pitchFamily="49" charset="0"/>
              </a:rPr>
              <a:t>System.out.println("new="+t);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t.start();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 smtClean="0">
                <a:latin typeface="Courier New" panose="02070309020205020404" pitchFamily="49" charset="0"/>
              </a:rPr>
              <a:t>    try</a:t>
            </a:r>
            <a:r>
              <a:rPr lang="en-US" altLang="ru-RU" sz="2000" smtClean="0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  Thread.sleep(3000);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</a:t>
            </a:r>
            <a:r>
              <a:rPr lang="en-US" altLang="ru-RU" sz="2000" b="1" smtClean="0">
                <a:latin typeface="Courier New" panose="02070309020205020404" pitchFamily="49" charset="0"/>
              </a:rPr>
              <a:t>catch</a:t>
            </a:r>
            <a:r>
              <a:rPr lang="en-US" altLang="ru-RU" sz="2000" smtClean="0">
                <a:latin typeface="Courier New" panose="02070309020205020404" pitchFamily="49" charset="0"/>
              </a:rPr>
              <a:t>(InterruptedException 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  System.out.println("Interrupted!");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System.out.println("Exiting main thread.");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}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 altLang="ru-RU" smtClean="0"/>
              <a:t>Пример</a:t>
            </a:r>
            <a:r>
              <a:rPr lang="en-US" altLang="ru-RU" smtClean="0"/>
              <a:t> (</a:t>
            </a:r>
            <a:r>
              <a:rPr lang="uk-UA" altLang="ru-RU" smtClean="0"/>
              <a:t>продолжение</a:t>
            </a:r>
            <a:r>
              <a:rPr lang="en-US" altLang="ru-RU" smtClean="0"/>
              <a:t>)</a:t>
            </a:r>
            <a:endParaRPr lang="ru-RU" altLang="ru-RU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276475"/>
            <a:ext cx="82296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200" b="1" smtClean="0">
                <a:latin typeface="Courier New" panose="02070309020205020404" pitchFamily="49" charset="0"/>
              </a:rPr>
              <a:t>public void</a:t>
            </a:r>
            <a:r>
              <a:rPr lang="en-US" altLang="ru-RU" sz="2200" smtClean="0">
                <a:latin typeface="Courier New" panose="02070309020205020404" pitchFamily="49" charset="0"/>
              </a:rPr>
              <a:t> run() {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</a:t>
            </a:r>
            <a:r>
              <a:rPr lang="en-US" altLang="ru-RU" sz="2200" b="1" smtClean="0">
                <a:latin typeface="Courier New" panose="02070309020205020404" pitchFamily="49" charset="0"/>
              </a:rPr>
              <a:t>try</a:t>
            </a:r>
            <a:r>
              <a:rPr lang="en-US" altLang="ru-RU" sz="2200" smtClean="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  </a:t>
            </a:r>
            <a:r>
              <a:rPr lang="en-US" altLang="ru-RU" sz="2200" b="1" smtClean="0">
                <a:latin typeface="Courier New" panose="02070309020205020404" pitchFamily="49" charset="0"/>
              </a:rPr>
              <a:t>for</a:t>
            </a:r>
            <a:r>
              <a:rPr lang="en-US" altLang="ru-RU" sz="2200" smtClean="0">
                <a:latin typeface="Courier New" panose="02070309020205020404" pitchFamily="49" charset="0"/>
              </a:rPr>
              <a:t>(</a:t>
            </a:r>
            <a:r>
              <a:rPr lang="en-US" altLang="ru-RU" sz="2200" b="1" smtClean="0">
                <a:latin typeface="Courier New" panose="02070309020205020404" pitchFamily="49" charset="0"/>
              </a:rPr>
              <a:t>int</a:t>
            </a:r>
            <a:r>
              <a:rPr lang="en-US" altLang="ru-RU" sz="2200" smtClean="0">
                <a:latin typeface="Courier New" panose="02070309020205020404" pitchFamily="49" charset="0"/>
              </a:rPr>
              <a:t> i=5;i&gt;0;i--) {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    System.out.println(""+i);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    Thread.sleep(1000);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</a:t>
            </a:r>
            <a:r>
              <a:rPr lang="en-US" altLang="ru-RU" sz="2200" b="1" smtClean="0">
                <a:latin typeface="Courier New" panose="02070309020205020404" pitchFamily="49" charset="0"/>
              </a:rPr>
              <a:t>catch</a:t>
            </a:r>
            <a:r>
              <a:rPr lang="en-US" altLang="ru-RU" sz="2200" smtClean="0">
                <a:latin typeface="Courier New" panose="02070309020205020404" pitchFamily="49" charset="0"/>
              </a:rPr>
              <a:t>(InterruptedException e) {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  System.out.println("Interrupted!");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  System.out.println("Exiting child");</a:t>
            </a:r>
          </a:p>
          <a:p>
            <a:pPr>
              <a:buFontTx/>
              <a:buNone/>
            </a:pPr>
            <a:r>
              <a:rPr lang="en-US" altLang="ru-RU" sz="2200" smtClean="0">
                <a:latin typeface="Courier New" panose="02070309020205020404" pitchFamily="49" charset="0"/>
              </a:rPr>
              <a:t>}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 altLang="ru-RU" smtClean="0"/>
              <a:t>Пример </a:t>
            </a:r>
            <a:r>
              <a:rPr lang="en-US" altLang="ru-RU" smtClean="0"/>
              <a:t>(</a:t>
            </a:r>
            <a:r>
              <a:rPr lang="uk-UA" altLang="ru-RU" smtClean="0"/>
              <a:t>продолжение</a:t>
            </a:r>
            <a:r>
              <a:rPr lang="en-US" altLang="ru-RU" smtClean="0"/>
              <a:t>)</a:t>
            </a:r>
            <a:endParaRPr lang="ru-RU" altLang="ru-RU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</a:t>
            </a:r>
            <a:r>
              <a:rPr lang="en-US" altLang="ru-RU" b="1" smtClean="0">
                <a:latin typeface="Courier New" panose="02070309020205020404" pitchFamily="49" charset="0"/>
              </a:rPr>
              <a:t>public static void </a:t>
            </a:r>
            <a:r>
              <a:rPr lang="en-US" altLang="ru-RU" smtClean="0">
                <a:latin typeface="Courier New" panose="02070309020205020404" pitchFamily="49" charset="0"/>
              </a:rPr>
              <a:t>main</a:t>
            </a:r>
          </a:p>
          <a:p>
            <a:pPr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     (String args[])</a:t>
            </a:r>
          </a:p>
          <a:p>
            <a:pPr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  </a:t>
            </a:r>
            <a:r>
              <a:rPr lang="en-US" altLang="ru-RU" b="1" smtClean="0">
                <a:latin typeface="Courier New" panose="02070309020205020404" pitchFamily="49" charset="0"/>
              </a:rPr>
              <a:t>new </a:t>
            </a:r>
            <a:r>
              <a:rPr lang="en-US" altLang="ru-RU" smtClean="0">
                <a:latin typeface="Courier New" panose="02070309020205020404" pitchFamily="49" charset="0"/>
              </a:rPr>
              <a:t>ThreadDemo();</a:t>
            </a:r>
          </a:p>
          <a:p>
            <a:pPr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}</a:t>
            </a:r>
            <a:endParaRPr lang="ru-RU" altLang="ru-RU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 altLang="ru-RU" smtClean="0"/>
              <a:t>Пояснения к примеру</a:t>
            </a:r>
            <a:endParaRPr lang="ru-RU" altLang="ru-RU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2319338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mtClean="0"/>
              <a:t>Цикл внутри </a:t>
            </a:r>
            <a:r>
              <a:rPr lang="en-US" altLang="ru-RU" b="1" smtClean="0">
                <a:latin typeface="Courier New" panose="02070309020205020404" pitchFamily="49" charset="0"/>
              </a:rPr>
              <a:t>run()</a:t>
            </a:r>
            <a:r>
              <a:rPr lang="en-US" altLang="ru-RU" smtClean="0"/>
              <a:t> </a:t>
            </a:r>
            <a:r>
              <a:rPr lang="uk-UA" altLang="ru-RU" smtClean="0"/>
              <a:t>в</a:t>
            </a:r>
            <a:r>
              <a:rPr lang="ru-RU" altLang="ru-RU" smtClean="0"/>
              <a:t>ыполняется в отдельном потоке</a:t>
            </a:r>
          </a:p>
          <a:p>
            <a:r>
              <a:rPr lang="ru-RU" altLang="ru-RU" smtClean="0"/>
              <a:t>Новый поток создаётся при помощи </a:t>
            </a:r>
            <a:br>
              <a:rPr lang="ru-RU" altLang="ru-RU" smtClean="0"/>
            </a:br>
            <a:r>
              <a:rPr lang="en-US" altLang="ru-RU" smtClean="0"/>
              <a:t>new </a:t>
            </a:r>
            <a:r>
              <a:rPr lang="en-US" altLang="ru-RU" b="1" smtClean="0">
                <a:latin typeface="Courier New" panose="02070309020205020404" pitchFamily="49" charset="0"/>
              </a:rPr>
              <a:t>Thread(…)</a:t>
            </a:r>
          </a:p>
          <a:p>
            <a:r>
              <a:rPr lang="uk-UA" altLang="ru-RU" smtClean="0"/>
              <a:t>Перв</a:t>
            </a:r>
            <a:r>
              <a:rPr lang="ru-RU" altLang="ru-RU" smtClean="0"/>
              <a:t>ый параметр конструктора </a:t>
            </a:r>
            <a:r>
              <a:rPr lang="en-US" altLang="ru-RU" smtClean="0"/>
              <a:t>(</a:t>
            </a:r>
            <a:r>
              <a:rPr lang="en-US" altLang="ru-RU" b="1" smtClean="0">
                <a:latin typeface="Courier New" panose="02070309020205020404" pitchFamily="49" charset="0"/>
              </a:rPr>
              <a:t>this</a:t>
            </a:r>
            <a:r>
              <a:rPr lang="en-US" altLang="ru-RU" smtClean="0"/>
              <a:t>) </a:t>
            </a:r>
            <a:r>
              <a:rPr lang="uk-UA" altLang="ru-RU" smtClean="0"/>
              <a:t>– об</a:t>
            </a:r>
            <a:r>
              <a:rPr lang="ru-RU" altLang="ru-RU" smtClean="0"/>
              <a:t>ъект, реализующий интерфейс </a:t>
            </a:r>
            <a:r>
              <a:rPr lang="en-US" altLang="ru-RU" b="1" smtClean="0">
                <a:latin typeface="Courier New" panose="02070309020205020404" pitchFamily="49" charset="0"/>
              </a:rPr>
              <a:t>Runnable</a:t>
            </a:r>
            <a:r>
              <a:rPr lang="en-US" altLang="ru-RU" smtClean="0"/>
              <a:t>.</a:t>
            </a:r>
          </a:p>
          <a:p>
            <a:r>
              <a:rPr lang="uk-UA" altLang="ru-RU" smtClean="0"/>
              <a:t>Для запуска</a:t>
            </a:r>
            <a:r>
              <a:rPr lang="en-US" altLang="ru-RU" smtClean="0"/>
              <a:t> </a:t>
            </a:r>
            <a:r>
              <a:rPr lang="uk-UA" altLang="ru-RU" smtClean="0"/>
              <a:t>потока в</a:t>
            </a:r>
            <a:r>
              <a:rPr lang="ru-RU" altLang="ru-RU" smtClean="0"/>
              <a:t>ызывается метод </a:t>
            </a:r>
            <a:r>
              <a:rPr lang="en-US" altLang="ru-RU" b="1" smtClean="0">
                <a:latin typeface="Courier New" panose="02070309020205020404" pitchFamily="49" charset="0"/>
              </a:rPr>
              <a:t>start()</a:t>
            </a:r>
            <a:r>
              <a:rPr lang="en-US" altLang="ru-RU" smtClean="0"/>
              <a:t>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559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 altLang="ru-RU" sz="4000" smtClean="0"/>
              <a:t>Результат в</a:t>
            </a:r>
            <a:r>
              <a:rPr lang="ru-RU" altLang="ru-RU" sz="4000" smtClean="0"/>
              <a:t>ыполнения примера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ct=Thread[Main,5,main]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new=Thread[Demo Thread,5,main]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5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4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3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Exiting main thread.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1</a:t>
            </a:r>
          </a:p>
          <a:p>
            <a:pPr>
              <a:buFontTx/>
              <a:buNone/>
            </a:pPr>
            <a:r>
              <a:rPr lang="en-US" altLang="ru-RU" b="1" smtClean="0">
                <a:latin typeface="Courier New" panose="02070309020205020404" pitchFamily="49" charset="0"/>
              </a:rPr>
              <a:t>Exiting child</a:t>
            </a:r>
            <a:endParaRPr lang="ru-RU" altLang="ru-RU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4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altLang="ru-RU" smtClean="0"/>
              <a:t>Приоритеты потоков</a:t>
            </a:r>
            <a:endParaRPr lang="ru-RU" alt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mtClean="0"/>
              <a:t>Приоритет устанавливается методом </a:t>
            </a:r>
            <a:r>
              <a:rPr lang="en-US" altLang="ru-RU" smtClean="0"/>
              <a:t>setPriority()</a:t>
            </a:r>
          </a:p>
          <a:p>
            <a:r>
              <a:rPr lang="uk-UA" altLang="ru-RU" smtClean="0"/>
              <a:t>Стандартн</a:t>
            </a:r>
            <a:r>
              <a:rPr lang="ru-RU" altLang="ru-RU" smtClean="0"/>
              <a:t>ый приоритет хранится в константе </a:t>
            </a:r>
            <a:r>
              <a:rPr lang="en-US" altLang="ru-RU" smtClean="0"/>
              <a:t>Thread.NORM_PRIORITY</a:t>
            </a:r>
          </a:p>
          <a:p>
            <a:r>
              <a:rPr lang="ru-RU" altLang="ru-RU" smtClean="0"/>
              <a:t>Смысл приоритетов и количество процессорного времени, которое выделяется каждому процессу – зависит от платформы.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467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Пример</a:t>
            </a:r>
            <a:endParaRPr lang="ru-RU" altLang="ru-RU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9750" y="2349500"/>
            <a:ext cx="8229600" cy="530066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b="1" smtClean="0">
                <a:latin typeface="Courier New" panose="02070309020205020404" pitchFamily="49" charset="0"/>
              </a:rPr>
              <a:t>class </a:t>
            </a:r>
            <a:r>
              <a:rPr lang="en-US" altLang="ru-RU" sz="2000" smtClean="0">
                <a:latin typeface="Courier New" panose="02070309020205020404" pitchFamily="49" charset="0"/>
              </a:rPr>
              <a:t>clicker </a:t>
            </a:r>
            <a:r>
              <a:rPr lang="en-US" altLang="ru-RU" sz="2000" b="1" smtClean="0">
                <a:latin typeface="Courier New" panose="02070309020205020404" pitchFamily="49" charset="0"/>
              </a:rPr>
              <a:t>implements </a:t>
            </a:r>
            <a:r>
              <a:rPr lang="en-US" altLang="ru-RU" sz="2000" smtClean="0">
                <a:latin typeface="Courier New" panose="02070309020205020404" pitchFamily="49" charset="0"/>
              </a:rPr>
              <a:t>Runnable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</a:t>
            </a:r>
            <a:r>
              <a:rPr lang="en-US" altLang="ru-RU" sz="2000" b="1" smtClean="0">
                <a:latin typeface="Courier New" panose="02070309020205020404" pitchFamily="49" charset="0"/>
              </a:rPr>
              <a:t>int </a:t>
            </a:r>
            <a:r>
              <a:rPr lang="en-US" altLang="ru-RU" sz="2000" smtClean="0">
                <a:latin typeface="Courier New" panose="02070309020205020404" pitchFamily="49" charset="0"/>
              </a:rPr>
              <a:t>click=0;</a:t>
            </a:r>
            <a:endParaRPr lang="ru-RU" altLang="ru-RU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smtClean="0">
                <a:latin typeface="Courier New" panose="02070309020205020404" pitchFamily="49" charset="0"/>
              </a:rPr>
              <a:t>  </a:t>
            </a:r>
            <a:r>
              <a:rPr lang="en-US" altLang="ru-RU" sz="2000" b="1" smtClean="0">
                <a:latin typeface="Courier New" panose="02070309020205020404" pitchFamily="49" charset="0"/>
              </a:rPr>
              <a:t>private </a:t>
            </a:r>
            <a:r>
              <a:rPr lang="en-US" altLang="ru-RU" sz="2000" smtClean="0">
                <a:latin typeface="Courier New" panose="02070309020205020404" pitchFamily="49" charset="0"/>
              </a:rPr>
              <a:t>Thread 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</a:t>
            </a:r>
            <a:r>
              <a:rPr lang="en-US" altLang="ru-RU" sz="2000" b="1" smtClean="0">
                <a:latin typeface="Courier New" panose="02070309020205020404" pitchFamily="49" charset="0"/>
              </a:rPr>
              <a:t>private boolean </a:t>
            </a:r>
            <a:r>
              <a:rPr lang="en-US" altLang="ru-RU" sz="2000" smtClean="0">
                <a:latin typeface="Courier New" panose="02070309020205020404" pitchFamily="49" charset="0"/>
              </a:rPr>
              <a:t>running=</a:t>
            </a:r>
            <a:r>
              <a:rPr lang="en-US" altLang="ru-RU" sz="2000" b="1" smtClean="0">
                <a:latin typeface="Courier New" panose="02070309020205020404" pitchFamily="49" charset="0"/>
              </a:rPr>
              <a:t>true</a:t>
            </a:r>
            <a:r>
              <a:rPr lang="en-US" altLang="ru-RU" sz="200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clicker(</a:t>
            </a:r>
            <a:r>
              <a:rPr lang="en-US" altLang="ru-RU" sz="2000" b="1" smtClean="0">
                <a:latin typeface="Courier New" panose="02070309020205020404" pitchFamily="49" charset="0"/>
              </a:rPr>
              <a:t>int</a:t>
            </a:r>
            <a:r>
              <a:rPr lang="en-US" altLang="ru-RU" sz="2000" smtClean="0">
                <a:latin typeface="Courier New" panose="02070309020205020404" pitchFamily="49" charset="0"/>
              </a:rPr>
              <a:t> p)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t=</a:t>
            </a:r>
            <a:r>
              <a:rPr lang="en-US" altLang="ru-RU" sz="2000" b="1" smtClean="0">
                <a:latin typeface="Courier New" panose="02070309020205020404" pitchFamily="49" charset="0"/>
              </a:rPr>
              <a:t>new</a:t>
            </a:r>
            <a:r>
              <a:rPr lang="en-US" altLang="ru-RU" sz="2000" smtClean="0">
                <a:latin typeface="Courier New" panose="02070309020205020404" pitchFamily="49" charset="0"/>
              </a:rPr>
              <a:t> Thread(</a:t>
            </a:r>
            <a:r>
              <a:rPr lang="en-US" altLang="ru-RU" sz="2000" b="1" smtClean="0">
                <a:latin typeface="Courier New" panose="02070309020205020404" pitchFamily="49" charset="0"/>
              </a:rPr>
              <a:t>this</a:t>
            </a:r>
            <a:r>
              <a:rPr lang="en-US" altLang="ru-RU" sz="200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  t.setPriority(p);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</a:t>
            </a:r>
            <a:r>
              <a:rPr lang="en-US" altLang="ru-RU" sz="2000" b="1" smtClean="0">
                <a:latin typeface="Courier New" panose="02070309020205020404" pitchFamily="49" charset="0"/>
              </a:rPr>
              <a:t>public void </a:t>
            </a:r>
            <a:r>
              <a:rPr lang="en-US" altLang="ru-RU" sz="2000" smtClean="0">
                <a:latin typeface="Courier New" panose="02070309020205020404" pitchFamily="49" charset="0"/>
              </a:rPr>
              <a:t>run() {</a:t>
            </a:r>
            <a:endParaRPr lang="ru-RU" altLang="ru-RU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smtClean="0">
                <a:latin typeface="Courier New" panose="02070309020205020404" pitchFamily="49" charset="0"/>
              </a:rPr>
              <a:t>    </a:t>
            </a:r>
            <a:r>
              <a:rPr lang="en-US" altLang="ru-RU" sz="2000" b="1" smtClean="0">
                <a:latin typeface="Courier New" panose="02070309020205020404" pitchFamily="49" charset="0"/>
              </a:rPr>
              <a:t>while</a:t>
            </a:r>
            <a:r>
              <a:rPr lang="en-US" altLang="ru-RU" sz="2000" smtClean="0">
                <a:latin typeface="Courier New" panose="02070309020205020404" pitchFamily="49" charset="0"/>
              </a:rPr>
              <a:t>(running) click++;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}</a:t>
            </a:r>
            <a:endParaRPr lang="ru-RU" altLang="ru-RU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smtClean="0">
                <a:latin typeface="Courier New" panose="02070309020205020404" pitchFamily="49" charset="0"/>
              </a:rPr>
              <a:t>  </a:t>
            </a:r>
            <a:r>
              <a:rPr lang="en-US" altLang="ru-RU" sz="2000" b="1" smtClean="0">
                <a:latin typeface="Courier New" panose="02070309020205020404" pitchFamily="49" charset="0"/>
              </a:rPr>
              <a:t>public void </a:t>
            </a:r>
            <a:r>
              <a:rPr lang="en-US" altLang="ru-RU" sz="2000" smtClean="0">
                <a:latin typeface="Courier New" panose="02070309020205020404" pitchFamily="49" charset="0"/>
              </a:rPr>
              <a:t>start() { t.start();}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  </a:t>
            </a:r>
            <a:r>
              <a:rPr lang="en-US" altLang="ru-RU" sz="2000" b="1" smtClean="0">
                <a:latin typeface="Courier New" panose="02070309020205020404" pitchFamily="49" charset="0"/>
              </a:rPr>
              <a:t>public void </a:t>
            </a:r>
            <a:r>
              <a:rPr lang="en-US" altLang="ru-RU" sz="2000" smtClean="0">
                <a:latin typeface="Courier New" panose="02070309020205020404" pitchFamily="49" charset="0"/>
              </a:rPr>
              <a:t>stop() {running=</a:t>
            </a:r>
            <a:r>
              <a:rPr lang="en-US" altLang="ru-RU" sz="2000" b="1" smtClean="0">
                <a:latin typeface="Courier New" panose="02070309020205020404" pitchFamily="49" charset="0"/>
              </a:rPr>
              <a:t>false</a:t>
            </a:r>
            <a:r>
              <a:rPr lang="en-US" altLang="ru-RU" sz="2000" smtClean="0">
                <a:latin typeface="Courier New" panose="02070309020205020404" pitchFamily="49" charset="0"/>
              </a:rPr>
              <a:t>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</a:rPr>
              <a:t>}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68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986</Words>
  <Application>Microsoft Office PowerPoint</Application>
  <PresentationFormat>Широкоэкранный</PresentationFormat>
  <Paragraphs>197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Интерфейс Runnable</vt:lpstr>
      <vt:lpstr>Пример</vt:lpstr>
      <vt:lpstr>Пример (продолжение)</vt:lpstr>
      <vt:lpstr>Пример (продолжение)</vt:lpstr>
      <vt:lpstr>Пояснения к примеру</vt:lpstr>
      <vt:lpstr>Результат выполнения примера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4</cp:revision>
  <dcterms:created xsi:type="dcterms:W3CDTF">2015-04-05T07:09:56Z</dcterms:created>
  <dcterms:modified xsi:type="dcterms:W3CDTF">2015-04-05T07:29:08Z</dcterms:modified>
</cp:coreProperties>
</file>