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8" autoAdjust="0"/>
    <p:restoredTop sz="91740" autoAdjust="0"/>
  </p:normalViewPr>
  <p:slideViewPr>
    <p:cSldViewPr>
      <p:cViewPr>
        <p:scale>
          <a:sx n="70" d="100"/>
          <a:sy n="70" d="100"/>
        </p:scale>
        <p:origin x="-198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7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5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5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6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5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58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76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39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09DEE-7ADB-453E-8948-6ECA41F2D07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2ED58-7BA6-4333-B0C3-2BD8033BE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0"/>
            <a:ext cx="8492480" cy="620688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компьютерного аппаратного обеспечения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86569"/>
            <a:ext cx="8784976" cy="6237312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истории развития компьютеров можно выделить четыре этапа, каждый из которых ознаменовался появлением компьютеров новых 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поколений.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Каждое поколение отличается технологией компонентов, ответственных за обработку данных. Также, на каждом этапе значительно увеличивалась скорость обработки данных и возможности их хранения при одновременном снижении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 (см. Рис. 1.4).</a:t>
            </a:r>
            <a:endParaRPr lang="ru-RU" sz="2800" dirty="0"/>
          </a:p>
        </p:txBody>
      </p:sp>
      <p:pic>
        <p:nvPicPr>
          <p:cNvPr id="4098" name="Picture 2" descr="https://encrypted-tbn1.gstatic.com/images?q=tbn:ANd9GcRGyPbvvWYvBxkKj5e3mRJX7jDpUuDGgCjgjYwC2Cs9ogq-0kN6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49080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9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ПО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ПО предназначено для эксплуатации и технического обслуживания ПК, управления и организации вычислительного процесса при решении любой конкретной задачи на ПК и т.д. Системное ПО обязательная часть ПО, к нему относятся: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/>
              <a:t>·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ru-RU" sz="2800" dirty="0" smtClean="0"/>
              <a:t>·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Оболочки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операционных систем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(NC), DOS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Volkov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Commander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2800" dirty="0" smtClean="0"/>
              <a:t>·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Программы-утилиты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(драйверы, архиваторы, антивирусы и т.д.) </a:t>
            </a:r>
          </a:p>
        </p:txBody>
      </p:sp>
      <p:pic>
        <p:nvPicPr>
          <p:cNvPr id="10242" name="Picture 2" descr="https://www.wps.com/images/wps4linux/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373216"/>
            <a:ext cx="1296144" cy="14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Инструментальное ПО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Инструментальное ПО (или системы программирования) обеспечивают создание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классов программ: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системных, прикладных и новых систем программирования или обеспечивает создание новых прикладных программ для компьютера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Используются языки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высокого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программирования комплекс инструментальных программных средств, предназначенный для работы с программами на одном из языков программирования.</a:t>
            </a:r>
            <a:r>
              <a:rPr lang="ru-RU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940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Прикладное ПО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Прикладное ПО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прикладных программ) предназначено для решения определенного класса задач, т.е. это программы, используемые как инструмент при создании документов в повседневной деятельности.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ним относятся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текстовые и графические редакторы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электронные таблицы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базами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интегрированные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 и учебные программы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игры</a:t>
            </a: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мультимедиа и т.д. </a:t>
            </a:r>
          </a:p>
        </p:txBody>
      </p:sp>
    </p:spTree>
    <p:extLst>
      <p:ext uri="{BB962C8B-B14F-4D97-AF65-F5344CB8AC3E}">
        <p14:creationId xmlns:p14="http://schemas.microsoft.com/office/powerpoint/2010/main" val="21790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/>
          </a:bodyPr>
          <a:lstStyle/>
          <a:p>
            <a:pPr marL="0" indent="0"/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/>
              <a:t>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переводчик) это программа-переводчик. Она преобразует программу, написанную на одном из языков высокого уровня, в программу, состоящую из машинных команд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400" dirty="0"/>
              <a:t>·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(англ.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составитель, собиратель) читает всю программу целиком, делает ее перевод и создает законченный вариант программы на машинном языке, который затем и выполняется.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/>
              <a:t>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Интерпретатор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истолкователь, устный переводчик) переводит и выполняет программу строка за строкой. </a:t>
            </a:r>
          </a:p>
        </p:txBody>
      </p:sp>
      <p:pic>
        <p:nvPicPr>
          <p:cNvPr id="8194" name="Picture 2" descr="http://zeroturnaround.com/wp-content/uploads/2013/10/eclipse-ide-report-graph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41776"/>
            <a:ext cx="44644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языков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/>
              <a:t>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Языки программирования первого поколения были строго машинно- зависимыми, представляя собой по сути набор машинных команд, который определялся архитектурой конкретной ЭВМ.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·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Второе поколение характеризуются созданием ЯП ассемблерного типа, позволяющих вместо бинарных и иных форматов машинных команд использовать символьные обозначения. Являясь существенным шагом вперед, ассемблерные языки все еще оставались машинно-зависимыми и пользователь должен был быть хорошо знаком с аппаратной средой конкретного типа ЭВМ. </a:t>
            </a:r>
          </a:p>
        </p:txBody>
      </p:sp>
      <p:pic>
        <p:nvPicPr>
          <p:cNvPr id="9218" name="Picture 2" descr="http://ra-klik.ru/attachments/Image/800px-Punched_card.jpg?template=gener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3"/>
            <a:ext cx="3672408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языков программирования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В 1954 году начинается третье поколение языков программирования: в недрах корпорации IBM группой разработчиков во главе с Джоном Бэкусом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был создан язык программирования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Значение этого события трудно переоценить. Это первый язык программирования высокого уровня. Ключевой идеей, отличающей новый язык от ассемблера, была концепция подпрограмм.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 году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Никлаусом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Виртом был создал язык программирования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Язык замечателен тем, что это первый широко распространенный язык для структурного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3556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языков программирования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Языки четвертого поколения носили непроцедурный характер, т.е. программы на таких языках описывают только что надо делать, но не как это сделать.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Родоначальником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таких языков стал язык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Prolog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- 1971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году. Вторым направлением эволюции ЯВУ явилось появление объектно-ориентированных языков программирования. Первым объектно-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ориентрованным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(1967). Этот язык был предназначен для моделирования различных объектов и процессов, и объектно- ориентированные черты появились в нем именно для описания свойств модельных объектов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Объектно-ориентированные языки программирования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объектно-ориентированном программировании имеют дело с тремя базовыми элементами: объектами, которые представляют собой многократно используемые программные модули, содержащие связанные данные и процедуры. Структурно объекты состоят из 2 элементов: свойств и методов. Свойства - это переменные, изменяющие состояние объекта, а методы - процедуры и функции, определяющие функционирование объекта.</a:t>
            </a:r>
            <a:endParaRPr lang="ru-RU" sz="2800" dirty="0"/>
          </a:p>
        </p:txBody>
      </p:sp>
      <p:pic>
        <p:nvPicPr>
          <p:cNvPr id="11266" name="Picture 2" descr="http://project-pro.do.am/ob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869160"/>
            <a:ext cx="3312368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языков программирования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Широкое распространением так называемые скриптовые языки. К пятому поколению языков программирования также можно отнести языки искусственного интеллекта, экспертных систем и баз знаний, а также естественные языки. </a:t>
            </a:r>
          </a:p>
        </p:txBody>
      </p:sp>
      <p:pic>
        <p:nvPicPr>
          <p:cNvPr id="12290" name="Picture 2" descr="http://intelweb.com.ua/uploads/posts/2013-09/1380368827_js-logo-badg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85" y="4725141"/>
            <a:ext cx="2238719" cy="19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QPEBQUERISFhQXFRsWFRQUFRQVFhUXGRUYGBUVGBcYHSggGxolGxgWITEhJSw3Li4uFx8zODQsNygtLi0BCgoKDg0OGxAQGzIkICYvLCwsLC80LSwsLCwsLSwsLCwsLCwsLCwsLCwsLCwsLCwsLCwsLCwsLCwsLCwsLCwsLP/AABEIADgBvgMBEQACEQEDEQH/xAAcAAACAgMBAQAAAAAAAAAAAAAABwYIAwQFAgH/xABMEAABAwEDBQsIBggEBwAAAAABAAIDBAUHEQYSITHRFzQ1QVFTYXJzk7IyVHF0gZGxsxUWIjNSwhMUQoKhosPSJGKSoyNDY8HT4fD/xAAaAQADAAMBAAAAAAAAAAAAAAAABAUBAgMG/8QALxEAAgECBAUDAgcBAQAAAAAAAAECAwQRFDNREiExMnEFE6FBUiIjYYHB0fCRsf/aAAwDAQACEQMRAD8AX69IefBAAgAQAIAEAbNFXSwOzopJI3crHOb8DpWsoxlyaNoyceaY7br8rn2hG+OfAzRYHOGjPYcRjhxEHQfSFIu7dU2nHoypbVvcWD6o6d5fBVT1R4gudtqo6V9NldldIoIAEACABAAgDp2Pb1RRuDoJnsw/ZziWHoLDoK5zpQmsJI6Qqyg+TLBZHW6LQpI58MHHFr2jUHtODgOjj9BCiVqXtTcSxSqcceI7ZXI6CnvWyzmhn/VaZ5jAYDI9pweS7SGg/sgDDSNOniwVGzt4yjxy5iF1XknwxFZPUOkdi97nHle4uPvJxVJJLohBtv6mJZNQQAIAEACAPcUrmHFrnNPK0lp940rHJ9TKbXQZd12WkzqltLUyOkZICI3PJc9rgMQM46SCAdfH6VPu7aPDxx5D9tXblwyHEFMKBgr/ALqTqO8JW0e5GJdGVVbqC9EQWMq47fc/ZDxJD1DsQ7ZdWOhSikCABAAgAQBp2xaDaWnlmf5MbHPI5c0Y4DpOr2raEXOSijWUlFYsrtb2VdVWvLpZnhp1RMc5sbRyZoOn0lXKdvCmsEiPUrTnzbOGV2OQIMAgAQAIAEGcDoWZbVRSuDoJ5GEHU1xzT6W6j7QtJ0oT7kbwqSj0Y/8AIO3zaNEyZwAeCWSAas9vGOggg+1RK9L2p8JXo1PcjiSJcTqQG9XKySgjjipzmyy4nP42MGgkY8ZJCcs6CqPGXQVuazgsF1EpWV0sxxllkkPK97neIquoxj0RMlJy6s11k0BAAgAQAIAzUtXJEc6OR7Dysc5p94Kw4qSwaNlJx6Mb112WklVnwVLs57G57JD5Tm4gODuUgkaelTLq2UWpQ6Mft7htYSE2qhOJtdRY8NZVyMqIxI0RFwBx0HOaMdHpSl5UlCKcXgN2kIyk+Iav1As/zSP3u2qdmq33D+Xp7B9QLP8ANI/e7ajNVvuDL09g+oFn+aR+921GarfcGXp7GvXXc0EkbmtgDCQcHsLgWnDQdayruqnzZrK2ptdCvrhgcDrGgq2SHyeAxbkd+zdh+dqRv+xeRyy7mMO8vgqp6o8QSFtqodr6bK7K6RRq3TZM0tZRyvqIWyOFQWAnHQ0RxnDQeVx96nXlacJpReHIo2tKEoYtE2+oFn+aR+921KZqt9wzl6ewfUCz/NI/e7ajNVvuDL09g+oFn+aR+921GarfcGXp7EZvByFpIqGSaCMRPiAd9kuwcM4Agj2613trqo6ijJ44nGvbwUG0JpVSWOy4/eE3rTvkwqT6hqLwVbPTGIUiNlcrxXE2pVY8UmHsDWq5a6USPc6rNPJKiZUV1PFKMWPkDXDEjEHHjC6V5ONNtbGlGKlNJjq3NLP5l3eP2qRnK25TytLYNzSz+Zd3j9qM5W3DK0tg3NLP5l3eP2ozlbcMrS2Dc0s/mXd4/ajOVtwytLYNzSz+Zd3j9qM5W3DK0thOZc2dHS180UIIY0jNGJOGLQTpKq285TpqUibcRUZ4I18knltoUZBwP61CPYZWg/wJW1bSl4YUNSPks2F58tGvX/dSdR3hK2j3IxLoyqrdQXoiCxlXHb7n7IeJIeodiHbLqx0KUUgQAIAEACAInei7CyajpDB/uNTFprROFw/ymV6VwjDLusyTpa+nlfURlzmy5oIe5uAzAeI8pU+7r1KckosftaMJxbkibbmln8y7vH7UpnK24zlaWwbmln8y7vH7UZytuGVpbBuaWfzLu8ftRnK24ZWlsG5pZ/Mu7x+1GcrbhlaWxw8tshKKloJ5ooiJGNBac95wOe0aieldaFzVlUSbOda3pxg2kJpViWOa41x/VqgcQmHgGKleoL8af6FOy7H5GWkB0R19rz9IsHEKZhHpMkuPwHuVewX5b8/0TL3vRAoG4uaOUgfxTj6CcVi0PuG7azy0H9C7SB/zH8npUZ3lbHqV1bU9j3uaWfzLu8ftWM5W3DK0tg3NLP5l3eP2ozlbcMrS2Dc0s/mXd4/ajOVtwytLYNzSzuZd3j9qM5W3DLUthIWpQ/4uaKBjnBsrmtawOeQA4gDRiVXhNOCbZMnD8TSR38mMl69ry9lNK0FhGLgGHS5pwwcQeJcatek+XEdIUai54EOTQsMS5Hf0vYHxtSF/2LyPWXcx2YqViikGKxigDFGKA8TShjS5xAaASSdQA0krKXE8EYbw6lVJHYknlJPvK9IiDLqMS5HfsvYfnakb/TXkcsu5jDvL4KqeqPEEhbaqHa+myuyukUdlx28JvWnfJhUm/wBReP5ZVs9P9xipEbBAHxAEYvKkAsupxOGLAB0kvboC72urE43HKmyuyukUdlx+8JvWnfJhUn1DUXj+WVbPs/cYhSDGyuF4XClX2v5Wq9a6USPc6rPOQPCdJ2w+BWbnSl4MW+oiySglkEACABAAgCu953CtR6W+AK3aaKI91qM5WSm/6P1qD5zF1racvDNaGpHyWdC8+WjXr/upOo7wlbR7kYl0ZVVuoL0RBYyrjt9z9kPEkPUOxDtl1Y6FKKQIAEACABAESvU4KqP3PmNTFprI4XOkyvauEYc9x29J+3/ptUm/714Kdl2PyMpIjoIAEACAIxeVwVVdQeNq722rE43GmyuqukUclxm9qnth4FL9Q7o+CnZdj8jNU8dEZfZwkz1ZnzJlXsNJ+f6Jl73ogtN5besPinJdGKR7kWpp/Ib1R8F519WXUZFgya9RWxxnCSRjCdWc5rcfeVlJvojDaXVmL6Xg5+HvGbVnglsHFHcPpaDn4e8ZtRwS2DijueWWnTjVNAOPRIwf90OE39GYTivqehakB1Tw94zajglsZ4luVbXoiAZaepfEcY3vYSMCWOc0kcmIKw0n1MqTXQ2Ppio85qO+k/uWOCOyNvcnuffpmo85qO+k/uRwR2Qe7PcPpmo85qO+k/uRwR2Qe7PcxT2jNIM2SaZ7fwvke4e4nBCjFc0gdST6s1lsaDYuSsl7f01S4YMc0Rxk/tacXkdAwAx9PIpl/UXKCKNlBpOTJjeXwVU9UeIJW21UM19NldldIp1LKyiqqRhZTzvjaXZxa3DAuwAx0jkA9y5zowm8ZI6wrTgsEzd+vFoedy/y7FplaX2m2Zqbh9eLQ87l/l2IytL7QzNTcPrvaHncv8uxGWpfaGZqbnPtS3amqAE88kgGkBzvs48uaNGK3hShDtRpOrOfVnOXQ5j7ukst1NZwLwQZZDNgeIFrWt94YD7VFvJqVXl9ORXtYONPn9SalKMZK4XhcKVfa/lar1rpRI9zqs85A8J0nbD4FZudKXgxb6iLJKCWQQAIAEACAK73ncK1Hpb4Ardpooj3WozlZKb/AKP1qD5zF1racvDNaGpHyWdC8+WjXr/upOo7wlbR7kYl0ZVVuoL0RBYyrjt9z9kPEkPUOxDtl1Y6FKKQIAEACABAESvU4KqP3PmNTFprI4XOkyvauEYc9x29J+3/AKbVJv8AvXgp2XY/IykiOggAQAIAjF5XBVV1B42rvbasTjcabK6q6RRyXGb2qe2HgUv1Duj4Kdl2PyM1Tx0Rl9nCTPVmfMmVew0n5/omXveiC03lt6w+Kcl0YpHuRamn8hvVHwXnX1ZdRkWDIm79AP1im7N/jCqen9r8k696oWOCoYiOLDBGIYsMEYhidGwx/wAQ6B5B+LVrJvA2hzfM562NCX3Z5Pw2hUyR1AcWtiLhmuLTjnAcXpSt1WlTinEataUajakMrcrs/wDDL3rkhnao7laYbldn/hl71yM7V/yDK0w3K7P/AAy965Gdq/5BlaYbldn/AIZe8cjO1f8AIMrTNuiu4s+J2Ip87oke949xOC1d3Vf1No21NPHAlcTA0ANAAAwAAwAHIAluf1O/QjN5fBVT1R4gu9tqo419NldldIowbu8hILTppJZZJmubMYwIywDAMY7E5zTpxcUlc3UqUlFJdB23t41IYslJuepefqvfD/40tn6my+Tvk4bsV+VWTM1mzfo5Ri06WSAYNeOjkPKFRo1o1Y4oRq0ZU3gzjD/7iXU5DLyTyKs60486KoqmvHlxOdDnNPd6W9Kn1rmtSfNLD9x6lQpVFybJnY921DTODsx0rgcQZXZwHJ9kAN/glZ3lWaw6L9BmFtTj+pMUqMAVhgVwvC4Uq+1/K1XrXSiR7nVZ5yB4TpO2HwKzc6UvBi31EWSUEsggAQAIAEAV3vO4VqPS3wBW7TRRHutRnKyU3/R+tQfOYutbTl4ZrQ1I+SzoXny0a9f91J1HeEraPcjEujKqt1BeiILGVcdvufsh4kh6h2IdsurHQpRSBAAgAQAIAiV6nBVR+58xqYtNZHC50mV7VwjDnuO3pP2/9Nqk3/evBTsux+RlJEdBAAgAQBGLyuCqrqDxtXe21YnG402V1V0ijkuM3tU9sPApfqHdHwU7LsfkZqnjojL7OEmerM+ZMq9hpPz/AETL3vRBaby29YfFOS6MUj3ItTT+Q3qj4Lzr6suoyLBk59oWNBUkGeGOQgYAvaHYDkGK3jUlHkmauEXzaNX6p0XmkH+hq29+p9zNfahsH1UovNIP9DVj36n3B7UNivGUMQZVztaAGiV4AGoAOOACuUm3BNkeqsJtBYf3p6h+LVmfQKfU563OYxLkd/S9gfG1IX/YvI7ZdzHapRTBAAgAQAIAEARe8vgqp6o8QXe21Uca+myuyukUdlx28JvWnfJhUm/1F4/llWy0/wBxipEbOfbdjxVsLop25zD72nic08RC2hOUHxRNJwU1gyv+WOSctmS5r/txOP8Aw5QNDug8juhW6FxGquXUk1qLps49nV8lNI2WF5Y9pxDh8DyjoXWcFJYM5xk4vFDwyEy/jtACKbNjqBxY/Zk6WY8f+X4qPcWrpvGPNFShcKfJ9Sb4pUZArDArjeI3C1KrHnMf5Wq7a6USNc6rNPJSuZTVtPNKSGMkDnEAk4DHiGtdK0XOm0jWjJRmmxz7qNnc7J3UmxScnV2+UU81S3DdRs7nZO6k2IydXb5QZqluG6jZ3Oyd1JsRk6u3ygzVLcN1Gzudk7qTYjJ1dvlBmqW4G9Gzudk7mTYjJVtvlBmqW4n8t7Tjq6+aaEkxvIzSQWnQ0A6Dp4lUt4OFNRl1JteanNtGDJJpNoUYHnUJ9glaT/ALavpS8MKGpHyWbXny0a9f91J1HeEraPcjEujKqt1BeiILJrdflDBZ88r6hzmtdGGtzWufpzsdTUpeUpVIrhGrWpGDfEMndRs7nZO6k2JDJ1dvlDuapbhuo2dzsndSbEZOrt8oM1S3DdRs7nZO6k2IydXb5QZqluG6jZ3Oyd1JsRk6u3ygzVLcy0l5NBLIyNkkhc9zWNH6KQYucQBpI0aSsOzqpY4f+GVc028Ez3ek3GyajoDD/usWLTWQXC/KZXpXCMMm6/K+ls+nlZUPc1zpc4BrHO0ZgGto5Qp93QnUknEeta0IRakyabqNnc7J3UmxK5Ort8oazVLcN1Gzudk7qTYjJ1dvlBmqW4bqNnc7J3UmxGTq7fKDNUtw3UbO52TupNiMnV2+UGapbnEy0y/oqqgnhikeZHtAaDG9oxDmnWRgNS60LWpGom0cq1xTlBpMTqqkwctxjf8ADVB/6w8AUr1DvXgp2XY/IzEgOiOvsafpFh4jTMAPoklx+IVew0n5/omXveiBQOwc0nUCD/FONYrATi8GmPeG8+zw0AyyaAB9zJyehR3Z1cenyisrqlue91Gzudk7qTYsZOrt8ozmqW4bqNnc7J3UmxGTq7fKDNUtw3UbO52TupNiMnV2+UGapbgb0bO52TuZNiMnV2+UGapbiQtypbNUzSM0tfI5zSRhoLiRoVenFxikyVUkpTbRsZN07pJiGDE5hOHRnNWKksIpm9KOLwOSuhxGJcjv6XsD42pC/wCxeR2y7mO1SimCABAAgAQAIAi95fBVT1R4gu9tqo419NldldIo7Ljt4TetO+TCpN/qLx/LKtlp/uMVIjYIA07Vs2OqidFM0OY4YEH4jkI5VtCTg8YmsoqSwYg8t8jJLMkxxL4HH7EuHH+B/I7p41at7hVVz5Mk16Dpv9CMNcQQQcCDiCNBBGog8RTHU4Y4DZyCvKxzYK5wB1MnPHyNk6f8ymXNph+KH/Cjb3WP4Zf9Go04qcOijvZyQmfP+twMdI1zQJGsGLmubozsBpLSMNWrBU7KvFLgkxC7otviQrXNIOBBB4wdHvVHHYQPiAxBAYggMQQGIIDE+gY/+uNADHusyQmNUyqmY5kceJYHtLS95GAwB04DHHHlwSF5cRUeBMdtaD4uJjpClFI16/7qTqO8JW0e5GJdGVVbqC9EQWfUACAxBAYggMQQGJ08mN/UvrEXzWrnVX4H4ZvT715RZC3LObVU0sDtAkY5mPJiNB9hwPsUGEuGSkWpx4otFcLcyfqKF5ZPE4YHQ8AljulrtXs1q9TqxqLGJGqUnB4M5a6HIEGcQQGIIDEEBiCAxNqz7PlqHhkMT5HY6mNJw9J1D0lYlKMVizMYtvBFgrvrANn0TIn4fpHEySYas537I9DQ0ewqHcVfcqNosUKfBDBklXA7C8vayWkrY45oGl0kWLSweU5hwOjlII1dKds66g3GX1FLqi5rFCVmhdG4te1zXDW1wLXD0g6QqyafTmS2mjGshiCAxBAYggMQQGJ7ijLyA0OcTqDQST0ABHTmw6jcupyPkgL6ipYWl7MyONwwdmkhznEHViQ0YdCl3dxF4RiyhbUXFcT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jpeg;base64,/9j/4AAQSkZJRgABAQAAAQABAAD/2wCEAAkGBxQPEBQUERISFhQXFRsWFRQUFRQVFhUXGRUYGBUVGBcYHSggGxolGxgWITEhJSw3Li4uFx8zODQsNygtLi0BCgoKDg0OGxAQGzIkICYvLCwsLC80LSwsLCwsLSwsLCwsLCwsLCwsLCwsLCwsLCwsLCwsLCwsLCwsLCwsLCwsLP/AABEIADgBvgMBEQACEQEDEQH/xAAcAAACAgMBAQAAAAAAAAAAAAAABwYIAwQFAgH/xABMEAABAwEDBQsIBggEBwAAAAABAAIDBAUHEQYSITHRFzQ1QVFTYXJzk7IyVHF0gZGxsxUWIjNSwhMUQoKhosPSJGKSoyNDY8HT4fD/xAAaAQADAAMBAAAAAAAAAAAAAAAABAUBAgMG/8QALxEAAgECBAUDAgcBAQAAAAAAAAECAwQRFDNREiExMnEFE6FBUiIjYYHB0fCRsf/aAAwDAQACEQMRAD8AX69IefBAAgAQAIAEAbNFXSwOzopJI3crHOb8DpWsoxlyaNoyceaY7br8rn2hG+OfAzRYHOGjPYcRjhxEHQfSFIu7dU2nHoypbVvcWD6o6d5fBVT1R4gudtqo6V9NldldIoIAEACABAAgDp2Pb1RRuDoJnsw/ZziWHoLDoK5zpQmsJI6Qqyg+TLBZHW6LQpI58MHHFr2jUHtODgOjj9BCiVqXtTcSxSqcceI7ZXI6CnvWyzmhn/VaZ5jAYDI9pweS7SGg/sgDDSNOniwVGzt4yjxy5iF1XknwxFZPUOkdi97nHle4uPvJxVJJLohBtv6mJZNQQAIAEACAPcUrmHFrnNPK0lp940rHJ9TKbXQZd12WkzqltLUyOkZICI3PJc9rgMQM46SCAdfH6VPu7aPDxx5D9tXblwyHEFMKBgr/ALqTqO8JW0e5GJdGVVbqC9EQWMq47fc/ZDxJD1DsQ7ZdWOhSikCABAAgAQBp2xaDaWnlmf5MbHPI5c0Y4DpOr2raEXOSijWUlFYsrtb2VdVWvLpZnhp1RMc5sbRyZoOn0lXKdvCmsEiPUrTnzbOGV2OQIMAgAQAIAEGcDoWZbVRSuDoJ5GEHU1xzT6W6j7QtJ0oT7kbwqSj0Y/8AIO3zaNEyZwAeCWSAas9vGOggg+1RK9L2p8JXo1PcjiSJcTqQG9XKySgjjipzmyy4nP42MGgkY8ZJCcs6CqPGXQVuazgsF1EpWV0sxxllkkPK97neIquoxj0RMlJy6s11k0BAAgAQAIAzUtXJEc6OR7Dysc5p94Kw4qSwaNlJx6Mb112WklVnwVLs57G57JD5Tm4gODuUgkaelTLq2UWpQ6Mft7htYSE2qhOJtdRY8NZVyMqIxI0RFwBx0HOaMdHpSl5UlCKcXgN2kIyk+Iav1As/zSP3u2qdmq33D+Xp7B9QLP8ANI/e7ajNVvuDL09g+oFn+aR+921GarfcGXp7GvXXc0EkbmtgDCQcHsLgWnDQdayruqnzZrK2ptdCvrhgcDrGgq2SHyeAxbkd+zdh+dqRv+xeRyy7mMO8vgqp6o8QSFtqodr6bK7K6RRq3TZM0tZRyvqIWyOFQWAnHQ0RxnDQeVx96nXlacJpReHIo2tKEoYtE2+oFn+aR+921KZqt9wzl6ewfUCz/NI/e7ajNVvuDL09g+oFn+aR+921GarfcGXp7EZvByFpIqGSaCMRPiAd9kuwcM4Agj2613trqo6ijJ44nGvbwUG0JpVSWOy4/eE3rTvkwqT6hqLwVbPTGIUiNlcrxXE2pVY8UmHsDWq5a6USPc6rNPJKiZUV1PFKMWPkDXDEjEHHjC6V5ONNtbGlGKlNJjq3NLP5l3eP2qRnK25TytLYNzSz+Zd3j9qM5W3DK0tg3NLP5l3eP2ozlbcMrS2Dc0s/mXd4/ajOVtwytLYNzSz+Zd3j9qM5W3DK0thOZc2dHS180UIIY0jNGJOGLQTpKq285TpqUibcRUZ4I18knltoUZBwP61CPYZWg/wJW1bSl4YUNSPks2F58tGvX/dSdR3hK2j3IxLoyqrdQXoiCxlXHb7n7IeJIeodiHbLqx0KUUgQAIAEACAInei7CyajpDB/uNTFprROFw/ymV6VwjDLusyTpa+nlfURlzmy5oIe5uAzAeI8pU+7r1KckosftaMJxbkibbmln8y7vH7UpnK24zlaWwbmln8y7vH7UZytuGVpbBuaWfzLu8ftRnK24ZWlsG5pZ/Mu7x+1GcrbhlaWxw8tshKKloJ5ooiJGNBac95wOe0aieldaFzVlUSbOda3pxg2kJpViWOa41x/VqgcQmHgGKleoL8af6FOy7H5GWkB0R19rz9IsHEKZhHpMkuPwHuVewX5b8/0TL3vRAoG4uaOUgfxTj6CcVi0PuG7azy0H9C7SB/zH8npUZ3lbHqV1bU9j3uaWfzLu8ftWM5W3DK0tg3NLP5l3eP2ozlbcMrS2Dc0s/mXd4/ajOVtwytLYNzSzuZd3j9qM5W3DLUthIWpQ/4uaKBjnBsrmtawOeQA4gDRiVXhNOCbZMnD8TSR38mMl69ry9lNK0FhGLgGHS5pwwcQeJcatek+XEdIUai54EOTQsMS5Hf0vYHxtSF/2LyPWXcx2YqViikGKxigDFGKA8TShjS5xAaASSdQA0krKXE8EYbw6lVJHYknlJPvK9IiDLqMS5HfsvYfnakb/TXkcsu5jDvL4KqeqPEEhbaqHa+myuyukUdlx28JvWnfJhUm/wBReP5ZVs9P9xipEbBAHxAEYvKkAsupxOGLAB0kvboC72urE43HKmyuyukUdlx+8JvWnfJhUn1DUXj+WVbPs/cYhSDGyuF4XClX2v5Wq9a6USPc6rPOQPCdJ2w+BWbnSl4MW+oiySglkEACABAAgCu953CtR6W+AK3aaKI91qM5WSm/6P1qD5zF1racvDNaGpHyWdC8+WjXr/upOo7wlbR7kYl0ZVVuoL0RBYyrjt9z9kPEkPUOxDtl1Y6FKKQIAEACABAESvU4KqP3PmNTFprI4XOkyvauEYc9x29J+3/ptUm/714Kdl2PyMpIjoIAEACAIxeVwVVdQeNq722rE43GmyuqukUclxm9qnth4FL9Q7o+CnZdj8jNU8dEZfZwkz1ZnzJlXsNJ+f6Jl73ogtN5besPinJdGKR7kWpp/Ib1R8F519WXUZFgya9RWxxnCSRjCdWc5rcfeVlJvojDaXVmL6Xg5+HvGbVnglsHFHcPpaDn4e8ZtRwS2DijueWWnTjVNAOPRIwf90OE39GYTivqehakB1Tw94zajglsZ4luVbXoiAZaepfEcY3vYSMCWOc0kcmIKw0n1MqTXQ2Ppio85qO+k/uWOCOyNvcnuffpmo85qO+k/uRwR2Qe7PcPpmo85qO+k/uRwR2Qe7PcxT2jNIM2SaZ7fwvke4e4nBCjFc0gdST6s1lsaDYuSsl7f01S4YMc0Rxk/tacXkdAwAx9PIpl/UXKCKNlBpOTJjeXwVU9UeIJW21UM19NldldIp1LKyiqqRhZTzvjaXZxa3DAuwAx0jkA9y5zowm8ZI6wrTgsEzd+vFoedy/y7FplaX2m2Zqbh9eLQ87l/l2IytL7QzNTcPrvaHncv8uxGWpfaGZqbnPtS3amqAE88kgGkBzvs48uaNGK3hShDtRpOrOfVnOXQ5j7ukst1NZwLwQZZDNgeIFrWt94YD7VFvJqVXl9ORXtYONPn9SalKMZK4XhcKVfa/lar1rpRI9zqs85A8J0nbD4FZudKXgxb6iLJKCWQQAIAEACAK73ncK1Hpb4Ardpooj3WozlZKb/AKP1qD5zF1racvDNaGpHyWdC8+WjXr/upOo7wlbR7kYl0ZVVuoL0RBYyrjt9z9kPEkPUOxDtl1Y6FKKQIAEACABAESvU4KqP3PmNTFprI4XOkyvauEYc9x29J+3/AKbVJv8AvXgp2XY/IykiOggAQAIAjF5XBVV1B42rvbasTjcabK6q6RRyXGb2qe2HgUv1Duj4Kdl2PyM1Tx0Rl9nCTPVmfMmVew0n5/omXveiC03lt6w+Kcl0YpHuRamn8hvVHwXnX1ZdRkWDIm79AP1im7N/jCqen9r8k696oWOCoYiOLDBGIYsMEYhidGwx/wAQ6B5B+LVrJvA2hzfM562NCX3Z5Pw2hUyR1AcWtiLhmuLTjnAcXpSt1WlTinEataUajakMrcrs/wDDL3rkhnao7laYbldn/hl71yM7V/yDK0w3K7P/AAy965Gdq/5BlaYbldn/AIZe8cjO1f8AIMrTNuiu4s+J2Ip87oke949xOC1d3Vf1No21NPHAlcTA0ANAAAwAAwAHIAluf1O/QjN5fBVT1R4gu9tqo419NldldIowbu8hILTppJZZJmubMYwIywDAMY7E5zTpxcUlc3UqUlFJdB23t41IYslJuepefqvfD/40tn6my+Tvk4bsV+VWTM1mzfo5Ri06WSAYNeOjkPKFRo1o1Y4oRq0ZU3gzjD/7iXU5DLyTyKs60486KoqmvHlxOdDnNPd6W9Kn1rmtSfNLD9x6lQpVFybJnY921DTODsx0rgcQZXZwHJ9kAN/glZ3lWaw6L9BmFtTj+pMUqMAVhgVwvC4Uq+1/K1XrXSiR7nVZ5yB4TpO2HwKzc6UvBi31EWSUEsggAQAIAEAV3vO4VqPS3wBW7TRRHutRnKyU3/R+tQfOYutbTl4ZrQ1I+SzoXny0a9f91J1HeEraPcjEujKqt1BeiILGVcdvufsh4kh6h2IdsurHQpRSBAAgAQAIAiV6nBVR+58xqYtNZHC50mV7VwjDnuO3pP2/9Nqk3/evBTsux+RlJEdBAAgAQBGLyuCqrqDxtXe21YnG402V1V0ijkuM3tU9sPApfqHdHwU7LsfkZqnjojL7OEmerM+ZMq9hpPz/AETL3vRBaby29YfFOS6MUj3ItTT+Q3qj4Lzr6suoyLBk59oWNBUkGeGOQgYAvaHYDkGK3jUlHkmauEXzaNX6p0XmkH+hq29+p9zNfahsH1UovNIP9DVj36n3B7UNivGUMQZVztaAGiV4AGoAOOACuUm3BNkeqsJtBYf3p6h+LVmfQKfU563OYxLkd/S9gfG1IX/YvI7ZdzHapRTBAAgAQAIAEARe8vgqp6o8QXe21Uca+myuyukUdlx28JvWnfJhUm/1F4/llWy0/wBxipEbOfbdjxVsLop25zD72nic08RC2hOUHxRNJwU1gyv+WOSctmS5r/txOP8Aw5QNDug8juhW6FxGquXUk1qLps49nV8lNI2WF5Y9pxDh8DyjoXWcFJYM5xk4vFDwyEy/jtACKbNjqBxY/Zk6WY8f+X4qPcWrpvGPNFShcKfJ9Sb4pUZArDArjeI3C1KrHnMf5Wq7a6USNc6rNPJSuZTVtPNKSGMkDnEAk4DHiGtdK0XOm0jWjJRmmxz7qNnc7J3UmxScnV2+UU81S3DdRs7nZO6k2IydXb5QZqluG6jZ3Oyd1JsRk6u3ygzVLcN1Gzudk7qTYjJ1dvlBmqW4G9Gzudk7mTYjJVtvlBmqW4n8t7Tjq6+aaEkxvIzSQWnQ0A6Dp4lUt4OFNRl1JteanNtGDJJpNoUYHnUJ9glaT/ALavpS8MKGpHyWbXny0a9f91J1HeEraPcjEujKqt1BeiILJrdflDBZ88r6hzmtdGGtzWufpzsdTUpeUpVIrhGrWpGDfEMndRs7nZO6k2JDJ1dvlDuapbhuo2dzsndSbEZOrt8oM1S3DdRs7nZO6k2IydXb5QZqluG6jZ3Oyd1JsRk6u3ygzVLcy0l5NBLIyNkkhc9zWNH6KQYucQBpI0aSsOzqpY4f+GVc028Ez3ek3GyajoDD/usWLTWQXC/KZXpXCMMm6/K+ls+nlZUPc1zpc4BrHO0ZgGto5Qp93QnUknEeta0IRakyabqNnc7J3UmxK5Ort8oazVLcN1Gzudk7qTYjJ1dvlBmqW4bqNnc7J3UmxGTq7fKDNUtw3UbO52TupNiMnV2+UGapbnEy0y/oqqgnhikeZHtAaDG9oxDmnWRgNS60LWpGom0cq1xTlBpMTqqkwctxjf8ADVB/6w8AUr1DvXgp2XY/IzEgOiOvsafpFh4jTMAPoklx+IVew0n5/omXveiBQOwc0nUCD/FONYrATi8GmPeG8+zw0AyyaAB9zJyehR3Z1cenyisrqlue91Gzudk7qTYsZOrt8ozmqW4bqNnc7J3UmxGTq7fKDNUtw3UbO52TupNiMnV2+UGapbgb0bO52TuZNiMnV2+UGapbiQtypbNUzSM0tfI5zSRhoLiRoVenFxikyVUkpTbRsZN07pJiGDE5hOHRnNWKksIpm9KOLwOSuhxGJcjv6XsD42pC/wCxeR2y7mO1SimCABAAgAQAIAi95fBVT1R4gu9tqo419NldldIo7Ljt4TetO+TCpN/qLx/LKtlp/uMVIjYIA07Vs2OqidFM0OY4YEH4jkI5VtCTg8YmsoqSwYg8t8jJLMkxxL4HH7EuHH+B/I7p41at7hVVz5Mk16Dpv9CMNcQQQcCDiCNBBGog8RTHU4Y4DZyCvKxzYK5wB1MnPHyNk6f8ymXNph+KH/Cjb3WP4Zf9Go04qcOijvZyQmfP+twMdI1zQJGsGLmubozsBpLSMNWrBU7KvFLgkxC7otviQrXNIOBBB4wdHvVHHYQPiAxBAYggMQQGIIDE+gY/+uNADHusyQmNUyqmY5kceJYHtLS95GAwB04DHHHlwSF5cRUeBMdtaD4uJjpClFI16/7qTqO8JW0e5GJdGVVbqC9EQWfUACAxBAYggMQQGJ08mN/UvrEXzWrnVX4H4ZvT715RZC3LObVU0sDtAkY5mPJiNB9hwPsUGEuGSkWpx4otFcLcyfqKF5ZPE4YHQ8AljulrtXs1q9TqxqLGJGqUnB4M5a6HIEGcQQGIIDEEBiCAxNqz7PlqHhkMT5HY6mNJw9J1D0lYlKMVizMYtvBFgrvrANn0TIn4fpHEySYas537I9DQ0ewqHcVfcqNosUKfBDBklXA7C8vayWkrY45oGl0kWLSweU5hwOjlII1dKds66g3GX1FLqi5rFCVmhdG4te1zXDW1wLXD0g6QqyafTmS2mjGshiCAxBAYggMQQGJ7ijLyA0OcTqDQST0ABHTmw6jcupyPkgL6ipYWl7MyONwwdmkhznEHViQ0YdCl3dxF4RiyhbUXFcT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jpeg;base64,/9j/4AAQSkZJRgABAQAAAQABAAD/2wCEAAkGBxQPEBQUERISFhQXFRsWFRQUFRQVFhUXGRUYGBUVGBcYHSggGxolGxgWITEhJSw3Li4uFx8zODQsNygtLi0BCgoKDg0OGxAQGzIkICYvLCwsLC80LSwsLCwsLSwsLCwsLCwsLCwsLCwsLCwsLCwsLCwsLCwsLCwsLCwsLCwsLP/AABEIADgBvgMBEQACEQEDEQH/xAAcAAACAgMBAQAAAAAAAAAAAAAABwYIAwQFAgH/xABMEAABAwEDBQsIBggEBwAAAAABAAIDBAUHEQYSITHRFzQ1QVFTYXJzk7IyVHF0gZGxsxUWIjNSwhMUQoKhosPSJGKSoyNDY8HT4fD/xAAaAQADAAMBAAAAAAAAAAAAAAAABAUBAgMG/8QALxEAAgECBAUDAgcBAQAAAAAAAAECAwQRFDNREiExMnEFE6FBUiIjYYHB0fCRsf/aAAwDAQACEQMRAD8AX69IefBAAgAQAIAEAbNFXSwOzopJI3crHOb8DpWsoxlyaNoyceaY7br8rn2hG+OfAzRYHOGjPYcRjhxEHQfSFIu7dU2nHoypbVvcWD6o6d5fBVT1R4gudtqo6V9NldldIoIAEACABAAgDp2Pb1RRuDoJnsw/ZziWHoLDoK5zpQmsJI6Qqyg+TLBZHW6LQpI58MHHFr2jUHtODgOjj9BCiVqXtTcSxSqcceI7ZXI6CnvWyzmhn/VaZ5jAYDI9pweS7SGg/sgDDSNOniwVGzt4yjxy5iF1XknwxFZPUOkdi97nHle4uPvJxVJJLohBtv6mJZNQQAIAEACAPcUrmHFrnNPK0lp940rHJ9TKbXQZd12WkzqltLUyOkZICI3PJc9rgMQM46SCAdfH6VPu7aPDxx5D9tXblwyHEFMKBgr/ALqTqO8JW0e5GJdGVVbqC9EQWMq47fc/ZDxJD1DsQ7ZdWOhSikCABAAgAQBp2xaDaWnlmf5MbHPI5c0Y4DpOr2raEXOSijWUlFYsrtb2VdVWvLpZnhp1RMc5sbRyZoOn0lXKdvCmsEiPUrTnzbOGV2OQIMAgAQAIAEGcDoWZbVRSuDoJ5GEHU1xzT6W6j7QtJ0oT7kbwqSj0Y/8AIO3zaNEyZwAeCWSAas9vGOggg+1RK9L2p8JXo1PcjiSJcTqQG9XKySgjjipzmyy4nP42MGgkY8ZJCcs6CqPGXQVuazgsF1EpWV0sxxllkkPK97neIquoxj0RMlJy6s11k0BAAgAQAIAzUtXJEc6OR7Dysc5p94Kw4qSwaNlJx6Mb112WklVnwVLs57G57JD5Tm4gODuUgkaelTLq2UWpQ6Mft7htYSE2qhOJtdRY8NZVyMqIxI0RFwBx0HOaMdHpSl5UlCKcXgN2kIyk+Iav1As/zSP3u2qdmq33D+Xp7B9QLP8ANI/e7ajNVvuDL09g+oFn+aR+921GarfcGXp7GvXXc0EkbmtgDCQcHsLgWnDQdayruqnzZrK2ptdCvrhgcDrGgq2SHyeAxbkd+zdh+dqRv+xeRyy7mMO8vgqp6o8QSFtqodr6bK7K6RRq3TZM0tZRyvqIWyOFQWAnHQ0RxnDQeVx96nXlacJpReHIo2tKEoYtE2+oFn+aR+921KZqt9wzl6ewfUCz/NI/e7ajNVvuDL09g+oFn+aR+921GarfcGXp7EZvByFpIqGSaCMRPiAd9kuwcM4Agj2613trqo6ijJ44nGvbwUG0JpVSWOy4/eE3rTvkwqT6hqLwVbPTGIUiNlcrxXE2pVY8UmHsDWq5a6USPc6rNPJKiZUV1PFKMWPkDXDEjEHHjC6V5ONNtbGlGKlNJjq3NLP5l3eP2qRnK25TytLYNzSz+Zd3j9qM5W3DK0tg3NLP5l3eP2ozlbcMrS2Dc0s/mXd4/ajOVtwytLYNzSz+Zd3j9qM5W3DK0thOZc2dHS180UIIY0jNGJOGLQTpKq285TpqUibcRUZ4I18knltoUZBwP61CPYZWg/wJW1bSl4YUNSPks2F58tGvX/dSdR3hK2j3IxLoyqrdQXoiCxlXHb7n7IeJIeodiHbLqx0KUUgQAIAEACAInei7CyajpDB/uNTFprROFw/ymV6VwjDLusyTpa+nlfURlzmy5oIe5uAzAeI8pU+7r1KckosftaMJxbkibbmln8y7vH7UpnK24zlaWwbmln8y7vH7UZytuGVpbBuaWfzLu8ftRnK24ZWlsG5pZ/Mu7x+1GcrbhlaWxw8tshKKloJ5ooiJGNBac95wOe0aieldaFzVlUSbOda3pxg2kJpViWOa41x/VqgcQmHgGKleoL8af6FOy7H5GWkB0R19rz9IsHEKZhHpMkuPwHuVewX5b8/0TL3vRAoG4uaOUgfxTj6CcVi0PuG7azy0H9C7SB/zH8npUZ3lbHqV1bU9j3uaWfzLu8ftWM5W3DK0tg3NLP5l3eP2ozlbcMrS2Dc0s/mXd4/ajOVtwytLYNzSzuZd3j9qM5W3DLUthIWpQ/4uaKBjnBsrmtawOeQA4gDRiVXhNOCbZMnD8TSR38mMl69ry9lNK0FhGLgGHS5pwwcQeJcatek+XEdIUai54EOTQsMS5Hf0vYHxtSF/2LyPWXcx2YqViikGKxigDFGKA8TShjS5xAaASSdQA0krKXE8EYbw6lVJHYknlJPvK9IiDLqMS5HfsvYfnakb/TXkcsu5jDvL4KqeqPEEhbaqHa+myuyukUdlx28JvWnfJhUm/wBReP5ZVs9P9xipEbBAHxAEYvKkAsupxOGLAB0kvboC72urE43HKmyuyukUdlx+8JvWnfJhUn1DUXj+WVbPs/cYhSDGyuF4XClX2v5Wq9a6USPc6rPOQPCdJ2w+BWbnSl4MW+oiySglkEACABAAgCu953CtR6W+AK3aaKI91qM5WSm/6P1qD5zF1racvDNaGpHyWdC8+WjXr/upOo7wlbR7kYl0ZVVuoL0RBYyrjt9z9kPEkPUOxDtl1Y6FKKQIAEACABAESvU4KqP3PmNTFprI4XOkyvauEYc9x29J+3/ptUm/714Kdl2PyMpIjoIAEACAIxeVwVVdQeNq722rE43GmyuqukUclxm9qnth4FL9Q7o+CnZdj8jNU8dEZfZwkz1ZnzJlXsNJ+f6Jl73ogtN5besPinJdGKR7kWpp/Ib1R8F519WXUZFgya9RWxxnCSRjCdWc5rcfeVlJvojDaXVmL6Xg5+HvGbVnglsHFHcPpaDn4e8ZtRwS2DijueWWnTjVNAOPRIwf90OE39GYTivqehakB1Tw94zajglsZ4luVbXoiAZaepfEcY3vYSMCWOc0kcmIKw0n1MqTXQ2Ppio85qO+k/uWOCOyNvcnuffpmo85qO+k/uRwR2Qe7PcPpmo85qO+k/uRwR2Qe7PcxT2jNIM2SaZ7fwvke4e4nBCjFc0gdST6s1lsaDYuSsl7f01S4YMc0Rxk/tacXkdAwAx9PIpl/UXKCKNlBpOTJjeXwVU9UeIJW21UM19NldldIp1LKyiqqRhZTzvjaXZxa3DAuwAx0jkA9y5zowm8ZI6wrTgsEzd+vFoedy/y7FplaX2m2Zqbh9eLQ87l/l2IytL7QzNTcPrvaHncv8uxGWpfaGZqbnPtS3amqAE88kgGkBzvs48uaNGK3hShDtRpOrOfVnOXQ5j7ukst1NZwLwQZZDNgeIFrWt94YD7VFvJqVXl9ORXtYONPn9SalKMZK4XhcKVfa/lar1rpRI9zqs85A8J0nbD4FZudKXgxb6iLJKCWQQAIAEACAK73ncK1Hpb4Ardpooj3WozlZKb/AKP1qD5zF1racvDNaGpHyWdC8+WjXr/upOo7wlbR7kYl0ZVVuoL0RBYyrjt9z9kPEkPUOxDtl1Y6FKKQIAEACABAESvU4KqP3PmNTFprI4XOkyvauEYc9x29J+3/AKbVJv8AvXgp2XY/IykiOggAQAIAjF5XBVV1B42rvbasTjcabK6q6RRyXGb2qe2HgUv1Duj4Kdl2PyM1Tx0Rl9nCTPVmfMmVew0n5/omXveiC03lt6w+Kcl0YpHuRamn8hvVHwXnX1ZdRkWDIm79AP1im7N/jCqen9r8k696oWOCoYiOLDBGIYsMEYhidGwx/wAQ6B5B+LVrJvA2hzfM562NCX3Z5Pw2hUyR1AcWtiLhmuLTjnAcXpSt1WlTinEataUajakMrcrs/wDDL3rkhnao7laYbldn/hl71yM7V/yDK0w3K7P/AAy965Gdq/5BlaYbldn/AIZe8cjO1f8AIMrTNuiu4s+J2Ip87oke949xOC1d3Vf1No21NPHAlcTA0ANAAAwAAwAHIAluf1O/QjN5fBVT1R4gu9tqo419NldldIowbu8hILTppJZZJmubMYwIywDAMY7E5zTpxcUlc3UqUlFJdB23t41IYslJuepefqvfD/40tn6my+Tvk4bsV+VWTM1mzfo5Ri06WSAYNeOjkPKFRo1o1Y4oRq0ZU3gzjD/7iXU5DLyTyKs60486KoqmvHlxOdDnNPd6W9Kn1rmtSfNLD9x6lQpVFybJnY921DTODsx0rgcQZXZwHJ9kAN/glZ3lWaw6L9BmFtTj+pMUqMAVhgVwvC4Uq+1/K1XrXSiR7nVZ5yB4TpO2HwKzc6UvBi31EWSUEsggAQAIAEAV3vO4VqPS3wBW7TRRHutRnKyU3/R+tQfOYutbTl4ZrQ1I+SzoXny0a9f91J1HeEraPcjEujKqt1BeiILGVcdvufsh4kh6h2IdsurHQpRSBAAgAQAIAiV6nBVR+58xqYtNZHC50mV7VwjDnuO3pP2/9Nqk3/evBTsux+RlJEdBAAgAQBGLyuCqrqDxtXe21YnG402V1V0ijkuM3tU9sPApfqHdHwU7LsfkZqnjojL7OEmerM+ZMq9hpPz/AETL3vRBaby29YfFOS6MUj3ItTT+Q3qj4Lzr6suoyLBk59oWNBUkGeGOQgYAvaHYDkGK3jUlHkmauEXzaNX6p0XmkH+hq29+p9zNfahsH1UovNIP9DVj36n3B7UNivGUMQZVztaAGiV4AGoAOOACuUm3BNkeqsJtBYf3p6h+LVmfQKfU563OYxLkd/S9gfG1IX/YvI7ZdzHapRTBAAgAQAIAEARe8vgqp6o8QXe21Uca+myuyukUdlx28JvWnfJhUm/1F4/llWy0/wBxipEbOfbdjxVsLop25zD72nic08RC2hOUHxRNJwU1gyv+WOSctmS5r/txOP8Aw5QNDug8juhW6FxGquXUk1qLps49nV8lNI2WF5Y9pxDh8DyjoXWcFJYM5xk4vFDwyEy/jtACKbNjqBxY/Zk6WY8f+X4qPcWrpvGPNFShcKfJ9Sb4pUZArDArjeI3C1KrHnMf5Wq7a6USNc6rNPJSuZTVtPNKSGMkDnEAk4DHiGtdK0XOm0jWjJRmmxz7qNnc7J3UmxScnV2+UU81S3DdRs7nZO6k2IydXb5QZqluG6jZ3Oyd1JsRk6u3ygzVLcN1Gzudk7qTYjJ1dvlBmqW4G9Gzudk7mTYjJVtvlBmqW4n8t7Tjq6+aaEkxvIzSQWnQ0A6Dp4lUt4OFNRl1JteanNtGDJJpNoUYHnUJ9glaT/ALavpS8MKGpHyWbXny0a9f91J1HeEraPcjEujKqt1BeiILJrdflDBZ88r6hzmtdGGtzWufpzsdTUpeUpVIrhGrWpGDfEMndRs7nZO6k2JDJ1dvlDuapbhuo2dzsndSbEZOrt8oM1S3DdRs7nZO6k2IydXb5QZqluG6jZ3Oyd1JsRk6u3ygzVLcy0l5NBLIyNkkhc9zWNH6KQYucQBpI0aSsOzqpY4f+GVc028Ez3ek3GyajoDD/usWLTWQXC/KZXpXCMMm6/K+ls+nlZUPc1zpc4BrHO0ZgGto5Qp93QnUknEeta0IRakyabqNnc7J3UmxK5Ort8oazVLcN1Gzudk7qTYjJ1dvlBmqW4bqNnc7J3UmxGTq7fKDNUtw3UbO52TupNiMnV2+UGapbnEy0y/oqqgnhikeZHtAaDG9oxDmnWRgNS60LWpGom0cq1xTlBpMTqqkwctxjf8ADVB/6w8AUr1DvXgp2XY/IzEgOiOvsafpFh4jTMAPoklx+IVew0n5/omXveiBQOwc0nUCD/FONYrATi8GmPeG8+zw0AyyaAB9zJyehR3Z1cenyisrqlue91Gzudk7qTYsZOrt8ozmqW4bqNnc7J3UmxGTq7fKDNUtw3UbO52TupNiMnV2+UGapbgb0bO52TuZNiMnV2+UGapbiQtypbNUzSM0tfI5zSRhoLiRoVenFxikyVUkpTbRsZN07pJiGDE5hOHRnNWKksIpm9KOLwOSuhxGJcjv6XsD42pC/wCxeR2y7mO1SimCABAAgAQAIAi95fBVT1R4gu9tqo419NldldIo7Ljt4TetO+TCpN/qLx/LKtlp/uMVIjYIA07Vs2OqidFM0OY4YEH4jkI5VtCTg8YmsoqSwYg8t8jJLMkxxL4HH7EuHH+B/I7p41at7hVVz5Mk16Dpv9CMNcQQQcCDiCNBBGog8RTHU4Y4DZyCvKxzYK5wB1MnPHyNk6f8ymXNph+KH/Cjb3WP4Zf9Go04qcOijvZyQmfP+twMdI1zQJGsGLmubozsBpLSMNWrBU7KvFLgkxC7otviQrXNIOBBB4wdHvVHHYQPiAxBAYggMQQGIIDE+gY/+uNADHusyQmNUyqmY5kceJYHtLS95GAwB04DHHHlwSF5cRUeBMdtaD4uJjpClFI16/7qTqO8JW0e5GJdGVVbqC9EQWfUACAxBAYggMQQGJ08mN/UvrEXzWrnVX4H4ZvT715RZC3LObVU0sDtAkY5mPJiNB9hwPsUGEuGSkWpx4otFcLcyfqKF5ZPE4YHQ8AljulrtXs1q9TqxqLGJGqUnB4M5a6HIEGcQQGIIDEEBiCAxNqz7PlqHhkMT5HY6mNJw9J1D0lYlKMVizMYtvBFgrvrANn0TIn4fpHEySYas537I9DQ0ewqHcVfcqNosUKfBDBklXA7C8vayWkrY45oGl0kWLSweU5hwOjlII1dKds66g3GX1FLqi5rFCVmhdG4te1zXDW1wLXD0g6QqyafTmS2mjGshiCAxBAYggMQQGJ7ijLyA0OcTqDQST0ABHTmw6jcupyPkgL6ipYWl7MyONwwdmkhznEHViQ0YdCl3dxF4RiyhbUXFcT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data:image/jpeg;base64,/9j/4AAQSkZJRgABAQAAAQABAAD/2wCEAAkGBxQPEBQUERISFhQXFRsWFRQUFRQVFhUXGRUYGBUVGBcYHSggGxolGxgWITEhJSw3Li4uFx8zODQsNygtLi0BCgoKDg0OGxAQGzIkICYvLCwsLC80LSwsLCwsLSwsLCwsLCwsLCwsLCwsLCwsLCwsLCwsLCwsLCwsLCwsLCwsLP/AABEIADgBvgMBEQACEQEDEQH/xAAcAAACAgMBAQAAAAAAAAAAAAAABwYIAwQFAgH/xABMEAABAwEDBQsIBggEBwAAAAABAAIDBAUHEQYSITHRFzQ1QVFTYXJzk7IyVHF0gZGxsxUWIjNSwhMUQoKhosPSJGKSoyNDY8HT4fD/xAAaAQADAAMBAAAAAAAAAAAAAAAABAUBAgMG/8QALxEAAgECBAUDAgcBAQAAAAAAAAECAwQRFDNREiExMnEFE6FBUiIjYYHB0fCRsf/aAAwDAQACEQMRAD8AX69IefBAAgAQAIAEAbNFXSwOzopJI3crHOb8DpWsoxlyaNoyceaY7br8rn2hG+OfAzRYHOGjPYcRjhxEHQfSFIu7dU2nHoypbVvcWD6o6d5fBVT1R4gudtqo6V9NldldIoIAEACABAAgDp2Pb1RRuDoJnsw/ZziWHoLDoK5zpQmsJI6Qqyg+TLBZHW6LQpI58MHHFr2jUHtODgOjj9BCiVqXtTcSxSqcceI7ZXI6CnvWyzmhn/VaZ5jAYDI9pweS7SGg/sgDDSNOniwVGzt4yjxy5iF1XknwxFZPUOkdi97nHle4uPvJxVJJLohBtv6mJZNQQAIAEACAPcUrmHFrnNPK0lp940rHJ9TKbXQZd12WkzqltLUyOkZICI3PJc9rgMQM46SCAdfH6VPu7aPDxx5D9tXblwyHEFMKBgr/ALqTqO8JW0e5GJdGVVbqC9EQWMq47fc/ZDxJD1DsQ7ZdWOhSikCABAAgAQBp2xaDaWnlmf5MbHPI5c0Y4DpOr2raEXOSijWUlFYsrtb2VdVWvLpZnhp1RMc5sbRyZoOn0lXKdvCmsEiPUrTnzbOGV2OQIMAgAQAIAEGcDoWZbVRSuDoJ5GEHU1xzT6W6j7QtJ0oT7kbwqSj0Y/8AIO3zaNEyZwAeCWSAas9vGOggg+1RK9L2p8JXo1PcjiSJcTqQG9XKySgjjipzmyy4nP42MGgkY8ZJCcs6CqPGXQVuazgsF1EpWV0sxxllkkPK97neIquoxj0RMlJy6s11k0BAAgAQAIAzUtXJEc6OR7Dysc5p94Kw4qSwaNlJx6Mb112WklVnwVLs57G57JD5Tm4gODuUgkaelTLq2UWpQ6Mft7htYSE2qhOJtdRY8NZVyMqIxI0RFwBx0HOaMdHpSl5UlCKcXgN2kIyk+Iav1As/zSP3u2qdmq33D+Xp7B9QLP8ANI/e7ajNVvuDL09g+oFn+aR+921GarfcGXp7GvXXc0EkbmtgDCQcHsLgWnDQdayruqnzZrK2ptdCvrhgcDrGgq2SHyeAxbkd+zdh+dqRv+xeRyy7mMO8vgqp6o8QSFtqodr6bK7K6RRq3TZM0tZRyvqIWyOFQWAnHQ0RxnDQeVx96nXlacJpReHIo2tKEoYtE2+oFn+aR+921KZqt9wzl6ewfUCz/NI/e7ajNVvuDL09g+oFn+aR+921GarfcGXp7EZvByFpIqGSaCMRPiAd9kuwcM4Agj2613trqo6ijJ44nGvbwUG0JpVSWOy4/eE3rTvkwqT6hqLwVbPTGIUiNlcrxXE2pVY8UmHsDWq5a6USPc6rNPJKiZUV1PFKMWPkDXDEjEHHjC6V5ONNtbGlGKlNJjq3NLP5l3eP2qRnK25TytLYNzSz+Zd3j9qM5W3DK0tg3NLP5l3eP2ozlbcMrS2Dc0s/mXd4/ajOVtwytLYNzSz+Zd3j9qM5W3DK0thOZc2dHS180UIIY0jNGJOGLQTpKq285TpqUibcRUZ4I18knltoUZBwP61CPYZWg/wJW1bSl4YUNSPks2F58tGvX/dSdR3hK2j3IxLoyqrdQXoiCxlXHb7n7IeJIeodiHbLqx0KUUgQAIAEACAInei7CyajpDB/uNTFprROFw/ymV6VwjDLusyTpa+nlfURlzmy5oIe5uAzAeI8pU+7r1KckosftaMJxbkibbmln8y7vH7UpnK24zlaWwbmln8y7vH7UZytuGVpbBuaWfzLu8ftRnK24ZWlsG5pZ/Mu7x+1GcrbhlaWxw8tshKKloJ5ooiJGNBac95wOe0aieldaFzVlUSbOda3pxg2kJpViWOa41x/VqgcQmHgGKleoL8af6FOy7H5GWkB0R19rz9IsHEKZhHpMkuPwHuVewX5b8/0TL3vRAoG4uaOUgfxTj6CcVi0PuG7azy0H9C7SB/zH8npUZ3lbHqV1bU9j3uaWfzLu8ftWM5W3DK0tg3NLP5l3eP2ozlbcMrS2Dc0s/mXd4/ajOVtwytLYNzSzuZd3j9qM5W3DLUthIWpQ/4uaKBjnBsrmtawOeQA4gDRiVXhNOCbZMnD8TSR38mMl69ry9lNK0FhGLgGHS5pwwcQeJcatek+XEdIUai54EOTQsMS5Hf0vYHxtSF/2LyPWXcx2YqViikGKxigDFGKA8TShjS5xAaASSdQA0krKXE8EYbw6lVJHYknlJPvK9IiDLqMS5HfsvYfnakb/TXkcsu5jDvL4KqeqPEEhbaqHa+myuyukUdlx28JvWnfJhUm/wBReP5ZVs9P9xipEbBAHxAEYvKkAsupxOGLAB0kvboC72urE43HKmyuyukUdlx+8JvWnfJhUn1DUXj+WVbPs/cYhSDGyuF4XClX2v5Wq9a6USPc6rPOQPCdJ2w+BWbnSl4MW+oiySglkEACABAAgCu953CtR6W+AK3aaKI91qM5WSm/6P1qD5zF1racvDNaGpHyWdC8+WjXr/upOo7wlbR7kYl0ZVVuoL0RBYyrjt9z9kPEkPUOxDtl1Y6FKKQIAEACABAESvU4KqP3PmNTFprI4XOkyvauEYc9x29J+3/ptUm/714Kdl2PyMpIjoIAEACAIxeVwVVdQeNq722rE43GmyuqukUclxm9qnth4FL9Q7o+CnZdj8jNU8dEZfZwkz1ZnzJlXsNJ+f6Jl73ogtN5besPinJdGKR7kWpp/Ib1R8F519WXUZFgya9RWxxnCSRjCdWc5rcfeVlJvojDaXVmL6Xg5+HvGbVnglsHFHcPpaDn4e8ZtRwS2DijueWWnTjVNAOPRIwf90OE39GYTivqehakB1Tw94zajglsZ4luVbXoiAZaepfEcY3vYSMCWOc0kcmIKw0n1MqTXQ2Ppio85qO+k/uWOCOyNvcnuffpmo85qO+k/uRwR2Qe7PcPpmo85qO+k/uRwR2Qe7PcxT2jNIM2SaZ7fwvke4e4nBCjFc0gdST6s1lsaDYuSsl7f01S4YMc0Rxk/tacXkdAwAx9PIpl/UXKCKNlBpOTJjeXwVU9UeIJW21UM19NldldIp1LKyiqqRhZTzvjaXZxa3DAuwAx0jkA9y5zowm8ZI6wrTgsEzd+vFoedy/y7FplaX2m2Zqbh9eLQ87l/l2IytL7QzNTcPrvaHncv8uxGWpfaGZqbnPtS3amqAE88kgGkBzvs48uaNGK3hShDtRpOrOfVnOXQ5j7ukst1NZwLwQZZDNgeIFrWt94YD7VFvJqVXl9ORXtYONPn9SalKMZK4XhcKVfa/lar1rpRI9zqs85A8J0nbD4FZudKXgxb6iLJKCWQQAIAEACAK73ncK1Hpb4Ardpooj3WozlZKb/AKP1qD5zF1racvDNaGpHyWdC8+WjXr/upOo7wlbR7kYl0ZVVuoL0RBYyrjt9z9kPEkPUOxDtl1Y6FKKQIAEACABAESvU4KqP3PmNTFprI4XOkyvauEYc9x29J+3/AKbVJv8AvXgp2XY/IykiOggAQAIAjF5XBVV1B42rvbasTjcabK6q6RRyXGb2qe2HgUv1Duj4Kdl2PyM1Tx0Rl9nCTPVmfMmVew0n5/omXveiC03lt6w+Kcl0YpHuRamn8hvVHwXnX1ZdRkWDIm79AP1im7N/jCqen9r8k696oWOCoYiOLDBGIYsMEYhidGwx/wAQ6B5B+LVrJvA2hzfM562NCX3Z5Pw2hUyR1AcWtiLhmuLTjnAcXpSt1WlTinEataUajakMrcrs/wDDL3rkhnao7laYbldn/hl71yM7V/yDK0w3K7P/AAy965Gdq/5BlaYbldn/AIZe8cjO1f8AIMrTNuiu4s+J2Ip87oke949xOC1d3Vf1No21NPHAlcTA0ANAAAwAAwAHIAluf1O/QjN5fBVT1R4gu9tqo419NldldIowbu8hILTppJZZJmubMYwIywDAMY7E5zTpxcUlc3UqUlFJdB23t41IYslJuepefqvfD/40tn6my+Tvk4bsV+VWTM1mzfo5Ri06WSAYNeOjkPKFRo1o1Y4oRq0ZU3gzjD/7iXU5DLyTyKs60486KoqmvHlxOdDnNPd6W9Kn1rmtSfNLD9x6lQpVFybJnY921DTODsx0rgcQZXZwHJ9kAN/glZ3lWaw6L9BmFtTj+pMUqMAVhgVwvC4Uq+1/K1XrXSiR7nVZ5yB4TpO2HwKzc6UvBi31EWSUEsggAQAIAEAV3vO4VqPS3wBW7TRRHutRnKyU3/R+tQfOYutbTl4ZrQ1I+SzoXny0a9f91J1HeEraPcjEujKqt1BeiILGVcdvufsh4kh6h2IdsurHQpRSBAAgAQAIAiV6nBVR+58xqYtNZHC50mV7VwjDnuO3pP2/9Nqk3/evBTsux+RlJEdBAAgAQBGLyuCqrqDxtXe21YnG402V1V0ijkuM3tU9sPApfqHdHwU7LsfkZqnjojL7OEmerM+ZMq9hpPz/AETL3vRBaby29YfFOS6MUj3ItTT+Q3qj4Lzr6suoyLBk59oWNBUkGeGOQgYAvaHYDkGK3jUlHkmauEXzaNX6p0XmkH+hq29+p9zNfahsH1UovNIP9DVj36n3B7UNivGUMQZVztaAGiV4AGoAOOACuUm3BNkeqsJtBYf3p6h+LVmfQKfU563OYxLkd/S9gfG1IX/YvI7ZdzHapRTBAAgAQAIAEARe8vgqp6o8QXe21Uca+myuyukUdlx28JvWnfJhUm/1F4/llWy0/wBxipEbOfbdjxVsLop25zD72nic08RC2hOUHxRNJwU1gyv+WOSctmS5r/txOP8Aw5QNDug8juhW6FxGquXUk1qLps49nV8lNI2WF5Y9pxDh8DyjoXWcFJYM5xk4vFDwyEy/jtACKbNjqBxY/Zk6WY8f+X4qPcWrpvGPNFShcKfJ9Sb4pUZArDArjeI3C1KrHnMf5Wq7a6USNc6rNPJSuZTVtPNKSGMkDnEAk4DHiGtdK0XOm0jWjJRmmxz7qNnc7J3UmxScnV2+UU81S3DdRs7nZO6k2IydXb5QZqluG6jZ3Oyd1JsRk6u3ygzVLcN1Gzudk7qTYjJ1dvlBmqW4G9Gzudk7mTYjJVtvlBmqW4n8t7Tjq6+aaEkxvIzSQWnQ0A6Dp4lUt4OFNRl1JteanNtGDJJpNoUYHnUJ9glaT/ALavpS8MKGpHyWbXny0a9f91J1HeEraPcjEujKqt1BeiILJrdflDBZ88r6hzmtdGGtzWufpzsdTUpeUpVIrhGrWpGDfEMndRs7nZO6k2JDJ1dvlDuapbhuo2dzsndSbEZOrt8oM1S3DdRs7nZO6k2IydXb5QZqluG6jZ3Oyd1JsRk6u3ygzVLcy0l5NBLIyNkkhc9zWNH6KQYucQBpI0aSsOzqpY4f+GVc028Ez3ek3GyajoDD/usWLTWQXC/KZXpXCMMm6/K+ls+nlZUPc1zpc4BrHO0ZgGto5Qp93QnUknEeta0IRakyabqNnc7J3UmxK5Ort8oazVLcN1Gzudk7qTYjJ1dvlBmqW4bqNnc7J3UmxGTq7fKDNUtw3UbO52TupNiMnV2+UGapbnEy0y/oqqgnhikeZHtAaDG9oxDmnWRgNS60LWpGom0cq1xTlBpMTqqkwctxjf8ADVB/6w8AUr1DvXgp2XY/IzEgOiOvsafpFh4jTMAPoklx+IVew0n5/omXveiBQOwc0nUCD/FONYrATi8GmPeG8+zw0AyyaAB9zJyehR3Z1cenyisrqlue91Gzudk7qTYsZOrt8ozmqW4bqNnc7J3UmxGTq7fKDNUtw3UbO52TupNiMnV2+UGapbgb0bO52TuZNiMnV2+UGapbiQtypbNUzSM0tfI5zSRhoLiRoVenFxikyVUkpTbRsZN07pJiGDE5hOHRnNWKksIpm9KOLwOSuhxGJcjv6XsD42pC/wCxeR2y7mO1SimCABAAgAQAIAi95fBVT1R4gu9tqo419NldldIo7Ljt4TetO+TCpN/qLx/LKtlp/uMVIjYIA07Vs2OqidFM0OY4YEH4jkI5VtCTg8YmsoqSwYg8t8jJLMkxxL4HH7EuHH+B/I7p41at7hVVz5Mk16Dpv9CMNcQQQcCDiCNBBGog8RTHU4Y4DZyCvKxzYK5wB1MnPHyNk6f8ymXNph+KH/Cjb3WP4Zf9Go04qcOijvZyQmfP+twMdI1zQJGsGLmubozsBpLSMNWrBU7KvFLgkxC7otviQrXNIOBBB4wdHvVHHYQPiAxBAYggMQQGIIDE+gY/+uNADHusyQmNUyqmY5kceJYHtLS95GAwB04DHHHlwSF5cRUeBMdtaD4uJjpClFI16/7qTqO8JW0e5GJdGVVbqC9EQWfUACAxBAYggMQQGJ08mN/UvrEXzWrnVX4H4ZvT715RZC3LObVU0sDtAkY5mPJiNB9hwPsUGEuGSkWpx4otFcLcyfqKF5ZPE4YHQ8AljulrtXs1q9TqxqLGJGqUnB4M5a6HIEGcQQGIIDEEBiCAxNqz7PlqHhkMT5HY6mNJw9J1D0lYlKMVizMYtvBFgrvrANn0TIn4fpHEySYas537I9DQ0ewqHcVfcqNosUKfBDBklXA7C8vayWkrY45oGl0kWLSweU5hwOjlII1dKds66g3GX1FLqi5rFCVmhdG4te1zXDW1wLXD0g6QqyafTmS2mjGshiCAxBAYggMQQGJ7ijLyA0OcTqDQST0ABHTmw6jcupyPkgL6ipYWl7MyONwwdmkhznEHViQ0YdCl3dxF4RiyhbUXFcT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data:image/jpeg;base64,/9j/4AAQSkZJRgABAQAAAQABAAD/2wCEAAkGBxQPEBQUERISFhQXFRsWFRQUFRQVFhUXGRUYGBUVGBcYHSggGxolGxgWITEhJSw3Li4uFx8zODQsNygtLi0BCgoKDg0OGxAQGzIkICYvLCwsLC80LSwsLCwsLSwsLCwsLCwsLCwsLCwsLCwsLCwsLCwsLCwsLCwsLCwsLCwsLP/AABEIADgBvgMBEQACEQEDEQH/xAAcAAACAgMBAQAAAAAAAAAAAAAABwYIAwQFAgH/xABMEAABAwEDBQsIBggEBwAAAAABAAIDBAUHEQYSITHRFzQ1QVFTYXJzk7IyVHF0gZGxsxUWIjNSwhMUQoKhosPSJGKSoyNDY8HT4fD/xAAaAQADAAMBAAAAAAAAAAAAAAAABAUBAgMG/8QALxEAAgECBAUDAgcBAQAAAAAAAAECAwQRFDNREiExMnEFE6FBUiIjYYHB0fCRsf/aAAwDAQACEQMRAD8AX69IefBAAgAQAIAEAbNFXSwOzopJI3crHOb8DpWsoxlyaNoyceaY7br8rn2hG+OfAzRYHOGjPYcRjhxEHQfSFIu7dU2nHoypbVvcWD6o6d5fBVT1R4gudtqo6V9NldldIoIAEACABAAgDp2Pb1RRuDoJnsw/ZziWHoLDoK5zpQmsJI6Qqyg+TLBZHW6LQpI58MHHFr2jUHtODgOjj9BCiVqXtTcSxSqcceI7ZXI6CnvWyzmhn/VaZ5jAYDI9pweS7SGg/sgDDSNOniwVGzt4yjxy5iF1XknwxFZPUOkdi97nHle4uPvJxVJJLohBtv6mJZNQQAIAEACAPcUrmHFrnNPK0lp940rHJ9TKbXQZd12WkzqltLUyOkZICI3PJc9rgMQM46SCAdfH6VPu7aPDxx5D9tXblwyHEFMKBgr/ALqTqO8JW0e5GJdGVVbqC9EQWMq47fc/ZDxJD1DsQ7ZdWOhSikCABAAgAQBp2xaDaWnlmf5MbHPI5c0Y4DpOr2raEXOSijWUlFYsrtb2VdVWvLpZnhp1RMc5sbRyZoOn0lXKdvCmsEiPUrTnzbOGV2OQIMAgAQAIAEGcDoWZbVRSuDoJ5GEHU1xzT6W6j7QtJ0oT7kbwqSj0Y/8AIO3zaNEyZwAeCWSAas9vGOggg+1RK9L2p8JXo1PcjiSJcTqQG9XKySgjjipzmyy4nP42MGgkY8ZJCcs6CqPGXQVuazgsF1EpWV0sxxllkkPK97neIquoxj0RMlJy6s11k0BAAgAQAIAzUtXJEc6OR7Dysc5p94Kw4qSwaNlJx6Mb112WklVnwVLs57G57JD5Tm4gODuUgkaelTLq2UWpQ6Mft7htYSE2qhOJtdRY8NZVyMqIxI0RFwBx0HOaMdHpSl5UlCKcXgN2kIyk+Iav1As/zSP3u2qdmq33D+Xp7B9QLP8ANI/e7ajNVvuDL09g+oFn+aR+921GarfcGXp7GvXXc0EkbmtgDCQcHsLgWnDQdayruqnzZrK2ptdCvrhgcDrGgq2SHyeAxbkd+zdh+dqRv+xeRyy7mMO8vgqp6o8QSFtqodr6bK7K6RRq3TZM0tZRyvqIWyOFQWAnHQ0RxnDQeVx96nXlacJpReHIo2tKEoYtE2+oFn+aR+921KZqt9wzl6ewfUCz/NI/e7ajNVvuDL09g+oFn+aR+921GarfcGXp7EZvByFpIqGSaCMRPiAd9kuwcM4Agj2613trqo6ijJ44nGvbwUG0JpVSWOy4/eE3rTvkwqT6hqLwVbPTGIUiNlcrxXE2pVY8UmHsDWq5a6USPc6rNPJKiZUV1PFKMWPkDXDEjEHHjC6V5ONNtbGlGKlNJjq3NLP5l3eP2qRnK25TytLYNzSz+Zd3j9qM5W3DK0tg3NLP5l3eP2ozlbcMrS2Dc0s/mXd4/ajOVtwytLYNzSz+Zd3j9qM5W3DK0thOZc2dHS180UIIY0jNGJOGLQTpKq285TpqUibcRUZ4I18knltoUZBwP61CPYZWg/wJW1bSl4YUNSPks2F58tGvX/dSdR3hK2j3IxLoyqrdQXoiCxlXHb7n7IeJIeodiHbLqx0KUUgQAIAEACAInei7CyajpDB/uNTFprROFw/ymV6VwjDLusyTpa+nlfURlzmy5oIe5uAzAeI8pU+7r1KckosftaMJxbkibbmln8y7vH7UpnK24zlaWwbmln8y7vH7UZytuGVpbBuaWfzLu8ftRnK24ZWlsG5pZ/Mu7x+1GcrbhlaWxw8tshKKloJ5ooiJGNBac95wOe0aieldaFzVlUSbOda3pxg2kJpViWOa41x/VqgcQmHgGKleoL8af6FOy7H5GWkB0R19rz9IsHEKZhHpMkuPwHuVewX5b8/0TL3vRAoG4uaOUgfxTj6CcVi0PuG7azy0H9C7SB/zH8npUZ3lbHqV1bU9j3uaWfzLu8ftWM5W3DK0tg3NLP5l3eP2ozlbcMrS2Dc0s/mXd4/ajOVtwytLYNzSzuZd3j9qM5W3DLUthIWpQ/4uaKBjnBsrmtawOeQA4gDRiVXhNOCbZMnD8TSR38mMl69ry9lNK0FhGLgGHS5pwwcQeJcatek+XEdIUai54EOTQsMS5Hf0vYHxtSF/2LyPWXcx2YqViikGKxigDFGKA8TShjS5xAaASSdQA0krKXE8EYbw6lVJHYknlJPvK9IiDLqMS5HfsvYfnakb/TXkcsu5jDvL4KqeqPEEhbaqHa+myuyukUdlx28JvWnfJhUm/wBReP5ZVs9P9xipEbBAHxAEYvKkAsupxOGLAB0kvboC72urE43HKmyuyukUdlx+8JvWnfJhUn1DUXj+WVbPs/cYhSDGyuF4XClX2v5Wq9a6USPc6rPOQPCdJ2w+BWbnSl4MW+oiySglkEACABAAgCu953CtR6W+AK3aaKI91qM5WSm/6P1qD5zF1racvDNaGpHyWdC8+WjXr/upOo7wlbR7kYl0ZVVuoL0RBYyrjt9z9kPEkPUOxDtl1Y6FKKQIAEACABAESvU4KqP3PmNTFprI4XOkyvauEYc9x29J+3/ptUm/714Kdl2PyMpIjoIAEACAIxeVwVVdQeNq722rE43GmyuqukUclxm9qnth4FL9Q7o+CnZdj8jNU8dEZfZwkz1ZnzJlXsNJ+f6Jl73ogtN5besPinJdGKR7kWpp/Ib1R8F519WXUZFgya9RWxxnCSRjCdWc5rcfeVlJvojDaXVmL6Xg5+HvGbVnglsHFHcPpaDn4e8ZtRwS2DijueWWnTjVNAOPRIwf90OE39GYTivqehakB1Tw94zajglsZ4luVbXoiAZaepfEcY3vYSMCWOc0kcmIKw0n1MqTXQ2Ppio85qO+k/uWOCOyNvcnuffpmo85qO+k/uRwR2Qe7PcPpmo85qO+k/uRwR2Qe7PcxT2jNIM2SaZ7fwvke4e4nBCjFc0gdST6s1lsaDYuSsl7f01S4YMc0Rxk/tacXkdAwAx9PIpl/UXKCKNlBpOTJjeXwVU9UeIJW21UM19NldldIp1LKyiqqRhZTzvjaXZxa3DAuwAx0jkA9y5zowm8ZI6wrTgsEzd+vFoedy/y7FplaX2m2Zqbh9eLQ87l/l2IytL7QzNTcPrvaHncv8uxGWpfaGZqbnPtS3amqAE88kgGkBzvs48uaNGK3hShDtRpOrOfVnOXQ5j7ukst1NZwLwQZZDNgeIFrWt94YD7VFvJqVXl9ORXtYONPn9SalKMZK4XhcKVfa/lar1rpRI9zqs85A8J0nbD4FZudKXgxb6iLJKCWQQAIAEACAK73ncK1Hpb4Ardpooj3WozlZKb/AKP1qD5zF1racvDNaGpHyWdC8+WjXr/upOo7wlbR7kYl0ZVVuoL0RBYyrjt9z9kPEkPUOxDtl1Y6FKKQIAEACABAESvU4KqP3PmNTFprI4XOkyvauEYc9x29J+3/AKbVJv8AvXgp2XY/IykiOggAQAIAjF5XBVV1B42rvbasTjcabK6q6RRyXGb2qe2HgUv1Duj4Kdl2PyM1Tx0Rl9nCTPVmfMmVew0n5/omXveiC03lt6w+Kcl0YpHuRamn8hvVHwXnX1ZdRkWDIm79AP1im7N/jCqen9r8k696oWOCoYiOLDBGIYsMEYhidGwx/wAQ6B5B+LVrJvA2hzfM562NCX3Z5Pw2hUyR1AcWtiLhmuLTjnAcXpSt1WlTinEataUajakMrcrs/wDDL3rkhnao7laYbldn/hl71yM7V/yDK0w3K7P/AAy965Gdq/5BlaYbldn/AIZe8cjO1f8AIMrTNuiu4s+J2Ip87oke949xOC1d3Vf1No21NPHAlcTA0ANAAAwAAwAHIAluf1O/QjN5fBVT1R4gu9tqo419NldldIowbu8hILTppJZZJmubMYwIywDAMY7E5zTpxcUlc3UqUlFJdB23t41IYslJuepefqvfD/40tn6my+Tvk4bsV+VWTM1mzfo5Ri06WSAYNeOjkPKFRo1o1Y4oRq0ZU3gzjD/7iXU5DLyTyKs60486KoqmvHlxOdDnNPd6W9Kn1rmtSfNLD9x6lQpVFybJnY921DTODsx0rgcQZXZwHJ9kAN/glZ3lWaw6L9BmFtTj+pMUqMAVhgVwvC4Uq+1/K1XrXSiR7nVZ5yB4TpO2HwKzc6UvBi31EWSUEsggAQAIAEAV3vO4VqPS3wBW7TRRHutRnKyU3/R+tQfOYutbTl4ZrQ1I+SzoXny0a9f91J1HeEraPcjEujKqt1BeiILGVcdvufsh4kh6h2IdsurHQpRSBAAgAQAIAiV6nBVR+58xqYtNZHC50mV7VwjDnuO3pP2/9Nqk3/evBTsux+RlJEdBAAgAQBGLyuCqrqDxtXe21YnG402V1V0ijkuM3tU9sPApfqHdHwU7LsfkZqnjojL7OEmerM+ZMq9hpPz/AETL3vRBaby29YfFOS6MUj3ItTT+Q3qj4Lzr6suoyLBk59oWNBUkGeGOQgYAvaHYDkGK3jUlHkmauEXzaNX6p0XmkH+hq29+p9zNfahsH1UovNIP9DVj36n3B7UNivGUMQZVztaAGiV4AGoAOOACuUm3BNkeqsJtBYf3p6h+LVmfQKfU563OYxLkd/S9gfG1IX/YvI7ZdzHapRTBAAgAQAIAEARe8vgqp6o8QXe21Uca+myuyukUdlx28JvWnfJhUm/1F4/llWy0/wBxipEbOfbdjxVsLop25zD72nic08RC2hOUHxRNJwU1gyv+WOSctmS5r/txOP8Aw5QNDug8juhW6FxGquXUk1qLps49nV8lNI2WF5Y9pxDh8DyjoXWcFJYM5xk4vFDwyEy/jtACKbNjqBxY/Zk6WY8f+X4qPcWrpvGPNFShcKfJ9Sb4pUZArDArjeI3C1KrHnMf5Wq7a6USNc6rNPJSuZTVtPNKSGMkDnEAk4DHiGtdK0XOm0jWjJRmmxz7qNnc7J3UmxScnV2+UU81S3DdRs7nZO6k2IydXb5QZqluG6jZ3Oyd1JsRk6u3ygzVLcN1Gzudk7qTYjJ1dvlBmqW4G9Gzudk7mTYjJVtvlBmqW4n8t7Tjq6+aaEkxvIzSQWnQ0A6Dp4lUt4OFNRl1JteanNtGDJJpNoUYHnUJ9glaT/ALavpS8MKGpHyWbXny0a9f91J1HeEraPcjEujKqt1BeiILJrdflDBZ88r6hzmtdGGtzWufpzsdTUpeUpVIrhGrWpGDfEMndRs7nZO6k2JDJ1dvlDuapbhuo2dzsndSbEZOrt8oM1S3DdRs7nZO6k2IydXb5QZqluG6jZ3Oyd1JsRk6u3ygzVLcy0l5NBLIyNkkhc9zWNH6KQYucQBpI0aSsOzqpY4f+GVc028Ez3ek3GyajoDD/usWLTWQXC/KZXpXCMMm6/K+ls+nlZUPc1zpc4BrHO0ZgGto5Qp93QnUknEeta0IRakyabqNnc7J3UmxK5Ort8oazVLcN1Gzudk7qTYjJ1dvlBmqW4bqNnc7J3UmxGTq7fKDNUtw3UbO52TupNiMnV2+UGapbnEy0y/oqqgnhikeZHtAaDG9oxDmnWRgNS60LWpGom0cq1xTlBpMTqqkwctxjf8ADVB/6w8AUr1DvXgp2XY/IzEgOiOvsafpFh4jTMAPoklx+IVew0n5/omXveiBQOwc0nUCD/FONYrATi8GmPeG8+zw0AyyaAB9zJyehR3Z1cenyisrqlue91Gzudk7qTYsZOrt8ozmqW4bqNnc7J3UmxGTq7fKDNUtw3UbO52TupNiMnV2+UGapbgb0bO52TuZNiMnV2+UGapbiQtypbNUzSM0tfI5zSRhoLiRoVenFxikyVUkpTbRsZN07pJiGDE5hOHRnNWKksIpm9KOLwOSuhxGJcjv6XsD42pC/wCxeR2y7mO1SimCABAAgAQAIAi95fBVT1R4gu9tqo419NldldIo7Ljt4TetO+TCpN/qLx/LKtlp/uMVIjYIA07Vs2OqidFM0OY4YEH4jkI5VtCTg8YmsoqSwYg8t8jJLMkxxL4HH7EuHH+B/I7p41at7hVVz5Mk16Dpv9CMNcQQQcCDiCNBBGog8RTHU4Y4DZyCvKxzYK5wB1MnPHyNk6f8ymXNph+KH/Cjb3WP4Zf9Go04qcOijvZyQmfP+twMdI1zQJGsGLmubozsBpLSMNWrBU7KvFLgkxC7otviQrXNIOBBB4wdHvVHHYQPiAxBAYggMQQGIIDE+gY/+uNADHusyQmNUyqmY5kceJYHtLS95GAwB04DHHHlwSF5cRUeBMdtaD4uJjpClFI16/7qTqO8JW0e5GJdGVVbqC9EQWfUACAxBAYggMQQGJ08mN/UvrEXzWrnVX4H4ZvT715RZC3LObVU0sDtAkY5mPJiNB9hwPsUGEuGSkWpx4otFcLcyfqKF5ZPE4YHQ8AljulrtXs1q9TqxqLGJGqUnB4M5a6HIEGcQQGIIDEEBiCAxNqz7PlqHhkMT5HY6mNJw9J1D0lYlKMVizMYtvBFgrvrANn0TIn4fpHEySYas537I9DQ0ewqHcVfcqNosUKfBDBklXA7C8vayWkrY45oGl0kWLSweU5hwOjlII1dKds66g3GX1FLqi5rFCVmhdG4te1zXDW1wLXD0g6QqyafTmS2mjGshiCAxBAYggMQQGJ7ijLyA0OcTqDQST0ABHTmw6jcupyPkgL6ipYWl7MyONwwdmkhznEHViQ0YdCl3dxF4RiyhbUXFcT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4" descr="data:image/jpeg;base64,/9j/4AAQSkZJRgABAQAAAQABAAD/2wCEAAkGBxQPEBQUERISFhQXFRsWFRQUFRQVFhUXGRUYGBUVGBcYHSggGxolGxgWITEhJSw3Li4uFx8zODQsNygtLi0BCgoKDg0OGxAQGzIkICYvLCwsLC80LSwsLCwsLSwsLCwsLCwsLCwsLCwsLCwsLCwsLCwsLCwsLCwsLCwsLCwsLP/AABEIADgBvgMBEQACEQEDEQH/xAAcAAACAgMBAQAAAAAAAAAAAAAABwYIAwQFAgH/xABMEAABAwEDBQsIBggEBwAAAAABAAIDBAUHEQYSITHRFzQ1QVFTYXJzk7IyVHF0gZGxsxUWIjNSwhMUQoKhosPSJGKSoyNDY8HT4fD/xAAaAQADAAMBAAAAAAAAAAAAAAAABAUBAgMG/8QALxEAAgECBAUDAgcBAQAAAAAAAAECAwQRFDNREiExMnEFE6FBUiIjYYHB0fCRsf/aAAwDAQACEQMRAD8AX69IefBAAgAQAIAEAbNFXSwOzopJI3crHOb8DpWsoxlyaNoyceaY7br8rn2hG+OfAzRYHOGjPYcRjhxEHQfSFIu7dU2nHoypbVvcWD6o6d5fBVT1R4gudtqo6V9NldldIoIAEACABAAgDp2Pb1RRuDoJnsw/ZziWHoLDoK5zpQmsJI6Qqyg+TLBZHW6LQpI58MHHFr2jUHtODgOjj9BCiVqXtTcSxSqcceI7ZXI6CnvWyzmhn/VaZ5jAYDI9pweS7SGg/sgDDSNOniwVGzt4yjxy5iF1XknwxFZPUOkdi97nHle4uPvJxVJJLohBtv6mJZNQQAIAEACAPcUrmHFrnNPK0lp940rHJ9TKbXQZd12WkzqltLUyOkZICI3PJc9rgMQM46SCAdfH6VPu7aPDxx5D9tXblwyHEFMKBgr/ALqTqO8JW0e5GJdGVVbqC9EQWMq47fc/ZDxJD1DsQ7ZdWOhSikCABAAgAQBp2xaDaWnlmf5MbHPI5c0Y4DpOr2raEXOSijWUlFYsrtb2VdVWvLpZnhp1RMc5sbRyZoOn0lXKdvCmsEiPUrTnzbOGV2OQIMAgAQAIAEGcDoWZbVRSuDoJ5GEHU1xzT6W6j7QtJ0oT7kbwqSj0Y/8AIO3zaNEyZwAeCWSAas9vGOggg+1RK9L2p8JXo1PcjiSJcTqQG9XKySgjjipzmyy4nP42MGgkY8ZJCcs6CqPGXQVuazgsF1EpWV0sxxllkkPK97neIquoxj0RMlJy6s11k0BAAgAQAIAzUtXJEc6OR7Dysc5p94Kw4qSwaNlJx6Mb112WklVnwVLs57G57JD5Tm4gODuUgkaelTLq2UWpQ6Mft7htYSE2qhOJtdRY8NZVyMqIxI0RFwBx0HOaMdHpSl5UlCKcXgN2kIyk+Iav1As/zSP3u2qdmq33D+Xp7B9QLP8ANI/e7ajNVvuDL09g+oFn+aR+921GarfcGXp7GvXXc0EkbmtgDCQcHsLgWnDQdayruqnzZrK2ptdCvrhgcDrGgq2SHyeAxbkd+zdh+dqRv+xeRyy7mMO8vgqp6o8QSFtqodr6bK7K6RRq3TZM0tZRyvqIWyOFQWAnHQ0RxnDQeVx96nXlacJpReHIo2tKEoYtE2+oFn+aR+921KZqt9wzl6ewfUCz/NI/e7ajNVvuDL09g+oFn+aR+921GarfcGXp7EZvByFpIqGSaCMRPiAd9kuwcM4Agj2613trqo6ijJ44nGvbwUG0JpVSWOy4/eE3rTvkwqT6hqLwVbPTGIUiNlcrxXE2pVY8UmHsDWq5a6USPc6rNPJKiZUV1PFKMWPkDXDEjEHHjC6V5ONNtbGlGKlNJjq3NLP5l3eP2qRnK25TytLYNzSz+Zd3j9qM5W3DK0tg3NLP5l3eP2ozlbcMrS2Dc0s/mXd4/ajOVtwytLYNzSz+Zd3j9qM5W3DK0thOZc2dHS180UIIY0jNGJOGLQTpKq285TpqUibcRUZ4I18knltoUZBwP61CPYZWg/wJW1bSl4YUNSPks2F58tGvX/dSdR3hK2j3IxLoyqrdQXoiCxlXHb7n7IeJIeodiHbLqx0KUUgQAIAEACAInei7CyajpDB/uNTFprROFw/ymV6VwjDLusyTpa+nlfURlzmy5oIe5uAzAeI8pU+7r1KckosftaMJxbkibbmln8y7vH7UpnK24zlaWwbmln8y7vH7UZytuGVpbBuaWfzLu8ftRnK24ZWlsG5pZ/Mu7x+1GcrbhlaWxw8tshKKloJ5ooiJGNBac95wOe0aieldaFzVlUSbOda3pxg2kJpViWOa41x/VqgcQmHgGKleoL8af6FOy7H5GWkB0R19rz9IsHEKZhHpMkuPwHuVewX5b8/0TL3vRAoG4uaOUgfxTj6CcVi0PuG7azy0H9C7SB/zH8npUZ3lbHqV1bU9j3uaWfzLu8ftWM5W3DK0tg3NLP5l3eP2ozlbcMrS2Dc0s/mXd4/ajOVtwytLYNzSzuZd3j9qM5W3DLUthIWpQ/4uaKBjnBsrmtawOeQA4gDRiVXhNOCbZMnD8TSR38mMl69ry9lNK0FhGLgGHS5pwwcQeJcatek+XEdIUai54EOTQsMS5Hf0vYHxtSF/2LyPWXcx2YqViikGKxigDFGKA8TShjS5xAaASSdQA0krKXE8EYbw6lVJHYknlJPvK9IiDLqMS5HfsvYfnakb/TXkcsu5jDvL4KqeqPEEhbaqHa+myuyukUdlx28JvWnfJhUm/wBReP5ZVs9P9xipEbBAHxAEYvKkAsupxOGLAB0kvboC72urE43HKmyuyukUdlx+8JvWnfJhUn1DUXj+WVbPs/cYhSDGyuF4XClX2v5Wq9a6USPc6rPOQPCdJ2w+BWbnSl4MW+oiySglkEACABAAgCu953CtR6W+AK3aaKI91qM5WSm/6P1qD5zF1racvDNaGpHyWdC8+WjXr/upOo7wlbR7kYl0ZVVuoL0RBYyrjt9z9kPEkPUOxDtl1Y6FKKQIAEACABAESvU4KqP3PmNTFprI4XOkyvauEYc9x29J+3/ptUm/714Kdl2PyMpIjoIAEACAIxeVwVVdQeNq722rE43GmyuqukUclxm9qnth4FL9Q7o+CnZdj8jNU8dEZfZwkz1ZnzJlXsNJ+f6Jl73ogtN5besPinJdGKR7kWpp/Ib1R8F519WXUZFgya9RWxxnCSRjCdWc5rcfeVlJvojDaXVmL6Xg5+HvGbVnglsHFHcPpaDn4e8ZtRwS2DijueWWnTjVNAOPRIwf90OE39GYTivqehakB1Tw94zajglsZ4luVbXoiAZaepfEcY3vYSMCWOc0kcmIKw0n1MqTXQ2Ppio85qO+k/uWOCOyNvcnuffpmo85qO+k/uRwR2Qe7PcPpmo85qO+k/uRwR2Qe7PcxT2jNIM2SaZ7fwvke4e4nBCjFc0gdST6s1lsaDYuSsl7f01S4YMc0Rxk/tacXkdAwAx9PIpl/UXKCKNlBpOTJjeXwVU9UeIJW21UM19NldldIp1LKyiqqRhZTzvjaXZxa3DAuwAx0jkA9y5zowm8ZI6wrTgsEzd+vFoedy/y7FplaX2m2Zqbh9eLQ87l/l2IytL7QzNTcPrvaHncv8uxGWpfaGZqbnPtS3amqAE88kgGkBzvs48uaNGK3hShDtRpOrOfVnOXQ5j7ukst1NZwLwQZZDNgeIFrWt94YD7VFvJqVXl9ORXtYONPn9SalKMZK4XhcKVfa/lar1rpRI9zqs85A8J0nbD4FZudKXgxb6iLJKCWQQAIAEACAK73ncK1Hpb4Ardpooj3WozlZKb/AKP1qD5zF1racvDNaGpHyWdC8+WjXr/upOo7wlbR7kYl0ZVVuoL0RBYyrjt9z9kPEkPUOxDtl1Y6FKKQIAEACABAESvU4KqP3PmNTFprI4XOkyvauEYc9x29J+3/AKbVJv8AvXgp2XY/IykiOggAQAIAjF5XBVV1B42rvbasTjcabK6q6RRyXGb2qe2HgUv1Duj4Kdl2PyM1Tx0Rl9nCTPVmfMmVew0n5/omXveiC03lt6w+Kcl0YpHuRamn8hvVHwXnX1ZdRkWDIm79AP1im7N/jCqen9r8k696oWOCoYiOLDBGIYsMEYhidGwx/wAQ6B5B+LVrJvA2hzfM562NCX3Z5Pw2hUyR1AcWtiLhmuLTjnAcXpSt1WlTinEataUajakMrcrs/wDDL3rkhnao7laYbldn/hl71yM7V/yDK0w3K7P/AAy965Gdq/5BlaYbldn/AIZe8cjO1f8AIMrTNuiu4s+J2Ip87oke949xOC1d3Vf1No21NPHAlcTA0ANAAAwAAwAHIAluf1O/QjN5fBVT1R4gu9tqo419NldldIowbu8hILTppJZZJmubMYwIywDAMY7E5zTpxcUlc3UqUlFJdB23t41IYslJuepefqvfD/40tn6my+Tvk4bsV+VWTM1mzfo5Ri06WSAYNeOjkPKFRo1o1Y4oRq0ZU3gzjD/7iXU5DLyTyKs60486KoqmvHlxOdDnNPd6W9Kn1rmtSfNLD9x6lQpVFybJnY921DTODsx0rgcQZXZwHJ9kAN/glZ3lWaw6L9BmFtTj+pMUqMAVhgVwvC4Uq+1/K1XrXSiR7nVZ5yB4TpO2HwKzc6UvBi31EWSUEsggAQAIAEAV3vO4VqPS3wBW7TRRHutRnKyU3/R+tQfOYutbTl4ZrQ1I+SzoXny0a9f91J1HeEraPcjEujKqt1BeiILGVcdvufsh4kh6h2IdsurHQpRSBAAgAQAIAiV6nBVR+58xqYtNZHC50mV7VwjDnuO3pP2/9Nqk3/evBTsux+RlJEdBAAgAQBGLyuCqrqDxtXe21YnG402V1V0ijkuM3tU9sPApfqHdHwU7LsfkZqnjojL7OEmerM+ZMq9hpPz/AETL3vRBaby29YfFOS6MUj3ItTT+Q3qj4Lzr6suoyLBk59oWNBUkGeGOQgYAvaHYDkGK3jUlHkmauEXzaNX6p0XmkH+hq29+p9zNfahsH1UovNIP9DVj36n3B7UNivGUMQZVztaAGiV4AGoAOOACuUm3BNkeqsJtBYf3p6h+LVmfQKfU563OYxLkd/S9gfG1IX/YvI7ZdzHapRTBAAgAQAIAEARe8vgqp6o8QXe21Uca+myuyukUdlx28JvWnfJhUm/1F4/llWy0/wBxipEbOfbdjxVsLop25zD72nic08RC2hOUHxRNJwU1gyv+WOSctmS5r/txOP8Aw5QNDug8juhW6FxGquXUk1qLps49nV8lNI2WF5Y9pxDh8DyjoXWcFJYM5xk4vFDwyEy/jtACKbNjqBxY/Zk6WY8f+X4qPcWrpvGPNFShcKfJ9Sb4pUZArDArjeI3C1KrHnMf5Wq7a6USNc6rNPJSuZTVtPNKSGMkDnEAk4DHiGtdK0XOm0jWjJRmmxz7qNnc7J3UmxScnV2+UU81S3DdRs7nZO6k2IydXb5QZqluG6jZ3Oyd1JsRk6u3ygzVLcN1Gzudk7qTYjJ1dvlBmqW4G9Gzudk7mTYjJVtvlBmqW4n8t7Tjq6+aaEkxvIzSQWnQ0A6Dp4lUt4OFNRl1JteanNtGDJJpNoUYHnUJ9glaT/ALavpS8MKGpHyWbXny0a9f91J1HeEraPcjEujKqt1BeiILJrdflDBZ88r6hzmtdGGtzWufpzsdTUpeUpVIrhGrWpGDfEMndRs7nZO6k2JDJ1dvlDuapbhuo2dzsndSbEZOrt8oM1S3DdRs7nZO6k2IydXb5QZqluG6jZ3Oyd1JsRk6u3ygzVLcy0l5NBLIyNkkhc9zWNH6KQYucQBpI0aSsOzqpY4f+GVc028Ez3ek3GyajoDD/usWLTWQXC/KZXpXCMMm6/K+ls+nlZUPc1zpc4BrHO0ZgGto5Qp93QnUknEeta0IRakyabqNnc7J3UmxK5Ort8oazVLcN1Gzudk7qTYjJ1dvlBmqW4bqNnc7J3UmxGTq7fKDNUtw3UbO52TupNiMnV2+UGapbnEy0y/oqqgnhikeZHtAaDG9oxDmnWRgNS60LWpGom0cq1xTlBpMTqqkwctxjf8ADVB/6w8AUr1DvXgp2XY/IzEgOiOvsafpFh4jTMAPoklx+IVew0n5/omXveiBQOwc0nUCD/FONYrATi8GmPeG8+zw0AyyaAB9zJyehR3Z1cenyisrqlue91Gzudk7qTYsZOrt8ozmqW4bqNnc7J3UmxGTq7fKDNUtw3UbO52TupNiMnV2+UGapbgb0bO52TuZNiMnV2+UGapbiQtypbNUzSM0tfI5zSRhoLiRoVenFxikyVUkpTbRsZN07pJiGDE5hOHRnNWKksIpm9KOLwOSuhxGJcjv6XsD42pC/wCxeR2y7mO1SimCABAAgAQAIAi95fBVT1R4gu9tqo419NldldIo7Ljt4TetO+TCpN/qLx/LKtlp/uMVIjYIA07Vs2OqidFM0OY4YEH4jkI5VtCTg8YmsoqSwYg8t8jJLMkxxL4HH7EuHH+B/I7p41at7hVVz5Mk16Dpv9CMNcQQQcCDiCNBBGog8RTHU4Y4DZyCvKxzYK5wB1MnPHyNk6f8ymXNph+KH/Cjb3WP4Zf9Go04qcOijvZyQmfP+twMdI1zQJGsGLmubozsBpLSMNWrBU7KvFLgkxC7otviQrXNIOBBB4wdHvVHHYQPiAxBAYggMQQGIIDE+gY/+uNADHusyQmNUyqmY5kceJYHtLS95GAwB04DHHHlwSF5cRUeBMdtaD4uJjpClFI16/7qTqO8JW0e5GJdGVVbqC9EQWfUACAxBAYggMQQGJ08mN/UvrEXzWrnVX4H4ZvT715RZC3LObVU0sDtAkY5mPJiNB9hwPsUGEuGSkWpx4otFcLcyfqKF5ZPE4YHQ8AljulrtXs1q9TqxqLGJGqUnB4M5a6HIEGcQQGIIDEEBiCAxNqz7PlqHhkMT5HY6mNJw9J1D0lYlKMVizMYtvBFgrvrANn0TIn4fpHEySYas537I9DQ0ewqHcVfcqNosUKfBDBklXA7C8vayWkrY45oGl0kWLSweU5hwOjlII1dKds66g3GX1FLqi5rFCVmhdG4te1zXDW1wLXD0g6QqyafTmS2mjGshiCAxBAYggMQQGJ7ijLyA0OcTqDQST0ABHTmw6jcupyPkgL6ipYWl7MyONwwdmkhznEHViQ0YdCl3dxF4RiyhbUXFcTP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6" descr="data:image/jpeg;base64,/9j/4AAQSkZJRgABAQAAAQABAAD/2wCEAAkGBxQPEBQUERISFhQXFRsWFRQUFRQVFhUXGRUYGBUVGBcYHSggGxolGxgWITEhJSw3Li4uFx8zODQsNygtLi0BCgoKDg0OGxAQGzIkICYvLCwsLC80LSwsLCwsLSwsLCwsLCwsLCwsLCwsLCwsLCwsLCwsLCwsLCwsLCwsLCwsLP/AABEIADgBvgMBEQACEQEDEQH/xAAcAAACAgMBAQAAAAAAAAAAAAAABwYIAwQFAgH/xABMEAABAwEDBQsIBggEBwAAAAABAAIDBAUHEQYSITHRFzQ1QVFTYXJzk7IyVHF0gZGxsxUWIjNSwhMUQoKhosPSJGKSoyNDY8HT4fD/xAAaAQADAAMBAAAAAAAAAAAAAAAABAUBAgMG/8QALxEAAgECBAUDAgcBAQAAAAAAAAECAwQRFDNREiExMnEFE6FBUiIjYYHB0fCRsf/aAAwDAQACEQMRAD8AX69IefBAAgAQAIAEAbNFXSwOzopJI3crHOb8DpWsoxlyaNoyceaY7br8rn2hG+OfAzRYHOGjPYcRjhxEHQfSFIu7dU2nHoypbVvcWD6o6d5fBVT1R4gudtqo6V9NldldIoIAEACABAAgDp2Pb1RRuDoJnsw/ZziWHoLDoK5zpQmsJI6Qqyg+TLBZHW6LQpI58MHHFr2jUHtODgOjj9BCiVqXtTcSxSqcceI7ZXI6CnvWyzmhn/VaZ5jAYDI9pweS7SGg/sgDDSNOniwVGzt4yjxy5iF1XknwxFZPUOkdi97nHle4uPvJxVJJLohBtv6mJZNQQAIAEACAPcUrmHFrnNPK0lp940rHJ9TKbXQZd12WkzqltLUyOkZICI3PJc9rgMQM46SCAdfH6VPu7aPDxx5D9tXblwyHEFMKBgr/ALqTqO8JW0e5GJdGVVbqC9EQWMq47fc/ZDxJD1DsQ7ZdWOhSikCABAAgAQBp2xaDaWnlmf5MbHPI5c0Y4DpOr2raEXOSijWUlFYsrtb2VdVWvLpZnhp1RMc5sbRyZoOn0lXKdvCmsEiPUrTnzbOGV2OQIMAgAQAIAEGcDoWZbVRSuDoJ5GEHU1xzT6W6j7QtJ0oT7kbwqSj0Y/8AIO3zaNEyZwAeCWSAas9vGOggg+1RK9L2p8JXo1PcjiSJcTqQG9XKySgjjipzmyy4nP42MGgkY8ZJCcs6CqPGXQVuazgsF1EpWV0sxxllkkPK97neIquoxj0RMlJy6s11k0BAAgAQAIAzUtXJEc6OR7Dysc5p94Kw4qSwaNlJx6Mb112WklVnwVLs57G57JD5Tm4gODuUgkaelTLq2UWpQ6Mft7htYSE2qhOJtdRY8NZVyMqIxI0RFwBx0HOaMdHpSl5UlCKcXgN2kIyk+Iav1As/zSP3u2qdmq33D+Xp7B9QLP8ANI/e7ajNVvuDL09g+oFn+aR+921GarfcGXp7GvXXc0EkbmtgDCQcHsLgWnDQdayruqnzZrK2ptdCvrhgcDrGgq2SHyeAxbkd+zdh+dqRv+xeRyy7mMO8vgqp6o8QSFtqodr6bK7K6RRq3TZM0tZRyvqIWyOFQWAnHQ0RxnDQeVx96nXlacJpReHIo2tKEoYtE2+oFn+aR+921KZqt9wzl6ewfUCz/NI/e7ajNVvuDL09g+oFn+aR+921GarfcGXp7EZvByFpIqGSaCMRPiAd9kuwcM4Agj2613trqo6ijJ44nGvbwUG0JpVSWOy4/eE3rTvkwqT6hqLwVbPTGIUiNlcrxXE2pVY8UmHsDWq5a6USPc6rNPJKiZUV1PFKMWPkDXDEjEHHjC6V5ONNtbGlGKlNJjq3NLP5l3eP2qRnK25TytLYNzSz+Zd3j9qM5W3DK0tg3NLP5l3eP2ozlbcMrS2Dc0s/mXd4/ajOVtwytLYNzSz+Zd3j9qM5W3DK0thOZc2dHS180UIIY0jNGJOGLQTpKq285TpqUibcRUZ4I18knltoUZBwP61CPYZWg/wJW1bSl4YUNSPks2F58tGvX/dSdR3hK2j3IxLoyqrdQXoiCxlXHb7n7IeJIeodiHbLqx0KUUgQAIAEACAInei7CyajpDB/uNTFprROFw/ymV6VwjDLusyTpa+nlfURlzmy5oIe5uAzAeI8pU+7r1KckosftaMJxbkibbmln8y7vH7UpnK24zlaWwbmln8y7vH7UZytuGVpbBuaWfzLu8ftRnK24ZWlsG5pZ/Mu7x+1GcrbhlaWxw8tshKKloJ5ooiJGNBac95wOe0aieldaFzVlUSbOda3pxg2kJpViWOa41x/VqgcQmHgGKleoL8af6FOy7H5GWkB0R19rz9IsHEKZhHpMkuPwHuVewX5b8/0TL3vRAoG4uaOUgfxTj6CcVi0PuG7azy0H9C7SB/zH8npUZ3lbHqV1bU9j3uaWfzLu8ftWM5W3DK0tg3NLP5l3eP2ozlbcMrS2Dc0s/mXd4/ajOVtwytLYNzSzuZd3j9qM5W3DLUthIWpQ/4uaKBjnBsrmtawOeQA4gDRiVXhNOCbZMnD8TSR38mMl69ry9lNK0FhGLgGHS5pwwcQeJcatek+XEdIUai54EOTQsMS5Hf0vYHxtSF/2LyPWXcx2YqViikGKxigDFGKA8TShjS5xAaASSdQA0krKXE8EYbw6lVJHYknlJPvK9IiDLqMS5HfsvYfnakb/TXkcsu5jDvL4KqeqPEEhbaqHa+myuyukUdlx28JvWnfJhUm/wBReP5ZVs9P9xipEbBAHxAEYvKkAsupxOGLAB0kvboC72urE43HKmyuyukUdlx+8JvWnfJhUn1DUXj+WVbPs/cYhSDGyuF4XClX2v5Wq9a6USPc6rPOQPCdJ2w+BWbnSl4MW+oiySglkEACABAAgCu953CtR6W+AK3aaKI91qM5WSm/6P1qD5zF1racvDNaGpHyWdC8+WjXr/upOo7wlbR7kYl0ZVVuoL0RBYyrjt9z9kPEkPUOxDtl1Y6FKKQIAEACABAESvU4KqP3PmNTFprI4XOkyvauEYc9x29J+3/ptUm/714Kdl2PyMpIjoIAEACAIxeVwVVdQeNq722rE43GmyuqukUclxm9qnth4FL9Q7o+CnZdj8jNU8dEZfZwkz1ZnzJlXsNJ+f6Jl73ogtN5besPinJdGKR7kWpp/Ib1R8F519WXUZFgya9RWxxnCSRjCdWc5rcfeVlJvojDaXVmL6Xg5+HvGbVnglsHFHcPpaDn4e8ZtRwS2DijueWWnTjVNAOPRIwf90OE39GYTivqehakB1Tw94zajglsZ4luVbXoiAZaepfEcY3vYSMCWOc0kcmIKw0n1MqTXQ2Ppio85qO+k/uWOCOyNvcnuffpmo85qO+k/uRwR2Qe7PcPpmo85qO+k/uRwR2Qe7PcxT2jNIM2SaZ7fwvke4e4nBCjFc0gdST6s1lsaDYuSsl7f01S4YMc0Rxk/tacXkdAwAx9PIpl/UXKCKNlBpOTJjeXwVU9UeIJW21UM19NldldIp1LKyiqqRhZTzvjaXZxa3DAuwAx0jkA9y5zowm8ZI6wrTgsEzd+vFoedy/y7FplaX2m2Zqbh9eLQ87l/l2IytL7QzNTcPrvaHncv8uxGWpfaGZqbnPtS3amqAE88kgGkBzvs48uaNGK3hShDtRpOrOfVnOXQ5j7ukst1NZwLwQZZDNgeIFrWt94YD7VFvJqVXl9ORXtYONPn9SalKMZK4XhcKVfa/lar1rpRI9zqs85A8J0nbD4FZudKXgxb6iLJKCWQQAIAEACAK73ncK1Hpb4Ardpooj3WozlZKb/AKP1qD5zF1racvDNaGpHyWdC8+WjXr/upOo7wlbR7kYl0ZVVuoL0RBYyrjt9z9kPEkPUOxDtl1Y6FKKQIAEACABAESvU4KqP3PmNTFprI4XOkyvauEYc9x29J+3/AKbVJv8AvXgp2XY/IykiOggAQAIAjF5XBVV1B42rvbasTjcabK6q6RRyXGb2qe2HgUv1Duj4Kdl2PyM1Tx0Rl9nCTPVmfMmVew0n5/omXveiC03lt6w+Kcl0YpHuRamn8hvVHwXnX1ZdRkWDIm79AP1im7N/jCqen9r8k696oWOCoYiOLDBGIYsMEYhidGwx/wAQ6B5B+LVrJvA2hzfM562NCX3Z5Pw2hUyR1AcWtiLhmuLTjnAcXpSt1WlTinEataUajakMrcrs/wDDL3rkhnao7laYbldn/hl71yM7V/yDK0w3K7P/AAy965Gdq/5BlaYbldn/AIZe8cjO1f8AIMrTNuiu4s+J2Ip87oke949xOC1d3Vf1No21NPHAlcTA0ANAAAwAAwAHIAluf1O/QjN5fBVT1R4gu9tqo419NldldIowbu8hILTppJZZJmubMYwIywDAMY7E5zTpxcUlc3UqUlFJdB23t41IYslJuepefqvfD/40tn6my+Tvk4bsV+VWTM1mzfo5Ri06WSAYNeOjkPKFRo1o1Y4oRq0ZU3gzjD/7iXU5DLyTyKs60486KoqmvHlxOdDnNPd6W9Kn1rmtSfNLD9x6lQpVFybJnY921DTODsx0rgcQZXZwHJ9kAN/glZ3lWaw6L9BmFtTj+pMUqMAVhgVwvC4Uq+1/K1XrXSiR7nVZ5yB4TpO2HwKzc6UvBi31EWSUEsggAQAIAEAV3vO4VqPS3wBW7TRRHutRnKyU3/R+tQfOYutbTl4ZrQ1I+SzoXny0a9f91J1HeEraPcjEujKqt1BeiILGVcdvufsh4kh6h2IdsurHQpRSBAAgAQAIAiV6nBVR+58xqYtNZHC50mV7VwjDnuO3pP2/9Nqk3/evBTsux+RlJEdBAAgAQBGLyuCqrqDxtXe21YnG402V1V0ijkuM3tU9sPApfqHdHwU7LsfkZqnjojL7OEmerM+ZMq9hpPz/AETL3vRBaby29YfFOS6MUj3ItTT+Q3qj4Lzr6suoyLBk59oWNBUkGeGOQgYAvaHYDkGK3jUlHkmauEXzaNX6p0XmkH+hq29+p9zNfahsH1UovNIP9DVj36n3B7UNivGUMQZVztaAGiV4AGoAOOACuUm3BNkeqsJtBYf3p6h+LVmfQKfU563OYxLkd/S9gfG1IX/YvI7ZdzHapRTBAAgAQAIAEARe8vgqp6o8QXe21Uca+myuyukUdlx28JvWnfJhUm/1F4/llWy0/wBxipEbOfbdjxVsLop25zD72nic08RC2hOUHxRNJwU1gyv+WOSctmS5r/txOP8Aw5QNDug8juhW6FxGquXUk1qLps49nV8lNI2WF5Y9pxDh8DyjoXWcFJYM5xk4vFDwyEy/jtACKbNjqBxY/Zk6WY8f+X4qPcWrpvGPNFShcKfJ9Sb4pUZArDArjeI3C1KrHnMf5Wq7a6USNc6rNPJSuZTVtPNKSGMkDnEAk4DHiGtdK0XOm0jWjJRmmxz7qNnc7J3UmxScnV2+UU81S3DdRs7nZO6k2IydXb5QZqluG6jZ3Oyd1JsRk6u3ygzVLcN1Gzudk7qTYjJ1dvlBmqW4G9Gzudk7mTYjJVtvlBmqW4n8t7Tjq6+aaEkxvIzSQWnQ0A6Dp4lUt4OFNRl1JteanNtGDJJpNoUYHnUJ9glaT/ALavpS8MKGpHyWbXny0a9f91J1HeEraPcjEujKqt1BeiILJrdflDBZ88r6hzmtdGGtzWufpzsdTUpeUpVIrhGrWpGDfEMndRs7nZO6k2JDJ1dvlDuapbhuo2dzsndSbEZOrt8oM1S3DdRs7nZO6k2IydXb5QZqluG6jZ3Oyd1JsRk6u3ygzVLcy0l5NBLIyNkkhc9zWNH6KQYucQBpI0aSsOzqpY4f+GVc028Ez3ek3GyajoDD/usWLTWQXC/KZXpXCMMm6/K+ls+nlZUPc1zpc4BrHO0ZgGto5Qp93QnUknEeta0IRakyabqNnc7J3UmxK5Ort8oazVLcN1Gzudk7qTYjJ1dvlBmqW4bqNnc7J3UmxGTq7fKDNUtw3UbO52TupNiMnV2+UGapbnEy0y/oqqgnhikeZHtAaDG9oxDmnWRgNS60LWpGom0cq1xTlBpMTqqkwctxjf8ADVB/6w8AUr1DvXgp2XY/IzEgOiOvsafpFh4jTMAPoklx+IVew0n5/omXveiBQOwc0nUCD/FONYrATi8GmPeG8+zw0AyyaAB9zJyehR3Z1cenyisrqlue91Gzudk7qTYsZOrt8ozmqW4bqNnc7J3UmxGTq7fKDNUtw3UbO52TupNiMnV2+UGapbgb0bO52TuZNiMnV2+UGapbiQtypbNUzSM0tfI5zSRhoLiRoVenFxikyVUkpTbRsZN07pJiGDE5hOHRnNWKksIpm9KOLwOSuhxGJcjv6XsD42pC/wCxeR2y7mO1SimCABAAgAQAIAi95fBVT1R4gu9tqo419NldldIo7Ljt4TetO+TCpN/qLx/LKtlp/uMVIjYIA07Vs2OqidFM0OY4YEH4jkI5VtCTg8YmsoqSwYg8t8jJLMkxxL4HH7EuHH+B/I7p41at7hVVz5Mk16Dpv9CMNcQQQcCDiCNBBGog8RTHU4Y4DZyCvKxzYK5wB1MnPHyNk6f8ymXNph+KH/Cjb3WP4Zf9Go04qcOijvZyQmfP+twMdI1zQJGsGLmubozsBpLSMNWrBU7KvFLgkxC7otviQrXNIOBBB4wdHvVHHYQPiAxBAYggMQQGIIDE+gY/+uNADHusyQmNUyqmY5kceJYHtLS95GAwB04DHHHlwSF5cRUeBMdtaD4uJjpClFI16/7qTqO8JW0e5GJdGVVbqC9EQWfUACAxBAYggMQQGJ08mN/UvrEXzWrnVX4H4ZvT715RZC3LObVU0sDtAkY5mPJiNB9hwPsUGEuGSkWpx4otFcLcyfqKF5ZPE4YHQ8AljulrtXs1q9TqxqLGJGqUnB4M5a6HIEGcQQGIIDEEBiCAxNqz7PlqHhkMT5HY6mNJw9J1D0lYlKMVizMYtvBFgrvrANn0TIn4fpHEySYas537I9DQ0ewqHcVfcqNosUKfBDBklXA7C8vayWkrY45oGl0kWLSweU5hwOjlII1dKds66g3GX1FLqi5rFCVmhdG4te1zXDW1wLXD0g6QqyafTmS2mjGshiCAxBAYggMQQGJ7ijLyA0OcTqDQST0ABHTmw6jcupyPkgL6ipYWl7MyONwwdmkhznEHViQ0YdCl3dxF4RiyhbUXFcTP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306" name="Picture 18" descr="https://www.prolog.co.uk/corp/image/layout_set_logo?img_id=20102&amp;t=14558091888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96" y="5916188"/>
            <a:ext cx="25908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4.bp.blogspot.com/-rVUqSFsQk7k/UCeh8mNZkiI/AAAAAAAAAEY/-d4wMY_bic4/s1600/clip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49913"/>
            <a:ext cx="22098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517pGhCAI4L._SX403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24" y="3660270"/>
            <a:ext cx="1784797" cy="202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280" y="4296516"/>
            <a:ext cx="15430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3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Кризис программного обеспечения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причина кризиса программного обеспечения —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резкий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мощностей вычислительных машин! 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Кризис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проявляет себя самым различным образом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проектов превышает бюджет.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проектах превышаются сроки выполнения.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зачастую не отвечало необходимым требованиям.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были неуправляемыми, и возникали трудности с поддержкой кода.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было непригодным для распространения.</a:t>
            </a:r>
          </a:p>
          <a:p>
            <a:pPr marL="0" indent="0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70609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1.4 Увеличение производительности и падение цен.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488680" cy="5688632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pPr algn="just"/>
            <a:endParaRPr lang="ru-RU" sz="2800" dirty="0"/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миллион операций в секунду</a:t>
            </a:r>
          </a:p>
        </p:txBody>
      </p:sp>
      <p:pic>
        <p:nvPicPr>
          <p:cNvPr id="4" name="Рисунок 3" descr="http://cdo.bseu.by/dl1/hardware/img/1_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56984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0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0" y="0"/>
            <a:ext cx="9147650" cy="90872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</a:t>
            </a:r>
            <a:r>
              <a:rPr lang="uk-UA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1890 </a:t>
            </a:r>
            <a:r>
              <a:rPr lang="uk-UA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 территории США проходила перепись населения. Для обработки её результатов впервые был применён «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электрический табулятор»,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изобретённый 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Германом Холлеритом. Воодушевлённый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успехом, изобретатель открыл в 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1896 году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компанию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Tabulating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июня 1911 года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основана CTR (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Tabulating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Она включила в себя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Tabulating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(TMC — бывшая компания 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Германа Холлерита)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1924 году с выходом на канадский рынок и расширением ассортимента продукции, CTR меняет название на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или, сокращённо, IBM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инженерия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интегрирование принципов математики, информатики и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инженерными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подходами, разработанными для производства осязаемых материальных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артефактов.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программная инженерия определяется как системный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есть применение инженерии к разработке программного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обеспечения.</a:t>
            </a:r>
          </a:p>
          <a:p>
            <a:pPr marL="0" indent="0" algn="just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первые современные цифровые компьютеры появились в начале 1940-х годов, наборы исполняемых команд уже были встроены в машину. Специалисты быстро поняли, что этот подход не слишком удобен. Так появилась «архитектура хранимых программ» или архитектура фон Неймана. Таким образом, деление на «аппаратное» и «программное обеспечение» началось с абстракции, используемой чтобы решить проблему сложности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37291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фон </a:t>
            </a:r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Неймана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 Неймана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широко известный принцип совместного хранения команд и данных в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 компьютера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Вычислительные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такого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рода часто обозначают термином «машина фон Неймана», однако соответствие этих понятий не всегда однозначно. В общем случае, когда говорят об архитектуре фон Неймана, подразумевают принцип хранения данных и инструкций в одной памяти.</a:t>
            </a:r>
          </a:p>
        </p:txBody>
      </p:sp>
      <p:pic>
        <p:nvPicPr>
          <p:cNvPr id="1026" name="Picture 2" descr="https://upload.wikimedia.org/wikipedia/commons/3/3c/%D0%90%D1%80%D1%85%D0%B8%D1%82%D0%B5%D0%BA%D1%82%D1%83%D1%80%D0%B0_%D1%84%D0%BE%D0%BD_%D0%9D%D0%B5%D0%B9%D0%BC%D0%B0%D0%BD%D0%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09120"/>
            <a:ext cx="3240360" cy="229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ПИ и связь со смежными дисциплинами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программное обеспечение затрагивает многие аспекты профессиональной человеческой деятельности, SE становится незаменимой в различных производственных областях: нефтяном машиностроении, авиакосмической промышленности, автомобилестроении, исследовании космоса, управлении климатом, защите окружающей среды, национальной безопасности, финансах и экономики, здравоохранении и т.д. </a:t>
            </a:r>
          </a:p>
        </p:txBody>
      </p:sp>
      <p:pic>
        <p:nvPicPr>
          <p:cNvPr id="4" name="Рисунок 3" descr="http://citforum.ru/computer/2011-10/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10" y="4365104"/>
            <a:ext cx="4248472" cy="2339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1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ПИ и связь со смежными дисциплинами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этих и других важных областях человеческой деятельности программное обеспечение играет все более серьезную роль; для многих таких систем требуется высокая надежность, и они являются критичными для жизни людей. Распространено мнение, что SE должна помочь людям справляться со сложной работой, которая может привести к нежелательным или даже пагубным результатам. Однако многие убеждены в том, что SE не является панацеей.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 Unified Process (RUP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рациональный унифицированный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требований заказчика в установленные сроки, Унифицированный процесс разделяется на фазы, которые состоят из итераций, поэтому процесс еще называют итеративным и инкрементным. Каждая итерация проходит цикл основных работ и подводит разработчиков к конечной цели: созданию программной системы. В ходе итераций создаются промежуточные артефакты, которые требуются для успешного завершения проекта и вариант программной системы, который реализует некоторый набор функций, увеличивающийся от итерации к итерации</a:t>
            </a:r>
          </a:p>
        </p:txBody>
      </p:sp>
    </p:spTree>
    <p:extLst>
      <p:ext uri="{BB962C8B-B14F-4D97-AF65-F5344CB8AC3E}">
        <p14:creationId xmlns:p14="http://schemas.microsoft.com/office/powerpoint/2010/main" val="31362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Фазы</a:t>
            </a:r>
            <a:r>
              <a:rPr lang="uk-UA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5" y="1262715"/>
            <a:ext cx="864096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5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свойствами унифицированного процесса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10000"/>
          </a:bodyPr>
          <a:lstStyle/>
          <a:p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итеративная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разработка;</a:t>
            </a: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допустимость внесения изменений;</a:t>
            </a: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адаптивность;</a:t>
            </a: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рисков;</a:t>
            </a: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базовой архитектуры на ранних итерациях;</a:t>
            </a: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базируется на требованиях пользователей, заданных прецедентами;</a:t>
            </a: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постоянная обратная связь и учет пожеланий пользователей;</a:t>
            </a: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 на объектно-ориентированные технологии программирования;</a:t>
            </a: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UML;</a:t>
            </a:r>
          </a:p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постоянный контроль качества, раннее тестирование.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9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средства компьютерных технологий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 это сложная вычислительная система, каждая часть которой имеет свое функциональное назначение. Рассмотрим структуру персонального компьютера, предназначенного для индивидуального пользования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системный блок;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видеомонитор;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клавиатура;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мышь;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акустические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колонки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www.kolomna-school7-ict.narod.ru/DATA/p2350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40968"/>
            <a:ext cx="4644009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1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Материнская плата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Центральной частью любого персонального компьютера является системная (материнская)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 размещаются: базовый микропроцессор; оперативная память; сверхоперативное запоминающее устройство (ЗУ), называемое также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кэшпамятью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постоянное запоминающее устройство (ПЗУ) с системной BIOS (базовой системой ввода/вывода); набор управляющих микросхем, или чипсетов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вспомогательных микросхем и контроллеров ввода/вывода</a:t>
            </a:r>
          </a:p>
        </p:txBody>
      </p:sp>
      <p:pic>
        <p:nvPicPr>
          <p:cNvPr id="4" name="Рисунок 3" descr="http://www.kolomna-school7-ict.narod.ru/DATA/p235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1" y="4941168"/>
            <a:ext cx="2808312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3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 компьютеров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94928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 первого и второго поколений конструировались на основе электровакуумных ламп и транзисторов. Основой третьего и четвертого поколения стали полупроводниковые микросхемы.</a:t>
            </a:r>
          </a:p>
          <a:p>
            <a:endParaRPr lang="ru-RU" sz="2800" dirty="0"/>
          </a:p>
        </p:txBody>
      </p:sp>
      <p:pic>
        <p:nvPicPr>
          <p:cNvPr id="5122" name="Picture 2" descr="http://www.hep.by/wp-content/uploads/2012/07/clip_image00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7" y="4077071"/>
            <a:ext cx="10191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yl.ru/misc/i/ai/226013/10912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13207"/>
            <a:ext cx="2160240" cy="15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g2.goodfon.ru/original/1920x1080/6/49/processor-mikroshema-plata-chi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09120"/>
            <a:ext cx="2842792" cy="18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Важнейший компонент любого персонального компьютера, его «мозг» - это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микропроцессор который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работой компьютера 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большую часть обработки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информации.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Важнейшей характеристикой процессора является тактовая частота - величина, показывающая, сколько элементарных операций - тактов микропроцессор выполняет за одну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секунду.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www.kolomna-school7-ict.narod.ru/DATA/p2350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53136"/>
            <a:ext cx="207645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9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предназначена для хранения данных и программ их обработки. Различают следующие виды памяти компьютера: внутреннюю и внешнюю. Встроенная в компьютер и непосредственно управляемая им память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разделяется на постоянное запоминающее устройство (ПЗУ, или ROM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память только для чтения) и оперативную память (RAM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http://www.kolomna-school7-ict.narod.ru/DATA/p2350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97152"/>
            <a:ext cx="5256584" cy="144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2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834"/>
            <a:ext cx="9144000" cy="105273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Оперативной памятью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Оперативной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памятью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программно-адресуемая память, быстродействие которой соизмеримо с быстродействием процессора. В ней хранятся исполняемые в данный момент программы и оперативно необходимые для этого данные. Недостатком оперативной памяти является ее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энергозависимость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при выключении компьютера все содержимое оперативной памяти стирается.</a:t>
            </a:r>
          </a:p>
        </p:txBody>
      </p:sp>
    </p:spTree>
    <p:extLst>
      <p:ext uri="{BB962C8B-B14F-4D97-AF65-F5344CB8AC3E}">
        <p14:creationId xmlns:p14="http://schemas.microsoft.com/office/powerpoint/2010/main" val="37626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Постоянная память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Постоянная память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(ПЗУ - постоянное запоминающее устройство) обычно содержит такую информацию, которая не должна меняться в ходе выполнения микропроцессором различных программ. Постоянная память имеет также название ROM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которое указывает на то, что обеспечиваются только режимы считывания и хранения. Постоянная память энергонезависима, т.е. может сохранять информацию и при отключенном питании. В ПЗУ компьютера хранится базовая система ввода-вывода (BIOS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Внешней памятью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называются энергонезависимые средства памяти на сменных носителях предназначенные для хранения больших массивов данных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Жесткий магнитный диск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внешней несменной памяти компьютера, предназначенной для долговременного и энергонезависимого хранения информации выполняют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жесткие магнитные диски (HDD-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Часто их называют 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винчестерами.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собой малогабаритный пакет из нескольких жестких магнитных дисков, вращающихся с высокой скоростью на одной оси и размещенных в герметичном корпусе вместе с головками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чтения-записи.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 винчестеров значительно больше, чем гибких магнитных дисков, и может иметь значение от 1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Гбайта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Гбайт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://www.kolomna-school7-ict.narod.ru/DATA/p2350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47" y="4293096"/>
            <a:ext cx="3286125" cy="2450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Дисковод для чтения оптических дисков и видеомонитор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информации с компакт-диска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лазерного луча, который, попадая на отражающий свет островок, отклоняется на фотодетектор, интерпретирующий это как двоичную единицу. Луч лазера, попадающий во впадину, рассеивается и поглощается: фотодетектор фиксирует двоичный нуль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обработки информации выводятся из компьютера на экран дисплея 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www.kolomna-school7-ict.narod.ru/DATA/p2350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57369"/>
            <a:ext cx="2832499" cy="216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://www.kolomna-school7-ict.narod.ru/DATA/p2351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7" y="4557369"/>
            <a:ext cx="5444213" cy="225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3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0"/>
            <a:ext cx="9324528" cy="1340768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поколение: </a:t>
            </a:r>
            <a:r>
              <a:rPr lang="ru-RU" sz="3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Электровакуумные </a:t>
            </a:r>
            <a:r>
              <a:rPr lang="ru-RU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лампы, 1946 </a:t>
            </a:r>
            <a:r>
              <a:rPr lang="ru-RU" sz="3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1956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первом поколении компьютеров для хранения и обработки информации применялись электровакуумные лампы.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Огромные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размерах, компьютеры первого поколения, имели маленькую память, их вычислительные способности были сильно ограничены. Поэтому применялись они для решения очень узкого круга научных 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задач. </a:t>
            </a:r>
            <a:endParaRPr lang="ru-RU" sz="2800" dirty="0"/>
          </a:p>
        </p:txBody>
      </p:sp>
      <p:pic>
        <p:nvPicPr>
          <p:cNvPr id="1026" name="Picture 2" descr="125.jpg (600×46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57292"/>
            <a:ext cx="4176464" cy="25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2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Второе поколение: </a:t>
            </a:r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Транзисторы</a:t>
            </a:r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1957 – 1963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компьютерах второго поколения в качестве устройств для хранения и обработки информации на смену вакуумным лампам пришли транзисторы.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Транзисторы, более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стабильны,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тепла и потребляли меньше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энергии. 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этапе в качестве первичных устройств хранения информации применялась технология памяти на магнитных сердечниках. Она состояла из маленьких (около 1 мм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диаметре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магнитных колец, которые поляризовались в двух направлениях, представляя таким образом бит данных. </a:t>
            </a:r>
          </a:p>
        </p:txBody>
      </p:sp>
      <p:pic>
        <p:nvPicPr>
          <p:cNvPr id="2050" name="Picture 2" descr="http://chernykh.net/images/stories/lang/la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229200"/>
            <a:ext cx="485775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80728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Третье поколение: Интегральные схемы, 1964 – 1979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Третье поколение компьютеров создавалось на основе интегральных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схем, которые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состояли из тысяч и тысяч крошечных транзисторов, помещенных внутрь микросхем. Память компьютеров расширилась до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мегабайт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скорость обработки возросла до 5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машинами третьего поколения связано значительное событие — разработка и внедрение визуальных устройств ввода-вывода с помощью электронно-лучевых трубок —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дисплеев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ok-t.ru/studopediasu/baza3/848453281344.files/imag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25144"/>
            <a:ext cx="4176464" cy="203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Четвертое поколение: Сверх Большие Интегральные Схемы, 1980 – настоящее время 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949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Четвертое поколение компьютеров зародилось в начале 80-х и существует по наши дни. Основой компьютеров этого поколения стали Сверхбольшие Интегральные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Схемы, 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одном корпусе которых содержатся миллионы транзисторов.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компьютера, занимавшего недавно большую комнату, переместилась в маленький корпус. Размеры оперативной памяти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более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гигабайт, скорость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превысила 200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35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Микропроцессор, тактовая частота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Микропроцессор - сверхбольшая интегральная схема, содержащая миллионы транзисторов, позволила интегрировать в одну микросхему (чип) модули компьютерной памяти, логики и управления. Подразумевает разрядность или количество битов, которое машина может обработать за раз. 8-битный микропроцессор может обработать 8 бит, или 1 байт, за один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событие, происходящее в компьютере, должно быть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последовательным. Модуль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посылает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микропроцессор такты;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частота измеряется в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МГц, 1Мгц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1000000 тактов в секунду. 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программное обеспечение</a:t>
            </a:r>
            <a:endPara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- последовательность указаний (команд) для ввода исходных данных, их обработки и выдачи результатов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(ПО,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совокупность программ, используемых на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  <p:pic>
        <p:nvPicPr>
          <p:cNvPr id="7170" name="Picture 2" descr="http://klassteacher.com/wp-content/uploads/2012/09/vidi-programnogo-obespecheniya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12976"/>
            <a:ext cx="4464496" cy="354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0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1340</Words>
  <Application>Microsoft Office PowerPoint</Application>
  <PresentationFormat>Экран (4:3)</PresentationFormat>
  <Paragraphs>119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Эволюция компьютерного аппаратного обеспечения</vt:lpstr>
      <vt:lpstr>Рис. 1.4 Увеличение производительности и падение цен. </vt:lpstr>
      <vt:lpstr>Поколение компьютеров</vt:lpstr>
      <vt:lpstr>Первое поколение: Электровакуумные лампы, 1946 – 1956  </vt:lpstr>
      <vt:lpstr>Второе поколение: Транзисторы, 1957 – 1963 </vt:lpstr>
      <vt:lpstr>Третье поколение: Интегральные схемы, 1964 – 1979  </vt:lpstr>
      <vt:lpstr>Четвертое поколение: Сверх Большие Интегральные Схемы, 1980 – настоящее время  </vt:lpstr>
      <vt:lpstr>Микропроцессор, тактовая частота</vt:lpstr>
      <vt:lpstr>Программа, программное обеспечение</vt:lpstr>
      <vt:lpstr>Системное ПО</vt:lpstr>
      <vt:lpstr>Инструментальное ПО</vt:lpstr>
      <vt:lpstr>Прикладное ПО</vt:lpstr>
      <vt:lpstr>Инструментальные средства </vt:lpstr>
      <vt:lpstr>Эволюция языков программирования</vt:lpstr>
      <vt:lpstr>Эволюция языков программирования</vt:lpstr>
      <vt:lpstr>Эволюция языков программирования</vt:lpstr>
      <vt:lpstr>Объектно-ориентированные языки программирования</vt:lpstr>
      <vt:lpstr>Эволюция языков программирования</vt:lpstr>
      <vt:lpstr>Кризис программного обеспечения</vt:lpstr>
      <vt:lpstr>Компания IBM</vt:lpstr>
      <vt:lpstr>Программная инженерия</vt:lpstr>
      <vt:lpstr>Архитектура фон Неймана</vt:lpstr>
      <vt:lpstr>Место ПИ и связь со смежными дисциплинами</vt:lpstr>
      <vt:lpstr>Место ПИ и связь со смежными дисциплинами</vt:lpstr>
      <vt:lpstr>Rational Unified Process (RUP)  рациональный унифицированный процесс</vt:lpstr>
      <vt:lpstr>Фазы RUP</vt:lpstr>
      <vt:lpstr>Основными свойствами унифицированного процесса</vt:lpstr>
      <vt:lpstr>Аппаратные средства компьютерных технологий </vt:lpstr>
      <vt:lpstr>Материнская плата</vt:lpstr>
      <vt:lpstr>Процессор</vt:lpstr>
      <vt:lpstr>Память</vt:lpstr>
      <vt:lpstr>Оперативной памятью</vt:lpstr>
      <vt:lpstr>Постоянная память</vt:lpstr>
      <vt:lpstr>Жесткий магнитный диск</vt:lpstr>
      <vt:lpstr>Дисковод для чтения оптических дисков и видеомонитор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компьютерного аппаратного обеспечения</dc:title>
  <dc:creator>root</dc:creator>
  <cp:lastModifiedBy>root</cp:lastModifiedBy>
  <cp:revision>45</cp:revision>
  <dcterms:created xsi:type="dcterms:W3CDTF">2016-03-27T22:16:59Z</dcterms:created>
  <dcterms:modified xsi:type="dcterms:W3CDTF">2016-04-14T15:25:53Z</dcterms:modified>
</cp:coreProperties>
</file>