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  <p:sldId id="256" r:id="rId14"/>
    <p:sldId id="257" r:id="rId15"/>
    <p:sldId id="259" r:id="rId16"/>
    <p:sldId id="258" r:id="rId17"/>
    <p:sldId id="260" r:id="rId18"/>
    <p:sldId id="265" r:id="rId19"/>
    <p:sldId id="266" r:id="rId20"/>
    <p:sldId id="267" r:id="rId21"/>
    <p:sldId id="268" r:id="rId22"/>
    <p:sldId id="269" r:id="rId23"/>
    <p:sldId id="261" r:id="rId24"/>
    <p:sldId id="262" r:id="rId25"/>
    <p:sldId id="263" r:id="rId26"/>
    <p:sldId id="27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3D506-92F6-4E10-9732-8582223EA5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A690CA-6494-43F6-B985-E8267D39DA44}">
      <dgm:prSet phldrT="[Текст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b="0" u="none" dirty="0" smtClean="0"/>
            <a:t>План тестирования (</a:t>
          </a:r>
          <a:r>
            <a:rPr lang="en-US" b="0" u="none" dirty="0" smtClean="0"/>
            <a:t>Test Plan)</a:t>
          </a:r>
          <a:endParaRPr lang="ru-RU" b="0" u="none" dirty="0" smtClean="0"/>
        </a:p>
        <a:p>
          <a:pPr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b="0" u="sng" dirty="0"/>
        </a:p>
      </dgm:t>
    </dgm:pt>
    <dgm:pt modelId="{5561622D-8756-468E-8BB5-772C0E84C0F9}" type="parTrans" cxnId="{4B2B76DC-1749-42F6-B814-7F7E1F4C28C0}">
      <dgm:prSet/>
      <dgm:spPr/>
      <dgm:t>
        <a:bodyPr/>
        <a:lstStyle/>
        <a:p>
          <a:endParaRPr lang="ru-RU"/>
        </a:p>
      </dgm:t>
    </dgm:pt>
    <dgm:pt modelId="{C53D5583-E337-4807-ACA6-09523534759D}" type="sibTrans" cxnId="{4B2B76DC-1749-42F6-B814-7F7E1F4C28C0}">
      <dgm:prSet/>
      <dgm:spPr/>
      <dgm:t>
        <a:bodyPr/>
        <a:lstStyle/>
        <a:p>
          <a:endParaRPr lang="ru-RU"/>
        </a:p>
      </dgm:t>
    </dgm:pt>
    <dgm:pt modelId="{82C59A54-842B-4D5E-AE50-380C3A322649}">
      <dgm:prSet phldrT="[Текст]" custT="1"/>
      <dgm:spPr/>
      <dgm:t>
        <a:bodyPr/>
        <a:lstStyle/>
        <a:p>
          <a:r>
            <a:rPr lang="ru-RU" sz="1800" b="0" i="0" dirty="0" smtClean="0"/>
            <a:t>описывает весь объем работ по тестированию</a:t>
          </a:r>
          <a:endParaRPr lang="ru-RU" sz="1800" dirty="0"/>
        </a:p>
      </dgm:t>
    </dgm:pt>
    <dgm:pt modelId="{9CE45285-29EE-4C73-8206-3EE78A0844A2}" type="parTrans" cxnId="{88453DEC-EA53-4514-9689-3F1082CBAA31}">
      <dgm:prSet/>
      <dgm:spPr/>
      <dgm:t>
        <a:bodyPr/>
        <a:lstStyle/>
        <a:p>
          <a:endParaRPr lang="ru-RU"/>
        </a:p>
      </dgm:t>
    </dgm:pt>
    <dgm:pt modelId="{DF511F75-408B-450D-AFE7-704474AE5EAA}" type="sibTrans" cxnId="{88453DEC-EA53-4514-9689-3F1082CBAA31}">
      <dgm:prSet/>
      <dgm:spPr/>
      <dgm:t>
        <a:bodyPr/>
        <a:lstStyle/>
        <a:p>
          <a:endParaRPr lang="ru-RU"/>
        </a:p>
      </dgm:t>
    </dgm:pt>
    <dgm:pt modelId="{BEC38C6A-CF8C-4369-9DB7-22E54C41255A}">
      <dgm:prSet phldrT="[Текст]"/>
      <dgm:spPr/>
      <dgm:t>
        <a:bodyPr/>
        <a:lstStyle/>
        <a:p>
          <a:r>
            <a:rPr lang="ru-RU" dirty="0" smtClean="0"/>
            <a:t>Набор тест кейсов и тестов (</a:t>
          </a:r>
          <a:r>
            <a:rPr lang="en-US" dirty="0" smtClean="0"/>
            <a:t>Test Case &amp; Test suite)</a:t>
          </a:r>
          <a:endParaRPr lang="ru-RU" dirty="0"/>
        </a:p>
      </dgm:t>
    </dgm:pt>
    <dgm:pt modelId="{1988203E-1E71-4E91-95BA-A22115638EDD}" type="parTrans" cxnId="{3B487AC0-805A-4D44-BFF7-D12EB6A030DF}">
      <dgm:prSet/>
      <dgm:spPr/>
      <dgm:t>
        <a:bodyPr/>
        <a:lstStyle/>
        <a:p>
          <a:endParaRPr lang="ru-RU"/>
        </a:p>
      </dgm:t>
    </dgm:pt>
    <dgm:pt modelId="{C4A30D15-356B-4FD7-8E88-8EAFE41322E4}" type="sibTrans" cxnId="{3B487AC0-805A-4D44-BFF7-D12EB6A030DF}">
      <dgm:prSet/>
      <dgm:spPr/>
      <dgm:t>
        <a:bodyPr/>
        <a:lstStyle/>
        <a:p>
          <a:endParaRPr lang="ru-RU"/>
        </a:p>
      </dgm:t>
    </dgm:pt>
    <dgm:pt modelId="{9A95E82E-6738-4A73-AA45-223741E27583}">
      <dgm:prSet phldrT="[Текст]" custT="1"/>
      <dgm:spPr/>
      <dgm:t>
        <a:bodyPr/>
        <a:lstStyle/>
        <a:p>
          <a:r>
            <a:rPr lang="ru-RU" sz="1800" b="0" i="0" dirty="0" smtClean="0"/>
            <a:t>последовательность действий, по которой можно проверить соответствует ли тестируемая функция установленным требованиям</a:t>
          </a:r>
          <a:endParaRPr lang="ru-RU" sz="1800" dirty="0"/>
        </a:p>
      </dgm:t>
    </dgm:pt>
    <dgm:pt modelId="{09DEA7AB-B7F8-43E7-B6F1-8F26787BF561}" type="parTrans" cxnId="{B074AD76-49E5-4E8A-A13E-9D76740FE907}">
      <dgm:prSet/>
      <dgm:spPr/>
      <dgm:t>
        <a:bodyPr/>
        <a:lstStyle/>
        <a:p>
          <a:endParaRPr lang="ru-RU"/>
        </a:p>
      </dgm:t>
    </dgm:pt>
    <dgm:pt modelId="{C57FA517-327C-4D9C-82D2-8BA941B310D5}" type="sibTrans" cxnId="{B074AD76-49E5-4E8A-A13E-9D76740FE907}">
      <dgm:prSet/>
      <dgm:spPr/>
      <dgm:t>
        <a:bodyPr/>
        <a:lstStyle/>
        <a:p>
          <a:endParaRPr lang="ru-RU"/>
        </a:p>
      </dgm:t>
    </dgm:pt>
    <dgm:pt modelId="{46111DB8-FF1D-4AA9-9A1A-F3275D1264F4}">
      <dgm:prSet/>
      <dgm:spPr/>
      <dgm:t>
        <a:bodyPr/>
        <a:lstStyle/>
        <a:p>
          <a:r>
            <a:rPr lang="ru-RU" dirty="0" smtClean="0"/>
            <a:t>Дефекты / Баг Репорты (</a:t>
          </a:r>
          <a:r>
            <a:rPr lang="en-US" dirty="0" smtClean="0"/>
            <a:t>Bug Reports / Defects)</a:t>
          </a:r>
          <a:endParaRPr lang="ru-RU" dirty="0"/>
        </a:p>
      </dgm:t>
    </dgm:pt>
    <dgm:pt modelId="{2A2EB8D7-93BF-4D95-97E5-F58955BB2353}" type="parTrans" cxnId="{3C39B73D-4C35-43C1-BD7F-4AD678C0389D}">
      <dgm:prSet/>
      <dgm:spPr/>
      <dgm:t>
        <a:bodyPr/>
        <a:lstStyle/>
        <a:p>
          <a:endParaRPr lang="ru-RU"/>
        </a:p>
      </dgm:t>
    </dgm:pt>
    <dgm:pt modelId="{F9A2A177-513E-408D-881F-C7E19AFC4839}" type="sibTrans" cxnId="{3C39B73D-4C35-43C1-BD7F-4AD678C0389D}">
      <dgm:prSet/>
      <dgm:spPr/>
      <dgm:t>
        <a:bodyPr/>
        <a:lstStyle/>
        <a:p>
          <a:endParaRPr lang="ru-RU"/>
        </a:p>
      </dgm:t>
    </dgm:pt>
    <dgm:pt modelId="{C05BE1AC-1281-4CBF-82E7-AC100CB6AA84}">
      <dgm:prSet custT="1"/>
      <dgm:spPr/>
      <dgm:t>
        <a:bodyPr/>
        <a:lstStyle/>
        <a:p>
          <a:r>
            <a:rPr lang="ru-RU" sz="1800" b="0" i="0" dirty="0" smtClean="0"/>
            <a:t>описывают ситуацию или последовательность действий приведшую к некорректной работе объекта тестирования, с указанием причин и ожидаемого результата</a:t>
          </a:r>
          <a:endParaRPr lang="ru-RU" sz="1800" dirty="0"/>
        </a:p>
      </dgm:t>
    </dgm:pt>
    <dgm:pt modelId="{3037DAF0-BC6C-44EB-8F0D-AB581BAFDC3B}" type="parTrans" cxnId="{965D093C-5080-4C99-BC09-2310CAD9F808}">
      <dgm:prSet/>
      <dgm:spPr/>
      <dgm:t>
        <a:bodyPr/>
        <a:lstStyle/>
        <a:p>
          <a:endParaRPr lang="ru-RU"/>
        </a:p>
      </dgm:t>
    </dgm:pt>
    <dgm:pt modelId="{2DDAE029-F720-4076-86AB-19ECE4C487C5}" type="sibTrans" cxnId="{965D093C-5080-4C99-BC09-2310CAD9F808}">
      <dgm:prSet/>
      <dgm:spPr/>
      <dgm:t>
        <a:bodyPr/>
        <a:lstStyle/>
        <a:p>
          <a:endParaRPr lang="ru-RU"/>
        </a:p>
      </dgm:t>
    </dgm:pt>
    <dgm:pt modelId="{FD164F48-1C95-4FCA-8AE6-96ED41862B1D}" type="pres">
      <dgm:prSet presAssocID="{23B3D506-92F6-4E10-9732-8582223EA551}" presName="Name0" presStyleCnt="0">
        <dgm:presLayoutVars>
          <dgm:dir/>
          <dgm:animLvl val="lvl"/>
          <dgm:resizeHandles val="exact"/>
        </dgm:presLayoutVars>
      </dgm:prSet>
      <dgm:spPr/>
    </dgm:pt>
    <dgm:pt modelId="{E0B37D8A-AE51-45C7-9723-33DFF71A4078}" type="pres">
      <dgm:prSet presAssocID="{E3A690CA-6494-43F6-B985-E8267D39DA44}" presName="linNode" presStyleCnt="0"/>
      <dgm:spPr/>
    </dgm:pt>
    <dgm:pt modelId="{D957907D-8E17-4BB7-8262-45996C0CF4BD}" type="pres">
      <dgm:prSet presAssocID="{E3A690CA-6494-43F6-B985-E8267D39DA4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E8D94B-A856-498E-9C69-A229B32F4A44}" type="pres">
      <dgm:prSet presAssocID="{E3A690CA-6494-43F6-B985-E8267D39DA4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CB8756-32C6-4866-ABF7-A417737C4DC4}" type="pres">
      <dgm:prSet presAssocID="{C53D5583-E337-4807-ACA6-09523534759D}" presName="sp" presStyleCnt="0"/>
      <dgm:spPr/>
    </dgm:pt>
    <dgm:pt modelId="{AFC378F9-2FFA-4DEF-B7A3-32C395B40A8B}" type="pres">
      <dgm:prSet presAssocID="{BEC38C6A-CF8C-4369-9DB7-22E54C41255A}" presName="linNode" presStyleCnt="0"/>
      <dgm:spPr/>
    </dgm:pt>
    <dgm:pt modelId="{7E2A0A09-9435-4F0C-8AF3-3F520BF06938}" type="pres">
      <dgm:prSet presAssocID="{BEC38C6A-CF8C-4369-9DB7-22E54C41255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4027F4-725E-4850-8475-B9BFCF6A3782}" type="pres">
      <dgm:prSet presAssocID="{BEC38C6A-CF8C-4369-9DB7-22E54C41255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DE0AF-77B1-4EFD-AEA3-42E6F4CC77C7}" type="pres">
      <dgm:prSet presAssocID="{C4A30D15-356B-4FD7-8E88-8EAFE41322E4}" presName="sp" presStyleCnt="0"/>
      <dgm:spPr/>
    </dgm:pt>
    <dgm:pt modelId="{B2DA42A9-828A-487A-9093-C5334735C1E4}" type="pres">
      <dgm:prSet presAssocID="{46111DB8-FF1D-4AA9-9A1A-F3275D1264F4}" presName="linNode" presStyleCnt="0"/>
      <dgm:spPr/>
    </dgm:pt>
    <dgm:pt modelId="{AC6CB65D-19C1-45F8-8563-55C31A1E45E3}" type="pres">
      <dgm:prSet presAssocID="{46111DB8-FF1D-4AA9-9A1A-F3275D1264F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8E70E3-F7D2-4A07-9383-1E1AA9C7F049}" type="pres">
      <dgm:prSet presAssocID="{46111DB8-FF1D-4AA9-9A1A-F3275D1264F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C39B73D-4C35-43C1-BD7F-4AD678C0389D}" srcId="{23B3D506-92F6-4E10-9732-8582223EA551}" destId="{46111DB8-FF1D-4AA9-9A1A-F3275D1264F4}" srcOrd="2" destOrd="0" parTransId="{2A2EB8D7-93BF-4D95-97E5-F58955BB2353}" sibTransId="{F9A2A177-513E-408D-881F-C7E19AFC4839}"/>
    <dgm:cxn modelId="{A67D87C9-0CD6-4F87-97E5-4FFC3E402AE5}" type="presOf" srcId="{E3A690CA-6494-43F6-B985-E8267D39DA44}" destId="{D957907D-8E17-4BB7-8262-45996C0CF4BD}" srcOrd="0" destOrd="0" presId="urn:microsoft.com/office/officeart/2005/8/layout/vList5"/>
    <dgm:cxn modelId="{25B2BCB5-235C-4817-8170-877C1D557477}" type="presOf" srcId="{C05BE1AC-1281-4CBF-82E7-AC100CB6AA84}" destId="{748E70E3-F7D2-4A07-9383-1E1AA9C7F049}" srcOrd="0" destOrd="0" presId="urn:microsoft.com/office/officeart/2005/8/layout/vList5"/>
    <dgm:cxn modelId="{F1BC37DD-D2CA-424E-B200-DE67235C6F7B}" type="presOf" srcId="{82C59A54-842B-4D5E-AE50-380C3A322649}" destId="{A3E8D94B-A856-498E-9C69-A229B32F4A44}" srcOrd="0" destOrd="0" presId="urn:microsoft.com/office/officeart/2005/8/layout/vList5"/>
    <dgm:cxn modelId="{E76745A7-C4DC-4511-88F8-D2356678A71E}" type="presOf" srcId="{BEC38C6A-CF8C-4369-9DB7-22E54C41255A}" destId="{7E2A0A09-9435-4F0C-8AF3-3F520BF06938}" srcOrd="0" destOrd="0" presId="urn:microsoft.com/office/officeart/2005/8/layout/vList5"/>
    <dgm:cxn modelId="{9DF51013-058B-42C1-90A2-4437A72CB903}" type="presOf" srcId="{23B3D506-92F6-4E10-9732-8582223EA551}" destId="{FD164F48-1C95-4FCA-8AE6-96ED41862B1D}" srcOrd="0" destOrd="0" presId="urn:microsoft.com/office/officeart/2005/8/layout/vList5"/>
    <dgm:cxn modelId="{F73E39E0-80B3-423B-AA75-D04148241581}" type="presOf" srcId="{9A95E82E-6738-4A73-AA45-223741E27583}" destId="{B64027F4-725E-4850-8475-B9BFCF6A3782}" srcOrd="0" destOrd="0" presId="urn:microsoft.com/office/officeart/2005/8/layout/vList5"/>
    <dgm:cxn modelId="{3B487AC0-805A-4D44-BFF7-D12EB6A030DF}" srcId="{23B3D506-92F6-4E10-9732-8582223EA551}" destId="{BEC38C6A-CF8C-4369-9DB7-22E54C41255A}" srcOrd="1" destOrd="0" parTransId="{1988203E-1E71-4E91-95BA-A22115638EDD}" sibTransId="{C4A30D15-356B-4FD7-8E88-8EAFE41322E4}"/>
    <dgm:cxn modelId="{4B2B76DC-1749-42F6-B814-7F7E1F4C28C0}" srcId="{23B3D506-92F6-4E10-9732-8582223EA551}" destId="{E3A690CA-6494-43F6-B985-E8267D39DA44}" srcOrd="0" destOrd="0" parTransId="{5561622D-8756-468E-8BB5-772C0E84C0F9}" sibTransId="{C53D5583-E337-4807-ACA6-09523534759D}"/>
    <dgm:cxn modelId="{965D093C-5080-4C99-BC09-2310CAD9F808}" srcId="{46111DB8-FF1D-4AA9-9A1A-F3275D1264F4}" destId="{C05BE1AC-1281-4CBF-82E7-AC100CB6AA84}" srcOrd="0" destOrd="0" parTransId="{3037DAF0-BC6C-44EB-8F0D-AB581BAFDC3B}" sibTransId="{2DDAE029-F720-4076-86AB-19ECE4C487C5}"/>
    <dgm:cxn modelId="{B074AD76-49E5-4E8A-A13E-9D76740FE907}" srcId="{BEC38C6A-CF8C-4369-9DB7-22E54C41255A}" destId="{9A95E82E-6738-4A73-AA45-223741E27583}" srcOrd="0" destOrd="0" parTransId="{09DEA7AB-B7F8-43E7-B6F1-8F26787BF561}" sibTransId="{C57FA517-327C-4D9C-82D2-8BA941B310D5}"/>
    <dgm:cxn modelId="{26A20FEA-BBDD-492B-9A17-5D3BF8D7BBCC}" type="presOf" srcId="{46111DB8-FF1D-4AA9-9A1A-F3275D1264F4}" destId="{AC6CB65D-19C1-45F8-8563-55C31A1E45E3}" srcOrd="0" destOrd="0" presId="urn:microsoft.com/office/officeart/2005/8/layout/vList5"/>
    <dgm:cxn modelId="{88453DEC-EA53-4514-9689-3F1082CBAA31}" srcId="{E3A690CA-6494-43F6-B985-E8267D39DA44}" destId="{82C59A54-842B-4D5E-AE50-380C3A322649}" srcOrd="0" destOrd="0" parTransId="{9CE45285-29EE-4C73-8206-3EE78A0844A2}" sibTransId="{DF511F75-408B-450D-AFE7-704474AE5EAA}"/>
    <dgm:cxn modelId="{22286CE9-21C1-4AED-8E9F-52FAD849EF55}" type="presParOf" srcId="{FD164F48-1C95-4FCA-8AE6-96ED41862B1D}" destId="{E0B37D8A-AE51-45C7-9723-33DFF71A4078}" srcOrd="0" destOrd="0" presId="urn:microsoft.com/office/officeart/2005/8/layout/vList5"/>
    <dgm:cxn modelId="{4741BF51-B00E-40C2-B4F7-F7ECE20B60D6}" type="presParOf" srcId="{E0B37D8A-AE51-45C7-9723-33DFF71A4078}" destId="{D957907D-8E17-4BB7-8262-45996C0CF4BD}" srcOrd="0" destOrd="0" presId="urn:microsoft.com/office/officeart/2005/8/layout/vList5"/>
    <dgm:cxn modelId="{C66A907D-EEF1-4C38-8A7A-31F3A5445B8A}" type="presParOf" srcId="{E0B37D8A-AE51-45C7-9723-33DFF71A4078}" destId="{A3E8D94B-A856-498E-9C69-A229B32F4A44}" srcOrd="1" destOrd="0" presId="urn:microsoft.com/office/officeart/2005/8/layout/vList5"/>
    <dgm:cxn modelId="{90D7195D-59AA-4125-9B99-EB495C0A527F}" type="presParOf" srcId="{FD164F48-1C95-4FCA-8AE6-96ED41862B1D}" destId="{61CB8756-32C6-4866-ABF7-A417737C4DC4}" srcOrd="1" destOrd="0" presId="urn:microsoft.com/office/officeart/2005/8/layout/vList5"/>
    <dgm:cxn modelId="{D58E7C79-5B69-4F6C-957A-7CFD31B95D9F}" type="presParOf" srcId="{FD164F48-1C95-4FCA-8AE6-96ED41862B1D}" destId="{AFC378F9-2FFA-4DEF-B7A3-32C395B40A8B}" srcOrd="2" destOrd="0" presId="urn:microsoft.com/office/officeart/2005/8/layout/vList5"/>
    <dgm:cxn modelId="{FFAB2D1C-4889-41AB-9CFA-F60348F08AC2}" type="presParOf" srcId="{AFC378F9-2FFA-4DEF-B7A3-32C395B40A8B}" destId="{7E2A0A09-9435-4F0C-8AF3-3F520BF06938}" srcOrd="0" destOrd="0" presId="urn:microsoft.com/office/officeart/2005/8/layout/vList5"/>
    <dgm:cxn modelId="{F9D9D578-CB61-4B37-AB6F-A63A2ABBF103}" type="presParOf" srcId="{AFC378F9-2FFA-4DEF-B7A3-32C395B40A8B}" destId="{B64027F4-725E-4850-8475-B9BFCF6A3782}" srcOrd="1" destOrd="0" presId="urn:microsoft.com/office/officeart/2005/8/layout/vList5"/>
    <dgm:cxn modelId="{7A70E525-AEA4-4385-A532-C57A28A2110E}" type="presParOf" srcId="{FD164F48-1C95-4FCA-8AE6-96ED41862B1D}" destId="{649DE0AF-77B1-4EFD-AEA3-42E6F4CC77C7}" srcOrd="3" destOrd="0" presId="urn:microsoft.com/office/officeart/2005/8/layout/vList5"/>
    <dgm:cxn modelId="{F60BCA7D-FF8F-4FBF-BB44-916AE1E3CB3B}" type="presParOf" srcId="{FD164F48-1C95-4FCA-8AE6-96ED41862B1D}" destId="{B2DA42A9-828A-487A-9093-C5334735C1E4}" srcOrd="4" destOrd="0" presId="urn:microsoft.com/office/officeart/2005/8/layout/vList5"/>
    <dgm:cxn modelId="{3FC084B8-E07D-4FA6-A731-06B5763F5D40}" type="presParOf" srcId="{B2DA42A9-828A-487A-9093-C5334735C1E4}" destId="{AC6CB65D-19C1-45F8-8563-55C31A1E45E3}" srcOrd="0" destOrd="0" presId="urn:microsoft.com/office/officeart/2005/8/layout/vList5"/>
    <dgm:cxn modelId="{AE0C0FA7-5271-4560-83C9-95CAB05FE189}" type="presParOf" srcId="{B2DA42A9-828A-487A-9093-C5334735C1E4}" destId="{748E70E3-F7D2-4A07-9383-1E1AA9C7F0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8D94B-A856-498E-9C69-A229B32F4A44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i="0" kern="1200" dirty="0" smtClean="0"/>
            <a:t>описывает весь объем работ по тестированию</a:t>
          </a:r>
          <a:endParaRPr lang="ru-RU" sz="1800" kern="1200" dirty="0"/>
        </a:p>
      </dsp:txBody>
      <dsp:txXfrm rot="-5400000">
        <a:off x="2962656" y="205028"/>
        <a:ext cx="5209983" cy="1052927"/>
      </dsp:txXfrm>
    </dsp:sp>
    <dsp:sp modelId="{D957907D-8E17-4BB7-8262-45996C0CF4BD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500" b="0" u="none" kern="1200" dirty="0" smtClean="0"/>
            <a:t>План тестирования (</a:t>
          </a:r>
          <a:r>
            <a:rPr lang="en-US" sz="2500" b="0" u="none" kern="1200" dirty="0" smtClean="0"/>
            <a:t>Test Plan)</a:t>
          </a:r>
          <a:endParaRPr lang="ru-RU" sz="2500" b="0" u="none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b="0" u="sng" kern="1200" dirty="0"/>
        </a:p>
      </dsp:txBody>
      <dsp:txXfrm>
        <a:off x="71201" y="73410"/>
        <a:ext cx="2820254" cy="1316160"/>
      </dsp:txXfrm>
    </dsp:sp>
    <dsp:sp modelId="{B64027F4-725E-4850-8475-B9BFCF6A3782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i="0" kern="1200" dirty="0" smtClean="0"/>
            <a:t>последовательность действий, по которой можно проверить соответствует ли тестируемая функция установленным требованиям</a:t>
          </a:r>
          <a:endParaRPr lang="ru-RU" sz="1800" kern="1200" dirty="0"/>
        </a:p>
      </dsp:txBody>
      <dsp:txXfrm rot="-5400000">
        <a:off x="2962656" y="1736518"/>
        <a:ext cx="5209983" cy="1052927"/>
      </dsp:txXfrm>
    </dsp:sp>
    <dsp:sp modelId="{7E2A0A09-9435-4F0C-8AF3-3F520BF06938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Набор тест кейсов и тестов (</a:t>
          </a:r>
          <a:r>
            <a:rPr lang="en-US" sz="2500" kern="1200" dirty="0" smtClean="0"/>
            <a:t>Test Case &amp; Test suite)</a:t>
          </a:r>
          <a:endParaRPr lang="ru-RU" sz="2500" kern="1200" dirty="0"/>
        </a:p>
      </dsp:txBody>
      <dsp:txXfrm>
        <a:off x="71201" y="1604901"/>
        <a:ext cx="2820254" cy="1316160"/>
      </dsp:txXfrm>
    </dsp:sp>
    <dsp:sp modelId="{748E70E3-F7D2-4A07-9383-1E1AA9C7F04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i="0" kern="1200" dirty="0" smtClean="0"/>
            <a:t>описывают ситуацию или последовательность действий приведшую к некорректной работе объекта тестирования, с указанием причин и ожидаемого результата</a:t>
          </a:r>
          <a:endParaRPr lang="ru-RU" sz="1800" kern="1200" dirty="0"/>
        </a:p>
      </dsp:txBody>
      <dsp:txXfrm rot="-5400000">
        <a:off x="2962656" y="3268008"/>
        <a:ext cx="5209983" cy="1052927"/>
      </dsp:txXfrm>
    </dsp:sp>
    <dsp:sp modelId="{AC6CB65D-19C1-45F8-8563-55C31A1E45E3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Дефекты / Баг Репорты (</a:t>
          </a:r>
          <a:r>
            <a:rPr lang="en-US" sz="2500" kern="1200" dirty="0" smtClean="0"/>
            <a:t>Bug Reports / Defects)</a:t>
          </a:r>
          <a:endParaRPr lang="ru-RU" sz="2500" kern="1200" dirty="0"/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 тестирования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0529" y="56670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Предлагают </a:t>
            </a:r>
            <a:r>
              <a:rPr lang="ru-RU" dirty="0"/>
              <a:t>ситуации для остановки тестирования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126" name="Picture 6" descr="Картинки по запросу остановить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58" y="1394195"/>
            <a:ext cx="689494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1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Картинки по запросу зашел в тупик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640"/>
            <a:ext cx="387873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515719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«Зашел в </a:t>
            </a:r>
            <a:r>
              <a:rPr lang="ru-RU" dirty="0" smtClean="0"/>
              <a:t>тупик»</a:t>
            </a:r>
          </a:p>
          <a:p>
            <a:pPr algn="ctr"/>
            <a:r>
              <a:rPr lang="ru-RU" dirty="0" smtClean="0"/>
              <a:t>Остановка </a:t>
            </a:r>
            <a:r>
              <a:rPr lang="ru-RU" dirty="0"/>
              <a:t>тестирование происходит по причине того, что имеется блокирующая ошибка, которая не препятствует тестированию области </a:t>
            </a:r>
            <a:r>
              <a:rPr lang="ru-RU" dirty="0" smtClean="0"/>
              <a:t>программы</a:t>
            </a:r>
          </a:p>
          <a:p>
            <a:pPr algn="ctr"/>
            <a:r>
              <a:rPr lang="ru-RU" dirty="0" smtClean="0"/>
              <a:t>Проблема </a:t>
            </a:r>
            <a:r>
              <a:rPr lang="ru-RU" dirty="0"/>
              <a:t>может исходить от недостатка оборудования или же от недостатка квалификации </a:t>
            </a:r>
            <a:r>
              <a:rPr lang="ru-RU" dirty="0" err="1"/>
              <a:t>тестировщиков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3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5301208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«Привычного </a:t>
            </a:r>
            <a:r>
              <a:rPr lang="ru-RU" dirty="0" smtClean="0"/>
              <a:t>завершения»</a:t>
            </a:r>
          </a:p>
          <a:p>
            <a:pPr algn="ctr"/>
            <a:r>
              <a:rPr lang="ru-RU" dirty="0" smtClean="0"/>
              <a:t>Тестирование </a:t>
            </a:r>
            <a:r>
              <a:rPr lang="ru-RU" dirty="0"/>
              <a:t>завершается в соответствие с протоколом, задающим некоторое количество идей для тестирования или циклов тестирования</a:t>
            </a:r>
          </a:p>
        </p:txBody>
      </p:sp>
      <p:pic>
        <p:nvPicPr>
          <p:cNvPr id="16388" name="Picture 4" descr="Картинки по запросу привычка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4664"/>
            <a:ext cx="356439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8779" y="5229200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</a:t>
            </a:r>
            <a:r>
              <a:rPr lang="ru-RU" dirty="0" smtClean="0"/>
              <a:t>Уклонения/безразличия»</a:t>
            </a:r>
          </a:p>
          <a:p>
            <a:pPr algn="ctr"/>
            <a:r>
              <a:rPr lang="ru-RU" dirty="0" smtClean="0"/>
              <a:t>Такой </a:t>
            </a:r>
            <a:r>
              <a:rPr lang="ru-RU" dirty="0"/>
              <a:t>вариант возможен в том случае, если </a:t>
            </a:r>
            <a:r>
              <a:rPr lang="ru-RU" dirty="0" err="1"/>
              <a:t>тестировщикам</a:t>
            </a:r>
            <a:r>
              <a:rPr lang="ru-RU" dirty="0"/>
              <a:t> не интересно как работает программа, или тестируемое ПО является первой версией, которую вскоре заменят</a:t>
            </a:r>
          </a:p>
        </p:txBody>
      </p:sp>
      <p:pic>
        <p:nvPicPr>
          <p:cNvPr id="7" name="Picture 2" descr="Картинки по запросу не интерес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7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артефакты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6528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04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план. Базовые вопросы(1)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Что надо тестировать?</a:t>
            </a:r>
            <a:endParaRPr lang="ru-RU" sz="2000" dirty="0"/>
          </a:p>
          <a:p>
            <a:pPr lvl="1"/>
            <a:r>
              <a:rPr lang="ru-RU" sz="2000" dirty="0"/>
              <a:t>описание объекта тестирования: системы, приложения, оборудования</a:t>
            </a:r>
          </a:p>
          <a:p>
            <a:r>
              <a:rPr lang="ru-RU" sz="2000" b="1" dirty="0"/>
              <a:t>Что будете тестировать?</a:t>
            </a:r>
            <a:endParaRPr lang="ru-RU" sz="2000" dirty="0"/>
          </a:p>
          <a:p>
            <a:pPr lvl="1"/>
            <a:r>
              <a:rPr lang="ru-RU" sz="2000" dirty="0"/>
              <a:t>список функций и описание тестируемой системы и её компонент в отдельности</a:t>
            </a:r>
          </a:p>
          <a:p>
            <a:r>
              <a:rPr lang="ru-RU" sz="2000" b="1" dirty="0"/>
              <a:t>Как будете тестировать?</a:t>
            </a:r>
            <a:endParaRPr lang="ru-RU" sz="2000" dirty="0"/>
          </a:p>
          <a:p>
            <a:pPr lvl="1"/>
            <a:r>
              <a:rPr lang="ru-RU" sz="2000" dirty="0"/>
              <a:t>стратегия тестирования, а именно: </a:t>
            </a:r>
            <a:r>
              <a:rPr lang="ru-RU" sz="2000" b="1" dirty="0"/>
              <a:t>виды тестирования</a:t>
            </a:r>
            <a:r>
              <a:rPr lang="ru-RU" sz="2000" dirty="0"/>
              <a:t> и их применение по отношению к объекту тестирования</a:t>
            </a:r>
          </a:p>
          <a:p>
            <a:r>
              <a:rPr lang="ru-RU" sz="2000" b="1" dirty="0"/>
              <a:t>Когда будете тестировать?</a:t>
            </a:r>
            <a:endParaRPr lang="ru-RU" sz="2000" dirty="0"/>
          </a:p>
          <a:p>
            <a:pPr lvl="1"/>
            <a:r>
              <a:rPr lang="ru-RU" sz="2000" dirty="0"/>
              <a:t>последовательность проведения работ: подготовка (</a:t>
            </a:r>
            <a:r>
              <a:rPr lang="ru-RU" sz="2000" dirty="0" err="1"/>
              <a:t>Test</a:t>
            </a:r>
            <a:r>
              <a:rPr lang="ru-RU" sz="2000" dirty="0"/>
              <a:t> </a:t>
            </a:r>
            <a:r>
              <a:rPr lang="ru-RU" sz="2000" dirty="0" err="1"/>
              <a:t>Preparation</a:t>
            </a:r>
            <a:r>
              <a:rPr lang="ru-RU" sz="2000" dirty="0"/>
              <a:t>), тестирование (</a:t>
            </a:r>
            <a:r>
              <a:rPr lang="ru-RU" sz="2000" dirty="0" err="1"/>
              <a:t>Testing</a:t>
            </a:r>
            <a:r>
              <a:rPr lang="ru-RU" sz="2000" dirty="0"/>
              <a:t>), анализ результатов (</a:t>
            </a:r>
            <a:r>
              <a:rPr lang="ru-RU" sz="2000" dirty="0" err="1"/>
              <a:t>Test</a:t>
            </a:r>
            <a:r>
              <a:rPr lang="ru-RU" sz="2000" dirty="0"/>
              <a:t> </a:t>
            </a:r>
            <a:r>
              <a:rPr lang="ru-RU" sz="2000" dirty="0" err="1"/>
              <a:t>Result</a:t>
            </a:r>
            <a:r>
              <a:rPr lang="ru-RU" sz="2000" dirty="0"/>
              <a:t> </a:t>
            </a:r>
            <a:r>
              <a:rPr lang="ru-RU" sz="2000" dirty="0" err="1"/>
              <a:t>Analisys</a:t>
            </a:r>
            <a:r>
              <a:rPr lang="ru-RU" sz="2000" dirty="0"/>
              <a:t>) в разрезе запланированных фаз </a:t>
            </a:r>
            <a:r>
              <a:rPr lang="ru-RU" sz="2000" dirty="0" smtClean="0"/>
              <a:t>разработки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418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план. Базовые вопросы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ru-RU" sz="2000" b="1" dirty="0"/>
              <a:t>Критерии начала тестирования</a:t>
            </a:r>
            <a:r>
              <a:rPr lang="ru-RU" sz="2000" dirty="0"/>
              <a:t>:</a:t>
            </a:r>
          </a:p>
          <a:p>
            <a:pPr lvl="1"/>
            <a:r>
              <a:rPr lang="ru-RU" sz="2000" dirty="0"/>
              <a:t>готовность тестовой платформы (тестового стенда)</a:t>
            </a:r>
          </a:p>
          <a:p>
            <a:pPr lvl="1"/>
            <a:r>
              <a:rPr lang="ru-RU" sz="2000" dirty="0"/>
              <a:t>законченность разработки требуемого функционала</a:t>
            </a:r>
          </a:p>
          <a:p>
            <a:pPr lvl="1"/>
            <a:r>
              <a:rPr lang="ru-RU" sz="2000" dirty="0"/>
              <a:t>наличие всей необходимой документации</a:t>
            </a:r>
          </a:p>
          <a:p>
            <a:pPr lvl="1"/>
            <a:r>
              <a:rPr lang="ru-RU" sz="2000" dirty="0"/>
              <a:t>...</a:t>
            </a:r>
          </a:p>
          <a:p>
            <a:r>
              <a:rPr lang="ru-RU" sz="2000" b="1" dirty="0"/>
              <a:t>Критерии окончания тестирования</a:t>
            </a:r>
            <a:r>
              <a:rPr lang="ru-RU" sz="2000" dirty="0"/>
              <a:t>:</a:t>
            </a:r>
          </a:p>
          <a:p>
            <a:pPr lvl="1"/>
            <a:r>
              <a:rPr lang="ru-RU" sz="2000" dirty="0"/>
              <a:t>результаты тестирования удовлетворяют критериям качества продукта:</a:t>
            </a:r>
          </a:p>
          <a:p>
            <a:pPr lvl="2"/>
            <a:r>
              <a:rPr lang="ru-RU" sz="2000" b="1" dirty="0"/>
              <a:t>требования к количеству открытых багов</a:t>
            </a:r>
            <a:r>
              <a:rPr lang="ru-RU" sz="2000" dirty="0"/>
              <a:t> выполнены</a:t>
            </a:r>
          </a:p>
          <a:p>
            <a:pPr lvl="2"/>
            <a:r>
              <a:rPr lang="ru-RU" sz="2000" dirty="0"/>
              <a:t>выдержка определенного периода без изменения исходного кода приложения </a:t>
            </a:r>
            <a:r>
              <a:rPr lang="ru-RU" sz="2000" b="1" dirty="0" err="1"/>
              <a:t>Code</a:t>
            </a:r>
            <a:r>
              <a:rPr lang="ru-RU" sz="2000" b="1" dirty="0"/>
              <a:t> </a:t>
            </a:r>
            <a:r>
              <a:rPr lang="ru-RU" sz="2000" b="1" dirty="0" err="1"/>
              <a:t>Freeze</a:t>
            </a:r>
            <a:r>
              <a:rPr lang="ru-RU" sz="2000" dirty="0"/>
              <a:t> (CF)</a:t>
            </a:r>
          </a:p>
          <a:p>
            <a:pPr lvl="2"/>
            <a:r>
              <a:rPr lang="ru-RU" sz="2000" dirty="0"/>
              <a:t>выдержка определенного периода без открытия новых багов </a:t>
            </a:r>
            <a:r>
              <a:rPr lang="ru-RU" sz="2000" b="1" dirty="0" err="1"/>
              <a:t>Zero</a:t>
            </a:r>
            <a:r>
              <a:rPr lang="ru-RU" sz="2000" b="1" dirty="0"/>
              <a:t> </a:t>
            </a:r>
            <a:r>
              <a:rPr lang="ru-RU" sz="2000" b="1" dirty="0" err="1"/>
              <a:t>Bug</a:t>
            </a:r>
            <a:r>
              <a:rPr lang="ru-RU" sz="2000" b="1" dirty="0"/>
              <a:t> </a:t>
            </a:r>
            <a:r>
              <a:rPr lang="ru-RU" sz="2000" b="1" dirty="0" err="1"/>
              <a:t>Bounce</a:t>
            </a:r>
            <a:r>
              <a:rPr lang="ru-RU" sz="2000" b="1" dirty="0"/>
              <a:t> (ZBB)</a:t>
            </a:r>
            <a:endParaRPr lang="ru-RU" sz="2000" dirty="0"/>
          </a:p>
          <a:p>
            <a:pPr lvl="1"/>
            <a:r>
              <a:rPr lang="ru-RU" sz="2000" dirty="0" smtClean="0"/>
              <a:t>...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7724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 план. Дополнительная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Окружение тестируемой системы (описание программно-аппаратных средств)</a:t>
            </a:r>
          </a:p>
          <a:p>
            <a:r>
              <a:rPr lang="ru-RU" sz="2400" dirty="0"/>
              <a:t>Необходимое для тестирования оборудование и программные средства </a:t>
            </a:r>
            <a:r>
              <a:rPr lang="ru-RU" sz="2400" dirty="0" smtClean="0"/>
              <a:t>:</a:t>
            </a:r>
          </a:p>
          <a:p>
            <a:pPr lvl="2"/>
            <a:r>
              <a:rPr lang="ru-RU" sz="2000" dirty="0" smtClean="0"/>
              <a:t>тестовый </a:t>
            </a:r>
            <a:r>
              <a:rPr lang="ru-RU" sz="2000" dirty="0"/>
              <a:t>стенд и его </a:t>
            </a:r>
            <a:r>
              <a:rPr lang="ru-RU" sz="2000" dirty="0" smtClean="0"/>
              <a:t>конфигурация</a:t>
            </a:r>
          </a:p>
          <a:p>
            <a:pPr lvl="2"/>
            <a:r>
              <a:rPr lang="ru-RU" sz="2000" dirty="0" smtClean="0"/>
              <a:t>программы </a:t>
            </a:r>
            <a:r>
              <a:rPr lang="ru-RU" sz="2000" dirty="0"/>
              <a:t>для автоматизированного </a:t>
            </a:r>
            <a:r>
              <a:rPr lang="ru-RU" sz="2000" dirty="0" smtClean="0"/>
              <a:t>тестирования</a:t>
            </a:r>
          </a:p>
          <a:p>
            <a:pPr lvl="2"/>
            <a:r>
              <a:rPr lang="ru-RU" sz="2000" dirty="0" smtClean="0"/>
              <a:t>и </a:t>
            </a:r>
            <a:r>
              <a:rPr lang="ru-RU" sz="2000" dirty="0"/>
              <a:t>т.д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400" dirty="0"/>
              <a:t>Риски и пути их разрешения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402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Тестовый случай (</a:t>
            </a:r>
            <a:r>
              <a:rPr lang="en-US" dirty="0"/>
              <a:t>Test Case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Общая структура тестового случая: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/>
              <a:t> &gt; </a:t>
            </a:r>
            <a:r>
              <a:rPr lang="en-US" b="1" dirty="0"/>
              <a:t>Expected Result</a:t>
            </a:r>
            <a:r>
              <a:rPr lang="en-US" dirty="0"/>
              <a:t> &gt; </a:t>
            </a:r>
            <a:r>
              <a:rPr lang="en-US" b="1" dirty="0"/>
              <a:t>Test </a:t>
            </a:r>
            <a:r>
              <a:rPr lang="en-US" b="1" dirty="0" smtClean="0"/>
              <a:t>Result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Пример: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41133"/>
              </p:ext>
            </p:extLst>
          </p:nvPr>
        </p:nvGraphicFramePr>
        <p:xfrm>
          <a:off x="467544" y="4077072"/>
          <a:ext cx="8229600" cy="937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Expected Result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Test Result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(passed/failed/blocked)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Open page "login"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Login page is opened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Passed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87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Тестовый случай (</a:t>
            </a:r>
            <a:r>
              <a:rPr lang="en-US" dirty="0"/>
              <a:t>Test Case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52" name="Picture 4" descr="E:\Университет\ПАПКИ ДИСЦИПЛИН\Тестирование ПО (спец-маг КН)\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4512"/>
            <a:ext cx="8722030" cy="51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1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Университет\ПАПКИ ДИСЦИПЛИН\Тестирование ПО (спец-маг КН)\Ожидаемый результа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4" y="2007626"/>
            <a:ext cx="8859621" cy="346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Тестовый случай (</a:t>
            </a:r>
            <a:r>
              <a:rPr lang="en-US" smtClean="0"/>
              <a:t>Test Case)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0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время вышл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4664"/>
            <a:ext cx="57606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4941168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Самая распространенная эвристика. Тестирование заканчивается, как только вышло отведенное на него время. </a:t>
            </a:r>
          </a:p>
        </p:txBody>
      </p:sp>
    </p:spTree>
    <p:extLst>
      <p:ext uri="{BB962C8B-B14F-4D97-AF65-F5344CB8AC3E}">
        <p14:creationId xmlns:p14="http://schemas.microsoft.com/office/powerpoint/2010/main" val="419722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Тест-кейса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ru-RU" b="1" dirty="0"/>
              <a:t>Положительный результат</a:t>
            </a:r>
            <a:r>
              <a:rPr lang="ru-RU" dirty="0"/>
              <a:t>, если фактический результат равен ожидаемому результату,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</a:t>
            </a:r>
            <a:r>
              <a:rPr lang="ru-RU" b="1" dirty="0" smtClean="0"/>
              <a:t>Отрицательный </a:t>
            </a:r>
            <a:r>
              <a:rPr lang="ru-RU" b="1" dirty="0"/>
              <a:t>результа</a:t>
            </a:r>
            <a:r>
              <a:rPr lang="ru-RU" dirty="0"/>
              <a:t>т, если фактический результат не равен ожидаемому результату. В этом случае, найдена ошибка.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</a:t>
            </a:r>
            <a:r>
              <a:rPr lang="ru-RU" b="1" dirty="0" smtClean="0"/>
              <a:t>Выполнение </a:t>
            </a:r>
            <a:r>
              <a:rPr lang="ru-RU" b="1" dirty="0"/>
              <a:t>теста блокировано</a:t>
            </a:r>
            <a:r>
              <a:rPr lang="ru-RU" dirty="0"/>
              <a:t>, если после одного из шагов продолжение теста невозможно. В этом случае так же, найдена ошибка.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0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Тест-кейсом проверяется </a:t>
            </a:r>
          </a:p>
          <a:p>
            <a:pPr marL="0" indent="0" algn="ctr">
              <a:buNone/>
            </a:pPr>
            <a:r>
              <a:rPr lang="ru-RU" sz="4400" b="1" dirty="0" smtClean="0"/>
              <a:t>одна </a:t>
            </a:r>
            <a:r>
              <a:rPr lang="ru-RU" sz="4400" b="1" dirty="0"/>
              <a:t>конкретная вещь</a:t>
            </a:r>
            <a:r>
              <a:rPr lang="ru-RU" sz="4400" dirty="0"/>
              <a:t>, </a:t>
            </a:r>
            <a:endParaRPr lang="ru-RU" sz="4400" dirty="0" smtClean="0"/>
          </a:p>
          <a:p>
            <a:pPr marL="0" indent="0" algn="ctr">
              <a:buNone/>
            </a:pPr>
            <a:r>
              <a:rPr lang="ru-RU" sz="4400" dirty="0" smtClean="0"/>
              <a:t>и </a:t>
            </a:r>
            <a:r>
              <a:rPr lang="ru-RU" sz="4400" dirty="0"/>
              <a:t>для этой вещи должен </a:t>
            </a:r>
            <a:r>
              <a:rPr lang="ru-RU" sz="4400" dirty="0" smtClean="0"/>
              <a:t>быть </a:t>
            </a:r>
          </a:p>
          <a:p>
            <a:pPr marL="0" indent="0" algn="ctr">
              <a:buNone/>
            </a:pPr>
            <a:r>
              <a:rPr lang="ru-RU" sz="4400" b="1" dirty="0" smtClean="0"/>
              <a:t>только </a:t>
            </a:r>
            <a:r>
              <a:rPr lang="ru-RU" sz="4400" b="1" dirty="0"/>
              <a:t>один ожидаемый результат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94589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должно быть в Тест-кейсе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Зависимости </a:t>
            </a:r>
            <a:r>
              <a:rPr lang="ru-RU" sz="2800" dirty="0"/>
              <a:t>от других </a:t>
            </a:r>
            <a:r>
              <a:rPr lang="ru-RU" sz="2800" dirty="0" smtClean="0"/>
              <a:t>тест-кейсов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Нечеткие </a:t>
            </a:r>
            <a:r>
              <a:rPr lang="ru-RU" sz="2800" dirty="0"/>
              <a:t>формулировки шагов или ожидаемого </a:t>
            </a:r>
            <a:r>
              <a:rPr lang="ru-RU" sz="2800" dirty="0" smtClean="0"/>
              <a:t>результата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Отсутствие </a:t>
            </a:r>
            <a:r>
              <a:rPr lang="ru-RU" sz="2800" dirty="0"/>
              <a:t>необходимой для прохождения тест-кейса </a:t>
            </a:r>
            <a:r>
              <a:rPr lang="ru-RU" sz="2800" dirty="0" smtClean="0"/>
              <a:t>информации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Излишняя детализация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0143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276872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rgbClr val="FF0000"/>
                </a:solidFill>
              </a:rPr>
              <a:t>Тест-кейсы должны </a:t>
            </a:r>
            <a:endParaRPr lang="ru-RU" sz="44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не </a:t>
            </a:r>
            <a:r>
              <a:rPr lang="ru-RU" sz="4400" b="1" dirty="0">
                <a:solidFill>
                  <a:srgbClr val="FF0000"/>
                </a:solidFill>
              </a:rPr>
              <a:t>повторять требования</a:t>
            </a:r>
            <a:r>
              <a:rPr lang="ru-RU" sz="4400" b="1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а </a:t>
            </a:r>
            <a:r>
              <a:rPr lang="ru-RU" sz="4400" b="1" dirty="0">
                <a:solidFill>
                  <a:srgbClr val="FF0000"/>
                </a:solidFill>
              </a:rPr>
              <a:t>проверять </a:t>
            </a:r>
            <a:r>
              <a:rPr lang="ru-RU" sz="4400" b="1" dirty="0" smtClean="0">
                <a:solidFill>
                  <a:srgbClr val="FF0000"/>
                </a:solidFill>
              </a:rPr>
              <a:t>их!</a:t>
            </a:r>
            <a:endParaRPr lang="ru-RU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6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Значение в поле «Сумма» должно рассчитываться как сумма значений из полей «A» и «B</a:t>
            </a:r>
            <a:r>
              <a:rPr lang="ru-RU" sz="3200" b="1" dirty="0" smtClean="0"/>
              <a:t>»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Ленивый </a:t>
            </a:r>
            <a:r>
              <a:rPr lang="ru-RU" b="1" dirty="0" err="1" smtClean="0">
                <a:solidFill>
                  <a:srgbClr val="FF0000"/>
                </a:solidFill>
              </a:rPr>
              <a:t>тестировщик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r>
              <a:rPr lang="ru-RU" b="1" dirty="0" smtClean="0"/>
              <a:t>Действия</a:t>
            </a:r>
            <a:r>
              <a:rPr lang="ru-RU" b="1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- Ввести </a:t>
            </a:r>
            <a:r>
              <a:rPr lang="ru-RU" dirty="0"/>
              <a:t>значения в поля «A» и «B</a:t>
            </a:r>
            <a:r>
              <a:rPr lang="ru-RU" dirty="0" smtClean="0"/>
              <a:t>»</a:t>
            </a:r>
            <a:endParaRPr lang="ru-RU" dirty="0"/>
          </a:p>
          <a:p>
            <a:r>
              <a:rPr lang="ru-RU" b="1" dirty="0"/>
              <a:t>Ожидаемый результат: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- Значение </a:t>
            </a:r>
            <a:r>
              <a:rPr lang="ru-RU" dirty="0"/>
              <a:t>в поле «Сумма» должно рассчитываться как сумма значений из полей «А» и «</a:t>
            </a:r>
            <a:r>
              <a:rPr lang="ru-RU" dirty="0" smtClean="0"/>
              <a:t>B»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 smtClean="0"/>
              <a:t>или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	- См</a:t>
            </a:r>
            <a:r>
              <a:rPr lang="ru-RU" i="1" dirty="0"/>
              <a:t>. в </a:t>
            </a:r>
            <a:r>
              <a:rPr lang="ru-RU" i="1" dirty="0" smtClean="0"/>
              <a:t>ТЗ </a:t>
            </a:r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ru-RU" i="1" dirty="0" smtClean="0"/>
              <a:t>- В </a:t>
            </a:r>
            <a:r>
              <a:rPr lang="ru-RU" i="1" dirty="0"/>
              <a:t>соответствии с ТЗ, наблюдаем ожидаемые значения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ru-RU" i="1" dirty="0" smtClean="0"/>
              <a:t>- и </a:t>
            </a:r>
            <a:r>
              <a:rPr lang="ru-RU" i="1" dirty="0"/>
              <a:t>т.п</a:t>
            </a:r>
            <a:r>
              <a:rPr lang="ru-RU" i="1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38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Значение в поле «Сумма» должно рассчитываться как сумма значений из полей «A» и «B</a:t>
            </a:r>
            <a:r>
              <a:rPr lang="ru-RU" sz="3200" b="1" dirty="0" smtClean="0"/>
              <a:t>»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0070C0"/>
                </a:solidFill>
              </a:rPr>
              <a:t>Неленивый </a:t>
            </a:r>
            <a:r>
              <a:rPr lang="ru-RU" sz="2000" b="1" dirty="0" err="1" smtClean="0">
                <a:solidFill>
                  <a:srgbClr val="0070C0"/>
                </a:solidFill>
              </a:rPr>
              <a:t>тестировщик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2000" b="1" dirty="0" smtClean="0"/>
          </a:p>
          <a:p>
            <a:r>
              <a:rPr lang="ru-RU" sz="2000" b="1" dirty="0"/>
              <a:t>Действия: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1</a:t>
            </a:r>
            <a:r>
              <a:rPr lang="ru-RU" sz="2000" dirty="0"/>
              <a:t>. В поле «А» ввести значение 2</a:t>
            </a:r>
          </a:p>
          <a:p>
            <a:pPr marL="0" indent="0">
              <a:buNone/>
            </a:pPr>
            <a:r>
              <a:rPr lang="ru-RU" sz="2000" dirty="0" smtClean="0"/>
              <a:t>	2</a:t>
            </a:r>
            <a:r>
              <a:rPr lang="ru-RU" sz="2000" dirty="0"/>
              <a:t>. В поле «B» ввести значение 3</a:t>
            </a:r>
          </a:p>
          <a:p>
            <a:pPr marL="0" indent="0">
              <a:buNone/>
            </a:pPr>
            <a:r>
              <a:rPr lang="ru-RU" sz="2000" dirty="0" smtClean="0"/>
              <a:t>	3</a:t>
            </a:r>
            <a:r>
              <a:rPr lang="ru-RU" sz="2000" dirty="0"/>
              <a:t>. Нажать на кнопку «Рассчитать»</a:t>
            </a:r>
          </a:p>
          <a:p>
            <a:r>
              <a:rPr lang="ru-RU" sz="2000" b="1" dirty="0"/>
              <a:t>Ожидаемый результат: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В </a:t>
            </a:r>
            <a:r>
              <a:rPr lang="ru-RU" sz="2000" dirty="0"/>
              <a:t>поле «Сумма» отобразилось значение 5</a:t>
            </a:r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362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Тестовый набор (</a:t>
            </a:r>
            <a:r>
              <a:rPr lang="en-US" dirty="0" smtClean="0"/>
              <a:t>Test Suit)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</a:t>
            </a:r>
            <a:r>
              <a:rPr lang="ru-RU" sz="2000" dirty="0" smtClean="0"/>
              <a:t>абор</a:t>
            </a:r>
            <a:r>
              <a:rPr lang="ru-RU" sz="2000" dirty="0"/>
              <a:t> тест кейсов, которые объединены тем что относятся к одному тестируемому модулю, функциональности, приоритету или одному типу </a:t>
            </a:r>
            <a:r>
              <a:rPr lang="ru-RU" sz="2000" dirty="0" smtClean="0"/>
              <a:t>тестирования</a:t>
            </a:r>
            <a:endParaRPr lang="ru-RU" sz="2000" dirty="0"/>
          </a:p>
        </p:txBody>
      </p:sp>
      <p:pic>
        <p:nvPicPr>
          <p:cNvPr id="4098" name="Picture 2" descr="тест сьют, test 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128792" cy="41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9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Картинки по запросу если лошадь сдохла слезь с не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0719"/>
            <a:ext cx="8148339" cy="465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89176" y="5373216"/>
            <a:ext cx="4831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Тестирование заканчивается, когда обнаруживается слишком много ошибок, и дальнейшее тестирование не имеет смысла</a:t>
            </a:r>
          </a:p>
        </p:txBody>
      </p:sp>
    </p:spTree>
    <p:extLst>
      <p:ext uri="{BB962C8B-B14F-4D97-AF65-F5344CB8AC3E}">
        <p14:creationId xmlns:p14="http://schemas.microsoft.com/office/powerpoint/2010/main" val="236106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Картинки по запросу освежающая пауз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680520" cy="45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55576" y="5330477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«Освежающей паузы» предполагает приостановку тестирования, когда стало скучно или пропало </a:t>
            </a:r>
            <a:r>
              <a:rPr lang="ru-RU" dirty="0" smtClean="0"/>
              <a:t>вдохновение</a:t>
            </a:r>
          </a:p>
          <a:p>
            <a:pPr algn="ctr"/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Так </a:t>
            </a:r>
            <a:r>
              <a:rPr lang="ru-RU" dirty="0"/>
              <a:t>же пауза может возникнуть из-за появления ошибки </a:t>
            </a:r>
            <a:r>
              <a:rPr lang="ru-RU" dirty="0" smtClean="0"/>
              <a:t>большего </a:t>
            </a:r>
            <a:r>
              <a:rPr lang="ru-RU" dirty="0"/>
              <a:t>приоритета</a:t>
            </a:r>
          </a:p>
        </p:txBody>
      </p:sp>
    </p:spTree>
    <p:extLst>
      <p:ext uri="{BB962C8B-B14F-4D97-AF65-F5344CB8AC3E}">
        <p14:creationId xmlns:p14="http://schemas.microsoft.com/office/powerpoint/2010/main" val="401074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Картинки по запросу одно и тоже каждый ден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0648"/>
            <a:ext cx="39814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600" y="587727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Эвристика «Отсутствие </a:t>
            </a:r>
            <a:r>
              <a:rPr lang="ru-RU" dirty="0"/>
              <a:t>продвижения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Любые </a:t>
            </a:r>
            <a:r>
              <a:rPr lang="ru-RU" dirty="0"/>
              <a:t>тесты приводят к одним и тем же </a:t>
            </a:r>
            <a:r>
              <a:rPr lang="ru-RU" dirty="0" smtClean="0"/>
              <a:t>результатам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24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8221" y="5808284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«Больше нет интересных </a:t>
            </a:r>
            <a:r>
              <a:rPr lang="ru-RU" dirty="0" smtClean="0"/>
              <a:t>вопросов»</a:t>
            </a:r>
          </a:p>
          <a:p>
            <a:pPr algn="ctr"/>
            <a:r>
              <a:rPr lang="ru-RU" dirty="0" smtClean="0"/>
              <a:t>Все </a:t>
            </a:r>
            <a:r>
              <a:rPr lang="ru-RU" dirty="0"/>
              <a:t>важные основные вопросы получили свои </a:t>
            </a:r>
            <a:r>
              <a:rPr lang="ru-RU" dirty="0" smtClean="0"/>
              <a:t>ответы</a:t>
            </a:r>
          </a:p>
          <a:p>
            <a:pPr algn="ctr"/>
            <a:r>
              <a:rPr lang="ru-RU" dirty="0" smtClean="0"/>
              <a:t>Используется </a:t>
            </a:r>
            <a:r>
              <a:rPr lang="ru-RU" dirty="0"/>
              <a:t>обычно в дополнение с другими </a:t>
            </a:r>
            <a:r>
              <a:rPr lang="ru-RU" dirty="0" smtClean="0"/>
              <a:t>эвристиками </a:t>
            </a:r>
            <a:endParaRPr lang="ru-RU" dirty="0"/>
          </a:p>
        </p:txBody>
      </p:sp>
      <p:pic>
        <p:nvPicPr>
          <p:cNvPr id="11270" name="Picture 6" descr="Картинки по запросу закончились вопросы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61" y="404664"/>
            <a:ext cx="3214536" cy="52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Картинки по запросу пиньят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510167" cy="48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03647" y="5602014"/>
            <a:ext cx="6510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</a:t>
            </a:r>
            <a:r>
              <a:rPr lang="ru-RU" dirty="0" err="1" smtClean="0"/>
              <a:t>Пиньяты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Тестирование </a:t>
            </a:r>
            <a:r>
              <a:rPr lang="ru-RU" dirty="0"/>
              <a:t>прекращается в тот момент, когда возникает достаточно явная серьезная </a:t>
            </a:r>
            <a:r>
              <a:rPr lang="ru-RU" dirty="0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81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5517232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«Задание </a:t>
            </a:r>
            <a:r>
              <a:rPr lang="ru-RU" dirty="0" smtClean="0"/>
              <a:t>выполнено»</a:t>
            </a:r>
          </a:p>
          <a:p>
            <a:pPr algn="ctr"/>
            <a:r>
              <a:rPr lang="ru-RU" dirty="0" smtClean="0"/>
              <a:t>Тестирование </a:t>
            </a:r>
            <a:r>
              <a:rPr lang="ru-RU" dirty="0"/>
              <a:t>прекращается тогда, когда получены ответы на поставленные </a:t>
            </a:r>
            <a:r>
              <a:rPr lang="ru-RU" dirty="0" smtClean="0"/>
              <a:t>вопросы</a:t>
            </a:r>
            <a:endParaRPr lang="ru-RU" dirty="0"/>
          </a:p>
        </p:txBody>
      </p:sp>
      <p:pic>
        <p:nvPicPr>
          <p:cNvPr id="13316" name="Picture 4" descr="Картинки по запросу задание выполнено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77" y="286900"/>
            <a:ext cx="5185645" cy="51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Картинки по запросу заказчик передумал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457394" cy="41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9592" y="5229200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Эвристика «Отмена </a:t>
            </a:r>
            <a:r>
              <a:rPr lang="ru-RU" dirty="0" smtClean="0"/>
              <a:t>задания»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</a:t>
            </a:r>
            <a:r>
              <a:rPr lang="ru-RU" dirty="0"/>
              <a:t> этой категории относится прекращение </a:t>
            </a:r>
            <a:r>
              <a:rPr lang="ru-RU" dirty="0" smtClean="0"/>
              <a:t>тестирования </a:t>
            </a:r>
          </a:p>
          <a:p>
            <a:pPr algn="ctr"/>
            <a:r>
              <a:rPr lang="ru-RU" dirty="0" smtClean="0"/>
              <a:t>по </a:t>
            </a:r>
            <a:r>
              <a:rPr lang="ru-RU" dirty="0"/>
              <a:t>требованию заказчика</a:t>
            </a:r>
          </a:p>
        </p:txBody>
      </p:sp>
    </p:spTree>
    <p:extLst>
      <p:ext uri="{BB962C8B-B14F-4D97-AF65-F5344CB8AC3E}">
        <p14:creationId xmlns:p14="http://schemas.microsoft.com/office/powerpoint/2010/main" val="1296010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481</Words>
  <Application>Microsoft Office PowerPoint</Application>
  <PresentationFormat>Экран (4:3)</PresentationFormat>
  <Paragraphs>116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Эвристики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Тестовые артефакты</vt:lpstr>
      <vt:lpstr>Тест план. Базовые вопросы(1)</vt:lpstr>
      <vt:lpstr>Тест план. Базовые вопросы (2)</vt:lpstr>
      <vt:lpstr>Тест план. Дополнительная информация</vt:lpstr>
      <vt:lpstr>Тестовый случай (Test Case)</vt:lpstr>
      <vt:lpstr>Тестовый случай (Test Case)</vt:lpstr>
      <vt:lpstr>Презентация PowerPoint</vt:lpstr>
      <vt:lpstr>Результаты Тест-кейса</vt:lpstr>
      <vt:lpstr>Презентация PowerPoint</vt:lpstr>
      <vt:lpstr>Чего не должно быть в Тест-кейсе</vt:lpstr>
      <vt:lpstr>Презентация PowerPoint</vt:lpstr>
      <vt:lpstr>Значение в поле «Сумма» должно рассчитываться как сумма значений из полей «A» и «B»</vt:lpstr>
      <vt:lpstr>Значение в поле «Сумма» должно рассчитываться как сумма значений из полей «A» и «B»</vt:lpstr>
      <vt:lpstr>Тестовый набор (Test Suit)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Тестовые артефакты</dc:title>
  <dc:creator>Оксана</dc:creator>
  <cp:lastModifiedBy>Оксана</cp:lastModifiedBy>
  <cp:revision>15</cp:revision>
  <dcterms:created xsi:type="dcterms:W3CDTF">2016-09-21T19:00:17Z</dcterms:created>
  <dcterms:modified xsi:type="dcterms:W3CDTF">2016-09-21T22:00:50Z</dcterms:modified>
</cp:coreProperties>
</file>