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9.wmf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.wmf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Структурные методы тестирования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Белый ящик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операторов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448272" cy="29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9872" y="1446989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5. </a:t>
            </a:r>
            <a:r>
              <a:rPr lang="ru-RU" dirty="0"/>
              <a:t>Пишем тесты для нашей системы, задавая нужные начальные значения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З</a:t>
            </a:r>
            <a:r>
              <a:rPr lang="ru-RU" dirty="0" smtClean="0"/>
              <a:t>адаем </a:t>
            </a:r>
            <a:r>
              <a:rPr lang="ru-RU" dirty="0"/>
              <a:t>, </a:t>
            </a:r>
            <a:r>
              <a:rPr lang="ru-RU" dirty="0" smtClean="0"/>
              <a:t>                такие</a:t>
            </a:r>
            <a:r>
              <a:rPr lang="ru-RU" dirty="0"/>
              <a:t>, чтобы мы прошлись по всем операторам</a:t>
            </a:r>
            <a:endParaRPr lang="ru-RU" b="1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40579"/>
              </p:ext>
            </p:extLst>
          </p:nvPr>
        </p:nvGraphicFramePr>
        <p:xfrm>
          <a:off x="291981" y="4404349"/>
          <a:ext cx="1845609" cy="31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Формула" r:id="rId4" imgW="1244600" imgH="215900" progId="Equation.3">
                  <p:embed/>
                </p:oleObj>
              </mc:Choice>
              <mc:Fallback>
                <p:oleObj name="Формула" r:id="rId4" imgW="1244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4404349"/>
                        <a:ext cx="1845609" cy="317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57049"/>
              </p:ext>
            </p:extLst>
          </p:nvPr>
        </p:nvGraphicFramePr>
        <p:xfrm>
          <a:off x="330081" y="4939336"/>
          <a:ext cx="3057921" cy="35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Формула" r:id="rId6" imgW="1231366" imgH="215806" progId="Equation.3">
                  <p:embed/>
                </p:oleObj>
              </mc:Choice>
              <mc:Fallback>
                <p:oleObj name="Формула" r:id="rId6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1" y="4939336"/>
                        <a:ext cx="3057921" cy="35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43486"/>
              </p:ext>
            </p:extLst>
          </p:nvPr>
        </p:nvGraphicFramePr>
        <p:xfrm>
          <a:off x="291981" y="5442573"/>
          <a:ext cx="1054633" cy="63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Формула" r:id="rId8" imgW="647700" imgH="393700" progId="Equation.3">
                  <p:embed/>
                </p:oleObj>
              </mc:Choice>
              <mc:Fallback>
                <p:oleObj name="Формула" r:id="rId8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5442573"/>
                        <a:ext cx="1054633" cy="635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91948"/>
              </p:ext>
            </p:extLst>
          </p:nvPr>
        </p:nvGraphicFramePr>
        <p:xfrm>
          <a:off x="291981" y="6234735"/>
          <a:ext cx="1581951" cy="41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Формула" r:id="rId10" imgW="774028" imgH="203024" progId="Equation.3">
                  <p:embed/>
                </p:oleObj>
              </mc:Choice>
              <mc:Fallback>
                <p:oleObj name="Формула" r:id="rId10" imgW="77402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6234735"/>
                        <a:ext cx="1581951" cy="41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3540"/>
              </p:ext>
            </p:extLst>
          </p:nvPr>
        </p:nvGraphicFramePr>
        <p:xfrm>
          <a:off x="4067944" y="2879025"/>
          <a:ext cx="350438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Формула" r:id="rId12" imgW="1879600" imgH="685800" progId="Equation.3">
                  <p:embed/>
                </p:oleObj>
              </mc:Choice>
              <mc:Fallback>
                <p:oleObj name="Формула" r:id="rId12" imgW="1879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879025"/>
                        <a:ext cx="3504389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6524"/>
              </p:ext>
            </p:extLst>
          </p:nvPr>
        </p:nvGraphicFramePr>
        <p:xfrm>
          <a:off x="4355976" y="2047152"/>
          <a:ext cx="766889" cy="30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Формула" r:id="rId14" imgW="584200" imgH="228600" progId="Equation.3">
                  <p:embed/>
                </p:oleObj>
              </mc:Choice>
              <mc:Fallback>
                <p:oleObj name="Формула" r:id="rId14" imgW="584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47152"/>
                        <a:ext cx="766889" cy="301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42449"/>
              </p:ext>
            </p:extLst>
          </p:nvPr>
        </p:nvGraphicFramePr>
        <p:xfrm>
          <a:off x="4427984" y="4653136"/>
          <a:ext cx="283531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Формула" r:id="rId16" imgW="1282700" imgH="228600" progId="Equation.3">
                  <p:embed/>
                </p:oleObj>
              </mc:Choice>
              <mc:Fallback>
                <p:oleObj name="Формула" r:id="rId16" imgW="1282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653136"/>
                        <a:ext cx="2835315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9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покрытия переходов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переход в программе должен быть реализован хотя бы один </a:t>
            </a:r>
            <a:r>
              <a:rPr lang="ru-RU" dirty="0" smtClean="0"/>
              <a:t>раз</a:t>
            </a:r>
          </a:p>
          <a:p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предикатный узел должен отработать </a:t>
            </a:r>
            <a:r>
              <a:rPr lang="ru-RU" b="1" dirty="0"/>
              <a:t>и с истиной, и с ложью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20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переходов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Все операторы помечаются буквами, причем условные операторы не </a:t>
            </a:r>
            <a:r>
              <a:rPr lang="ru-RU" dirty="0" smtClean="0"/>
              <a:t>помечаем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Строим путь, такой, который будет покрывать все операторы, причем  пройдет и по истине, и по лжи. В нашем примере это будет два варианта прохода этого пути: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Приводим систему к зависимости от начальных условий (чтобы выход зависел от входа) и после пишем тесты для нашей системы, задавая нужные начальные значения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32980"/>
              </p:ext>
            </p:extLst>
          </p:nvPr>
        </p:nvGraphicFramePr>
        <p:xfrm>
          <a:off x="1171253" y="3697212"/>
          <a:ext cx="1435854" cy="104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Формула" r:id="rId3" imgW="507960" imgH="457200" progId="Equation.3">
                  <p:embed/>
                </p:oleObj>
              </mc:Choice>
              <mc:Fallback>
                <p:oleObj name="Формула" r:id="rId3" imgW="50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253" y="3697212"/>
                        <a:ext cx="1435854" cy="104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7797"/>
              </p:ext>
            </p:extLst>
          </p:nvPr>
        </p:nvGraphicFramePr>
        <p:xfrm>
          <a:off x="2699792" y="3717032"/>
          <a:ext cx="1026120" cy="100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Формула" r:id="rId5" imgW="431640" imgH="457200" progId="Equation.3">
                  <p:embed/>
                </p:oleObj>
              </mc:Choice>
              <mc:Fallback>
                <p:oleObj name="Формула" r:id="rId5" imgW="4316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7032"/>
                        <a:ext cx="1026120" cy="1004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4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покрытия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возможный результат каждого условия предикатов должен выполняться хотя бы один раз, т.е. каждое условие, записанное в предикатном узле должно принимать истинное и ложное </a:t>
            </a:r>
            <a:r>
              <a:rPr lang="ru-RU" dirty="0" smtClean="0"/>
              <a:t>значение</a:t>
            </a:r>
          </a:p>
          <a:p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ru-RU" dirty="0"/>
              <a:t>перекрывает метод покрытия переходов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покрытия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4834880" cy="432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Исходная система условий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74413"/>
              </p:ext>
            </p:extLst>
          </p:nvPr>
        </p:nvGraphicFramePr>
        <p:xfrm>
          <a:off x="611560" y="1628800"/>
          <a:ext cx="167736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Формула" r:id="rId3" imgW="940208" imgH="482810" progId="Equation.3">
                  <p:embed/>
                </p:oleObj>
              </mc:Choice>
              <mc:Fallback>
                <p:oleObj name="Формула" r:id="rId3" imgW="940208" imgH="48281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167736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60237"/>
              </p:ext>
            </p:extLst>
          </p:nvPr>
        </p:nvGraphicFramePr>
        <p:xfrm>
          <a:off x="731838" y="3177679"/>
          <a:ext cx="2159128" cy="7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Формула" r:id="rId5" imgW="1193760" imgH="482400" progId="Equation.3">
                  <p:embed/>
                </p:oleObj>
              </mc:Choice>
              <mc:Fallback>
                <p:oleObj name="Формула" r:id="rId5" imgW="11937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177679"/>
                        <a:ext cx="2159128" cy="7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85504"/>
              </p:ext>
            </p:extLst>
          </p:nvPr>
        </p:nvGraphicFramePr>
        <p:xfrm>
          <a:off x="3568781" y="3284984"/>
          <a:ext cx="2006437" cy="7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Формула" r:id="rId7" imgW="1206360" imgH="482400" progId="Equation.3">
                  <p:embed/>
                </p:oleObj>
              </mc:Choice>
              <mc:Fallback>
                <p:oleObj name="Формула" r:id="rId7" imgW="1206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81" y="3284984"/>
                        <a:ext cx="2006437" cy="7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65316"/>
              </p:ext>
            </p:extLst>
          </p:nvPr>
        </p:nvGraphicFramePr>
        <p:xfrm>
          <a:off x="5940152" y="3282057"/>
          <a:ext cx="1853743" cy="7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Формула" r:id="rId9" imgW="1193760" imgH="482400" progId="Equation.3">
                  <p:embed/>
                </p:oleObj>
              </mc:Choice>
              <mc:Fallback>
                <p:oleObj name="Формула" r:id="rId9" imgW="1193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82057"/>
                        <a:ext cx="1853743" cy="7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88644"/>
              </p:ext>
            </p:extLst>
          </p:nvPr>
        </p:nvGraphicFramePr>
        <p:xfrm>
          <a:off x="720725" y="4059436"/>
          <a:ext cx="2025188" cy="742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Формула" r:id="rId11" imgW="1091880" imgH="482400" progId="Equation.3">
                  <p:embed/>
                </p:oleObj>
              </mc:Choice>
              <mc:Fallback>
                <p:oleObj name="Формула" r:id="rId11" imgW="10918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059436"/>
                        <a:ext cx="2025188" cy="742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60947"/>
              </p:ext>
            </p:extLst>
          </p:nvPr>
        </p:nvGraphicFramePr>
        <p:xfrm>
          <a:off x="3568782" y="4144516"/>
          <a:ext cx="2161808" cy="7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Формула" r:id="rId13" imgW="1206360" imgH="482400" progId="Equation.3">
                  <p:embed/>
                </p:oleObj>
              </mc:Choice>
              <mc:Fallback>
                <p:oleObj name="Формула" r:id="rId13" imgW="12063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82" y="4144516"/>
                        <a:ext cx="2161808" cy="742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62869"/>
              </p:ext>
            </p:extLst>
          </p:nvPr>
        </p:nvGraphicFramePr>
        <p:xfrm>
          <a:off x="731838" y="4931222"/>
          <a:ext cx="2314500" cy="7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Формула" r:id="rId15" imgW="1206360" imgH="482400" progId="Equation.3">
                  <p:embed/>
                </p:oleObj>
              </mc:Choice>
              <mc:Fallback>
                <p:oleObj name="Формула" r:id="rId15" imgW="12063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931222"/>
                        <a:ext cx="2314500" cy="7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68326"/>
              </p:ext>
            </p:extLst>
          </p:nvPr>
        </p:nvGraphicFramePr>
        <p:xfrm>
          <a:off x="3568781" y="5033764"/>
          <a:ext cx="2006437" cy="7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Формула" r:id="rId17" imgW="1091880" imgH="482400" progId="Equation.3">
                  <p:embed/>
                </p:oleObj>
              </mc:Choice>
              <mc:Fallback>
                <p:oleObj name="Формула" r:id="rId17" imgW="10918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81" y="5033764"/>
                        <a:ext cx="2006437" cy="7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275"/>
              </p:ext>
            </p:extLst>
          </p:nvPr>
        </p:nvGraphicFramePr>
        <p:xfrm>
          <a:off x="5940152" y="4119364"/>
          <a:ext cx="2006437" cy="7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Формула" r:id="rId19" imgW="1206360" imgH="482400" progId="Equation.3">
                  <p:embed/>
                </p:oleObj>
              </mc:Choice>
              <mc:Fallback>
                <p:oleObj name="Формула" r:id="rId19" imgW="12063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119364"/>
                        <a:ext cx="2006437" cy="7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2420888"/>
            <a:ext cx="8547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Предикатных </a:t>
            </a:r>
            <a:r>
              <a:rPr lang="ru-RU" sz="2400" dirty="0"/>
              <a:t>узлов два и каждый узел состоит из двух </a:t>
            </a:r>
            <a:r>
              <a:rPr lang="ru-RU" sz="2400" dirty="0" smtClean="0"/>
              <a:t>условий.</a:t>
            </a:r>
          </a:p>
          <a:p>
            <a:r>
              <a:rPr lang="ru-RU" sz="2400" dirty="0" smtClean="0"/>
              <a:t>Возможные комбинации: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598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покрытия условий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98612"/>
              </p:ext>
            </p:extLst>
          </p:nvPr>
        </p:nvGraphicFramePr>
        <p:xfrm>
          <a:off x="1115616" y="1700808"/>
          <a:ext cx="648072" cy="100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Формула" r:id="rId3" imgW="292100" imgH="457200" progId="Equation.3">
                  <p:embed/>
                </p:oleObj>
              </mc:Choice>
              <mc:Fallback>
                <p:oleObj name="Формула" r:id="rId3" imgW="2921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648072" cy="1003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18813"/>
              </p:ext>
            </p:extLst>
          </p:nvPr>
        </p:nvGraphicFramePr>
        <p:xfrm>
          <a:off x="5076056" y="1700807"/>
          <a:ext cx="648072" cy="94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Формула" r:id="rId5" imgW="317225" imgH="456803" progId="Equation.3">
                  <p:embed/>
                </p:oleObj>
              </mc:Choice>
              <mc:Fallback>
                <p:oleObj name="Формула" r:id="rId5" imgW="317225" imgH="4568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700807"/>
                        <a:ext cx="648072" cy="94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2996952"/>
            <a:ext cx="10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Тесты</a:t>
            </a:r>
            <a:endParaRPr lang="ru-RU" sz="2800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06065"/>
              </p:ext>
            </p:extLst>
          </p:nvPr>
        </p:nvGraphicFramePr>
        <p:xfrm>
          <a:off x="611560" y="3717032"/>
          <a:ext cx="1190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Формула" r:id="rId7" imgW="1193800" imgH="482600" progId="Equation.3">
                  <p:embed/>
                </p:oleObj>
              </mc:Choice>
              <mc:Fallback>
                <p:oleObj name="Формула" r:id="rId7" imgW="1193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17032"/>
                        <a:ext cx="11906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83048"/>
              </p:ext>
            </p:extLst>
          </p:nvPr>
        </p:nvGraphicFramePr>
        <p:xfrm>
          <a:off x="2123728" y="3717032"/>
          <a:ext cx="1209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Формула" r:id="rId9" imgW="1206500" imgH="482600" progId="Equation.3">
                  <p:embed/>
                </p:oleObj>
              </mc:Choice>
              <mc:Fallback>
                <p:oleObj name="Формула" r:id="rId9" imgW="12065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17032"/>
                        <a:ext cx="1209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02795"/>
              </p:ext>
            </p:extLst>
          </p:nvPr>
        </p:nvGraphicFramePr>
        <p:xfrm>
          <a:off x="611560" y="4869160"/>
          <a:ext cx="1095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Формула" r:id="rId11" imgW="1091726" imgH="482391" progId="Equation.3">
                  <p:embed/>
                </p:oleObj>
              </mc:Choice>
              <mc:Fallback>
                <p:oleObj name="Формула" r:id="rId11" imgW="1091726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69160"/>
                        <a:ext cx="1095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26908"/>
              </p:ext>
            </p:extLst>
          </p:nvPr>
        </p:nvGraphicFramePr>
        <p:xfrm>
          <a:off x="2195736" y="4941168"/>
          <a:ext cx="1095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Формула" r:id="rId13" imgW="1091726" imgH="482391" progId="Equation.3">
                  <p:embed/>
                </p:oleObj>
              </mc:Choice>
              <mc:Fallback>
                <p:oleObj name="Формула" r:id="rId13" imgW="1091726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941168"/>
                        <a:ext cx="1095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76093"/>
              </p:ext>
            </p:extLst>
          </p:nvPr>
        </p:nvGraphicFramePr>
        <p:xfrm>
          <a:off x="5004048" y="3789040"/>
          <a:ext cx="1209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Формула" r:id="rId15" imgW="1206500" imgH="482600" progId="Equation.3">
                  <p:embed/>
                </p:oleObj>
              </mc:Choice>
              <mc:Fallback>
                <p:oleObj name="Формула" r:id="rId15" imgW="1206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89040"/>
                        <a:ext cx="1209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47244"/>
              </p:ext>
            </p:extLst>
          </p:nvPr>
        </p:nvGraphicFramePr>
        <p:xfrm>
          <a:off x="6804248" y="3789040"/>
          <a:ext cx="1209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Формула" r:id="rId17" imgW="1206500" imgH="482600" progId="Equation.3">
                  <p:embed/>
                </p:oleObj>
              </mc:Choice>
              <mc:Fallback>
                <p:oleObj name="Формула" r:id="rId17" imgW="12065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789040"/>
                        <a:ext cx="1209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95317"/>
              </p:ext>
            </p:extLst>
          </p:nvPr>
        </p:nvGraphicFramePr>
        <p:xfrm>
          <a:off x="5004048" y="4869160"/>
          <a:ext cx="1190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Формула" r:id="rId19" imgW="1193800" imgH="482600" progId="Equation.3">
                  <p:embed/>
                </p:oleObj>
              </mc:Choice>
              <mc:Fallback>
                <p:oleObj name="Формула" r:id="rId19" imgW="11938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869160"/>
                        <a:ext cx="11906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89320"/>
              </p:ext>
            </p:extLst>
          </p:nvPr>
        </p:nvGraphicFramePr>
        <p:xfrm>
          <a:off x="6804248" y="4869160"/>
          <a:ext cx="1209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Формула" r:id="rId21" imgW="1206500" imgH="482600" progId="Equation.3">
                  <p:embed/>
                </p:oleObj>
              </mc:Choice>
              <mc:Fallback>
                <p:oleObj name="Формула" r:id="rId21" imgW="12065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869160"/>
                        <a:ext cx="1209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71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покрытия переходов и условий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ерекрывает </a:t>
            </a:r>
            <a:r>
              <a:rPr lang="ru-RU" dirty="0"/>
              <a:t>метод покрытия условий и метод </a:t>
            </a:r>
            <a:r>
              <a:rPr lang="ru-RU" dirty="0" smtClean="0"/>
              <a:t>покрытия переходов</a:t>
            </a:r>
          </a:p>
          <a:p>
            <a:r>
              <a:rPr lang="ru-RU" dirty="0"/>
              <a:t>Для построения тестов берется одна из тех же систем, что и в </a:t>
            </a:r>
            <a:r>
              <a:rPr lang="ru-RU" dirty="0" smtClean="0"/>
              <a:t>методе покрытия условий и </a:t>
            </a:r>
            <a:r>
              <a:rPr lang="ru-RU" dirty="0"/>
              <a:t>добавляется еще системами при </a:t>
            </a:r>
            <a:r>
              <a:rPr lang="ru-RU" dirty="0" smtClean="0"/>
              <a:t>необходимости</a:t>
            </a:r>
          </a:p>
          <a:p>
            <a:r>
              <a:rPr lang="ru-RU" b="1" smtClean="0"/>
              <a:t>Недостаток</a:t>
            </a:r>
            <a:r>
              <a:rPr lang="ru-RU" smtClean="0"/>
              <a:t>: </a:t>
            </a:r>
            <a:r>
              <a:rPr lang="ru-RU" dirty="0"/>
              <a:t>в некоторых случаях невозможно обеспечить вычисление всех возможных результатов всех условий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методов </a:t>
            </a:r>
            <a:br>
              <a:rPr lang="ru-RU" dirty="0" smtClean="0"/>
            </a:br>
            <a:r>
              <a:rPr lang="ru-RU" dirty="0" smtClean="0"/>
              <a:t>«белого ящика»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позволяет проверить </a:t>
            </a:r>
            <a:r>
              <a:rPr lang="ru-RU" dirty="0" smtClean="0"/>
              <a:t>внутреннюю </a:t>
            </a:r>
            <a:r>
              <a:rPr lang="ru-RU" dirty="0"/>
              <a:t>структуру </a:t>
            </a:r>
            <a:r>
              <a:rPr lang="ru-RU" dirty="0" smtClean="0"/>
              <a:t>программы</a:t>
            </a:r>
          </a:p>
          <a:p>
            <a:r>
              <a:rPr lang="ru-RU" dirty="0"/>
              <a:t>т</a:t>
            </a:r>
            <a:r>
              <a:rPr lang="ru-RU" dirty="0" smtClean="0"/>
              <a:t>ребует наличия программы, алгоритма, </a:t>
            </a:r>
            <a:r>
              <a:rPr lang="ru-RU" dirty="0"/>
              <a:t>либо </a:t>
            </a:r>
            <a:r>
              <a:rPr lang="ru-RU" dirty="0" smtClean="0"/>
              <a:t>блок-схемы</a:t>
            </a:r>
          </a:p>
          <a:p>
            <a:r>
              <a:rPr lang="ru-RU" dirty="0"/>
              <a:t>исчерпывающее тестирование </a:t>
            </a:r>
            <a:r>
              <a:rPr lang="ru-RU" dirty="0" smtClean="0"/>
              <a:t>маршрутов невозможно</a:t>
            </a:r>
          </a:p>
          <a:p>
            <a:r>
              <a:rPr lang="ru-RU" dirty="0" smtClean="0"/>
              <a:t>не </a:t>
            </a:r>
            <a:r>
              <a:rPr lang="ru-RU" dirty="0"/>
              <a:t>обнаруживает пропущенные </a:t>
            </a:r>
            <a:r>
              <a:rPr lang="ru-RU" dirty="0" smtClean="0"/>
              <a:t>маршруты</a:t>
            </a:r>
          </a:p>
          <a:p>
            <a:r>
              <a:rPr lang="ru-RU" dirty="0"/>
              <a:t>не дает гарантии , что программа соответствует </a:t>
            </a:r>
            <a:r>
              <a:rPr lang="ru-RU" dirty="0" smtClean="0"/>
              <a:t>описанию: например </a:t>
            </a:r>
            <a:r>
              <a:rPr lang="ru-RU" dirty="0"/>
              <a:t>, если вместо сортировки по убыванию написана сортировка по возрастанию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9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белого ящика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lang="ru-RU" dirty="0" smtClean="0"/>
              <a:t>Покрытие операторов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Покрытие </a:t>
            </a:r>
            <a:r>
              <a:rPr lang="ru-RU" dirty="0" smtClean="0"/>
              <a:t>решений/переходов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3. Покрытие </a:t>
            </a:r>
            <a:r>
              <a:rPr lang="ru-RU" dirty="0" smtClean="0"/>
              <a:t>условий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Покрытие решений/ </a:t>
            </a:r>
            <a:r>
              <a:rPr lang="ru-RU" dirty="0" smtClean="0"/>
              <a:t>условий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5. Комбинаторное покрытие </a:t>
            </a:r>
            <a:r>
              <a:rPr lang="ru-RU" dirty="0" smtClean="0"/>
              <a:t>условий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40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покрытия операторов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Подразумевает </a:t>
            </a:r>
            <a:r>
              <a:rPr lang="ru-RU" dirty="0"/>
              <a:t>выполнение каждого оператора программы хотя </a:t>
            </a:r>
            <a:r>
              <a:rPr lang="ru-RU" dirty="0" smtClean="0"/>
              <a:t>бы один раз</a:t>
            </a:r>
          </a:p>
        </p:txBody>
      </p:sp>
    </p:spTree>
    <p:extLst>
      <p:ext uri="{BB962C8B-B14F-4D97-AF65-F5344CB8AC3E}">
        <p14:creationId xmlns:p14="http://schemas.microsoft.com/office/powerpoint/2010/main" val="8342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покрытия операторов</a:t>
            </a:r>
            <a:endParaRPr lang="ru-RU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2232248" cy="31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9632" y="52292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Исходный алгоритм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40491"/>
              </p:ext>
            </p:extLst>
          </p:nvPr>
        </p:nvGraphicFramePr>
        <p:xfrm>
          <a:off x="4932040" y="1814512"/>
          <a:ext cx="2267759" cy="39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Формула" r:id="rId4" imgW="1244600" imgH="215900" progId="Equation.3">
                  <p:embed/>
                </p:oleObj>
              </mc:Choice>
              <mc:Fallback>
                <p:oleObj name="Формула" r:id="rId4" imgW="12446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814512"/>
                        <a:ext cx="2267759" cy="390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84294"/>
              </p:ext>
            </p:extLst>
          </p:nvPr>
        </p:nvGraphicFramePr>
        <p:xfrm>
          <a:off x="4932040" y="2852936"/>
          <a:ext cx="1296144" cy="78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Формула" r:id="rId6" imgW="647700" imgH="393700" progId="Equation.3">
                  <p:embed/>
                </p:oleObj>
              </mc:Choice>
              <mc:Fallback>
                <p:oleObj name="Формула" r:id="rId6" imgW="6477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852936"/>
                        <a:ext cx="1296144" cy="781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0" y="104775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Формула" r:id="rId8" imgW="114399" imgH="216088" progId="Equation.3">
                  <p:embed/>
                </p:oleObj>
              </mc:Choice>
              <mc:Fallback>
                <p:oleObj name="Формула" r:id="rId8" imgW="114399" imgH="21608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775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11043"/>
              </p:ext>
            </p:extLst>
          </p:nvPr>
        </p:nvGraphicFramePr>
        <p:xfrm>
          <a:off x="4970247" y="2348880"/>
          <a:ext cx="375617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Формула" r:id="rId10" imgW="1231366" imgH="215806" progId="Equation.3">
                  <p:embed/>
                </p:oleObj>
              </mc:Choice>
              <mc:Fallback>
                <p:oleObj name="Формула" r:id="rId10" imgW="1231366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247" y="2348880"/>
                        <a:ext cx="375617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70352"/>
              </p:ext>
            </p:extLst>
          </p:nvPr>
        </p:nvGraphicFramePr>
        <p:xfrm>
          <a:off x="4932040" y="3645024"/>
          <a:ext cx="194421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Формула" r:id="rId12" imgW="774028" imgH="203024" progId="Equation.3">
                  <p:embed/>
                </p:oleObj>
              </mc:Choice>
              <mc:Fallback>
                <p:oleObj name="Формула" r:id="rId12" imgW="774028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45024"/>
                        <a:ext cx="194421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     		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операторов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2448272" cy="29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31640" y="508518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1. Все </a:t>
            </a:r>
            <a:r>
              <a:rPr lang="ru-RU" dirty="0"/>
              <a:t>операторы помечаются буквами, т.е. указывается путь, по которому пойдем, причем условные операторы не помечаем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21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операторов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2448272" cy="29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31640" y="508518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Строим путь, такой, который будет покрывать все операторы. В нашем примере это будет путь: </a:t>
            </a:r>
            <a:r>
              <a:rPr lang="en-US" b="1" dirty="0" err="1"/>
              <a:t>acbed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4357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операторов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448272" cy="29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9872" y="1446989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3. </a:t>
            </a:r>
            <a:r>
              <a:rPr lang="ru-RU" dirty="0"/>
              <a:t>Находим условия, при которых этот тест проходит путь по всей </a:t>
            </a:r>
            <a:r>
              <a:rPr lang="ru-RU" dirty="0" smtClean="0"/>
              <a:t>цепочке. х</a:t>
            </a:r>
            <a:r>
              <a:rPr lang="ru-RU" sz="1100" dirty="0" smtClean="0"/>
              <a:t>0</a:t>
            </a:r>
            <a:r>
              <a:rPr lang="en-US" dirty="0" smtClean="0"/>
              <a:t>– </a:t>
            </a:r>
            <a:r>
              <a:rPr lang="ru-RU" dirty="0"/>
              <a:t>входные данные.</a:t>
            </a:r>
          </a:p>
          <a:p>
            <a:pPr algn="ctr"/>
            <a:endParaRPr lang="ru-RU" b="1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96801"/>
              </p:ext>
            </p:extLst>
          </p:nvPr>
        </p:nvGraphicFramePr>
        <p:xfrm>
          <a:off x="291981" y="4404349"/>
          <a:ext cx="1845609" cy="31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Формула" r:id="rId4" imgW="1244600" imgH="215900" progId="Equation.3">
                  <p:embed/>
                </p:oleObj>
              </mc:Choice>
              <mc:Fallback>
                <p:oleObj name="Формула" r:id="rId4" imgW="1244600" imgH="21590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4404349"/>
                        <a:ext cx="1845609" cy="317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45787"/>
              </p:ext>
            </p:extLst>
          </p:nvPr>
        </p:nvGraphicFramePr>
        <p:xfrm>
          <a:off x="330081" y="4939336"/>
          <a:ext cx="3057921" cy="35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Формула" r:id="rId6" imgW="1231366" imgH="215806" progId="Equation.3">
                  <p:embed/>
                </p:oleObj>
              </mc:Choice>
              <mc:Fallback>
                <p:oleObj name="Формула" r:id="rId6" imgW="1231366" imgH="215806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1" y="4939336"/>
                        <a:ext cx="3057921" cy="35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39208"/>
              </p:ext>
            </p:extLst>
          </p:nvPr>
        </p:nvGraphicFramePr>
        <p:xfrm>
          <a:off x="291981" y="5442573"/>
          <a:ext cx="1054633" cy="63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Формула" r:id="rId8" imgW="647700" imgH="393700" progId="Equation.3">
                  <p:embed/>
                </p:oleObj>
              </mc:Choice>
              <mc:Fallback>
                <p:oleObj name="Формула" r:id="rId8" imgW="647700" imgH="3937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5442573"/>
                        <a:ext cx="1054633" cy="635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66457"/>
              </p:ext>
            </p:extLst>
          </p:nvPr>
        </p:nvGraphicFramePr>
        <p:xfrm>
          <a:off x="291981" y="6234735"/>
          <a:ext cx="1581951" cy="41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Формула" r:id="rId10" imgW="774028" imgH="203024" progId="Equation.3">
                  <p:embed/>
                </p:oleObj>
              </mc:Choice>
              <mc:Fallback>
                <p:oleObj name="Формула" r:id="rId10" imgW="774028" imgH="203024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6234735"/>
                        <a:ext cx="1581951" cy="41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94158"/>
            <a:ext cx="8446858" cy="16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4056531" y="4828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Проблема</a:t>
            </a:r>
            <a:r>
              <a:rPr lang="ru-RU" dirty="0"/>
              <a:t>: на входе надо задать такие условия, чтобы гарантировать проход по всем операторам.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50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покрытия операторов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448272" cy="29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9872" y="1446989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/>
              <a:t>Приводим систему к зависимости от начальных условий (чтобы выход зависел от входа)</a:t>
            </a:r>
            <a:endParaRPr lang="ru-RU" b="1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8735"/>
              </p:ext>
            </p:extLst>
          </p:nvPr>
        </p:nvGraphicFramePr>
        <p:xfrm>
          <a:off x="291981" y="4404349"/>
          <a:ext cx="1845609" cy="31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Формула" r:id="rId4" imgW="1244600" imgH="215900" progId="Equation.3">
                  <p:embed/>
                </p:oleObj>
              </mc:Choice>
              <mc:Fallback>
                <p:oleObj name="Формула" r:id="rId4" imgW="1244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4404349"/>
                        <a:ext cx="1845609" cy="317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08111"/>
              </p:ext>
            </p:extLst>
          </p:nvPr>
        </p:nvGraphicFramePr>
        <p:xfrm>
          <a:off x="330081" y="4939336"/>
          <a:ext cx="3057921" cy="35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Формула" r:id="rId6" imgW="1231366" imgH="215806" progId="Equation.3">
                  <p:embed/>
                </p:oleObj>
              </mc:Choice>
              <mc:Fallback>
                <p:oleObj name="Формула" r:id="rId6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1" y="4939336"/>
                        <a:ext cx="3057921" cy="35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66239"/>
              </p:ext>
            </p:extLst>
          </p:nvPr>
        </p:nvGraphicFramePr>
        <p:xfrm>
          <a:off x="291981" y="5442573"/>
          <a:ext cx="1054633" cy="63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Формула" r:id="rId8" imgW="647700" imgH="393700" progId="Equation.3">
                  <p:embed/>
                </p:oleObj>
              </mc:Choice>
              <mc:Fallback>
                <p:oleObj name="Формула" r:id="rId8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5442573"/>
                        <a:ext cx="1054633" cy="635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596"/>
              </p:ext>
            </p:extLst>
          </p:nvPr>
        </p:nvGraphicFramePr>
        <p:xfrm>
          <a:off x="291981" y="6234735"/>
          <a:ext cx="1581951" cy="41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Формула" r:id="rId10" imgW="774028" imgH="203024" progId="Equation.3">
                  <p:embed/>
                </p:oleObj>
              </mc:Choice>
              <mc:Fallback>
                <p:oleObj name="Формула" r:id="rId10" imgW="77402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81" y="6234735"/>
                        <a:ext cx="1581951" cy="41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8446858" cy="16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15820"/>
              </p:ext>
            </p:extLst>
          </p:nvPr>
        </p:nvGraphicFramePr>
        <p:xfrm>
          <a:off x="4589900" y="4342748"/>
          <a:ext cx="350438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Формула" r:id="rId13" imgW="1879600" imgH="685800" progId="Equation.3">
                  <p:embed/>
                </p:oleObj>
              </mc:Choice>
              <mc:Fallback>
                <p:oleObj name="Формула" r:id="rId13" imgW="18796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900" y="4342748"/>
                        <a:ext cx="3504389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044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412</Words>
  <Application>Microsoft Office PowerPoint</Application>
  <PresentationFormat>Экран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Microsoft Equation 3.0</vt:lpstr>
      <vt:lpstr>Структурные методы тестирования</vt:lpstr>
      <vt:lpstr>Особенности методов  «белого ящика»</vt:lpstr>
      <vt:lpstr>Стратегии белого ящика</vt:lpstr>
      <vt:lpstr>Метод покрытия операторов</vt:lpstr>
      <vt:lpstr>Метод покрытия операторов</vt:lpstr>
      <vt:lpstr>Метод покрытия операторов</vt:lpstr>
      <vt:lpstr>Метод покрытия операторов</vt:lpstr>
      <vt:lpstr>Метод покрытия операторов</vt:lpstr>
      <vt:lpstr>Метод покрытия операторов</vt:lpstr>
      <vt:lpstr>Метод покрытия операторов</vt:lpstr>
      <vt:lpstr>Метод покрытия переходов</vt:lpstr>
      <vt:lpstr>Метод покрытия переходов</vt:lpstr>
      <vt:lpstr>Метод покрытия условий</vt:lpstr>
      <vt:lpstr>Метод покрытия условий</vt:lpstr>
      <vt:lpstr>Метод покрытия условий</vt:lpstr>
      <vt:lpstr>Метод покрытия переходов и условий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Структурные методы тестирования</dc:title>
  <dc:creator>Оксана</dc:creator>
  <cp:lastModifiedBy>Оксана</cp:lastModifiedBy>
  <cp:revision>7</cp:revision>
  <dcterms:created xsi:type="dcterms:W3CDTF">2016-10-25T09:23:18Z</dcterms:created>
  <dcterms:modified xsi:type="dcterms:W3CDTF">2016-10-25T10:24:38Z</dcterms:modified>
</cp:coreProperties>
</file>