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2" r:id="rId6"/>
    <p:sldId id="260" r:id="rId7"/>
    <p:sldId id="279" r:id="rId8"/>
    <p:sldId id="264" r:id="rId9"/>
    <p:sldId id="265" r:id="rId10"/>
    <p:sldId id="261" r:id="rId11"/>
    <p:sldId id="267" r:id="rId12"/>
    <p:sldId id="263" r:id="rId13"/>
    <p:sldId id="266" r:id="rId14"/>
    <p:sldId id="268" r:id="rId15"/>
    <p:sldId id="269" r:id="rId16"/>
    <p:sldId id="270" r:id="rId17"/>
    <p:sldId id="271" r:id="rId18"/>
    <p:sldId id="277" r:id="rId19"/>
    <p:sldId id="272" r:id="rId20"/>
    <p:sldId id="273" r:id="rId21"/>
    <p:sldId id="275" r:id="rId22"/>
    <p:sldId id="276" r:id="rId23"/>
    <p:sldId id="274" r:id="rId24"/>
    <p:sldId id="278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9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93" y="908720"/>
            <a:ext cx="5562847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047372" y="90872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err="1"/>
              <a:t>Т</a:t>
            </a:r>
            <a:r>
              <a:rPr lang="ru-RU" sz="1600" dirty="0" err="1" smtClean="0"/>
              <a:t>естировщик</a:t>
            </a:r>
            <a:r>
              <a:rPr lang="ru-RU" sz="1600" dirty="0" smtClean="0"/>
              <a:t> </a:t>
            </a:r>
            <a:r>
              <a:rPr lang="ru-RU" sz="1600" dirty="0"/>
              <a:t>проверяет работоспособность всех компонентов программы, как если бы он был пользователем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427984" y="187838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smtClean="0"/>
              <a:t>Тестирование </a:t>
            </a:r>
            <a:r>
              <a:rPr lang="ru-RU" sz="1600" dirty="0"/>
              <a:t>длится до тех пор, пока заказчик не выносит решение об отправлении приложения на доработку или выдаче приложения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860032" y="2924944"/>
            <a:ext cx="42839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Тестирование </a:t>
            </a:r>
            <a:r>
              <a:rPr lang="ru-RU" sz="1600" dirty="0"/>
              <a:t>предназначено для проверки связи между компонентами, а также взаимодействия с различными частями системы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652120" y="4149080"/>
            <a:ext cx="3491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Тестирование позволяет </a:t>
            </a:r>
            <a:r>
              <a:rPr lang="ru-RU" sz="1600" dirty="0"/>
              <a:t>проверить на корректность отдельные модули исходного кода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28455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модульным тестам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ru-RU" sz="1800" b="1" dirty="0" smtClean="0"/>
              <a:t>Достоверность. </a:t>
            </a:r>
            <a:r>
              <a:rPr lang="ru-RU" sz="1800" dirty="0" smtClean="0"/>
              <a:t>Тесты </a:t>
            </a:r>
            <a:r>
              <a:rPr lang="ru-RU" sz="1800" dirty="0"/>
              <a:t>должны соответствовать функциональности программного </a:t>
            </a:r>
            <a:r>
              <a:rPr lang="ru-RU" sz="1800" dirty="0" smtClean="0"/>
              <a:t>продукта</a:t>
            </a:r>
          </a:p>
          <a:p>
            <a:r>
              <a:rPr lang="ru-RU" sz="1800" b="1" dirty="0" smtClean="0"/>
              <a:t>Изолированность</a:t>
            </a:r>
            <a:r>
              <a:rPr lang="ru-RU" sz="1800" dirty="0" smtClean="0"/>
              <a:t>. Тесты не должны зависеть </a:t>
            </a:r>
            <a:r>
              <a:rPr lang="ru-RU" sz="1800" dirty="0"/>
              <a:t>от окружения, на котором они выполняются (БД, сеть, файловая </a:t>
            </a:r>
            <a:r>
              <a:rPr lang="ru-RU" sz="1800" dirty="0" smtClean="0"/>
              <a:t>система и т.п.)</a:t>
            </a:r>
          </a:p>
          <a:p>
            <a:r>
              <a:rPr lang="ru-RU" sz="1800" b="1" dirty="0" smtClean="0"/>
              <a:t>Поддержка</a:t>
            </a:r>
            <a:r>
              <a:rPr lang="ru-RU" sz="1800" dirty="0" smtClean="0"/>
              <a:t>. Возможные причины «падения» теста:</a:t>
            </a:r>
          </a:p>
          <a:p>
            <a:pPr lvl="1"/>
            <a:r>
              <a:rPr lang="ru-RU" sz="1600" dirty="0"/>
              <a:t>о</a:t>
            </a:r>
            <a:r>
              <a:rPr lang="ru-RU" sz="1600" dirty="0" smtClean="0"/>
              <a:t>шибка </a:t>
            </a:r>
            <a:r>
              <a:rPr lang="ru-RU" sz="1600" dirty="0"/>
              <a:t>в </a:t>
            </a:r>
            <a:r>
              <a:rPr lang="ru-RU" sz="1600" dirty="0" err="1"/>
              <a:t>продакшн</a:t>
            </a:r>
            <a:r>
              <a:rPr lang="ru-RU" sz="1600" dirty="0"/>
              <a:t>-коде: это баг, его нужно завести в баг-</a:t>
            </a:r>
            <a:r>
              <a:rPr lang="ru-RU" sz="1600" dirty="0" err="1"/>
              <a:t>трекере</a:t>
            </a:r>
            <a:r>
              <a:rPr lang="ru-RU" sz="1600" dirty="0"/>
              <a:t> и </a:t>
            </a:r>
            <a:r>
              <a:rPr lang="ru-RU" sz="1600" dirty="0" smtClean="0"/>
              <a:t>исправить</a:t>
            </a:r>
          </a:p>
          <a:p>
            <a:pPr lvl="1"/>
            <a:r>
              <a:rPr lang="ru-RU" sz="1600" dirty="0"/>
              <a:t>б</a:t>
            </a:r>
            <a:r>
              <a:rPr lang="ru-RU" sz="1600" dirty="0" smtClean="0"/>
              <a:t>аг </a:t>
            </a:r>
            <a:r>
              <a:rPr lang="ru-RU" sz="1600" dirty="0"/>
              <a:t>в тесте: </a:t>
            </a:r>
            <a:r>
              <a:rPr lang="ru-RU" sz="1600" dirty="0" smtClean="0"/>
              <a:t>возможно, </a:t>
            </a:r>
            <a:r>
              <a:rPr lang="ru-RU" sz="1600" dirty="0" err="1"/>
              <a:t>продакшн</a:t>
            </a:r>
            <a:r>
              <a:rPr lang="ru-RU" sz="1600" dirty="0"/>
              <a:t>-код изменился, а тест написан с ошибкой (например, тестирует слишком много или не то, что было нужно). Возможно, что раньше он проходил ошибочно. </a:t>
            </a:r>
            <a:r>
              <a:rPr lang="ru-RU" sz="1600" dirty="0" smtClean="0"/>
              <a:t>Необходимо исправить тест</a:t>
            </a:r>
          </a:p>
          <a:p>
            <a:pPr lvl="1"/>
            <a:r>
              <a:rPr lang="ru-RU" sz="1600" dirty="0"/>
              <a:t>с</a:t>
            </a:r>
            <a:r>
              <a:rPr lang="ru-RU" sz="1600" dirty="0" smtClean="0"/>
              <a:t>мена </a:t>
            </a:r>
            <a:r>
              <a:rPr lang="ru-RU" sz="1600" dirty="0"/>
              <a:t>требований. Если требования изменились слишком сильно </a:t>
            </a:r>
            <a:r>
              <a:rPr lang="ru-RU" sz="1600" dirty="0" smtClean="0"/>
              <a:t>– тест </a:t>
            </a:r>
            <a:r>
              <a:rPr lang="ru-RU" sz="1600" dirty="0"/>
              <a:t>должен упасть. Это правильно и нормально. </a:t>
            </a:r>
            <a:r>
              <a:rPr lang="ru-RU" sz="1600" dirty="0" smtClean="0"/>
              <a:t>Необходимо разобраться </a:t>
            </a:r>
            <a:r>
              <a:rPr lang="ru-RU" sz="1600" dirty="0"/>
              <a:t>с новыми требованиями и исправить </a:t>
            </a:r>
            <a:r>
              <a:rPr lang="ru-RU" sz="1600" dirty="0" smtClean="0"/>
              <a:t>тест или удалить его, </a:t>
            </a:r>
            <a:r>
              <a:rPr lang="ru-RU" sz="1600" dirty="0"/>
              <a:t>если он больше не актуален</a:t>
            </a:r>
            <a:endParaRPr lang="ru-RU" sz="1600" dirty="0" smtClean="0"/>
          </a:p>
          <a:p>
            <a:r>
              <a:rPr lang="ru-RU" sz="1800" b="1" dirty="0" smtClean="0"/>
              <a:t>Простота понимания</a:t>
            </a:r>
            <a:r>
              <a:rPr lang="ru-RU" sz="1800" dirty="0"/>
              <a:t>. </a:t>
            </a:r>
            <a:r>
              <a:rPr lang="ru-RU" sz="1800" dirty="0" smtClean="0"/>
              <a:t>Даже </a:t>
            </a:r>
            <a:r>
              <a:rPr lang="ru-RU" sz="1800" dirty="0"/>
              <a:t>новый разработчик должен понять </a:t>
            </a:r>
            <a:r>
              <a:rPr lang="ru-RU" sz="1800" b="1" i="1" dirty="0"/>
              <a:t>что именно </a:t>
            </a:r>
            <a:r>
              <a:rPr lang="ru-RU" sz="1800" dirty="0"/>
              <a:t>тестируется </a:t>
            </a:r>
            <a:endParaRPr lang="ru-RU" sz="1800" dirty="0" smtClean="0"/>
          </a:p>
          <a:p>
            <a:r>
              <a:rPr lang="ru-RU" sz="1800" b="1" dirty="0" smtClean="0"/>
              <a:t>Легкость чтения</a:t>
            </a:r>
            <a:r>
              <a:rPr lang="ru-RU" sz="1800" dirty="0" smtClean="0"/>
              <a:t>. Должны соблюдаться единые правила и стандарты именования</a:t>
            </a:r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58209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Рекомендации к </a:t>
            </a:r>
            <a:br>
              <a:rPr lang="ru-RU" dirty="0" smtClean="0"/>
            </a:br>
            <a:r>
              <a:rPr lang="ru-RU" dirty="0" smtClean="0"/>
              <a:t>написанию юнит-тестов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12568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Выбор логического расположения тестов </a:t>
            </a:r>
          </a:p>
          <a:p>
            <a:pPr lvl="1"/>
            <a:r>
              <a:rPr lang="ru-RU" sz="1600" dirty="0" smtClean="0"/>
              <a:t>тесты должны быть частью контроля версий</a:t>
            </a:r>
          </a:p>
          <a:p>
            <a:pPr lvl="1"/>
            <a:r>
              <a:rPr lang="ru-RU" sz="1600" dirty="0"/>
              <a:t>если приложение монолитное, положите все тесты в папку </a:t>
            </a:r>
            <a:r>
              <a:rPr lang="ru-RU" sz="1600" dirty="0" err="1" smtClean="0"/>
              <a:t>Tests</a:t>
            </a:r>
            <a:endParaRPr lang="ru-RU" sz="1600" dirty="0" smtClean="0"/>
          </a:p>
          <a:p>
            <a:pPr lvl="1"/>
            <a:r>
              <a:rPr lang="ru-RU" sz="1600" dirty="0" smtClean="0"/>
              <a:t>если </a:t>
            </a:r>
            <a:r>
              <a:rPr lang="ru-RU" sz="1600" dirty="0"/>
              <a:t>у вас много разных компонентов, храните тесты в папке каждого </a:t>
            </a:r>
            <a:r>
              <a:rPr lang="ru-RU" sz="1600" dirty="0" smtClean="0"/>
              <a:t>компонента</a:t>
            </a:r>
          </a:p>
          <a:p>
            <a:r>
              <a:rPr lang="ru-RU" sz="2000" b="1" dirty="0" smtClean="0"/>
              <a:t>Единый способ </a:t>
            </a:r>
            <a:r>
              <a:rPr lang="ru-RU" sz="2000" b="1" dirty="0"/>
              <a:t>именования проектов с </a:t>
            </a:r>
            <a:r>
              <a:rPr lang="ru-RU" sz="2000" b="1" dirty="0" smtClean="0"/>
              <a:t>тестами/ тестовых классов</a:t>
            </a:r>
          </a:p>
          <a:p>
            <a:pPr lvl="1"/>
            <a:r>
              <a:rPr lang="ru-RU" sz="1600" dirty="0"/>
              <a:t>р</a:t>
            </a:r>
            <a:r>
              <a:rPr lang="ru-RU" sz="1600" dirty="0" smtClean="0"/>
              <a:t>екомендуется добавление </a:t>
            </a:r>
            <a:r>
              <a:rPr lang="ru-RU" sz="1600" dirty="0"/>
              <a:t>к каждому проекту его </a:t>
            </a:r>
            <a:r>
              <a:rPr lang="ru-RU" sz="1600" dirty="0" smtClean="0"/>
              <a:t>собственного тестового проекта</a:t>
            </a:r>
          </a:p>
          <a:p>
            <a:pPr marL="457200" lvl="1" indent="0" algn="ctr">
              <a:buNone/>
            </a:pPr>
            <a:r>
              <a:rPr lang="en-US" sz="1600" i="1" dirty="0"/>
              <a:t>&lt;PROJECT_NAME&gt;.</a:t>
            </a:r>
            <a:r>
              <a:rPr lang="en-US" sz="1600" i="1" dirty="0" smtClean="0"/>
              <a:t>Core</a:t>
            </a:r>
            <a:r>
              <a:rPr lang="ru-RU" sz="1600" i="1" dirty="0" smtClean="0"/>
              <a:t> </a:t>
            </a:r>
            <a:r>
              <a:rPr lang="en-US" sz="1600" i="1" dirty="0"/>
              <a:t> </a:t>
            </a:r>
            <a:r>
              <a:rPr lang="ru-RU" sz="1600" i="1" dirty="0"/>
              <a:t>=</a:t>
            </a:r>
            <a:r>
              <a:rPr lang="en-US" sz="1600" i="1" dirty="0"/>
              <a:t>&gt; </a:t>
            </a:r>
            <a:r>
              <a:rPr lang="ru-RU" sz="1600" i="1" dirty="0" smtClean="0"/>
              <a:t>  </a:t>
            </a:r>
            <a:r>
              <a:rPr lang="en-US" sz="1600" i="1" dirty="0"/>
              <a:t>&lt;PROJECT_NAME&gt;.</a:t>
            </a:r>
            <a:r>
              <a:rPr lang="en-US" sz="1600" i="1" dirty="0" err="1"/>
              <a:t>Core.Tests</a:t>
            </a:r>
            <a:endParaRPr lang="ru-RU" sz="1600" i="1" dirty="0" smtClean="0"/>
          </a:p>
          <a:p>
            <a:pPr marL="457200" lvl="1" indent="0" algn="ctr">
              <a:buNone/>
            </a:pPr>
            <a:r>
              <a:rPr lang="en-US" sz="1600" i="1" dirty="0" smtClean="0"/>
              <a:t>&lt;</a:t>
            </a:r>
            <a:r>
              <a:rPr lang="en-US" sz="1600" i="1" dirty="0"/>
              <a:t>PROJECT_NAME&gt;.</a:t>
            </a:r>
            <a:r>
              <a:rPr lang="en-US" sz="1600" i="1" dirty="0" smtClean="0"/>
              <a:t>Web</a:t>
            </a:r>
            <a:r>
              <a:rPr lang="ru-RU" sz="1600" i="1" dirty="0" smtClean="0"/>
              <a:t> </a:t>
            </a:r>
            <a:r>
              <a:rPr lang="en-US" sz="1600" i="1" dirty="0" smtClean="0"/>
              <a:t>  </a:t>
            </a:r>
            <a:r>
              <a:rPr lang="ru-RU" sz="1600" i="1" dirty="0" smtClean="0"/>
              <a:t>=</a:t>
            </a:r>
            <a:r>
              <a:rPr lang="en-US" sz="1600" i="1" dirty="0" smtClean="0"/>
              <a:t>&gt;  </a:t>
            </a:r>
            <a:r>
              <a:rPr lang="en-US" sz="1600" i="1" dirty="0"/>
              <a:t>&lt;PROJECT_NAME&gt;.</a:t>
            </a:r>
            <a:r>
              <a:rPr lang="en-US" sz="1600" i="1" dirty="0" err="1" smtClean="0"/>
              <a:t>Web.Tests</a:t>
            </a:r>
            <a:endParaRPr lang="ru-RU" sz="1600" i="1" dirty="0" smtClean="0"/>
          </a:p>
          <a:p>
            <a:pPr lvl="1"/>
            <a:r>
              <a:rPr lang="ru-RU" sz="1600" dirty="0"/>
              <a:t>а</a:t>
            </a:r>
            <a:r>
              <a:rPr lang="ru-RU" sz="1600" dirty="0" smtClean="0"/>
              <a:t>налогичный способ именования тестовых классов</a:t>
            </a:r>
          </a:p>
          <a:p>
            <a:pPr marL="457200" lvl="1" indent="0" algn="ctr">
              <a:buNone/>
            </a:pPr>
            <a:r>
              <a:rPr lang="en-US" sz="1600" i="1" dirty="0"/>
              <a:t>c</a:t>
            </a:r>
            <a:r>
              <a:rPr lang="en-US" sz="1600" i="1" dirty="0" smtClean="0"/>
              <a:t>lass </a:t>
            </a:r>
            <a:r>
              <a:rPr lang="en-US" sz="1600" i="1" dirty="0" err="1" smtClean="0"/>
              <a:t>ProblemResolver</a:t>
            </a:r>
            <a:r>
              <a:rPr lang="en-US" sz="1600" i="1" dirty="0" smtClean="0"/>
              <a:t> </a:t>
            </a:r>
            <a:r>
              <a:rPr lang="ru-RU" sz="1600" i="1" dirty="0" smtClean="0"/>
              <a:t>  =</a:t>
            </a:r>
            <a:r>
              <a:rPr lang="en-US" sz="1600" i="1" dirty="0"/>
              <a:t>&gt; </a:t>
            </a:r>
            <a:r>
              <a:rPr lang="ru-RU" sz="1600" i="1" dirty="0" smtClean="0"/>
              <a:t>  </a:t>
            </a:r>
            <a:r>
              <a:rPr lang="en-US" sz="1600" i="1" dirty="0" smtClean="0"/>
              <a:t>class </a:t>
            </a:r>
            <a:r>
              <a:rPr lang="en-US" sz="1600" i="1" dirty="0" err="1" smtClean="0"/>
              <a:t>ProblemResolverTests</a:t>
            </a:r>
            <a:endParaRPr lang="ru-RU" sz="1600" i="1" dirty="0" smtClean="0"/>
          </a:p>
          <a:p>
            <a:r>
              <a:rPr lang="ru-RU" sz="2000" b="1" dirty="0" smtClean="0"/>
              <a:t>«</a:t>
            </a:r>
            <a:r>
              <a:rPr lang="ru-RU" sz="2000" b="1" dirty="0"/>
              <a:t>Г</a:t>
            </a:r>
            <a:r>
              <a:rPr lang="ru-RU" sz="2000" b="1" dirty="0" smtClean="0"/>
              <a:t>оворящий</a:t>
            </a:r>
            <a:r>
              <a:rPr lang="ru-RU" sz="2000" b="1" dirty="0"/>
              <a:t>» способ именования методов тестирующих </a:t>
            </a:r>
            <a:r>
              <a:rPr lang="ru-RU" sz="2000" b="1" dirty="0" smtClean="0"/>
              <a:t>классов</a:t>
            </a:r>
          </a:p>
          <a:p>
            <a:pPr marL="400050" lvl="1" indent="0" algn="ctr">
              <a:buNone/>
            </a:pPr>
            <a:r>
              <a:rPr lang="ru-RU" sz="1600" i="1" dirty="0"/>
              <a:t>[Тестируемый метод]_[Сценарий]_[Ожидаемое поведение</a:t>
            </a:r>
            <a:r>
              <a:rPr lang="ru-RU" sz="1600" i="1" dirty="0" smtClean="0"/>
              <a:t>]</a:t>
            </a:r>
          </a:p>
          <a:p>
            <a:pPr marL="400050" lvl="1" indent="0" algn="ctr">
              <a:buNone/>
            </a:pPr>
            <a:r>
              <a:rPr lang="en-US" sz="1600" b="1" i="1" dirty="0"/>
              <a:t>public</a:t>
            </a:r>
            <a:r>
              <a:rPr lang="en-US" sz="1600" i="1" dirty="0"/>
              <a:t> </a:t>
            </a:r>
            <a:r>
              <a:rPr lang="en-US" sz="1600" b="1" i="1" dirty="0"/>
              <a:t>void</a:t>
            </a:r>
            <a:r>
              <a:rPr lang="en-US" sz="1600" i="1" dirty="0"/>
              <a:t> </a:t>
            </a:r>
            <a:r>
              <a:rPr lang="en-US" sz="1600" b="1" i="1" dirty="0"/>
              <a:t>Sum_2Plus5_7Returned</a:t>
            </a:r>
            <a:r>
              <a:rPr lang="en-US" sz="1600" i="1" dirty="0"/>
              <a:t>()</a:t>
            </a:r>
            <a:endParaRPr lang="ru-RU" sz="1600" i="1" dirty="0"/>
          </a:p>
          <a:p>
            <a:r>
              <a:rPr lang="ru-RU" sz="2000" b="1" dirty="0" smtClean="0"/>
              <a:t>Использование тестовых </a:t>
            </a:r>
            <a:r>
              <a:rPr lang="ru-RU" sz="2000" b="1" dirty="0" err="1" smtClean="0"/>
              <a:t>фреймворков</a:t>
            </a:r>
            <a:endParaRPr lang="ru-RU" sz="2000" b="1" dirty="0" smtClean="0"/>
          </a:p>
          <a:p>
            <a:r>
              <a:rPr lang="ru-RU" sz="2000" b="1" dirty="0" smtClean="0"/>
              <a:t>Тестирование «одной вещи за один раз»</a:t>
            </a:r>
          </a:p>
          <a:p>
            <a:pPr lvl="1"/>
            <a:r>
              <a:rPr lang="ru-RU" sz="1600" dirty="0" smtClean="0"/>
              <a:t>если </a:t>
            </a:r>
            <a:r>
              <a:rPr lang="ru-RU" sz="1600" dirty="0"/>
              <a:t>процесс слишком </a:t>
            </a:r>
            <a:r>
              <a:rPr lang="ru-RU" sz="1600" dirty="0" smtClean="0"/>
              <a:t>сложен, разделите </a:t>
            </a:r>
            <a:r>
              <a:rPr lang="ru-RU" sz="1600" dirty="0"/>
              <a:t>его на несколько частей и </a:t>
            </a:r>
            <a:r>
              <a:rPr lang="ru-RU" sz="1600" dirty="0" smtClean="0"/>
              <a:t>тестируйте </a:t>
            </a:r>
            <a:r>
              <a:rPr lang="ru-RU" sz="1600" dirty="0"/>
              <a:t>их </a:t>
            </a:r>
            <a:r>
              <a:rPr lang="ru-RU" sz="1600" dirty="0" smtClean="0"/>
              <a:t>отдельно</a:t>
            </a:r>
            <a:endParaRPr lang="ru-RU" sz="1600" b="1" dirty="0"/>
          </a:p>
          <a:p>
            <a:pPr marL="514350" indent="-457200"/>
            <a:endParaRPr lang="ru-RU" sz="2000" i="1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8806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Подход ААА (</a:t>
            </a:r>
            <a:r>
              <a:rPr lang="en-US" dirty="0" smtClean="0"/>
              <a:t>arrange-act-assert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arrange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Предусловия – инициализация тестовых данных, предварительные установки</a:t>
            </a:r>
          </a:p>
          <a:p>
            <a:r>
              <a:rPr lang="en-US" b="1" dirty="0" smtClean="0"/>
              <a:t>act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Действие – то, что тестируется</a:t>
            </a:r>
          </a:p>
          <a:p>
            <a:r>
              <a:rPr lang="en-US" b="1" dirty="0" smtClean="0"/>
              <a:t>assert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Постусловия – что </a:t>
            </a:r>
            <a:r>
              <a:rPr lang="ru-RU" dirty="0"/>
              <a:t>должно быть </a:t>
            </a:r>
            <a:r>
              <a:rPr lang="ru-RU" dirty="0" smtClean="0"/>
              <a:t>в результате </a:t>
            </a:r>
            <a:r>
              <a:rPr lang="ru-RU" dirty="0"/>
              <a:t>выполнения 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1407093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применения подхода ААА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45232" y="3645024"/>
            <a:ext cx="61206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Menlo"/>
              </a:rPr>
              <a:t>Исправленный код:</a:t>
            </a:r>
          </a:p>
          <a:p>
            <a:r>
              <a:rPr lang="en-US" sz="1600" dirty="0" smtClean="0">
                <a:solidFill>
                  <a:srgbClr val="333333"/>
                </a:solidFill>
                <a:latin typeface="Menlo"/>
              </a:rPr>
              <a:t>class </a:t>
            </a:r>
            <a:r>
              <a:rPr lang="en-US" sz="1600" dirty="0" err="1">
                <a:solidFill>
                  <a:srgbClr val="990000"/>
                </a:solidFill>
                <a:latin typeface="Menlo"/>
              </a:rPr>
              <a:t>CalculatorTests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 </a:t>
            </a:r>
            <a:endParaRPr lang="ru-RU" sz="16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sz="1600" dirty="0" smtClean="0">
                <a:solidFill>
                  <a:srgbClr val="333333"/>
                </a:solidFill>
                <a:latin typeface="Menlo"/>
              </a:rPr>
              <a:t>{ </a:t>
            </a:r>
            <a:endParaRPr lang="ru-RU" sz="16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333333"/>
                </a:solidFill>
                <a:latin typeface="Menlo"/>
              </a:rPr>
              <a:t>public void</a:t>
            </a:r>
            <a:r>
              <a:rPr lang="ru-RU" sz="16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Menlo"/>
              </a:rPr>
              <a:t>Sum_2Plus5_7Returned</a:t>
            </a:r>
            <a:r>
              <a:rPr lang="en-US" sz="1600" dirty="0" smtClean="0">
                <a:solidFill>
                  <a:srgbClr val="333333"/>
                </a:solidFill>
                <a:latin typeface="Menlo"/>
              </a:rPr>
              <a:t>()</a:t>
            </a:r>
            <a:endParaRPr lang="ru-RU" sz="1600" dirty="0">
              <a:solidFill>
                <a:srgbClr val="333333"/>
              </a:solidFill>
              <a:latin typeface="Menlo"/>
            </a:endParaRPr>
          </a:p>
          <a:p>
            <a:r>
              <a:rPr lang="ru-RU" sz="16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333333"/>
                </a:solidFill>
                <a:latin typeface="Menlo"/>
              </a:rPr>
              <a:t>{</a:t>
            </a:r>
            <a:endParaRPr lang="ru-RU" sz="16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lang="ru-RU" sz="16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1600" i="1" dirty="0">
                <a:solidFill>
                  <a:srgbClr val="999988"/>
                </a:solidFill>
                <a:latin typeface="Menlo"/>
              </a:rPr>
              <a:t>// arrange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 </a:t>
            </a:r>
            <a:endParaRPr lang="ru-RU" sz="16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lang="ru-RU" sz="16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333333"/>
                </a:solidFill>
                <a:latin typeface="Menlo"/>
              </a:rPr>
              <a:t>var</a:t>
            </a:r>
            <a:r>
              <a:rPr lang="en-US" sz="16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/>
              </a:rPr>
              <a:t>calc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 = new Calculator(); </a:t>
            </a:r>
            <a:endParaRPr lang="ru-RU" sz="16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1600" i="1" dirty="0">
                <a:solidFill>
                  <a:srgbClr val="333333"/>
                </a:solidFill>
                <a:latin typeface="Menlo"/>
              </a:rPr>
              <a:t>	</a:t>
            </a:r>
            <a:r>
              <a:rPr lang="ru-RU" sz="1600" i="1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1600" i="1" dirty="0" smtClean="0">
                <a:solidFill>
                  <a:srgbClr val="999988"/>
                </a:solidFill>
                <a:latin typeface="Menlo"/>
              </a:rPr>
              <a:t>// </a:t>
            </a:r>
            <a:r>
              <a:rPr lang="en-US" sz="1600" i="1" dirty="0">
                <a:solidFill>
                  <a:srgbClr val="999988"/>
                </a:solidFill>
                <a:latin typeface="Menlo"/>
              </a:rPr>
              <a:t>act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 </a:t>
            </a:r>
            <a:endParaRPr lang="ru-RU" sz="16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lang="ru-RU" sz="16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333333"/>
                </a:solidFill>
                <a:latin typeface="Menlo"/>
              </a:rPr>
              <a:t>var</a:t>
            </a:r>
            <a:r>
              <a:rPr lang="en-US" sz="16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res = </a:t>
            </a:r>
            <a:r>
              <a:rPr lang="en-US" sz="1600" dirty="0" err="1">
                <a:solidFill>
                  <a:srgbClr val="333333"/>
                </a:solidFill>
                <a:latin typeface="Menlo"/>
              </a:rPr>
              <a:t>calc.Sum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,</a:t>
            </a:r>
            <a:r>
              <a:rPr lang="en-US" sz="1600" dirty="0">
                <a:solidFill>
                  <a:srgbClr val="008080"/>
                </a:solidFill>
                <a:latin typeface="Menlo"/>
              </a:rPr>
              <a:t>5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); </a:t>
            </a:r>
            <a:endParaRPr lang="ru-RU" sz="16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1600" i="1" dirty="0">
                <a:solidFill>
                  <a:srgbClr val="333333"/>
                </a:solidFill>
                <a:latin typeface="Menlo"/>
              </a:rPr>
              <a:t>	</a:t>
            </a:r>
            <a:r>
              <a:rPr lang="ru-RU" sz="1600" i="1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1600" i="1" dirty="0" smtClean="0">
                <a:solidFill>
                  <a:srgbClr val="999988"/>
                </a:solidFill>
                <a:latin typeface="Menlo"/>
              </a:rPr>
              <a:t>// </a:t>
            </a:r>
            <a:r>
              <a:rPr lang="en-US" sz="1600" i="1" dirty="0">
                <a:solidFill>
                  <a:srgbClr val="999988"/>
                </a:solidFill>
                <a:latin typeface="Menlo"/>
              </a:rPr>
              <a:t>assert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 </a:t>
            </a:r>
            <a:endParaRPr lang="ru-RU" sz="16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lang="ru-RU" sz="16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333333"/>
                </a:solidFill>
                <a:latin typeface="Menlo"/>
              </a:rPr>
              <a:t>Assert.AreEqual</a:t>
            </a:r>
            <a:r>
              <a:rPr lang="en-US" sz="1600" dirty="0" smtClean="0">
                <a:solidFill>
                  <a:srgbClr val="333333"/>
                </a:solidFill>
                <a:latin typeface="Menlo"/>
              </a:rPr>
              <a:t>(</a:t>
            </a:r>
            <a:r>
              <a:rPr lang="en-US" sz="1600" dirty="0" smtClean="0">
                <a:solidFill>
                  <a:srgbClr val="008080"/>
                </a:solidFill>
                <a:latin typeface="Menlo"/>
              </a:rPr>
              <a:t>7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, res); </a:t>
            </a:r>
            <a:endParaRPr lang="ru-RU" sz="16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333333"/>
                </a:solidFill>
                <a:latin typeface="Menlo"/>
              </a:rPr>
              <a:t>} </a:t>
            </a:r>
            <a:endParaRPr lang="ru-RU" sz="16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sz="1600" dirty="0" smtClean="0">
                <a:solidFill>
                  <a:srgbClr val="333333"/>
                </a:solidFill>
                <a:latin typeface="Menlo"/>
              </a:rPr>
              <a:t>}</a:t>
            </a:r>
            <a:endParaRPr lang="ru-RU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1340768"/>
            <a:ext cx="82809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Menlo"/>
              </a:rPr>
              <a:t>Исходный код:</a:t>
            </a:r>
          </a:p>
          <a:p>
            <a:r>
              <a:rPr lang="en-US" sz="1600" dirty="0" smtClean="0">
                <a:solidFill>
                  <a:srgbClr val="333333"/>
                </a:solidFill>
                <a:latin typeface="Menlo"/>
              </a:rPr>
              <a:t>class </a:t>
            </a:r>
            <a:r>
              <a:rPr lang="en-US" sz="1600" dirty="0" err="1">
                <a:solidFill>
                  <a:srgbClr val="990000"/>
                </a:solidFill>
                <a:latin typeface="Menlo"/>
              </a:rPr>
              <a:t>CalculatorTests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 </a:t>
            </a:r>
            <a:endParaRPr lang="ru-RU" sz="16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sz="1600" dirty="0" smtClean="0">
                <a:solidFill>
                  <a:srgbClr val="333333"/>
                </a:solidFill>
                <a:latin typeface="Menlo"/>
              </a:rPr>
              <a:t>{ </a:t>
            </a:r>
            <a:endParaRPr lang="ru-RU" sz="16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16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333333"/>
                </a:solidFill>
                <a:latin typeface="Menlo"/>
              </a:rPr>
              <a:t>public 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void </a:t>
            </a:r>
            <a:r>
              <a:rPr lang="en-US" sz="1600" dirty="0">
                <a:solidFill>
                  <a:srgbClr val="990000"/>
                </a:solidFill>
                <a:latin typeface="Menlo"/>
              </a:rPr>
              <a:t>Sum_2Plus5_7Returned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() </a:t>
            </a:r>
            <a:endParaRPr lang="ru-RU" sz="16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333333"/>
                </a:solidFill>
                <a:latin typeface="Menlo"/>
              </a:rPr>
              <a:t>{</a:t>
            </a:r>
            <a:endParaRPr lang="ru-RU" sz="16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lang="ru-RU" sz="16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/>
              </a:rPr>
              <a:t>Assert.AreEqual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Menlo"/>
              </a:rPr>
              <a:t>7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, new Calculator().sum(</a:t>
            </a:r>
            <a:r>
              <a:rPr lang="en-US" sz="1600" dirty="0">
                <a:solidFill>
                  <a:srgbClr val="008080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,</a:t>
            </a:r>
            <a:r>
              <a:rPr lang="en-US" sz="1600" dirty="0">
                <a:solidFill>
                  <a:srgbClr val="008080"/>
                </a:solidFill>
                <a:latin typeface="Menlo"/>
              </a:rPr>
              <a:t>5</a:t>
            </a:r>
            <a:r>
              <a:rPr lang="en-US" sz="1600" dirty="0">
                <a:solidFill>
                  <a:srgbClr val="333333"/>
                </a:solidFill>
                <a:latin typeface="Menlo"/>
              </a:rPr>
              <a:t>)); </a:t>
            </a:r>
            <a:endParaRPr lang="ru-RU" sz="16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333333"/>
                </a:solidFill>
                <a:latin typeface="Menlo"/>
              </a:rPr>
              <a:t>}</a:t>
            </a:r>
            <a:endParaRPr lang="ru-RU" sz="16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sz="1600" dirty="0" smtClean="0">
                <a:solidFill>
                  <a:srgbClr val="333333"/>
                </a:solidFill>
                <a:latin typeface="Menlo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7002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бороться с зависимостями?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Подделка зависимостей. </a:t>
            </a:r>
            <a:r>
              <a:rPr lang="en-US" sz="2400" b="1" dirty="0" smtClean="0"/>
              <a:t>Fakes</a:t>
            </a:r>
            <a:r>
              <a:rPr lang="en-US" sz="2400" b="1" dirty="0"/>
              <a:t>: stubs &amp; mocks</a:t>
            </a:r>
          </a:p>
          <a:p>
            <a:pPr marL="0" indent="0">
              <a:buNone/>
            </a:pPr>
            <a:endParaRPr lang="ru-RU" sz="2400" b="1" dirty="0" smtClean="0"/>
          </a:p>
          <a:p>
            <a:pPr marL="0" indent="0">
              <a:buNone/>
            </a:pPr>
            <a:r>
              <a:rPr lang="en-US" sz="2400" b="1" dirty="0" smtClean="0"/>
              <a:t>Stub</a:t>
            </a:r>
            <a:r>
              <a:rPr lang="ru-RU" sz="2400" b="1" dirty="0" smtClean="0"/>
              <a:t> (</a:t>
            </a:r>
            <a:r>
              <a:rPr lang="ru-RU" sz="2400" b="1" dirty="0" err="1" smtClean="0"/>
              <a:t>стаб</a:t>
            </a:r>
            <a:r>
              <a:rPr lang="ru-RU" sz="2400" b="1" dirty="0" smtClean="0"/>
              <a:t>) </a:t>
            </a:r>
            <a:r>
              <a:rPr lang="ru-RU" sz="2400" dirty="0" smtClean="0"/>
              <a:t>–</a:t>
            </a:r>
            <a:r>
              <a:rPr lang="ru-RU" sz="2400" b="1" dirty="0" smtClean="0"/>
              <a:t> </a:t>
            </a:r>
            <a:r>
              <a:rPr lang="ru-RU" sz="2400" dirty="0" smtClean="0"/>
              <a:t>ничего </a:t>
            </a:r>
            <a:r>
              <a:rPr lang="ru-RU" sz="2400" dirty="0"/>
              <a:t>не проверяет, а лишь имитирует заданное </a:t>
            </a:r>
            <a:r>
              <a:rPr lang="ru-RU" sz="2400" dirty="0" smtClean="0"/>
              <a:t>состояние.  </a:t>
            </a:r>
          </a:p>
          <a:p>
            <a:pPr marL="0" indent="0">
              <a:buNone/>
            </a:pPr>
            <a:r>
              <a:rPr lang="ru-RU" sz="2400" dirty="0" smtClean="0"/>
              <a:t>Используя </a:t>
            </a:r>
            <a:r>
              <a:rPr lang="ru-RU" sz="2400" dirty="0" err="1"/>
              <a:t>стабы</a:t>
            </a:r>
            <a:r>
              <a:rPr lang="ru-RU" sz="2400" dirty="0"/>
              <a:t> в </a:t>
            </a:r>
            <a:r>
              <a:rPr lang="ru-RU" sz="2400" dirty="0" err="1" smtClean="0"/>
              <a:t>Assert</a:t>
            </a:r>
            <a:r>
              <a:rPr lang="ru-RU" sz="2400" dirty="0" smtClean="0"/>
              <a:t>, мы </a:t>
            </a:r>
            <a:r>
              <a:rPr lang="ru-RU" sz="2400" dirty="0"/>
              <a:t>проверяем состояние тестируемого класса или результат выполненного метода</a:t>
            </a:r>
            <a:endParaRPr lang="ru-RU" sz="2400" dirty="0" smtClean="0"/>
          </a:p>
          <a:p>
            <a:pPr marL="0" indent="0">
              <a:buNone/>
            </a:pPr>
            <a:endParaRPr lang="ru-RU" sz="2400" b="1" dirty="0" smtClean="0"/>
          </a:p>
          <a:p>
            <a:pPr marL="0" indent="0">
              <a:buNone/>
            </a:pPr>
            <a:r>
              <a:rPr lang="en-US" sz="2400" b="1" dirty="0" smtClean="0"/>
              <a:t>Mock</a:t>
            </a:r>
            <a:r>
              <a:rPr lang="ru-RU" sz="2400" b="1" dirty="0" smtClean="0"/>
              <a:t> (мок)</a:t>
            </a:r>
            <a:r>
              <a:rPr lang="ru-RU" sz="2400" dirty="0" smtClean="0"/>
              <a:t> – объект</a:t>
            </a:r>
            <a:r>
              <a:rPr lang="ru-RU" sz="2400" dirty="0"/>
              <a:t>, у которого есть </a:t>
            </a:r>
            <a:r>
              <a:rPr lang="ru-RU" sz="2400" dirty="0" smtClean="0"/>
              <a:t>ожидания. </a:t>
            </a:r>
          </a:p>
          <a:p>
            <a:pPr marL="0" indent="0">
              <a:buNone/>
            </a:pPr>
            <a:r>
              <a:rPr lang="ru-RU" sz="2400" dirty="0" smtClean="0"/>
              <a:t>Используя мок, </a:t>
            </a:r>
            <a:r>
              <a:rPr lang="ru-RU" sz="2400" dirty="0"/>
              <a:t>мы проверяем, соответствуют ли ожидания </a:t>
            </a:r>
            <a:r>
              <a:rPr lang="ru-RU" sz="2400" dirty="0" err="1"/>
              <a:t>мока</a:t>
            </a:r>
            <a:r>
              <a:rPr lang="ru-RU" sz="2400" dirty="0"/>
              <a:t> поведению тестируемого </a:t>
            </a:r>
            <a:r>
              <a:rPr lang="ru-RU" sz="2400" dirty="0" smtClean="0"/>
              <a:t>класса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69933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Fakes: stubs &amp; </a:t>
            </a:r>
            <a:r>
              <a:rPr lang="en-US" dirty="0" smtClean="0"/>
              <a:t>mocks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/>
              <a:t>Пример: Тестирование автоматической системы </a:t>
            </a:r>
            <a:r>
              <a:rPr lang="ru-RU" b="1" dirty="0" smtClean="0"/>
              <a:t>полива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i="1" dirty="0"/>
              <a:t>Тестирование состояния (</a:t>
            </a:r>
            <a:r>
              <a:rPr lang="ru-RU" b="1" i="1" dirty="0" err="1"/>
              <a:t>стаб</a:t>
            </a:r>
            <a:r>
              <a:rPr lang="ru-RU" b="1" i="1" dirty="0"/>
              <a:t>)</a:t>
            </a:r>
          </a:p>
          <a:p>
            <a:r>
              <a:rPr lang="ru-RU" dirty="0"/>
              <a:t>Запускаем цикл (12 часов). И через 12 часов проверяем, хорошо ли политы растения, достаточно ли воды, каково состояние почвы и т.д.</a:t>
            </a:r>
          </a:p>
          <a:p>
            <a:pPr marL="0" indent="0">
              <a:buNone/>
            </a:pPr>
            <a:endParaRPr lang="ru-RU" b="1" i="1" dirty="0" smtClean="0"/>
          </a:p>
          <a:p>
            <a:pPr marL="0" indent="0">
              <a:buNone/>
            </a:pPr>
            <a:r>
              <a:rPr lang="ru-RU" b="1" i="1" dirty="0" smtClean="0"/>
              <a:t>Тестирование </a:t>
            </a:r>
            <a:r>
              <a:rPr lang="ru-RU" b="1" i="1" dirty="0"/>
              <a:t>взаимодействия (мок)</a:t>
            </a:r>
          </a:p>
          <a:p>
            <a:r>
              <a:rPr lang="ru-RU" dirty="0"/>
              <a:t>Установим датчики, которые будут засекать, когда полив начался и закончился, и сколько воды поступило из системы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Важно:</a:t>
            </a:r>
          </a:p>
          <a:p>
            <a:r>
              <a:rPr lang="ru-RU" dirty="0"/>
              <a:t>Мок может «сломать» тест, </a:t>
            </a:r>
            <a:r>
              <a:rPr lang="ru-RU" dirty="0" err="1"/>
              <a:t>стаб</a:t>
            </a:r>
            <a:r>
              <a:rPr lang="ru-RU" dirty="0"/>
              <a:t> – нет</a:t>
            </a:r>
          </a:p>
          <a:p>
            <a:r>
              <a:rPr lang="ru-RU" dirty="0"/>
              <a:t>Рекомендуется использовать не более одного </a:t>
            </a:r>
            <a:r>
              <a:rPr lang="ru-RU" dirty="0" err="1"/>
              <a:t>мока</a:t>
            </a:r>
            <a:r>
              <a:rPr lang="ru-RU" dirty="0"/>
              <a:t> на тест</a:t>
            </a:r>
          </a:p>
          <a:p>
            <a:r>
              <a:rPr lang="ru-RU" dirty="0"/>
              <a:t>В одном тесте может быть сколько угодно </a:t>
            </a:r>
            <a:r>
              <a:rPr lang="ru-RU" dirty="0" err="1"/>
              <a:t>стабов</a:t>
            </a:r>
            <a:r>
              <a:rPr lang="ru-RU" dirty="0"/>
              <a:t> или же мок и </a:t>
            </a:r>
            <a:r>
              <a:rPr lang="ru-RU" dirty="0" err="1"/>
              <a:t>стабы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3781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подмены зависимостей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Инъекция в </a:t>
            </a:r>
            <a:r>
              <a:rPr lang="ru-RU" dirty="0" smtClean="0"/>
              <a:t>конструктор</a:t>
            </a:r>
          </a:p>
          <a:p>
            <a:pPr lvl="1"/>
            <a:r>
              <a:rPr lang="ru-RU" dirty="0" smtClean="0"/>
              <a:t>добавление дополнительного конструктора </a:t>
            </a:r>
            <a:r>
              <a:rPr lang="ru-RU" dirty="0"/>
              <a:t>или </a:t>
            </a:r>
            <a:r>
              <a:rPr lang="ru-RU" dirty="0" smtClean="0"/>
              <a:t>замена текущего</a:t>
            </a:r>
          </a:p>
          <a:p>
            <a:r>
              <a:rPr lang="ru-RU" dirty="0"/>
              <a:t>Инъекция в </a:t>
            </a:r>
            <a:r>
              <a:rPr lang="ru-RU" dirty="0" smtClean="0"/>
              <a:t>«фабрику»</a:t>
            </a:r>
          </a:p>
          <a:p>
            <a:pPr lvl="1"/>
            <a:r>
              <a:rPr lang="ru-RU" dirty="0"/>
              <a:t>с</a:t>
            </a:r>
            <a:r>
              <a:rPr lang="ru-RU" dirty="0" smtClean="0"/>
              <a:t>окрытие метода от основного приложения путем выделения отдельного интерфейса </a:t>
            </a:r>
            <a:r>
              <a:rPr lang="ru-RU" dirty="0"/>
              <a:t>и </a:t>
            </a:r>
            <a:r>
              <a:rPr lang="ru-RU" dirty="0" smtClean="0"/>
              <a:t>работа </a:t>
            </a:r>
            <a:r>
              <a:rPr lang="ru-RU" dirty="0"/>
              <a:t>в </a:t>
            </a:r>
            <a:r>
              <a:rPr lang="ru-RU" dirty="0" err="1"/>
              <a:t>продакшн</a:t>
            </a:r>
            <a:r>
              <a:rPr lang="ru-RU" dirty="0"/>
              <a:t>-коде по интерфейсной ссылке</a:t>
            </a:r>
          </a:p>
          <a:p>
            <a:r>
              <a:rPr lang="ru-RU" dirty="0" smtClean="0"/>
              <a:t>Подмена «фабрики» целиком</a:t>
            </a:r>
            <a:endParaRPr lang="ru-RU" dirty="0"/>
          </a:p>
          <a:p>
            <a:r>
              <a:rPr lang="ru-RU" dirty="0"/>
              <a:t>Переопределение локального фабричного метода</a:t>
            </a:r>
          </a:p>
          <a:p>
            <a:pPr lvl="1"/>
            <a:r>
              <a:rPr lang="ru-RU" dirty="0" smtClean="0"/>
              <a:t>выделение фабричного </a:t>
            </a:r>
            <a:r>
              <a:rPr lang="ru-RU" dirty="0" err="1" smtClean="0"/>
              <a:t>protected</a:t>
            </a:r>
            <a:r>
              <a:rPr lang="ru-RU" dirty="0" smtClean="0"/>
              <a:t>-метода </a:t>
            </a:r>
            <a:r>
              <a:rPr lang="ru-RU" dirty="0" err="1"/>
              <a:t>CreateObjectName</a:t>
            </a:r>
            <a:r>
              <a:rPr lang="ru-RU" dirty="0"/>
              <a:t>() и </a:t>
            </a:r>
            <a:r>
              <a:rPr lang="ru-RU" dirty="0" smtClean="0"/>
              <a:t>переопределение </a:t>
            </a:r>
            <a:r>
              <a:rPr lang="ru-RU" dirty="0"/>
              <a:t>его в классе-наследнике. После этого </a:t>
            </a:r>
            <a:r>
              <a:rPr lang="ru-RU" dirty="0" smtClean="0"/>
              <a:t>тестируется </a:t>
            </a:r>
            <a:r>
              <a:rPr lang="ru-RU" dirty="0"/>
              <a:t>класс-наследник, а не </a:t>
            </a:r>
            <a:r>
              <a:rPr lang="ru-RU" dirty="0" smtClean="0"/>
              <a:t>первоначально </a:t>
            </a:r>
            <a:r>
              <a:rPr lang="ru-RU" dirty="0"/>
              <a:t>тестируемый класс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700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Метрики прогресса юнит-тестов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Количество багов в новых </a:t>
            </a:r>
            <a:r>
              <a:rPr lang="ru-RU" sz="2800" b="1" dirty="0" smtClean="0"/>
              <a:t>релизах</a:t>
            </a:r>
          </a:p>
          <a:p>
            <a:pPr lvl="1"/>
            <a:r>
              <a:rPr lang="ru-RU" sz="2400" dirty="0"/>
              <a:t>показывает, есть ли у </a:t>
            </a:r>
            <a:r>
              <a:rPr lang="ru-RU" sz="2400" dirty="0" smtClean="0"/>
              <a:t>наших действий результат</a:t>
            </a:r>
          </a:p>
          <a:p>
            <a:pPr marL="457200" lvl="1" indent="0">
              <a:buNone/>
            </a:pPr>
            <a:endParaRPr lang="ru-RU" sz="2400" dirty="0"/>
          </a:p>
          <a:p>
            <a:r>
              <a:rPr lang="ru-RU" sz="2800" b="1" dirty="0"/>
              <a:t>Покрытие </a:t>
            </a:r>
            <a:r>
              <a:rPr lang="ru-RU" sz="2800" b="1" dirty="0" smtClean="0"/>
              <a:t>кода (</a:t>
            </a:r>
            <a:r>
              <a:rPr lang="en-US" sz="2800" b="1" dirty="0"/>
              <a:t>Test </a:t>
            </a:r>
            <a:r>
              <a:rPr lang="en-US" sz="2800" b="1" dirty="0" smtClean="0"/>
              <a:t>Coverage</a:t>
            </a:r>
            <a:r>
              <a:rPr lang="ru-RU" sz="2800" b="1" dirty="0" smtClean="0"/>
              <a:t>)</a:t>
            </a:r>
          </a:p>
          <a:p>
            <a:pPr lvl="1"/>
            <a:r>
              <a:rPr lang="ru-RU" sz="2400" dirty="0" smtClean="0"/>
              <a:t>показывает, как </a:t>
            </a:r>
            <a:r>
              <a:rPr lang="ru-RU" sz="2400" dirty="0"/>
              <a:t>много нам еще предстоит сделать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93675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Test </a:t>
            </a:r>
            <a:r>
              <a:rPr lang="en-US" b="1" dirty="0" smtClean="0"/>
              <a:t>Coverage</a:t>
            </a:r>
            <a:r>
              <a:rPr lang="ru-RU" b="1" dirty="0" smtClean="0"/>
              <a:t> дает 80%, 90% </a:t>
            </a:r>
            <a:br>
              <a:rPr lang="ru-RU" b="1" dirty="0" smtClean="0"/>
            </a:br>
            <a:r>
              <a:rPr lang="ru-RU" b="1" dirty="0" smtClean="0"/>
              <a:t>и даже 100%</a:t>
            </a:r>
            <a:br>
              <a:rPr lang="ru-RU" b="1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Нужно ли продолжать тестирование?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2094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Мутационное 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/>
              <a:t>Мутация</a:t>
            </a:r>
            <a:r>
              <a:rPr lang="ru-RU" sz="1800" b="1" dirty="0"/>
              <a:t> </a:t>
            </a:r>
            <a:r>
              <a:rPr lang="ru-RU" sz="1800" dirty="0" smtClean="0"/>
              <a:t>- небольшое изменение кода программы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/>
              <a:t>Мутационный оператор </a:t>
            </a:r>
            <a:r>
              <a:rPr lang="ru-RU" sz="1800" dirty="0" smtClean="0"/>
              <a:t>имитирует </a:t>
            </a:r>
            <a:r>
              <a:rPr lang="ru-RU" sz="1800" dirty="0"/>
              <a:t>типичные ошибки программистов (например использование неправильной операции или имени переменной) или </a:t>
            </a:r>
            <a:r>
              <a:rPr lang="ru-RU" sz="1800" dirty="0" smtClean="0"/>
              <a:t>требует </a:t>
            </a:r>
            <a:r>
              <a:rPr lang="ru-RU" sz="1800" dirty="0"/>
              <a:t>создания полезных </a:t>
            </a:r>
            <a:r>
              <a:rPr lang="ru-RU" sz="1800" dirty="0" smtClean="0"/>
              <a:t>тестов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/>
              <a:t>Мутационное тестирование </a:t>
            </a:r>
            <a:r>
              <a:rPr lang="ru-RU" sz="1800" dirty="0"/>
              <a:t>производится путём выбора мутационных операторов и применения их одного за другим к каждому фрагменту исходного кода </a:t>
            </a:r>
            <a:r>
              <a:rPr lang="ru-RU" sz="1800" dirty="0" smtClean="0"/>
              <a:t>программы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Результат одного применения мутационного оператора к программе называется </a:t>
            </a:r>
            <a:r>
              <a:rPr lang="ru-RU" sz="1800" b="1" dirty="0" smtClean="0"/>
              <a:t>мутантом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Если набор тестов способен обнаружить изменение (то есть один из тестов не проходит), то мутант называется </a:t>
            </a:r>
            <a:r>
              <a:rPr lang="ru-RU" sz="1800" b="1" dirty="0" smtClean="0"/>
              <a:t>убитым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Набор тестов, который не обнаружил и не отклонил мутировавший код, считается </a:t>
            </a:r>
            <a:r>
              <a:rPr lang="ru-RU" sz="2000" b="1" dirty="0"/>
              <a:t>бракованным</a:t>
            </a:r>
            <a:endParaRPr lang="ru-RU" sz="1800" b="1" i="1" dirty="0"/>
          </a:p>
        </p:txBody>
      </p:sp>
    </p:spTree>
    <p:extLst>
      <p:ext uri="{BB962C8B-B14F-4D97-AF65-F5344CB8AC3E}">
        <p14:creationId xmlns:p14="http://schemas.microsoft.com/office/powerpoint/2010/main" val="427991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Модульное тестирование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072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Мутационные операторы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Удалить оператор </a:t>
            </a:r>
            <a:r>
              <a:rPr lang="ru-RU" dirty="0" smtClean="0"/>
              <a:t>программы</a:t>
            </a:r>
            <a:endParaRPr lang="ru-RU" dirty="0"/>
          </a:p>
          <a:p>
            <a:r>
              <a:rPr lang="ru-RU" dirty="0"/>
              <a:t>Заменить каждое логическое выражение на логическую константу «истина» или «ложь</a:t>
            </a:r>
            <a:r>
              <a:rPr lang="ru-RU" dirty="0" smtClean="0"/>
              <a:t>»</a:t>
            </a:r>
            <a:endParaRPr lang="ru-RU" dirty="0"/>
          </a:p>
          <a:p>
            <a:r>
              <a:rPr lang="ru-RU" dirty="0"/>
              <a:t>Заменить каждую арифметическую операцию на другую. Например, + на *, - или </a:t>
            </a:r>
            <a:r>
              <a:rPr lang="ru-RU" dirty="0" smtClean="0"/>
              <a:t>/</a:t>
            </a:r>
            <a:endParaRPr lang="ru-RU" dirty="0"/>
          </a:p>
          <a:p>
            <a:r>
              <a:rPr lang="ru-RU" dirty="0"/>
              <a:t>Заменить каждую логическую операцию на другую. Например, &gt; на &gt;=, == или </a:t>
            </a:r>
            <a:r>
              <a:rPr lang="ru-RU" dirty="0" smtClean="0"/>
              <a:t>&lt;=</a:t>
            </a:r>
            <a:endParaRPr lang="ru-RU" dirty="0"/>
          </a:p>
          <a:p>
            <a:r>
              <a:rPr lang="ru-RU" dirty="0"/>
              <a:t>Заменить каждую переменную на другую (из той же области видимости). Переменные должны иметь одинаковые </a:t>
            </a:r>
            <a:r>
              <a:rPr lang="ru-RU" dirty="0" smtClean="0"/>
              <a:t>типы</a:t>
            </a:r>
          </a:p>
          <a:p>
            <a:r>
              <a:rPr lang="ru-RU" dirty="0" smtClean="0"/>
              <a:t>Другие мутационные операторы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1278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мутанты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484784"/>
            <a:ext cx="24482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Исходный код:</a:t>
            </a:r>
          </a:p>
          <a:p>
            <a:endParaRPr lang="ru-RU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index = 0;</a:t>
            </a:r>
          </a:p>
          <a:p>
            <a:r>
              <a:rPr lang="en-US" dirty="0"/>
              <a:t>while (…) {</a:t>
            </a:r>
          </a:p>
          <a:p>
            <a:r>
              <a:rPr lang="en-US" dirty="0"/>
              <a:t>    …; </a:t>
            </a:r>
          </a:p>
          <a:p>
            <a:r>
              <a:rPr lang="en-US" dirty="0"/>
              <a:t>    index++;</a:t>
            </a:r>
          </a:p>
          <a:p>
            <a:r>
              <a:rPr lang="en-US" dirty="0"/>
              <a:t>    if (index </a:t>
            </a:r>
            <a:r>
              <a:rPr lang="en-US" b="1" dirty="0">
                <a:solidFill>
                  <a:srgbClr val="FF0000"/>
                </a:solidFill>
              </a:rPr>
              <a:t>==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10) {</a:t>
            </a:r>
          </a:p>
          <a:p>
            <a:r>
              <a:rPr lang="en-US" dirty="0"/>
              <a:t>        break;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372200" y="1484784"/>
            <a:ext cx="23580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Мутант:</a:t>
            </a:r>
          </a:p>
          <a:p>
            <a:endParaRPr lang="ru-RU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index = 0;</a:t>
            </a:r>
          </a:p>
          <a:p>
            <a:r>
              <a:rPr lang="en-US" dirty="0"/>
              <a:t>while (…) {</a:t>
            </a:r>
          </a:p>
          <a:p>
            <a:r>
              <a:rPr lang="en-US" dirty="0"/>
              <a:t>    …; </a:t>
            </a:r>
          </a:p>
          <a:p>
            <a:r>
              <a:rPr lang="en-US" dirty="0"/>
              <a:t>    index++;</a:t>
            </a:r>
          </a:p>
          <a:p>
            <a:r>
              <a:rPr lang="en-US" dirty="0"/>
              <a:t>    if (index </a:t>
            </a:r>
            <a:r>
              <a:rPr lang="en-US" b="1" dirty="0">
                <a:solidFill>
                  <a:srgbClr val="FF0000"/>
                </a:solidFill>
              </a:rPr>
              <a:t>&gt;=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10) {</a:t>
            </a:r>
          </a:p>
          <a:p>
            <a:r>
              <a:rPr lang="en-US" dirty="0"/>
              <a:t>        break;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987824" y="2286644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э</a:t>
            </a:r>
            <a:r>
              <a:rPr lang="ru-RU" b="1" dirty="0" smtClean="0">
                <a:solidFill>
                  <a:srgbClr val="FF0000"/>
                </a:solidFill>
              </a:rPr>
              <a:t>квивалентные программы=</a:t>
            </a:r>
          </a:p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эквивалентные мутанты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17135" y="5157192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Не существует теста, который мог бы убить эквивалентного мутанта</a:t>
            </a:r>
          </a:p>
          <a:p>
            <a:pPr algn="ctr"/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72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Общий алгоритм мутационного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Получение мутанта, путем применения одного мутационного оператора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Тестирование исходного кода и мутанта на одном и том же наборе тестов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Выделение убитых мутантов и бракованных тестов. Анализ эквивалентности мутантов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Исправление бракованных тестов и/или убитых мутантов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2246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Mutation tes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Mutation test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2914"/>
            <a:ext cx="7465938" cy="628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6683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Недостатки мутационного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</a:t>
            </a:r>
            <a:r>
              <a:rPr lang="ru-RU" dirty="0" smtClean="0"/>
              <a:t>орогостоящий </a:t>
            </a:r>
            <a:r>
              <a:rPr lang="ru-RU" dirty="0"/>
              <a:t>и трудоемкий процесс, поскольку должны быть </a:t>
            </a:r>
            <a:r>
              <a:rPr lang="ru-RU" dirty="0" smtClean="0"/>
              <a:t>сгенерированы все программы-мутанты</a:t>
            </a:r>
          </a:p>
          <a:p>
            <a:r>
              <a:rPr lang="ru-RU" dirty="0"/>
              <a:t>Э</a:t>
            </a:r>
            <a:r>
              <a:rPr lang="ru-RU" dirty="0" smtClean="0"/>
              <a:t>тот </a:t>
            </a:r>
            <a:r>
              <a:rPr lang="ru-RU" dirty="0"/>
              <a:t>вид тестирования должен быть </a:t>
            </a:r>
            <a:r>
              <a:rPr lang="ru-RU" dirty="0" smtClean="0"/>
              <a:t>автоматизирован</a:t>
            </a:r>
          </a:p>
          <a:p>
            <a:r>
              <a:rPr lang="ru-RU" dirty="0"/>
              <a:t>П</a:t>
            </a:r>
            <a:r>
              <a:rPr lang="ru-RU" dirty="0" smtClean="0"/>
              <a:t>оскольку </a:t>
            </a:r>
            <a:r>
              <a:rPr lang="ru-RU" dirty="0"/>
              <a:t>этот способ предполагает изменения в исходном коде, это не применимо для тестирования черного ящика</a:t>
            </a:r>
          </a:p>
        </p:txBody>
      </p:sp>
    </p:spTree>
    <p:extLst>
      <p:ext uri="{BB962C8B-B14F-4D97-AF65-F5344CB8AC3E}">
        <p14:creationId xmlns:p14="http://schemas.microsoft.com/office/powerpoint/2010/main" val="409627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smtClean="0"/>
              <a:t>unit</a:t>
            </a:r>
            <a:r>
              <a:rPr lang="ru-RU" dirty="0" smtClean="0"/>
              <a:t> не всегда класс?</a:t>
            </a:r>
            <a:endParaRPr lang="ru-RU" dirty="0"/>
          </a:p>
        </p:txBody>
      </p:sp>
      <p:pic>
        <p:nvPicPr>
          <p:cNvPr id="2050" name="Picture 2" descr="Картинки по запросу класс оо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56792"/>
            <a:ext cx="4714875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53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может считаться модулем?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Модуль (</a:t>
            </a:r>
            <a:r>
              <a:rPr lang="en-US" b="1" dirty="0" smtClean="0"/>
              <a:t>unit)</a:t>
            </a:r>
            <a:r>
              <a:rPr lang="ru-RU" b="1" dirty="0" smtClean="0"/>
              <a:t> </a:t>
            </a:r>
            <a:r>
              <a:rPr lang="ru-RU" dirty="0" smtClean="0"/>
              <a:t>– это </a:t>
            </a:r>
            <a:r>
              <a:rPr lang="ru-RU" dirty="0"/>
              <a:t>маленький самодостаточный участок кода, реализующий определенное поведение, который часто (но не всегда) является </a:t>
            </a:r>
            <a:r>
              <a:rPr lang="ru-RU" dirty="0" smtClean="0"/>
              <a:t>классом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Примеры юнитов:</a:t>
            </a:r>
          </a:p>
          <a:p>
            <a:pPr lvl="1"/>
            <a:r>
              <a:rPr lang="ru-RU" dirty="0"/>
              <a:t>к</a:t>
            </a:r>
            <a:r>
              <a:rPr lang="ru-RU" dirty="0" smtClean="0"/>
              <a:t>ласс</a:t>
            </a:r>
          </a:p>
          <a:p>
            <a:pPr lvl="1"/>
            <a:r>
              <a:rPr lang="ru-RU" dirty="0" smtClean="0"/>
              <a:t>метод</a:t>
            </a:r>
          </a:p>
          <a:p>
            <a:pPr lvl="1"/>
            <a:r>
              <a:rPr lang="ru-RU" dirty="0" smtClean="0"/>
              <a:t>набор функций</a:t>
            </a:r>
          </a:p>
          <a:p>
            <a:pPr lvl="1"/>
            <a:r>
              <a:rPr lang="ru-RU" dirty="0" smtClean="0"/>
              <a:t>несколько </a:t>
            </a:r>
            <a:r>
              <a:rPr lang="ru-RU" dirty="0"/>
              <a:t>маленьких классов, если весь функционал невозможно разместить в </a:t>
            </a:r>
            <a:r>
              <a:rPr lang="ru-RU" dirty="0" smtClean="0"/>
              <a:t>одном</a:t>
            </a:r>
          </a:p>
          <a:p>
            <a:pPr marL="57150" indent="0">
              <a:buNone/>
            </a:pPr>
            <a:endParaRPr lang="ru-RU" dirty="0" smtClean="0"/>
          </a:p>
          <a:p>
            <a:pPr marL="5715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724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3541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Основное требование модульного теста – отсутствие сцепления (зависимостей)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72816"/>
            <a:ext cx="8352928" cy="1368152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Тестируется не вся система в целом, а</a:t>
            </a:r>
            <a:r>
              <a:rPr lang="ru-RU" b="1" i="1" dirty="0" smtClean="0"/>
              <a:t> </a:t>
            </a:r>
            <a:r>
              <a:rPr lang="ru-RU" dirty="0" smtClean="0"/>
              <a:t>ее</a:t>
            </a:r>
            <a:r>
              <a:rPr lang="ru-RU" b="1" i="1" dirty="0" smtClean="0"/>
              <a:t> небольшие</a:t>
            </a:r>
            <a:r>
              <a:rPr lang="ru-RU" dirty="0" smtClean="0"/>
              <a:t> </a:t>
            </a:r>
            <a:r>
              <a:rPr lang="ru-RU" b="1" i="1" dirty="0" smtClean="0"/>
              <a:t>независимые</a:t>
            </a:r>
            <a:r>
              <a:rPr lang="ru-RU" dirty="0" smtClean="0"/>
              <a:t> части</a:t>
            </a:r>
          </a:p>
          <a:p>
            <a:r>
              <a:rPr lang="ru-RU" dirty="0" smtClean="0"/>
              <a:t>Не </a:t>
            </a:r>
            <a:r>
              <a:rPr lang="ru-RU" dirty="0" smtClean="0"/>
              <a:t>допускается включение в тест жестких зависимостей от других классов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96952"/>
            <a:ext cx="5580112" cy="371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88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Применение модульного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Доказательство корректности программного кода (общее требование для всех видов тестов)</a:t>
            </a:r>
          </a:p>
          <a:p>
            <a:r>
              <a:rPr lang="ru-RU" dirty="0" smtClean="0"/>
              <a:t>Разработка через тестирование (</a:t>
            </a:r>
            <a:r>
              <a:rPr lang="en-US" i="1" dirty="0"/>
              <a:t>test-driven development, </a:t>
            </a:r>
            <a:r>
              <a:rPr lang="en-US" i="1" dirty="0" smtClean="0"/>
              <a:t>TDD</a:t>
            </a:r>
            <a:r>
              <a:rPr lang="ru-RU" i="1" dirty="0" smtClean="0"/>
              <a:t>) – </a:t>
            </a:r>
            <a:r>
              <a:rPr lang="ru-RU" dirty="0" smtClean="0"/>
              <a:t>основная задача: написать код, который проходит тесты</a:t>
            </a:r>
          </a:p>
          <a:p>
            <a:r>
              <a:rPr lang="ru-RU" dirty="0" smtClean="0"/>
              <a:t>Использование тестов в качестве документации к коду</a:t>
            </a:r>
          </a:p>
          <a:p>
            <a:r>
              <a:rPr lang="ru-RU" dirty="0" smtClean="0"/>
              <a:t>Возможность разобраться в </a:t>
            </a:r>
            <a:r>
              <a:rPr lang="ru-RU" dirty="0"/>
              <a:t>плохо документированном </a:t>
            </a:r>
            <a:r>
              <a:rPr lang="ru-RU" dirty="0" smtClean="0"/>
              <a:t>сложном </a:t>
            </a:r>
            <a:r>
              <a:rPr lang="ru-RU" dirty="0"/>
              <a:t>старом </a:t>
            </a:r>
            <a:r>
              <a:rPr lang="ru-RU" dirty="0" smtClean="0"/>
              <a:t>коде</a:t>
            </a:r>
          </a:p>
          <a:p>
            <a:endParaRPr lang="ru-RU" dirty="0"/>
          </a:p>
          <a:p>
            <a:pPr marL="0" indent="0" algn="ctr">
              <a:buNone/>
            </a:pPr>
            <a:r>
              <a:rPr lang="ru-RU" b="1" i="1" dirty="0"/>
              <a:t>Основное преимущество юнит-теста – в небольшом фрагменте ошибка легко локализуется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248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r>
              <a:rPr lang="en-US" dirty="0"/>
              <a:t>, TDD</a:t>
            </a:r>
            <a:endParaRPr lang="ru-RU" dirty="0"/>
          </a:p>
        </p:txBody>
      </p:sp>
      <p:pic>
        <p:nvPicPr>
          <p:cNvPr id="2050" name="Picture 2" descr="Картинки по запрос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7007427" cy="502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65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Когда не стоит писать </a:t>
            </a:r>
            <a:br>
              <a:rPr lang="ru-RU" dirty="0" smtClean="0"/>
            </a:br>
            <a:r>
              <a:rPr lang="ru-RU" dirty="0" smtClean="0"/>
              <a:t>модульные 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 smtClean="0"/>
              <a:t>Требования очень простые, реализуемые функции тривиальные</a:t>
            </a:r>
          </a:p>
          <a:p>
            <a:pPr lvl="1"/>
            <a:r>
              <a:rPr lang="ru-RU" dirty="0" smtClean="0"/>
              <a:t>сайт-визитка </a:t>
            </a:r>
            <a:r>
              <a:rPr lang="ru-RU" dirty="0"/>
              <a:t>из 5 статических </a:t>
            </a:r>
            <a:r>
              <a:rPr lang="ru-RU" dirty="0" err="1"/>
              <a:t>html</a:t>
            </a:r>
            <a:r>
              <a:rPr lang="ru-RU" dirty="0"/>
              <a:t>-страниц </a:t>
            </a:r>
            <a:r>
              <a:rPr lang="ru-RU" dirty="0" smtClean="0"/>
              <a:t> </a:t>
            </a:r>
            <a:r>
              <a:rPr lang="ru-RU" dirty="0"/>
              <a:t>с одной формой отправки </a:t>
            </a:r>
            <a:r>
              <a:rPr lang="ru-RU" dirty="0" smtClean="0"/>
              <a:t>письма</a:t>
            </a:r>
          </a:p>
          <a:p>
            <a:r>
              <a:rPr lang="ru-RU" b="1" dirty="0" smtClean="0"/>
              <a:t>Размытые цели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роект для выставки/</a:t>
            </a:r>
            <a:r>
              <a:rPr lang="ru-RU" dirty="0" err="1" smtClean="0"/>
              <a:t>протитип</a:t>
            </a:r>
            <a:r>
              <a:rPr lang="ru-RU" dirty="0"/>
              <a:t>,</a:t>
            </a:r>
            <a:r>
              <a:rPr lang="ru-RU" dirty="0" smtClean="0"/>
              <a:t> в начале проекта не до конца известно, что именно должно получиться в конце</a:t>
            </a:r>
          </a:p>
          <a:p>
            <a:r>
              <a:rPr lang="ru-RU" b="1" dirty="0" smtClean="0"/>
              <a:t>Сжатые сроки/бюджет</a:t>
            </a:r>
          </a:p>
          <a:p>
            <a:r>
              <a:rPr lang="ru-RU" b="1" dirty="0" smtClean="0"/>
              <a:t>В модуле отсутствует бизнес-логика, есть только представление</a:t>
            </a:r>
          </a:p>
          <a:p>
            <a:pPr lvl="1"/>
            <a:r>
              <a:rPr lang="ru-RU" dirty="0" smtClean="0"/>
              <a:t>анимация</a:t>
            </a:r>
          </a:p>
          <a:p>
            <a:pPr lvl="1"/>
            <a:r>
              <a:rPr lang="ru-RU" dirty="0" err="1" smtClean="0"/>
              <a:t>флеш</a:t>
            </a:r>
            <a:r>
              <a:rPr lang="ru-RU" dirty="0" smtClean="0"/>
              <a:t>-игра </a:t>
            </a:r>
          </a:p>
          <a:p>
            <a:pPr lvl="1"/>
            <a:r>
              <a:rPr lang="ru-RU" dirty="0" smtClean="0"/>
              <a:t>рекламный </a:t>
            </a:r>
            <a:r>
              <a:rPr lang="ru-RU" dirty="0" err="1" smtClean="0"/>
              <a:t>банер</a:t>
            </a:r>
            <a:r>
              <a:rPr lang="ru-RU" dirty="0" smtClean="0"/>
              <a:t> и т.п.</a:t>
            </a:r>
          </a:p>
          <a:p>
            <a:r>
              <a:rPr lang="ru-RU" b="1" dirty="0"/>
              <a:t>Вы всегда пишете код без ошибок, обладаете идеальной памятью и даром предвидения. Ваш код настолько крут, что изменяет себя сам, вслед за требованиями клиента. Иногда код объясняет клиенту, что его требования — </a:t>
            </a:r>
            <a:r>
              <a:rPr lang="ru-RU" b="1" strike="sngStrike" dirty="0" err="1"/>
              <a:t>гов</a:t>
            </a:r>
            <a:r>
              <a:rPr lang="ru-RU" b="1" dirty="0"/>
              <a:t> не нужно реализовывать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356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же тестировать?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971600" y="3933056"/>
            <a:ext cx="6624736" cy="32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endCxn id="10" idx="2"/>
          </p:cNvCxnSpPr>
          <p:nvPr/>
        </p:nvCxnSpPr>
        <p:spPr>
          <a:xfrm flipV="1">
            <a:off x="4499992" y="1909233"/>
            <a:ext cx="0" cy="4112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76256" y="360989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 smtClean="0"/>
              <a:t>Алгоритмическая сложность</a:t>
            </a:r>
            <a:endParaRPr lang="ru-RU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491880" y="126290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 smtClean="0"/>
              <a:t>Количество зависимостей</a:t>
            </a:r>
            <a:endParaRPr lang="ru-RU" b="1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259632" y="4559542"/>
            <a:ext cx="2761617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Простой код без зависимостей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788024" y="2348881"/>
            <a:ext cx="2592287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Сложный код с большим количеством зависимостей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818113" y="4584881"/>
            <a:ext cx="2562198" cy="646331"/>
          </a:xfrm>
          <a:prstGeom prst="rect">
            <a:avLst/>
          </a:prstGeom>
          <a:solidFill>
            <a:srgbClr val="10900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</a:t>
            </a:r>
            <a:r>
              <a:rPr lang="ru-RU" b="1" dirty="0"/>
              <a:t>ложный код без зависимостей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259632" y="2392813"/>
            <a:ext cx="3024336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Не очень сложный код с зависимостями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6315028" y="1586066"/>
            <a:ext cx="2649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err="1" smtClean="0"/>
              <a:t>Рефакторинг</a:t>
            </a:r>
            <a:r>
              <a:rPr lang="ru-RU" sz="1600" i="1" dirty="0" smtClean="0"/>
              <a:t> кода</a:t>
            </a:r>
          </a:p>
          <a:p>
            <a:r>
              <a:rPr lang="ru-RU" sz="1600" i="1" dirty="0" smtClean="0"/>
              <a:t>Приемочное тестирование</a:t>
            </a:r>
            <a:endParaRPr lang="ru-RU" sz="1600" i="1" dirty="0"/>
          </a:p>
        </p:txBody>
      </p:sp>
      <p:cxnSp>
        <p:nvCxnSpPr>
          <p:cNvPr id="40" name="Прямая соединительная линия 39"/>
          <p:cNvCxnSpPr>
            <a:stCxn id="12" idx="0"/>
            <a:endCxn id="23" idx="1"/>
          </p:cNvCxnSpPr>
          <p:nvPr/>
        </p:nvCxnSpPr>
        <p:spPr>
          <a:xfrm flipV="1">
            <a:off x="6084168" y="1878454"/>
            <a:ext cx="230860" cy="470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1520" y="1616845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/>
              <a:t>Модульное тестирование</a:t>
            </a:r>
          </a:p>
          <a:p>
            <a:r>
              <a:rPr lang="ru-RU" sz="1600" i="1" dirty="0" smtClean="0"/>
              <a:t>Интеграционное тестирование</a:t>
            </a:r>
            <a:endParaRPr lang="ru-RU" sz="1600" i="1" dirty="0"/>
          </a:p>
        </p:txBody>
      </p:sp>
      <p:cxnSp>
        <p:nvCxnSpPr>
          <p:cNvPr id="44" name="Прямая соединительная линия 43"/>
          <p:cNvCxnSpPr>
            <a:stCxn id="14" idx="0"/>
            <a:endCxn id="43" idx="2"/>
          </p:cNvCxnSpPr>
          <p:nvPr/>
        </p:nvCxnSpPr>
        <p:spPr>
          <a:xfrm flipH="1" flipV="1">
            <a:off x="1799692" y="2201620"/>
            <a:ext cx="972108" cy="191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92564" y="5576175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/>
              <a:t>Модульное тестирование</a:t>
            </a:r>
            <a:endParaRPr lang="ru-RU" sz="1600" i="1" dirty="0"/>
          </a:p>
        </p:txBody>
      </p:sp>
      <p:cxnSp>
        <p:nvCxnSpPr>
          <p:cNvPr id="53" name="Прямая соединительная линия 52"/>
          <p:cNvCxnSpPr>
            <a:stCxn id="13" idx="2"/>
            <a:endCxn id="52" idx="1"/>
          </p:cNvCxnSpPr>
          <p:nvPr/>
        </p:nvCxnSpPr>
        <p:spPr>
          <a:xfrm>
            <a:off x="6099212" y="5231212"/>
            <a:ext cx="893352" cy="637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554988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/>
              <a:t>Зачастую можно обойтись без тестов</a:t>
            </a:r>
            <a:endParaRPr lang="ru-RU" sz="1600" i="1" dirty="0"/>
          </a:p>
        </p:txBody>
      </p:sp>
      <p:cxnSp>
        <p:nvCxnSpPr>
          <p:cNvPr id="63" name="Прямая соединительная линия 62"/>
          <p:cNvCxnSpPr>
            <a:stCxn id="11" idx="2"/>
            <a:endCxn id="62" idx="3"/>
          </p:cNvCxnSpPr>
          <p:nvPr/>
        </p:nvCxnSpPr>
        <p:spPr>
          <a:xfrm flipH="1">
            <a:off x="2123728" y="5205873"/>
            <a:ext cx="516713" cy="759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6395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1155</Words>
  <Application>Microsoft Office PowerPoint</Application>
  <PresentationFormat>Экран (4:3)</PresentationFormat>
  <Paragraphs>192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Презентация PowerPoint</vt:lpstr>
      <vt:lpstr>Модульное тестирование</vt:lpstr>
      <vt:lpstr>Почему unit не всегда класс?</vt:lpstr>
      <vt:lpstr>Что может считаться модулем?</vt:lpstr>
      <vt:lpstr>Основное требование модульного теста – отсутствие сцепления (зависимостей)</vt:lpstr>
      <vt:lpstr>Применение модульного тестирования</vt:lpstr>
      <vt:lpstr>Test-driven Development, TDD</vt:lpstr>
      <vt:lpstr>Когда не стоит писать  модульные тесты</vt:lpstr>
      <vt:lpstr>Что же тестировать?</vt:lpstr>
      <vt:lpstr>Требования к модульным тестам </vt:lpstr>
      <vt:lpstr>Рекомендации к  написанию юнит-тестов</vt:lpstr>
      <vt:lpstr>Подход ААА (arrange-act-assert)</vt:lpstr>
      <vt:lpstr>Пример применения подхода ААА</vt:lpstr>
      <vt:lpstr>Как бороться с зависимостями?</vt:lpstr>
      <vt:lpstr>Fakes: stubs &amp; mocks</vt:lpstr>
      <vt:lpstr>Способы подмены зависимостей</vt:lpstr>
      <vt:lpstr>Метрики прогресса юнит-тестов</vt:lpstr>
      <vt:lpstr>Test Coverage дает 80%, 90%  и даже 100%  Нужно ли продолжать тестирование?</vt:lpstr>
      <vt:lpstr>Мутационное тестирование</vt:lpstr>
      <vt:lpstr>Мутационные операторы</vt:lpstr>
      <vt:lpstr>Эквивалентные мутанты</vt:lpstr>
      <vt:lpstr>Общий алгоритм мутационного тестирования</vt:lpstr>
      <vt:lpstr>Презентация PowerPoint</vt:lpstr>
      <vt:lpstr>Недостатки мутационного тестирования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Модульное тестирование</dc:title>
  <dc:creator>Оксана</dc:creator>
  <cp:lastModifiedBy>Оксана</cp:lastModifiedBy>
  <cp:revision>25</cp:revision>
  <dcterms:created xsi:type="dcterms:W3CDTF">2016-11-07T12:58:58Z</dcterms:created>
  <dcterms:modified xsi:type="dcterms:W3CDTF">2016-11-08T11:01:13Z</dcterms:modified>
</cp:coreProperties>
</file>