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09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27.11.2016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93" y="908720"/>
            <a:ext cx="556284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47372" y="9087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err="1"/>
              <a:t>Т</a:t>
            </a:r>
            <a:r>
              <a:rPr lang="ru-RU" sz="1600" dirty="0" err="1" smtClean="0"/>
              <a:t>естировщик</a:t>
            </a:r>
            <a:r>
              <a:rPr lang="ru-RU" sz="1600" dirty="0" smtClean="0"/>
              <a:t> </a:t>
            </a:r>
            <a:r>
              <a:rPr lang="ru-RU" sz="1600" dirty="0"/>
              <a:t>проверяет работоспособность всех компонентов программы, как если бы он был пользователем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18783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 smtClean="0"/>
              <a:t>Тестирование </a:t>
            </a:r>
            <a:r>
              <a:rPr lang="ru-RU" sz="1600" dirty="0"/>
              <a:t>длится до тех пор, пока заказчик не выносит решение об отправлении приложения на доработку или выдаче приложения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860032" y="2924944"/>
            <a:ext cx="42839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0000CC"/>
                </a:solidFill>
              </a:rPr>
              <a:t>Тестирование </a:t>
            </a:r>
            <a:r>
              <a:rPr lang="ru-RU" sz="1600" b="1" dirty="0">
                <a:solidFill>
                  <a:srgbClr val="0000CC"/>
                </a:solidFill>
              </a:rPr>
              <a:t>предназначено для проверки связи между компонентами, а также взаимодействия с различными частями системы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652120" y="4149080"/>
            <a:ext cx="3491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/>
              <a:t>Тестирование позволяет </a:t>
            </a:r>
            <a:r>
              <a:rPr lang="ru-RU" sz="1600" dirty="0"/>
              <a:t>проверить на корректность отдельные модули исходного кода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28455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Сэндвич-тестирование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182879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Объединяет подходы тестирования «снизу верх» и «сверху вниз»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Восходящий подход используется для более быстрого обнаружения багов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Нисходящий подход используется для обнаружения пропущенных связей</a:t>
            </a:r>
          </a:p>
        </p:txBody>
      </p:sp>
      <p:pic>
        <p:nvPicPr>
          <p:cNvPr id="5122" name="Picture 2" descr="Картинки по запросу высокий сэндви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01008"/>
            <a:ext cx="4272475" cy="32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4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рисков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10367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Интеграционное тестирование начинается с самых сложных модулей или модулей, несущих максимальное количество рисков</a:t>
            </a:r>
          </a:p>
        </p:txBody>
      </p:sp>
      <p:pic>
        <p:nvPicPr>
          <p:cNvPr id="6150" name="Picture 6" descr="Картинки по запросу мем риск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65684"/>
            <a:ext cx="3312368" cy="386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8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Интеграционное тестирование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Integration Testing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7170" name="Picture 2" descr="integration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437112"/>
            <a:ext cx="381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07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27584" y="4423075"/>
            <a:ext cx="7920880" cy="15982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Объекты тестирования:</a:t>
            </a:r>
          </a:p>
          <a:p>
            <a:r>
              <a:rPr lang="ru-RU" dirty="0" smtClean="0"/>
              <a:t>интеграция </a:t>
            </a:r>
            <a:r>
              <a:rPr lang="ru-RU" dirty="0"/>
              <a:t>модулей, их взаимодействие между </a:t>
            </a:r>
            <a:r>
              <a:rPr lang="ru-RU" dirty="0" smtClean="0"/>
              <a:t>собой</a:t>
            </a:r>
          </a:p>
          <a:p>
            <a:r>
              <a:rPr lang="ru-RU" dirty="0" smtClean="0"/>
              <a:t>интеграция </a:t>
            </a:r>
            <a:r>
              <a:rPr lang="ru-RU" dirty="0"/>
              <a:t>подсистем в одну общую систему</a:t>
            </a:r>
          </a:p>
        </p:txBody>
      </p:sp>
      <p:pic>
        <p:nvPicPr>
          <p:cNvPr id="1026" name="Picture 2" descr="integr_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0648"/>
            <a:ext cx="54483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87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Сложности определения границ интеграционного тестирования</a:t>
            </a:r>
            <a:endParaRPr lang="ru-RU" dirty="0"/>
          </a:p>
        </p:txBody>
      </p:sp>
      <p:pic>
        <p:nvPicPr>
          <p:cNvPr id="1026" name="Picture 2" descr="http://www.sernam.ru/archive/arch.php?path=../htm/book_oit/files.book&amp;file=oit_35.files/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8560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1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157018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спецификации </a:t>
            </a:r>
            <a:r>
              <a:rPr lang="ru-RU" dirty="0"/>
              <a:t>тестового случая для интеграционного тестирования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26480"/>
              </p:ext>
            </p:extLst>
          </p:nvPr>
        </p:nvGraphicFramePr>
        <p:xfrm>
          <a:off x="683568" y="2325529"/>
          <a:ext cx="7776864" cy="3702655"/>
        </p:xfrm>
        <a:graphic>
          <a:graphicData uri="http://schemas.openxmlformats.org/drawingml/2006/table">
            <a:tbl>
              <a:tblPr/>
              <a:tblGrid>
                <a:gridCol w="3755830"/>
                <a:gridCol w="4021034"/>
              </a:tblGrid>
              <a:tr h="959455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Названия взаимодействующих классов:</a:t>
                      </a:r>
                    </a:p>
                    <a:p>
                      <a:r>
                        <a:rPr lang="ru-RU" b="1" dirty="0" err="1">
                          <a:effectLst/>
                        </a:rPr>
                        <a:t>TCommandQueue</a:t>
                      </a:r>
                      <a:r>
                        <a:rPr lang="ru-RU" b="1" dirty="0">
                          <a:effectLst/>
                        </a:rPr>
                        <a:t>, </a:t>
                      </a:r>
                      <a:r>
                        <a:rPr lang="ru-RU" b="1" dirty="0" err="1">
                          <a:effectLst/>
                        </a:rPr>
                        <a:t>TCommand</a:t>
                      </a:r>
                      <a:endParaRPr lang="ru-RU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Название теста:</a:t>
                      </a:r>
                      <a:r>
                        <a:rPr lang="ru-RU" b="1">
                          <a:effectLst/>
                        </a:rPr>
                        <a:t> </a:t>
                      </a:r>
                      <a:r>
                        <a:rPr lang="en-US" b="1">
                          <a:effectLst/>
                        </a:rPr>
                        <a:t>TCommandQueueTest1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0120">
                <a:tc gridSpan="2">
                  <a:txBody>
                    <a:bodyPr/>
                    <a:lstStyle/>
                    <a:p>
                      <a:r>
                        <a:rPr lang="ru-RU" b="1" i="1" dirty="0">
                          <a:effectLst/>
                        </a:rPr>
                        <a:t>Описание </a:t>
                      </a:r>
                      <a:r>
                        <a:rPr lang="ru-RU" b="1" i="1" dirty="0" smtClean="0">
                          <a:effectLst/>
                        </a:rPr>
                        <a:t>теста:</a:t>
                      </a:r>
                    </a:p>
                    <a:p>
                      <a:endParaRPr lang="ru-RU" dirty="0" smtClean="0">
                        <a:effectLst/>
                      </a:endParaRPr>
                    </a:p>
                    <a:p>
                      <a:r>
                        <a:rPr lang="ru-RU" dirty="0" smtClean="0">
                          <a:effectLst/>
                        </a:rPr>
                        <a:t>Тест </a:t>
                      </a:r>
                      <a:r>
                        <a:rPr lang="ru-RU" dirty="0">
                          <a:effectLst/>
                        </a:rPr>
                        <a:t>проверяет возможность создания объекта типа </a:t>
                      </a:r>
                      <a:r>
                        <a:rPr lang="ru-RU" b="1" dirty="0" err="1">
                          <a:effectLst/>
                        </a:rPr>
                        <a:t>TCommand</a:t>
                      </a:r>
                      <a:r>
                        <a:rPr lang="ru-RU" dirty="0">
                          <a:effectLst/>
                        </a:rPr>
                        <a:t> и добавления его в очередь при вызове метода</a:t>
                      </a:r>
                      <a:r>
                        <a:rPr lang="ru-RU" b="1" dirty="0">
                          <a:effectLst/>
                        </a:rPr>
                        <a:t> </a:t>
                      </a:r>
                      <a:r>
                        <a:rPr lang="ru-RU" b="1" dirty="0" err="1">
                          <a:effectLst/>
                        </a:rPr>
                        <a:t>AddCommand</a:t>
                      </a:r>
                      <a:endParaRPr lang="ru-RU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83556">
                <a:tc gridSpan="2">
                  <a:txBody>
                    <a:bodyPr/>
                    <a:lstStyle/>
                    <a:p>
                      <a:r>
                        <a:rPr lang="ru-RU" b="1" i="1" dirty="0">
                          <a:effectLst/>
                        </a:rPr>
                        <a:t>Начальные условия: </a:t>
                      </a:r>
                      <a:endParaRPr lang="ru-RU" b="1" i="1" dirty="0" smtClean="0">
                        <a:effectLst/>
                      </a:endParaRPr>
                    </a:p>
                    <a:p>
                      <a:endParaRPr lang="ru-RU" b="1" i="1" dirty="0" smtClean="0">
                        <a:effectLst/>
                      </a:endParaRPr>
                    </a:p>
                    <a:p>
                      <a:r>
                        <a:rPr lang="ru-RU" dirty="0" smtClean="0">
                          <a:effectLst/>
                        </a:rPr>
                        <a:t>очередь </a:t>
                      </a:r>
                      <a:r>
                        <a:rPr lang="ru-RU" dirty="0">
                          <a:effectLst/>
                        </a:rPr>
                        <a:t>команд пуста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33637">
                <a:tc gridSpan="2">
                  <a:txBody>
                    <a:bodyPr/>
                    <a:lstStyle/>
                    <a:p>
                      <a:r>
                        <a:rPr lang="ru-RU" b="1" i="1" dirty="0">
                          <a:effectLst/>
                        </a:rPr>
                        <a:t>Ожидаемый результат: </a:t>
                      </a:r>
                      <a:endParaRPr lang="ru-RU" b="1" i="1" dirty="0" smtClean="0">
                        <a:effectLst/>
                      </a:endParaRPr>
                    </a:p>
                    <a:p>
                      <a:endParaRPr lang="ru-RU" b="1" i="1" dirty="0" smtClean="0">
                        <a:effectLst/>
                      </a:endParaRPr>
                    </a:p>
                    <a:p>
                      <a:r>
                        <a:rPr lang="ru-RU" dirty="0" smtClean="0">
                          <a:effectLst/>
                        </a:rPr>
                        <a:t>в </a:t>
                      </a:r>
                      <a:r>
                        <a:rPr lang="ru-RU" dirty="0">
                          <a:effectLst/>
                        </a:rPr>
                        <a:t>очередь будет добавлена одна команда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72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Подходы к интеграционному тестированию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8233"/>
            <a:ext cx="8219256" cy="4133055"/>
          </a:xfrm>
        </p:spPr>
        <p:txBody>
          <a:bodyPr>
            <a:normAutofit/>
          </a:bodyPr>
          <a:lstStyle/>
          <a:p>
            <a:r>
              <a:rPr lang="ru-RU" dirty="0"/>
              <a:t>Снизу вверх (</a:t>
            </a:r>
            <a:r>
              <a:rPr lang="en-US" dirty="0"/>
              <a:t>Bottom Up Integration)</a:t>
            </a:r>
          </a:p>
          <a:p>
            <a:r>
              <a:rPr lang="en-US" dirty="0" err="1"/>
              <a:t>Сверху</a:t>
            </a:r>
            <a:r>
              <a:rPr lang="en-US" dirty="0"/>
              <a:t> </a:t>
            </a:r>
            <a:r>
              <a:rPr lang="en-US" dirty="0" err="1"/>
              <a:t>вниз</a:t>
            </a:r>
            <a:r>
              <a:rPr lang="en-US" dirty="0"/>
              <a:t> (Top Down Integration)</a:t>
            </a:r>
          </a:p>
          <a:p>
            <a:r>
              <a:rPr lang="ru-RU" dirty="0"/>
              <a:t>Большой взрыв ("</a:t>
            </a:r>
            <a:r>
              <a:rPr lang="en-US" dirty="0"/>
              <a:t>Big Bang" Integration)</a:t>
            </a:r>
          </a:p>
          <a:p>
            <a:r>
              <a:rPr lang="ru-RU" dirty="0" smtClean="0"/>
              <a:t>Сэндвич-тестирование (</a:t>
            </a:r>
            <a:r>
              <a:rPr lang="en-US" dirty="0" smtClean="0"/>
              <a:t>Sandwich Testing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Тестирование рисков (</a:t>
            </a:r>
            <a:r>
              <a:rPr lang="en-US" dirty="0" smtClean="0"/>
              <a:t>Risky Testing</a:t>
            </a:r>
            <a:r>
              <a:rPr lang="ru-RU" dirty="0" smtClean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925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снизу </a:t>
            </a:r>
            <a:r>
              <a:rPr lang="ru-RU" dirty="0"/>
              <a:t>вверх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9"/>
            <a:ext cx="8003232" cy="223224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С</a:t>
            </a:r>
            <a:r>
              <a:rPr lang="ru-RU" dirty="0" smtClean="0"/>
              <a:t>обираются </a:t>
            </a:r>
            <a:r>
              <a:rPr lang="ru-RU" dirty="0"/>
              <a:t>и тестируются модули самих нижних </a:t>
            </a:r>
            <a:r>
              <a:rPr lang="ru-RU" dirty="0" smtClean="0"/>
              <a:t>уровней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Затем </a:t>
            </a:r>
            <a:r>
              <a:rPr lang="ru-RU" dirty="0"/>
              <a:t>по возрастанию к вершине </a:t>
            </a:r>
            <a:r>
              <a:rPr lang="ru-RU" dirty="0" smtClean="0"/>
              <a:t>иерархии тестируются остальные модули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Подход «снизу вверх» требует </a:t>
            </a:r>
            <a:r>
              <a:rPr lang="ru-RU" dirty="0"/>
              <a:t>готовности всех собираемых модулей на всех уровнях </a:t>
            </a:r>
            <a:r>
              <a:rPr lang="ru-RU" dirty="0" smtClean="0"/>
              <a:t>системы</a:t>
            </a:r>
            <a:endParaRPr lang="ru-RU" dirty="0"/>
          </a:p>
        </p:txBody>
      </p:sp>
      <p:pic>
        <p:nvPicPr>
          <p:cNvPr id="2052" name="Picture 4" descr="Картинки по запросу игрушки геометрия прико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4896544" cy="3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6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Тестирование сверху вниз</a:t>
            </a:r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9"/>
            <a:ext cx="8003232" cy="1584175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Вначале тестируются все высокоуровневые модули, и постепенно один за другим добавляются </a:t>
            </a:r>
            <a:r>
              <a:rPr lang="ru-RU" dirty="0" smtClean="0"/>
              <a:t>низкоуровневые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Все </a:t>
            </a:r>
            <a:r>
              <a:rPr lang="ru-RU" dirty="0"/>
              <a:t>модули более низкого уровня симулируются </a:t>
            </a:r>
            <a:r>
              <a:rPr lang="ru-RU" b="1" i="1" dirty="0"/>
              <a:t>заглушками</a:t>
            </a:r>
            <a:r>
              <a:rPr lang="ru-RU" dirty="0"/>
              <a:t> с аналогичной функциональностью, затем по мере готовности они заменяются реальными активными компонентами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6" r="40363"/>
          <a:stretch/>
        </p:blipFill>
        <p:spPr bwMode="auto">
          <a:xfrm>
            <a:off x="762000" y="2850376"/>
            <a:ext cx="3305943" cy="36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Группа 3"/>
          <p:cNvGrpSpPr/>
          <p:nvPr/>
        </p:nvGrpSpPr>
        <p:grpSpPr>
          <a:xfrm>
            <a:off x="4788024" y="2829417"/>
            <a:ext cx="3544079" cy="3191872"/>
            <a:chOff x="4788024" y="2829417"/>
            <a:chExt cx="3544079" cy="319187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1" r="41455" b="20545"/>
            <a:stretch/>
          </p:blipFill>
          <p:spPr bwMode="auto">
            <a:xfrm>
              <a:off x="4788024" y="2829417"/>
              <a:ext cx="3544079" cy="3191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58" t="6353" r="48846" b="71447"/>
            <a:stretch/>
          </p:blipFill>
          <p:spPr bwMode="auto">
            <a:xfrm>
              <a:off x="7897090" y="2850376"/>
              <a:ext cx="435013" cy="1149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575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Тестирование методом большого взрыва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116831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Все или практически все разработанные модули собираются вместе в виде законченной системы или ее основной </a:t>
            </a:r>
            <a:r>
              <a:rPr lang="ru-RU" dirty="0" smtClean="0"/>
              <a:t>части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Проводится </a:t>
            </a:r>
            <a:r>
              <a:rPr lang="ru-RU" dirty="0"/>
              <a:t>интеграционное </a:t>
            </a:r>
            <a:r>
              <a:rPr lang="ru-RU" dirty="0" smtClean="0"/>
              <a:t>тестирование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Плюс</a:t>
            </a:r>
            <a:r>
              <a:rPr lang="ru-RU" dirty="0" smtClean="0"/>
              <a:t>: экономия времени</a:t>
            </a:r>
          </a:p>
          <a:p>
            <a:pPr marL="0" indent="0">
              <a:buNone/>
            </a:pPr>
            <a:r>
              <a:rPr lang="ru-RU" b="1" dirty="0" smtClean="0"/>
              <a:t>Минус</a:t>
            </a:r>
            <a:r>
              <a:rPr lang="ru-RU" dirty="0" smtClean="0"/>
              <a:t>: </a:t>
            </a:r>
            <a:r>
              <a:rPr lang="ru-RU" dirty="0"/>
              <a:t>если тест кейсы и их результаты записаны не верно, то </a:t>
            </a:r>
            <a:r>
              <a:rPr lang="ru-RU" dirty="0" smtClean="0"/>
              <a:t>процесс </a:t>
            </a:r>
            <a:r>
              <a:rPr lang="ru-RU" dirty="0"/>
              <a:t>интеграции сильно </a:t>
            </a:r>
            <a:r>
              <a:rPr lang="ru-RU" dirty="0" smtClean="0"/>
              <a:t>усложняется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5184576" cy="292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5473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283</Words>
  <Application>Microsoft Office PowerPoint</Application>
  <PresentationFormat>Экран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Интеграционное тестирование (Integration Testing)</vt:lpstr>
      <vt:lpstr>Презентация PowerPoint</vt:lpstr>
      <vt:lpstr>Сложности определения границ интеграционного тестирования</vt:lpstr>
      <vt:lpstr>Пример спецификации тестового случая для интеграционного тестирования</vt:lpstr>
      <vt:lpstr>Подходы к интеграционному тестированию</vt:lpstr>
      <vt:lpstr>Тестирование снизу вверх </vt:lpstr>
      <vt:lpstr>Тестирование сверху вниз </vt:lpstr>
      <vt:lpstr>Тестирование методом большого взрыва</vt:lpstr>
      <vt:lpstr>Сэндвич-тестирование</vt:lpstr>
      <vt:lpstr>Тестирование рисков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Модульное тестирование</dc:title>
  <dc:creator>Оксана</dc:creator>
  <cp:lastModifiedBy>Оксана</cp:lastModifiedBy>
  <cp:revision>39</cp:revision>
  <dcterms:created xsi:type="dcterms:W3CDTF">2016-11-07T12:58:58Z</dcterms:created>
  <dcterms:modified xsi:type="dcterms:W3CDTF">2016-11-27T20:28:47Z</dcterms:modified>
</cp:coreProperties>
</file>