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19" r:id="rId3"/>
    <p:sldId id="257" r:id="rId4"/>
    <p:sldId id="259" r:id="rId5"/>
    <p:sldId id="260" r:id="rId6"/>
    <p:sldId id="261" r:id="rId7"/>
    <p:sldId id="262" r:id="rId8"/>
    <p:sldId id="263" r:id="rId9"/>
    <p:sldId id="264" r:id="rId10"/>
    <p:sldId id="269" r:id="rId11"/>
    <p:sldId id="294" r:id="rId12"/>
    <p:sldId id="295" r:id="rId13"/>
    <p:sldId id="296" r:id="rId14"/>
    <p:sldId id="270" r:id="rId15"/>
    <p:sldId id="273" r:id="rId16"/>
    <p:sldId id="271" r:id="rId17"/>
    <p:sldId id="272" r:id="rId18"/>
    <p:sldId id="274" r:id="rId19"/>
    <p:sldId id="297" r:id="rId20"/>
    <p:sldId id="298" r:id="rId21"/>
    <p:sldId id="299" r:id="rId22"/>
    <p:sldId id="300" r:id="rId23"/>
    <p:sldId id="301" r:id="rId24"/>
    <p:sldId id="302" r:id="rId25"/>
    <p:sldId id="303" r:id="rId26"/>
    <p:sldId id="304" r:id="rId27"/>
    <p:sldId id="265" r:id="rId28"/>
    <p:sldId id="266" r:id="rId29"/>
    <p:sldId id="267" r:id="rId30"/>
    <p:sldId id="268" r:id="rId31"/>
    <p:sldId id="275" r:id="rId32"/>
    <p:sldId id="277" r:id="rId33"/>
    <p:sldId id="286" r:id="rId34"/>
    <p:sldId id="287" r:id="rId35"/>
    <p:sldId id="288" r:id="rId36"/>
    <p:sldId id="289" r:id="rId37"/>
    <p:sldId id="290" r:id="rId38"/>
    <p:sldId id="291" r:id="rId39"/>
    <p:sldId id="292" r:id="rId40"/>
    <p:sldId id="293" r:id="rId41"/>
    <p:sldId id="281" r:id="rId42"/>
    <p:sldId id="282" r:id="rId43"/>
    <p:sldId id="284" r:id="rId44"/>
    <p:sldId id="285" r:id="rId45"/>
    <p:sldId id="305" r:id="rId46"/>
    <p:sldId id="306" r:id="rId47"/>
    <p:sldId id="307" r:id="rId48"/>
    <p:sldId id="309" r:id="rId49"/>
    <p:sldId id="308" r:id="rId50"/>
    <p:sldId id="310" r:id="rId51"/>
    <p:sldId id="311" r:id="rId52"/>
    <p:sldId id="320" r:id="rId53"/>
    <p:sldId id="321" r:id="rId54"/>
    <p:sldId id="283" r:id="rId55"/>
    <p:sldId id="322" r:id="rId56"/>
    <p:sldId id="323" r:id="rId57"/>
    <p:sldId id="325" r:id="rId58"/>
    <p:sldId id="326" r:id="rId59"/>
    <p:sldId id="327" r:id="rId60"/>
    <p:sldId id="328" r:id="rId61"/>
    <p:sldId id="329" r:id="rId62"/>
    <p:sldId id="330" r:id="rId63"/>
    <p:sldId id="331" r:id="rId64"/>
    <p:sldId id="332" r:id="rId65"/>
    <p:sldId id="318" r:id="rId66"/>
    <p:sldId id="333" r:id="rId67"/>
    <p:sldId id="334" r:id="rId68"/>
    <p:sldId id="335" r:id="rId69"/>
    <p:sldId id="336" r:id="rId70"/>
    <p:sldId id="337" r:id="rId71"/>
    <p:sldId id="340" r:id="rId72"/>
    <p:sldId id="338" r:id="rId73"/>
    <p:sldId id="339" r:id="rId74"/>
    <p:sldId id="341" r:id="rId75"/>
    <p:sldId id="342" r:id="rId76"/>
    <p:sldId id="343" r:id="rId77"/>
    <p:sldId id="344" r:id="rId78"/>
    <p:sldId id="345" r:id="rId79"/>
    <p:sldId id="312" r:id="rId80"/>
    <p:sldId id="314" r:id="rId81"/>
    <p:sldId id="315" r:id="rId82"/>
    <p:sldId id="316" r:id="rId83"/>
    <p:sldId id="317" r:id="rId8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F6FE4A-CE75-479C-A3F2-2A512313F52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ru-RU"/>
        </a:p>
      </dgm:t>
    </dgm:pt>
    <dgm:pt modelId="{EEA220D4-5B7A-422F-B9BA-48837477F498}">
      <dgm:prSet phldrT="[Текст]"/>
      <dgm:spPr/>
      <dgm:t>
        <a:bodyPr/>
        <a:lstStyle/>
        <a:p>
          <a:pPr algn="l"/>
          <a:r>
            <a:rPr lang="ru-RU" dirty="0" smtClean="0"/>
            <a:t>- Хочешь быть менеджером?</a:t>
          </a:r>
        </a:p>
        <a:p>
          <a:pPr algn="l"/>
          <a:r>
            <a:rPr lang="ru-RU" dirty="0" smtClean="0"/>
            <a:t>- А чего нужно делать?</a:t>
          </a:r>
        </a:p>
        <a:p>
          <a:pPr algn="l"/>
          <a:r>
            <a:rPr lang="ru-RU" dirty="0" smtClean="0"/>
            <a:t>- Ну, там колбаски в MS </a:t>
          </a:r>
          <a:r>
            <a:rPr lang="ru-RU" dirty="0" err="1" smtClean="0"/>
            <a:t>Project</a:t>
          </a:r>
          <a:r>
            <a:rPr lang="ru-RU" dirty="0" smtClean="0"/>
            <a:t> двигать и получать плюс 300 баксов?</a:t>
          </a:r>
        </a:p>
        <a:p>
          <a:pPr algn="l"/>
          <a:r>
            <a:rPr lang="ru-RU" dirty="0" smtClean="0"/>
            <a:t>- Конечно, буду!</a:t>
          </a:r>
          <a:endParaRPr lang="ru-RU" dirty="0"/>
        </a:p>
      </dgm:t>
    </dgm:pt>
    <dgm:pt modelId="{505CBA66-8F38-4C56-9E41-2205ABFC26D1}" type="parTrans" cxnId="{CBEC394E-EB93-4A58-A659-9EF2E5AA1952}">
      <dgm:prSet/>
      <dgm:spPr/>
      <dgm:t>
        <a:bodyPr/>
        <a:lstStyle/>
        <a:p>
          <a:pPr algn="just"/>
          <a:endParaRPr lang="ru-RU"/>
        </a:p>
      </dgm:t>
    </dgm:pt>
    <dgm:pt modelId="{C1876D51-98DB-4301-A207-B4255C0D6212}" type="sibTrans" cxnId="{CBEC394E-EB93-4A58-A659-9EF2E5AA1952}">
      <dgm:prSet/>
      <dgm:spPr/>
      <dgm:t>
        <a:bodyPr/>
        <a:lstStyle/>
        <a:p>
          <a:pPr algn="just"/>
          <a:endParaRPr lang="ru-RU"/>
        </a:p>
      </dgm:t>
    </dgm:pt>
    <dgm:pt modelId="{FFD996F3-0C9B-416C-B479-3904A3015D5C}" type="pres">
      <dgm:prSet presAssocID="{EDF6FE4A-CE75-479C-A3F2-2A512313F529}" presName="diagram" presStyleCnt="0">
        <dgm:presLayoutVars>
          <dgm:dir/>
          <dgm:resizeHandles val="exact"/>
        </dgm:presLayoutVars>
      </dgm:prSet>
      <dgm:spPr/>
      <dgm:t>
        <a:bodyPr/>
        <a:lstStyle/>
        <a:p>
          <a:endParaRPr lang="ru-RU"/>
        </a:p>
      </dgm:t>
    </dgm:pt>
    <dgm:pt modelId="{6EDEA47D-0FA0-4AF7-983B-DD2FA47281D5}" type="pres">
      <dgm:prSet presAssocID="{EEA220D4-5B7A-422F-B9BA-48837477F498}" presName="node" presStyleLbl="node1" presStyleIdx="0" presStyleCnt="1" custScaleX="109168" custLinFactNeighborX="1284" custLinFactNeighborY="-16912">
        <dgm:presLayoutVars>
          <dgm:bulletEnabled val="1"/>
        </dgm:presLayoutVars>
      </dgm:prSet>
      <dgm:spPr/>
      <dgm:t>
        <a:bodyPr/>
        <a:lstStyle/>
        <a:p>
          <a:endParaRPr lang="ru-RU"/>
        </a:p>
      </dgm:t>
    </dgm:pt>
  </dgm:ptLst>
  <dgm:cxnLst>
    <dgm:cxn modelId="{87C42367-C8D2-4243-A79E-A4380574533E}" type="presOf" srcId="{EDF6FE4A-CE75-479C-A3F2-2A512313F529}" destId="{FFD996F3-0C9B-416C-B479-3904A3015D5C}" srcOrd="0" destOrd="0" presId="urn:microsoft.com/office/officeart/2005/8/layout/default"/>
    <dgm:cxn modelId="{CBEC394E-EB93-4A58-A659-9EF2E5AA1952}" srcId="{EDF6FE4A-CE75-479C-A3F2-2A512313F529}" destId="{EEA220D4-5B7A-422F-B9BA-48837477F498}" srcOrd="0" destOrd="0" parTransId="{505CBA66-8F38-4C56-9E41-2205ABFC26D1}" sibTransId="{C1876D51-98DB-4301-A207-B4255C0D6212}"/>
    <dgm:cxn modelId="{42D25C2F-7C86-4FEC-944B-FF9E6C18BC75}" type="presOf" srcId="{EEA220D4-5B7A-422F-B9BA-48837477F498}" destId="{6EDEA47D-0FA0-4AF7-983B-DD2FA47281D5}" srcOrd="0" destOrd="0" presId="urn:microsoft.com/office/officeart/2005/8/layout/default"/>
    <dgm:cxn modelId="{DB05EE8B-3B41-42B9-B024-EE9B4F40C465}" type="presParOf" srcId="{FFD996F3-0C9B-416C-B479-3904A3015D5C}" destId="{6EDEA47D-0FA0-4AF7-983B-DD2FA47281D5}"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413108-1821-4EB4-B253-853250F0E27E}" type="doc">
      <dgm:prSet loTypeId="urn:microsoft.com/office/officeart/2005/8/layout/vProcess5" loCatId="process" qsTypeId="urn:microsoft.com/office/officeart/2005/8/quickstyle/3d3" qsCatId="3D" csTypeId="urn:microsoft.com/office/officeart/2005/8/colors/accent1_2" csCatId="accent1" phldr="1"/>
      <dgm:spPr/>
      <dgm:t>
        <a:bodyPr/>
        <a:lstStyle/>
        <a:p>
          <a:endParaRPr lang="ru-RU"/>
        </a:p>
      </dgm:t>
    </dgm:pt>
    <dgm:pt modelId="{A95E64E5-2DB4-4C92-82AE-0BFA3C06DAAE}">
      <dgm:prSet phldrT="[Текст]"/>
      <dgm:spPr/>
      <dgm:t>
        <a:bodyPr/>
        <a:lstStyle/>
        <a:p>
          <a:r>
            <a:rPr lang="ru-RU" dirty="0" smtClean="0"/>
            <a:t>Обоснование проекта</a:t>
          </a:r>
          <a:endParaRPr lang="ru-RU" dirty="0"/>
        </a:p>
      </dgm:t>
    </dgm:pt>
    <dgm:pt modelId="{A7609165-BA0C-4EF3-B7C3-250C0DF57CBB}" type="parTrans" cxnId="{91F203A0-C01C-47DB-8EDE-DDC011B759A0}">
      <dgm:prSet/>
      <dgm:spPr/>
      <dgm:t>
        <a:bodyPr/>
        <a:lstStyle/>
        <a:p>
          <a:endParaRPr lang="ru-RU"/>
        </a:p>
      </dgm:t>
    </dgm:pt>
    <dgm:pt modelId="{F2CCA368-6041-4353-955F-49C44C3785ED}" type="sibTrans" cxnId="{91F203A0-C01C-47DB-8EDE-DDC011B759A0}">
      <dgm:prSet/>
      <dgm:spPr/>
      <dgm:t>
        <a:bodyPr/>
        <a:lstStyle/>
        <a:p>
          <a:endParaRPr lang="ru-RU"/>
        </a:p>
      </dgm:t>
    </dgm:pt>
    <dgm:pt modelId="{C4B5509C-4F97-4476-AFF2-BE68D0EF1F7A}">
      <dgm:prSet phldrT="[Текст]"/>
      <dgm:spPr/>
      <dgm:t>
        <a:bodyPr/>
        <a:lstStyle/>
        <a:p>
          <a:r>
            <a:rPr lang="ru-RU" dirty="0" smtClean="0"/>
            <a:t>Определение проекта</a:t>
          </a:r>
          <a:endParaRPr lang="ru-RU" dirty="0"/>
        </a:p>
      </dgm:t>
    </dgm:pt>
    <dgm:pt modelId="{2153D96C-67DC-435C-A6B0-0758E9A3DFAC}" type="parTrans" cxnId="{B07D4941-55B6-453D-BC09-50CFE8C44077}">
      <dgm:prSet/>
      <dgm:spPr/>
      <dgm:t>
        <a:bodyPr/>
        <a:lstStyle/>
        <a:p>
          <a:endParaRPr lang="ru-RU"/>
        </a:p>
      </dgm:t>
    </dgm:pt>
    <dgm:pt modelId="{3171CBBC-CC0A-4B87-8CDB-63765E0A6FBF}" type="sibTrans" cxnId="{B07D4941-55B6-453D-BC09-50CFE8C44077}">
      <dgm:prSet/>
      <dgm:spPr/>
      <dgm:t>
        <a:bodyPr/>
        <a:lstStyle/>
        <a:p>
          <a:endParaRPr lang="ru-RU"/>
        </a:p>
      </dgm:t>
    </dgm:pt>
    <dgm:pt modelId="{F3975C34-675E-4F80-8433-D7BBB3FD0660}">
      <dgm:prSet phldrT="[Текст]"/>
      <dgm:spPr/>
      <dgm:t>
        <a:bodyPr/>
        <a:lstStyle/>
        <a:p>
          <a:r>
            <a:rPr lang="ru-RU" dirty="0" smtClean="0"/>
            <a:t>Организационная структура проекта</a:t>
          </a:r>
          <a:endParaRPr lang="ru-RU" dirty="0"/>
        </a:p>
      </dgm:t>
    </dgm:pt>
    <dgm:pt modelId="{ED726A05-9E57-490D-A4E2-2A724B5E8AD9}" type="parTrans" cxnId="{9CFFC3E9-1A82-41E8-8DD6-27E7BFD0AEAA}">
      <dgm:prSet/>
      <dgm:spPr/>
      <dgm:t>
        <a:bodyPr/>
        <a:lstStyle/>
        <a:p>
          <a:endParaRPr lang="ru-RU"/>
        </a:p>
      </dgm:t>
    </dgm:pt>
    <dgm:pt modelId="{815A20C8-081D-4431-9BA1-BB63AB6E655F}" type="sibTrans" cxnId="{9CFFC3E9-1A82-41E8-8DD6-27E7BFD0AEAA}">
      <dgm:prSet/>
      <dgm:spPr/>
      <dgm:t>
        <a:bodyPr/>
        <a:lstStyle/>
        <a:p>
          <a:endParaRPr lang="ru-RU"/>
        </a:p>
      </dgm:t>
    </dgm:pt>
    <dgm:pt modelId="{92434920-D67E-4873-A47A-18A14F8ABCB1}">
      <dgm:prSet phldrT="[Текст]"/>
      <dgm:spPr/>
      <dgm:t>
        <a:bodyPr/>
        <a:lstStyle/>
        <a:p>
          <a:r>
            <a:rPr lang="ru-RU" dirty="0" smtClean="0"/>
            <a:t>Права и обязанности</a:t>
          </a:r>
          <a:endParaRPr lang="ru-RU" dirty="0"/>
        </a:p>
      </dgm:t>
    </dgm:pt>
    <dgm:pt modelId="{2EE1D929-1953-49BF-9079-2438132E3BB7}" type="parTrans" cxnId="{68D34D13-6639-4DA1-B64C-D371578601A3}">
      <dgm:prSet/>
      <dgm:spPr/>
      <dgm:t>
        <a:bodyPr/>
        <a:lstStyle/>
        <a:p>
          <a:endParaRPr lang="ru-RU"/>
        </a:p>
      </dgm:t>
    </dgm:pt>
    <dgm:pt modelId="{D6BB80D7-7C0D-4B58-BA18-925DAF5232F7}" type="sibTrans" cxnId="{68D34D13-6639-4DA1-B64C-D371578601A3}">
      <dgm:prSet/>
      <dgm:spPr/>
      <dgm:t>
        <a:bodyPr/>
        <a:lstStyle/>
        <a:p>
          <a:endParaRPr lang="ru-RU"/>
        </a:p>
      </dgm:t>
    </dgm:pt>
    <dgm:pt modelId="{0C48779A-3949-4C12-954C-B9A7E636EAB2}">
      <dgm:prSet phldrT="[Текст]"/>
      <dgm:spPr/>
      <dgm:t>
        <a:bodyPr/>
        <a:lstStyle/>
        <a:p>
          <a:r>
            <a:rPr lang="ru-RU" smtClean="0"/>
            <a:t>Порядок управления проектом</a:t>
          </a:r>
          <a:endParaRPr lang="ru-RU" dirty="0"/>
        </a:p>
      </dgm:t>
    </dgm:pt>
    <dgm:pt modelId="{A8A56553-F3C8-406E-BBBF-2E408BC54026}" type="parTrans" cxnId="{59AEB30B-B973-4F90-8505-3CB26A24F96A}">
      <dgm:prSet/>
      <dgm:spPr/>
      <dgm:t>
        <a:bodyPr/>
        <a:lstStyle/>
        <a:p>
          <a:endParaRPr lang="ru-RU"/>
        </a:p>
      </dgm:t>
    </dgm:pt>
    <dgm:pt modelId="{FDA83324-8A41-4334-9037-C40DE74E560D}" type="sibTrans" cxnId="{59AEB30B-B973-4F90-8505-3CB26A24F96A}">
      <dgm:prSet/>
      <dgm:spPr/>
      <dgm:t>
        <a:bodyPr/>
        <a:lstStyle/>
        <a:p>
          <a:endParaRPr lang="ru-RU"/>
        </a:p>
      </dgm:t>
    </dgm:pt>
    <dgm:pt modelId="{549FBC9E-93E9-4EA4-9933-CC7FF7C8F4F1}" type="pres">
      <dgm:prSet presAssocID="{C1413108-1821-4EB4-B253-853250F0E27E}" presName="outerComposite" presStyleCnt="0">
        <dgm:presLayoutVars>
          <dgm:chMax val="5"/>
          <dgm:dir/>
          <dgm:resizeHandles val="exact"/>
        </dgm:presLayoutVars>
      </dgm:prSet>
      <dgm:spPr/>
      <dgm:t>
        <a:bodyPr/>
        <a:lstStyle/>
        <a:p>
          <a:endParaRPr lang="ru-RU"/>
        </a:p>
      </dgm:t>
    </dgm:pt>
    <dgm:pt modelId="{53AC6A7A-4FB2-4A42-B886-A7F0563EDEDC}" type="pres">
      <dgm:prSet presAssocID="{C1413108-1821-4EB4-B253-853250F0E27E}" presName="dummyMaxCanvas" presStyleCnt="0">
        <dgm:presLayoutVars/>
      </dgm:prSet>
      <dgm:spPr/>
    </dgm:pt>
    <dgm:pt modelId="{F09EEC9A-CFBB-4A91-B4C6-A7A0A485D812}" type="pres">
      <dgm:prSet presAssocID="{C1413108-1821-4EB4-B253-853250F0E27E}" presName="FiveNodes_1" presStyleLbl="node1" presStyleIdx="0" presStyleCnt="5">
        <dgm:presLayoutVars>
          <dgm:bulletEnabled val="1"/>
        </dgm:presLayoutVars>
      </dgm:prSet>
      <dgm:spPr/>
      <dgm:t>
        <a:bodyPr/>
        <a:lstStyle/>
        <a:p>
          <a:endParaRPr lang="ru-RU"/>
        </a:p>
      </dgm:t>
    </dgm:pt>
    <dgm:pt modelId="{3FC52DBC-D45D-4D3B-8BC1-BBDC435C5DDE}" type="pres">
      <dgm:prSet presAssocID="{C1413108-1821-4EB4-B253-853250F0E27E}" presName="FiveNodes_2" presStyleLbl="node1" presStyleIdx="1" presStyleCnt="5">
        <dgm:presLayoutVars>
          <dgm:bulletEnabled val="1"/>
        </dgm:presLayoutVars>
      </dgm:prSet>
      <dgm:spPr/>
      <dgm:t>
        <a:bodyPr/>
        <a:lstStyle/>
        <a:p>
          <a:endParaRPr lang="ru-RU"/>
        </a:p>
      </dgm:t>
    </dgm:pt>
    <dgm:pt modelId="{F40D1BB4-7483-4F34-A792-798AAEED9DDA}" type="pres">
      <dgm:prSet presAssocID="{C1413108-1821-4EB4-B253-853250F0E27E}" presName="FiveNodes_3" presStyleLbl="node1" presStyleIdx="2" presStyleCnt="5">
        <dgm:presLayoutVars>
          <dgm:bulletEnabled val="1"/>
        </dgm:presLayoutVars>
      </dgm:prSet>
      <dgm:spPr/>
      <dgm:t>
        <a:bodyPr/>
        <a:lstStyle/>
        <a:p>
          <a:endParaRPr lang="ru-RU"/>
        </a:p>
      </dgm:t>
    </dgm:pt>
    <dgm:pt modelId="{F7261E8F-9FB6-43D8-8F32-0E2106C8E694}" type="pres">
      <dgm:prSet presAssocID="{C1413108-1821-4EB4-B253-853250F0E27E}" presName="FiveNodes_4" presStyleLbl="node1" presStyleIdx="3" presStyleCnt="5">
        <dgm:presLayoutVars>
          <dgm:bulletEnabled val="1"/>
        </dgm:presLayoutVars>
      </dgm:prSet>
      <dgm:spPr/>
      <dgm:t>
        <a:bodyPr/>
        <a:lstStyle/>
        <a:p>
          <a:endParaRPr lang="ru-RU"/>
        </a:p>
      </dgm:t>
    </dgm:pt>
    <dgm:pt modelId="{82868390-CC1D-4B9D-9D20-DB6B98C5576D}" type="pres">
      <dgm:prSet presAssocID="{C1413108-1821-4EB4-B253-853250F0E27E}" presName="FiveNodes_5" presStyleLbl="node1" presStyleIdx="4" presStyleCnt="5">
        <dgm:presLayoutVars>
          <dgm:bulletEnabled val="1"/>
        </dgm:presLayoutVars>
      </dgm:prSet>
      <dgm:spPr/>
      <dgm:t>
        <a:bodyPr/>
        <a:lstStyle/>
        <a:p>
          <a:endParaRPr lang="ru-RU"/>
        </a:p>
      </dgm:t>
    </dgm:pt>
    <dgm:pt modelId="{DA240A1E-A3C6-4461-8BBA-2B767D5E04F3}" type="pres">
      <dgm:prSet presAssocID="{C1413108-1821-4EB4-B253-853250F0E27E}" presName="FiveConn_1-2" presStyleLbl="fgAccFollowNode1" presStyleIdx="0" presStyleCnt="4">
        <dgm:presLayoutVars>
          <dgm:bulletEnabled val="1"/>
        </dgm:presLayoutVars>
      </dgm:prSet>
      <dgm:spPr/>
      <dgm:t>
        <a:bodyPr/>
        <a:lstStyle/>
        <a:p>
          <a:endParaRPr lang="ru-RU"/>
        </a:p>
      </dgm:t>
    </dgm:pt>
    <dgm:pt modelId="{D569EF5B-1507-4007-9209-78A39526FFEF}" type="pres">
      <dgm:prSet presAssocID="{C1413108-1821-4EB4-B253-853250F0E27E}" presName="FiveConn_2-3" presStyleLbl="fgAccFollowNode1" presStyleIdx="1" presStyleCnt="4">
        <dgm:presLayoutVars>
          <dgm:bulletEnabled val="1"/>
        </dgm:presLayoutVars>
      </dgm:prSet>
      <dgm:spPr/>
      <dgm:t>
        <a:bodyPr/>
        <a:lstStyle/>
        <a:p>
          <a:endParaRPr lang="ru-RU"/>
        </a:p>
      </dgm:t>
    </dgm:pt>
    <dgm:pt modelId="{E066901F-2BE4-4D11-8592-E991E72AC1D6}" type="pres">
      <dgm:prSet presAssocID="{C1413108-1821-4EB4-B253-853250F0E27E}" presName="FiveConn_3-4" presStyleLbl="fgAccFollowNode1" presStyleIdx="2" presStyleCnt="4">
        <dgm:presLayoutVars>
          <dgm:bulletEnabled val="1"/>
        </dgm:presLayoutVars>
      </dgm:prSet>
      <dgm:spPr/>
      <dgm:t>
        <a:bodyPr/>
        <a:lstStyle/>
        <a:p>
          <a:endParaRPr lang="ru-RU"/>
        </a:p>
      </dgm:t>
    </dgm:pt>
    <dgm:pt modelId="{65216F85-26BD-40D9-8D7D-F03C30B6A64F}" type="pres">
      <dgm:prSet presAssocID="{C1413108-1821-4EB4-B253-853250F0E27E}" presName="FiveConn_4-5" presStyleLbl="fgAccFollowNode1" presStyleIdx="3" presStyleCnt="4">
        <dgm:presLayoutVars>
          <dgm:bulletEnabled val="1"/>
        </dgm:presLayoutVars>
      </dgm:prSet>
      <dgm:spPr/>
      <dgm:t>
        <a:bodyPr/>
        <a:lstStyle/>
        <a:p>
          <a:endParaRPr lang="ru-RU"/>
        </a:p>
      </dgm:t>
    </dgm:pt>
    <dgm:pt modelId="{54DC1771-192C-4778-9D22-A87AE619E4BC}" type="pres">
      <dgm:prSet presAssocID="{C1413108-1821-4EB4-B253-853250F0E27E}" presName="FiveNodes_1_text" presStyleLbl="node1" presStyleIdx="4" presStyleCnt="5">
        <dgm:presLayoutVars>
          <dgm:bulletEnabled val="1"/>
        </dgm:presLayoutVars>
      </dgm:prSet>
      <dgm:spPr/>
      <dgm:t>
        <a:bodyPr/>
        <a:lstStyle/>
        <a:p>
          <a:endParaRPr lang="ru-RU"/>
        </a:p>
      </dgm:t>
    </dgm:pt>
    <dgm:pt modelId="{DA0B4E3A-492E-4EAD-814A-7EC764ED9BFD}" type="pres">
      <dgm:prSet presAssocID="{C1413108-1821-4EB4-B253-853250F0E27E}" presName="FiveNodes_2_text" presStyleLbl="node1" presStyleIdx="4" presStyleCnt="5">
        <dgm:presLayoutVars>
          <dgm:bulletEnabled val="1"/>
        </dgm:presLayoutVars>
      </dgm:prSet>
      <dgm:spPr/>
      <dgm:t>
        <a:bodyPr/>
        <a:lstStyle/>
        <a:p>
          <a:endParaRPr lang="ru-RU"/>
        </a:p>
      </dgm:t>
    </dgm:pt>
    <dgm:pt modelId="{5C79EE7F-630D-4AFC-8700-221FE07113B5}" type="pres">
      <dgm:prSet presAssocID="{C1413108-1821-4EB4-B253-853250F0E27E}" presName="FiveNodes_3_text" presStyleLbl="node1" presStyleIdx="4" presStyleCnt="5">
        <dgm:presLayoutVars>
          <dgm:bulletEnabled val="1"/>
        </dgm:presLayoutVars>
      </dgm:prSet>
      <dgm:spPr/>
      <dgm:t>
        <a:bodyPr/>
        <a:lstStyle/>
        <a:p>
          <a:endParaRPr lang="ru-RU"/>
        </a:p>
      </dgm:t>
    </dgm:pt>
    <dgm:pt modelId="{62CDE024-6164-41C9-A1BE-F1E89A83F277}" type="pres">
      <dgm:prSet presAssocID="{C1413108-1821-4EB4-B253-853250F0E27E}" presName="FiveNodes_4_text" presStyleLbl="node1" presStyleIdx="4" presStyleCnt="5">
        <dgm:presLayoutVars>
          <dgm:bulletEnabled val="1"/>
        </dgm:presLayoutVars>
      </dgm:prSet>
      <dgm:spPr/>
      <dgm:t>
        <a:bodyPr/>
        <a:lstStyle/>
        <a:p>
          <a:endParaRPr lang="ru-RU"/>
        </a:p>
      </dgm:t>
    </dgm:pt>
    <dgm:pt modelId="{398F2D45-A6C7-4683-97CD-F280A003C8AF}" type="pres">
      <dgm:prSet presAssocID="{C1413108-1821-4EB4-B253-853250F0E27E}" presName="FiveNodes_5_text" presStyleLbl="node1" presStyleIdx="4" presStyleCnt="5">
        <dgm:presLayoutVars>
          <dgm:bulletEnabled val="1"/>
        </dgm:presLayoutVars>
      </dgm:prSet>
      <dgm:spPr/>
      <dgm:t>
        <a:bodyPr/>
        <a:lstStyle/>
        <a:p>
          <a:endParaRPr lang="ru-RU"/>
        </a:p>
      </dgm:t>
    </dgm:pt>
  </dgm:ptLst>
  <dgm:cxnLst>
    <dgm:cxn modelId="{B07D4941-55B6-453D-BC09-50CFE8C44077}" srcId="{C1413108-1821-4EB4-B253-853250F0E27E}" destId="{C4B5509C-4F97-4476-AFF2-BE68D0EF1F7A}" srcOrd="1" destOrd="0" parTransId="{2153D96C-67DC-435C-A6B0-0758E9A3DFAC}" sibTransId="{3171CBBC-CC0A-4B87-8CDB-63765E0A6FBF}"/>
    <dgm:cxn modelId="{D47631CD-A801-436E-A270-9EC1F7B2FC1D}" type="presOf" srcId="{C4B5509C-4F97-4476-AFF2-BE68D0EF1F7A}" destId="{DA0B4E3A-492E-4EAD-814A-7EC764ED9BFD}" srcOrd="1" destOrd="0" presId="urn:microsoft.com/office/officeart/2005/8/layout/vProcess5"/>
    <dgm:cxn modelId="{4BC446D8-4BC9-459A-996D-0B14D0B3C48C}" type="presOf" srcId="{0C48779A-3949-4C12-954C-B9A7E636EAB2}" destId="{398F2D45-A6C7-4683-97CD-F280A003C8AF}" srcOrd="1" destOrd="0" presId="urn:microsoft.com/office/officeart/2005/8/layout/vProcess5"/>
    <dgm:cxn modelId="{9CFFC3E9-1A82-41E8-8DD6-27E7BFD0AEAA}" srcId="{C1413108-1821-4EB4-B253-853250F0E27E}" destId="{F3975C34-675E-4F80-8433-D7BBB3FD0660}" srcOrd="2" destOrd="0" parTransId="{ED726A05-9E57-490D-A4E2-2A724B5E8AD9}" sibTransId="{815A20C8-081D-4431-9BA1-BB63AB6E655F}"/>
    <dgm:cxn modelId="{91F203A0-C01C-47DB-8EDE-DDC011B759A0}" srcId="{C1413108-1821-4EB4-B253-853250F0E27E}" destId="{A95E64E5-2DB4-4C92-82AE-0BFA3C06DAAE}" srcOrd="0" destOrd="0" parTransId="{A7609165-BA0C-4EF3-B7C3-250C0DF57CBB}" sibTransId="{F2CCA368-6041-4353-955F-49C44C3785ED}"/>
    <dgm:cxn modelId="{68D34D13-6639-4DA1-B64C-D371578601A3}" srcId="{C1413108-1821-4EB4-B253-853250F0E27E}" destId="{92434920-D67E-4873-A47A-18A14F8ABCB1}" srcOrd="3" destOrd="0" parTransId="{2EE1D929-1953-49BF-9079-2438132E3BB7}" sibTransId="{D6BB80D7-7C0D-4B58-BA18-925DAF5232F7}"/>
    <dgm:cxn modelId="{397A0067-DB59-4449-8271-FA4B792F00EF}" type="presOf" srcId="{0C48779A-3949-4C12-954C-B9A7E636EAB2}" destId="{82868390-CC1D-4B9D-9D20-DB6B98C5576D}" srcOrd="0" destOrd="0" presId="urn:microsoft.com/office/officeart/2005/8/layout/vProcess5"/>
    <dgm:cxn modelId="{B36E3D85-768C-48A5-AC58-20E6430FB668}" type="presOf" srcId="{F3975C34-675E-4F80-8433-D7BBB3FD0660}" destId="{5C79EE7F-630D-4AFC-8700-221FE07113B5}" srcOrd="1" destOrd="0" presId="urn:microsoft.com/office/officeart/2005/8/layout/vProcess5"/>
    <dgm:cxn modelId="{3D04CCCD-ED0C-4259-910C-6C49F1F824CF}" type="presOf" srcId="{A95E64E5-2DB4-4C92-82AE-0BFA3C06DAAE}" destId="{54DC1771-192C-4778-9D22-A87AE619E4BC}" srcOrd="1" destOrd="0" presId="urn:microsoft.com/office/officeart/2005/8/layout/vProcess5"/>
    <dgm:cxn modelId="{673F07D6-6066-44E3-A097-50C627A34B5F}" type="presOf" srcId="{C4B5509C-4F97-4476-AFF2-BE68D0EF1F7A}" destId="{3FC52DBC-D45D-4D3B-8BC1-BBDC435C5DDE}" srcOrd="0" destOrd="0" presId="urn:microsoft.com/office/officeart/2005/8/layout/vProcess5"/>
    <dgm:cxn modelId="{9B7CA061-5CA3-425C-BC44-54DBBFB6DF22}" type="presOf" srcId="{92434920-D67E-4873-A47A-18A14F8ABCB1}" destId="{62CDE024-6164-41C9-A1BE-F1E89A83F277}" srcOrd="1" destOrd="0" presId="urn:microsoft.com/office/officeart/2005/8/layout/vProcess5"/>
    <dgm:cxn modelId="{D3665CF0-0670-45EB-A28F-759C9F7B05E6}" type="presOf" srcId="{C1413108-1821-4EB4-B253-853250F0E27E}" destId="{549FBC9E-93E9-4EA4-9933-CC7FF7C8F4F1}" srcOrd="0" destOrd="0" presId="urn:microsoft.com/office/officeart/2005/8/layout/vProcess5"/>
    <dgm:cxn modelId="{59AEB30B-B973-4F90-8505-3CB26A24F96A}" srcId="{C1413108-1821-4EB4-B253-853250F0E27E}" destId="{0C48779A-3949-4C12-954C-B9A7E636EAB2}" srcOrd="4" destOrd="0" parTransId="{A8A56553-F3C8-406E-BBBF-2E408BC54026}" sibTransId="{FDA83324-8A41-4334-9037-C40DE74E560D}"/>
    <dgm:cxn modelId="{571AF6A4-AB59-41D1-A56E-D36794637309}" type="presOf" srcId="{92434920-D67E-4873-A47A-18A14F8ABCB1}" destId="{F7261E8F-9FB6-43D8-8F32-0E2106C8E694}" srcOrd="0" destOrd="0" presId="urn:microsoft.com/office/officeart/2005/8/layout/vProcess5"/>
    <dgm:cxn modelId="{5E8320BF-1F17-46EA-89E3-135C3F822100}" type="presOf" srcId="{3171CBBC-CC0A-4B87-8CDB-63765E0A6FBF}" destId="{D569EF5B-1507-4007-9209-78A39526FFEF}" srcOrd="0" destOrd="0" presId="urn:microsoft.com/office/officeart/2005/8/layout/vProcess5"/>
    <dgm:cxn modelId="{7F1C9E59-7D23-49A6-8E4C-A08262522E8A}" type="presOf" srcId="{A95E64E5-2DB4-4C92-82AE-0BFA3C06DAAE}" destId="{F09EEC9A-CFBB-4A91-B4C6-A7A0A485D812}" srcOrd="0" destOrd="0" presId="urn:microsoft.com/office/officeart/2005/8/layout/vProcess5"/>
    <dgm:cxn modelId="{C92A364C-2F0F-42EF-BF96-40DEC6D4C4B4}" type="presOf" srcId="{F2CCA368-6041-4353-955F-49C44C3785ED}" destId="{DA240A1E-A3C6-4461-8BBA-2B767D5E04F3}" srcOrd="0" destOrd="0" presId="urn:microsoft.com/office/officeart/2005/8/layout/vProcess5"/>
    <dgm:cxn modelId="{7DEFFFCB-0FD7-4CA5-B413-43B009A1768B}" type="presOf" srcId="{D6BB80D7-7C0D-4B58-BA18-925DAF5232F7}" destId="{65216F85-26BD-40D9-8D7D-F03C30B6A64F}" srcOrd="0" destOrd="0" presId="urn:microsoft.com/office/officeart/2005/8/layout/vProcess5"/>
    <dgm:cxn modelId="{0372E3E9-757F-4562-96AF-3448F3998883}" type="presOf" srcId="{F3975C34-675E-4F80-8433-D7BBB3FD0660}" destId="{F40D1BB4-7483-4F34-A792-798AAEED9DDA}" srcOrd="0" destOrd="0" presId="urn:microsoft.com/office/officeart/2005/8/layout/vProcess5"/>
    <dgm:cxn modelId="{1C771353-CDCF-412C-A367-B6C389F336B2}" type="presOf" srcId="{815A20C8-081D-4431-9BA1-BB63AB6E655F}" destId="{E066901F-2BE4-4D11-8592-E991E72AC1D6}" srcOrd="0" destOrd="0" presId="urn:microsoft.com/office/officeart/2005/8/layout/vProcess5"/>
    <dgm:cxn modelId="{F014C5B0-44A1-4A85-B1B7-4B06D1B173E7}" type="presParOf" srcId="{549FBC9E-93E9-4EA4-9933-CC7FF7C8F4F1}" destId="{53AC6A7A-4FB2-4A42-B886-A7F0563EDEDC}" srcOrd="0" destOrd="0" presId="urn:microsoft.com/office/officeart/2005/8/layout/vProcess5"/>
    <dgm:cxn modelId="{4918CF25-87B5-40B5-AA26-BBE70EAE364F}" type="presParOf" srcId="{549FBC9E-93E9-4EA4-9933-CC7FF7C8F4F1}" destId="{F09EEC9A-CFBB-4A91-B4C6-A7A0A485D812}" srcOrd="1" destOrd="0" presId="urn:microsoft.com/office/officeart/2005/8/layout/vProcess5"/>
    <dgm:cxn modelId="{6A44C16F-119D-4F1E-BC86-674EF4BA08C5}" type="presParOf" srcId="{549FBC9E-93E9-4EA4-9933-CC7FF7C8F4F1}" destId="{3FC52DBC-D45D-4D3B-8BC1-BBDC435C5DDE}" srcOrd="2" destOrd="0" presId="urn:microsoft.com/office/officeart/2005/8/layout/vProcess5"/>
    <dgm:cxn modelId="{7025B43C-F2B9-4B46-A727-E7464F59062A}" type="presParOf" srcId="{549FBC9E-93E9-4EA4-9933-CC7FF7C8F4F1}" destId="{F40D1BB4-7483-4F34-A792-798AAEED9DDA}" srcOrd="3" destOrd="0" presId="urn:microsoft.com/office/officeart/2005/8/layout/vProcess5"/>
    <dgm:cxn modelId="{4BF3059B-9720-4481-89DD-A5E9A680E03E}" type="presParOf" srcId="{549FBC9E-93E9-4EA4-9933-CC7FF7C8F4F1}" destId="{F7261E8F-9FB6-43D8-8F32-0E2106C8E694}" srcOrd="4" destOrd="0" presId="urn:microsoft.com/office/officeart/2005/8/layout/vProcess5"/>
    <dgm:cxn modelId="{B0617E16-6375-47F5-89EF-28B7CFA57DBC}" type="presParOf" srcId="{549FBC9E-93E9-4EA4-9933-CC7FF7C8F4F1}" destId="{82868390-CC1D-4B9D-9D20-DB6B98C5576D}" srcOrd="5" destOrd="0" presId="urn:microsoft.com/office/officeart/2005/8/layout/vProcess5"/>
    <dgm:cxn modelId="{AE049AB0-22B6-41D5-9FC0-3876A184453A}" type="presParOf" srcId="{549FBC9E-93E9-4EA4-9933-CC7FF7C8F4F1}" destId="{DA240A1E-A3C6-4461-8BBA-2B767D5E04F3}" srcOrd="6" destOrd="0" presId="urn:microsoft.com/office/officeart/2005/8/layout/vProcess5"/>
    <dgm:cxn modelId="{8963D765-A8E9-4057-A2FA-A622B41D9D03}" type="presParOf" srcId="{549FBC9E-93E9-4EA4-9933-CC7FF7C8F4F1}" destId="{D569EF5B-1507-4007-9209-78A39526FFEF}" srcOrd="7" destOrd="0" presId="urn:microsoft.com/office/officeart/2005/8/layout/vProcess5"/>
    <dgm:cxn modelId="{2CD39621-5C17-4742-805F-FFD95D039178}" type="presParOf" srcId="{549FBC9E-93E9-4EA4-9933-CC7FF7C8F4F1}" destId="{E066901F-2BE4-4D11-8592-E991E72AC1D6}" srcOrd="8" destOrd="0" presId="urn:microsoft.com/office/officeart/2005/8/layout/vProcess5"/>
    <dgm:cxn modelId="{E5BA9D60-71EF-4202-947B-98DF394D5E0C}" type="presParOf" srcId="{549FBC9E-93E9-4EA4-9933-CC7FF7C8F4F1}" destId="{65216F85-26BD-40D9-8D7D-F03C30B6A64F}" srcOrd="9" destOrd="0" presId="urn:microsoft.com/office/officeart/2005/8/layout/vProcess5"/>
    <dgm:cxn modelId="{DAC1A671-3BEA-45BA-B28C-E4B6BC4FA27C}" type="presParOf" srcId="{549FBC9E-93E9-4EA4-9933-CC7FF7C8F4F1}" destId="{54DC1771-192C-4778-9D22-A87AE619E4BC}" srcOrd="10" destOrd="0" presId="urn:microsoft.com/office/officeart/2005/8/layout/vProcess5"/>
    <dgm:cxn modelId="{81439566-66D9-4FDE-BE07-904BD2ECB6E0}" type="presParOf" srcId="{549FBC9E-93E9-4EA4-9933-CC7FF7C8F4F1}" destId="{DA0B4E3A-492E-4EAD-814A-7EC764ED9BFD}" srcOrd="11" destOrd="0" presId="urn:microsoft.com/office/officeart/2005/8/layout/vProcess5"/>
    <dgm:cxn modelId="{BE17DBF0-BE24-4ED2-A817-9D8517B8F967}" type="presParOf" srcId="{549FBC9E-93E9-4EA4-9933-CC7FF7C8F4F1}" destId="{5C79EE7F-630D-4AFC-8700-221FE07113B5}" srcOrd="12" destOrd="0" presId="urn:microsoft.com/office/officeart/2005/8/layout/vProcess5"/>
    <dgm:cxn modelId="{233E1493-7270-46E8-8A60-8D7793F31C56}" type="presParOf" srcId="{549FBC9E-93E9-4EA4-9933-CC7FF7C8F4F1}" destId="{62CDE024-6164-41C9-A1BE-F1E89A83F277}" srcOrd="13" destOrd="0" presId="urn:microsoft.com/office/officeart/2005/8/layout/vProcess5"/>
    <dgm:cxn modelId="{A7FD90B6-239C-4720-BD79-E02CDE8663A1}" type="presParOf" srcId="{549FBC9E-93E9-4EA4-9933-CC7FF7C8F4F1}" destId="{398F2D45-A6C7-4683-97CD-F280A003C8AF}"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4FF6F8-A217-4814-A377-D0108A0AC870}"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ru-RU"/>
        </a:p>
      </dgm:t>
    </dgm:pt>
    <dgm:pt modelId="{5B8200E1-33EA-4F33-A826-5BD1B7D391D1}">
      <dgm:prSet phldrT="[Текст]"/>
      <dgm:spPr/>
      <dgm:t>
        <a:bodyPr/>
        <a:lstStyle/>
        <a:p>
          <a:r>
            <a:rPr lang="ru-RU" b="1" dirty="0" smtClean="0"/>
            <a:t>Список основных контрольных событий (вехи проекта)</a:t>
          </a:r>
          <a:endParaRPr lang="ru-RU" dirty="0"/>
        </a:p>
      </dgm:t>
    </dgm:pt>
    <dgm:pt modelId="{647D8589-9DA3-4955-8721-7A9199B7EDE1}" type="parTrans" cxnId="{C97B9AB0-CF0C-40FD-9F53-63DBF47E107D}">
      <dgm:prSet/>
      <dgm:spPr/>
      <dgm:t>
        <a:bodyPr/>
        <a:lstStyle/>
        <a:p>
          <a:endParaRPr lang="ru-RU"/>
        </a:p>
      </dgm:t>
    </dgm:pt>
    <dgm:pt modelId="{483A3E3E-88EA-4BC6-A793-A3A21F7AE9E3}" type="sibTrans" cxnId="{C97B9AB0-CF0C-40FD-9F53-63DBF47E107D}">
      <dgm:prSet/>
      <dgm:spPr/>
      <dgm:t>
        <a:bodyPr/>
        <a:lstStyle/>
        <a:p>
          <a:endParaRPr lang="ru-RU"/>
        </a:p>
      </dgm:t>
    </dgm:pt>
    <dgm:pt modelId="{5BB81689-AA34-4F58-BB11-8736AB22B659}">
      <dgm:prSet/>
      <dgm:spPr/>
      <dgm:t>
        <a:bodyPr/>
        <a:lstStyle/>
        <a:p>
          <a:r>
            <a:rPr lang="ru-RU" smtClean="0"/>
            <a:t>веха проекта определяет момент перехода проекта из одного состояния в другое</a:t>
          </a:r>
          <a:endParaRPr lang="ru-RU" dirty="0"/>
        </a:p>
      </dgm:t>
    </dgm:pt>
    <dgm:pt modelId="{375C5B80-C6E7-49FC-A44F-F879374BB740}" type="parTrans" cxnId="{5E09D562-0016-4B24-AAE8-C76702BCD765}">
      <dgm:prSet/>
      <dgm:spPr/>
      <dgm:t>
        <a:bodyPr/>
        <a:lstStyle/>
        <a:p>
          <a:endParaRPr lang="ru-RU"/>
        </a:p>
      </dgm:t>
    </dgm:pt>
    <dgm:pt modelId="{D3077DB0-16A3-4AE5-A399-A99DEF061951}" type="sibTrans" cxnId="{5E09D562-0016-4B24-AAE8-C76702BCD765}">
      <dgm:prSet/>
      <dgm:spPr/>
      <dgm:t>
        <a:bodyPr/>
        <a:lstStyle/>
        <a:p>
          <a:endParaRPr lang="ru-RU"/>
        </a:p>
      </dgm:t>
    </dgm:pt>
    <dgm:pt modelId="{E4E8D35C-0F5F-4F65-9688-689AEBFEDC45}">
      <dgm:prSet/>
      <dgm:spPr/>
      <dgm:t>
        <a:bodyPr/>
        <a:lstStyle/>
        <a:p>
          <a:r>
            <a:rPr lang="ru-RU" smtClean="0"/>
            <a:t>отличие вехи от операции проекта - веха не имеет длительности</a:t>
          </a:r>
          <a:endParaRPr lang="ru-RU" dirty="0"/>
        </a:p>
      </dgm:t>
    </dgm:pt>
    <dgm:pt modelId="{8D80E12E-0418-4265-B7D4-A9C8B3E35FDA}" type="parTrans" cxnId="{61735D1A-1AC5-4457-9389-14DCB59510C5}">
      <dgm:prSet/>
      <dgm:spPr/>
      <dgm:t>
        <a:bodyPr/>
        <a:lstStyle/>
        <a:p>
          <a:endParaRPr lang="ru-RU"/>
        </a:p>
      </dgm:t>
    </dgm:pt>
    <dgm:pt modelId="{CCDC47DD-5633-41AE-9AD7-2D98C03BD372}" type="sibTrans" cxnId="{61735D1A-1AC5-4457-9389-14DCB59510C5}">
      <dgm:prSet/>
      <dgm:spPr/>
      <dgm:t>
        <a:bodyPr/>
        <a:lstStyle/>
        <a:p>
          <a:endParaRPr lang="ru-RU"/>
        </a:p>
      </dgm:t>
    </dgm:pt>
    <dgm:pt modelId="{1CFA152B-3D6E-49BE-8353-1180B320B566}">
      <dgm:prSet/>
      <dgm:spPr/>
      <dgm:t>
        <a:bodyPr/>
        <a:lstStyle/>
        <a:p>
          <a:r>
            <a:rPr lang="ru-RU" b="1" smtClean="0"/>
            <a:t>Ключевые риски проекта:</a:t>
          </a:r>
          <a:endParaRPr lang="ru-RU" b="1" dirty="0" smtClean="0"/>
        </a:p>
      </dgm:t>
    </dgm:pt>
    <dgm:pt modelId="{F1B0D992-0B49-4E24-8009-C3407817B3DD}" type="parTrans" cxnId="{7DD70BB3-F8F9-457C-9A49-99B170BFBFC5}">
      <dgm:prSet/>
      <dgm:spPr/>
      <dgm:t>
        <a:bodyPr/>
        <a:lstStyle/>
        <a:p>
          <a:endParaRPr lang="ru-RU"/>
        </a:p>
      </dgm:t>
    </dgm:pt>
    <dgm:pt modelId="{F11ECB65-4301-4AF2-8CC6-CA46F2167B9B}" type="sibTrans" cxnId="{7DD70BB3-F8F9-457C-9A49-99B170BFBFC5}">
      <dgm:prSet/>
      <dgm:spPr/>
      <dgm:t>
        <a:bodyPr/>
        <a:lstStyle/>
        <a:p>
          <a:endParaRPr lang="ru-RU"/>
        </a:p>
      </dgm:t>
    </dgm:pt>
    <dgm:pt modelId="{8BE6B9FE-8967-4703-8C4A-45CCB8D0ADA5}">
      <dgm:prSet/>
      <dgm:spPr/>
      <dgm:t>
        <a:bodyPr/>
        <a:lstStyle/>
        <a:p>
          <a:r>
            <a:rPr lang="ru-RU" dirty="0" smtClean="0"/>
            <a:t>риски определенные на этапе инициации проекта детализируются в плане проекта</a:t>
          </a:r>
          <a:endParaRPr lang="ru-RU" dirty="0"/>
        </a:p>
      </dgm:t>
    </dgm:pt>
    <dgm:pt modelId="{97DA8D7E-3DDB-4719-B880-CBB75C8A860C}" type="parTrans" cxnId="{058D35EB-2DEF-4094-B9DB-39B94990EE32}">
      <dgm:prSet/>
      <dgm:spPr/>
      <dgm:t>
        <a:bodyPr/>
        <a:lstStyle/>
        <a:p>
          <a:endParaRPr lang="ru-RU"/>
        </a:p>
      </dgm:t>
    </dgm:pt>
    <dgm:pt modelId="{BBCB4294-8766-49FF-BBB9-2E78CEEE0F7D}" type="sibTrans" cxnId="{058D35EB-2DEF-4094-B9DB-39B94990EE32}">
      <dgm:prSet/>
      <dgm:spPr/>
      <dgm:t>
        <a:bodyPr/>
        <a:lstStyle/>
        <a:p>
          <a:endParaRPr lang="ru-RU"/>
        </a:p>
      </dgm:t>
    </dgm:pt>
    <dgm:pt modelId="{68AB8B6C-828A-4068-B87C-9AAD0F5F977F}" type="pres">
      <dgm:prSet presAssocID="{614FF6F8-A217-4814-A377-D0108A0AC870}" presName="linear" presStyleCnt="0">
        <dgm:presLayoutVars>
          <dgm:animLvl val="lvl"/>
          <dgm:resizeHandles val="exact"/>
        </dgm:presLayoutVars>
      </dgm:prSet>
      <dgm:spPr/>
      <dgm:t>
        <a:bodyPr/>
        <a:lstStyle/>
        <a:p>
          <a:endParaRPr lang="ru-RU"/>
        </a:p>
      </dgm:t>
    </dgm:pt>
    <dgm:pt modelId="{11E39A54-622C-4286-8B58-6A70592F5C87}" type="pres">
      <dgm:prSet presAssocID="{5B8200E1-33EA-4F33-A826-5BD1B7D391D1}" presName="parentText" presStyleLbl="node1" presStyleIdx="0" presStyleCnt="2">
        <dgm:presLayoutVars>
          <dgm:chMax val="0"/>
          <dgm:bulletEnabled val="1"/>
        </dgm:presLayoutVars>
      </dgm:prSet>
      <dgm:spPr/>
      <dgm:t>
        <a:bodyPr/>
        <a:lstStyle/>
        <a:p>
          <a:endParaRPr lang="ru-RU"/>
        </a:p>
      </dgm:t>
    </dgm:pt>
    <dgm:pt modelId="{62410091-46FF-4400-B522-BFBABDE0E2E9}" type="pres">
      <dgm:prSet presAssocID="{5B8200E1-33EA-4F33-A826-5BD1B7D391D1}" presName="childText" presStyleLbl="revTx" presStyleIdx="0" presStyleCnt="2">
        <dgm:presLayoutVars>
          <dgm:bulletEnabled val="1"/>
        </dgm:presLayoutVars>
      </dgm:prSet>
      <dgm:spPr/>
      <dgm:t>
        <a:bodyPr/>
        <a:lstStyle/>
        <a:p>
          <a:endParaRPr lang="ru-RU"/>
        </a:p>
      </dgm:t>
    </dgm:pt>
    <dgm:pt modelId="{97D09282-DA08-4ABB-9544-2219DB414D82}" type="pres">
      <dgm:prSet presAssocID="{1CFA152B-3D6E-49BE-8353-1180B320B566}" presName="parentText" presStyleLbl="node1" presStyleIdx="1" presStyleCnt="2">
        <dgm:presLayoutVars>
          <dgm:chMax val="0"/>
          <dgm:bulletEnabled val="1"/>
        </dgm:presLayoutVars>
      </dgm:prSet>
      <dgm:spPr/>
      <dgm:t>
        <a:bodyPr/>
        <a:lstStyle/>
        <a:p>
          <a:endParaRPr lang="ru-RU"/>
        </a:p>
      </dgm:t>
    </dgm:pt>
    <dgm:pt modelId="{9AADA145-75A4-4431-9F20-ADA56FD13707}" type="pres">
      <dgm:prSet presAssocID="{1CFA152B-3D6E-49BE-8353-1180B320B566}" presName="childText" presStyleLbl="revTx" presStyleIdx="1" presStyleCnt="2">
        <dgm:presLayoutVars>
          <dgm:bulletEnabled val="1"/>
        </dgm:presLayoutVars>
      </dgm:prSet>
      <dgm:spPr/>
      <dgm:t>
        <a:bodyPr/>
        <a:lstStyle/>
        <a:p>
          <a:endParaRPr lang="ru-RU"/>
        </a:p>
      </dgm:t>
    </dgm:pt>
  </dgm:ptLst>
  <dgm:cxnLst>
    <dgm:cxn modelId="{BA944E17-1F79-49C2-80DA-9ED8187E8690}" type="presOf" srcId="{1CFA152B-3D6E-49BE-8353-1180B320B566}" destId="{97D09282-DA08-4ABB-9544-2219DB414D82}" srcOrd="0" destOrd="0" presId="urn:microsoft.com/office/officeart/2005/8/layout/vList2"/>
    <dgm:cxn modelId="{F84906CF-9DE5-486F-9809-1B30A68E2DE7}" type="presOf" srcId="{614FF6F8-A217-4814-A377-D0108A0AC870}" destId="{68AB8B6C-828A-4068-B87C-9AAD0F5F977F}" srcOrd="0" destOrd="0" presId="urn:microsoft.com/office/officeart/2005/8/layout/vList2"/>
    <dgm:cxn modelId="{058D35EB-2DEF-4094-B9DB-39B94990EE32}" srcId="{1CFA152B-3D6E-49BE-8353-1180B320B566}" destId="{8BE6B9FE-8967-4703-8C4A-45CCB8D0ADA5}" srcOrd="0" destOrd="0" parTransId="{97DA8D7E-3DDB-4719-B880-CBB75C8A860C}" sibTransId="{BBCB4294-8766-49FF-BBB9-2E78CEEE0F7D}"/>
    <dgm:cxn modelId="{7DD70BB3-F8F9-457C-9A49-99B170BFBFC5}" srcId="{614FF6F8-A217-4814-A377-D0108A0AC870}" destId="{1CFA152B-3D6E-49BE-8353-1180B320B566}" srcOrd="1" destOrd="0" parTransId="{F1B0D992-0B49-4E24-8009-C3407817B3DD}" sibTransId="{F11ECB65-4301-4AF2-8CC6-CA46F2167B9B}"/>
    <dgm:cxn modelId="{4EE055DA-6300-4323-9F8F-16A29DCDA2CE}" type="presOf" srcId="{E4E8D35C-0F5F-4F65-9688-689AEBFEDC45}" destId="{62410091-46FF-4400-B522-BFBABDE0E2E9}" srcOrd="0" destOrd="1" presId="urn:microsoft.com/office/officeart/2005/8/layout/vList2"/>
    <dgm:cxn modelId="{BEB5CD49-6A42-4AD3-8728-BDC36EFC6397}" type="presOf" srcId="{5BB81689-AA34-4F58-BB11-8736AB22B659}" destId="{62410091-46FF-4400-B522-BFBABDE0E2E9}" srcOrd="0" destOrd="0" presId="urn:microsoft.com/office/officeart/2005/8/layout/vList2"/>
    <dgm:cxn modelId="{5E09D562-0016-4B24-AAE8-C76702BCD765}" srcId="{5B8200E1-33EA-4F33-A826-5BD1B7D391D1}" destId="{5BB81689-AA34-4F58-BB11-8736AB22B659}" srcOrd="0" destOrd="0" parTransId="{375C5B80-C6E7-49FC-A44F-F879374BB740}" sibTransId="{D3077DB0-16A3-4AE5-A399-A99DEF061951}"/>
    <dgm:cxn modelId="{18D94CF6-FE5F-42A1-A94D-A44B3B88BB5E}" type="presOf" srcId="{8BE6B9FE-8967-4703-8C4A-45CCB8D0ADA5}" destId="{9AADA145-75A4-4431-9F20-ADA56FD13707}" srcOrd="0" destOrd="0" presId="urn:microsoft.com/office/officeart/2005/8/layout/vList2"/>
    <dgm:cxn modelId="{61735D1A-1AC5-4457-9389-14DCB59510C5}" srcId="{5B8200E1-33EA-4F33-A826-5BD1B7D391D1}" destId="{E4E8D35C-0F5F-4F65-9688-689AEBFEDC45}" srcOrd="1" destOrd="0" parTransId="{8D80E12E-0418-4265-B7D4-A9C8B3E35FDA}" sibTransId="{CCDC47DD-5633-41AE-9AD7-2D98C03BD372}"/>
    <dgm:cxn modelId="{CC371CB0-630A-4C5F-AC69-D352368FD139}" type="presOf" srcId="{5B8200E1-33EA-4F33-A826-5BD1B7D391D1}" destId="{11E39A54-622C-4286-8B58-6A70592F5C87}" srcOrd="0" destOrd="0" presId="urn:microsoft.com/office/officeart/2005/8/layout/vList2"/>
    <dgm:cxn modelId="{C97B9AB0-CF0C-40FD-9F53-63DBF47E107D}" srcId="{614FF6F8-A217-4814-A377-D0108A0AC870}" destId="{5B8200E1-33EA-4F33-A826-5BD1B7D391D1}" srcOrd="0" destOrd="0" parTransId="{647D8589-9DA3-4955-8721-7A9199B7EDE1}" sibTransId="{483A3E3E-88EA-4BC6-A793-A3A21F7AE9E3}"/>
    <dgm:cxn modelId="{663E2EA9-AFCA-4014-A9DB-54BD7218C7C3}" type="presParOf" srcId="{68AB8B6C-828A-4068-B87C-9AAD0F5F977F}" destId="{11E39A54-622C-4286-8B58-6A70592F5C87}" srcOrd="0" destOrd="0" presId="urn:microsoft.com/office/officeart/2005/8/layout/vList2"/>
    <dgm:cxn modelId="{DECCE8C3-2E32-44AE-A9F1-1FEBFCD5D70E}" type="presParOf" srcId="{68AB8B6C-828A-4068-B87C-9AAD0F5F977F}" destId="{62410091-46FF-4400-B522-BFBABDE0E2E9}" srcOrd="1" destOrd="0" presId="urn:microsoft.com/office/officeart/2005/8/layout/vList2"/>
    <dgm:cxn modelId="{D84A6CE9-FD64-4A47-8B7E-97DB2E32BB45}" type="presParOf" srcId="{68AB8B6C-828A-4068-B87C-9AAD0F5F977F}" destId="{97D09282-DA08-4ABB-9544-2219DB414D82}" srcOrd="2" destOrd="0" presId="urn:microsoft.com/office/officeart/2005/8/layout/vList2"/>
    <dgm:cxn modelId="{136047D5-A94B-49A5-AEE8-C52B444F353E}" type="presParOf" srcId="{68AB8B6C-828A-4068-B87C-9AAD0F5F977F}" destId="{9AADA145-75A4-4431-9F20-ADA56FD1370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EA47D-0FA0-4AF7-983B-DD2FA47281D5}">
      <dsp:nvSpPr>
        <dsp:cNvPr id="0" name=""/>
        <dsp:cNvSpPr/>
      </dsp:nvSpPr>
      <dsp:spPr>
        <a:xfrm>
          <a:off x="33" y="0"/>
          <a:ext cx="8229566" cy="45230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ru-RU" sz="4200" kern="1200" dirty="0" smtClean="0"/>
            <a:t>- Хочешь быть менеджером?</a:t>
          </a:r>
        </a:p>
        <a:p>
          <a:pPr lvl="0" algn="l" defTabSz="1866900">
            <a:lnSpc>
              <a:spcPct val="90000"/>
            </a:lnSpc>
            <a:spcBef>
              <a:spcPct val="0"/>
            </a:spcBef>
            <a:spcAft>
              <a:spcPct val="35000"/>
            </a:spcAft>
          </a:pPr>
          <a:r>
            <a:rPr lang="ru-RU" sz="4200" kern="1200" dirty="0" smtClean="0"/>
            <a:t>- А чего нужно делать?</a:t>
          </a:r>
        </a:p>
        <a:p>
          <a:pPr lvl="0" algn="l" defTabSz="1866900">
            <a:lnSpc>
              <a:spcPct val="90000"/>
            </a:lnSpc>
            <a:spcBef>
              <a:spcPct val="0"/>
            </a:spcBef>
            <a:spcAft>
              <a:spcPct val="35000"/>
            </a:spcAft>
          </a:pPr>
          <a:r>
            <a:rPr lang="ru-RU" sz="4200" kern="1200" dirty="0" smtClean="0"/>
            <a:t>- Ну, там колбаски в MS </a:t>
          </a:r>
          <a:r>
            <a:rPr lang="ru-RU" sz="4200" kern="1200" dirty="0" err="1" smtClean="0"/>
            <a:t>Project</a:t>
          </a:r>
          <a:r>
            <a:rPr lang="ru-RU" sz="4200" kern="1200" dirty="0" smtClean="0"/>
            <a:t> двигать и получать плюс 300 баксов?</a:t>
          </a:r>
        </a:p>
        <a:p>
          <a:pPr lvl="0" algn="l" defTabSz="1866900">
            <a:lnSpc>
              <a:spcPct val="90000"/>
            </a:lnSpc>
            <a:spcBef>
              <a:spcPct val="0"/>
            </a:spcBef>
            <a:spcAft>
              <a:spcPct val="35000"/>
            </a:spcAft>
          </a:pPr>
          <a:r>
            <a:rPr lang="ru-RU" sz="4200" kern="1200" dirty="0" smtClean="0"/>
            <a:t>- Конечно, буду!</a:t>
          </a:r>
          <a:endParaRPr lang="ru-RU" sz="4200" kern="1200" dirty="0"/>
        </a:p>
      </dsp:txBody>
      <dsp:txXfrm>
        <a:off x="33" y="0"/>
        <a:ext cx="8229566" cy="45230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EEC9A-CFBB-4A91-B4C6-A7A0A485D812}">
      <dsp:nvSpPr>
        <dsp:cNvPr id="0" name=""/>
        <dsp:cNvSpPr/>
      </dsp:nvSpPr>
      <dsp:spPr>
        <a:xfrm>
          <a:off x="0" y="0"/>
          <a:ext cx="6336792" cy="814673"/>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ru-RU" sz="2500" kern="1200" dirty="0" smtClean="0"/>
            <a:t>Обоснование проекта</a:t>
          </a:r>
          <a:endParaRPr lang="ru-RU" sz="2500" kern="1200" dirty="0"/>
        </a:p>
      </dsp:txBody>
      <dsp:txXfrm>
        <a:off x="23861" y="23861"/>
        <a:ext cx="5362379" cy="766951"/>
      </dsp:txXfrm>
    </dsp:sp>
    <dsp:sp modelId="{3FC52DBC-D45D-4D3B-8BC1-BBDC435C5DDE}">
      <dsp:nvSpPr>
        <dsp:cNvPr id="0" name=""/>
        <dsp:cNvSpPr/>
      </dsp:nvSpPr>
      <dsp:spPr>
        <a:xfrm>
          <a:off x="473202" y="927822"/>
          <a:ext cx="6336792" cy="814673"/>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ru-RU" sz="2500" kern="1200" dirty="0" smtClean="0"/>
            <a:t>Определение проекта</a:t>
          </a:r>
          <a:endParaRPr lang="ru-RU" sz="2500" kern="1200" dirty="0"/>
        </a:p>
      </dsp:txBody>
      <dsp:txXfrm>
        <a:off x="497063" y="951683"/>
        <a:ext cx="5286330" cy="766951"/>
      </dsp:txXfrm>
    </dsp:sp>
    <dsp:sp modelId="{F40D1BB4-7483-4F34-A792-798AAEED9DDA}">
      <dsp:nvSpPr>
        <dsp:cNvPr id="0" name=""/>
        <dsp:cNvSpPr/>
      </dsp:nvSpPr>
      <dsp:spPr>
        <a:xfrm>
          <a:off x="946404" y="1855644"/>
          <a:ext cx="6336792" cy="814673"/>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ru-RU" sz="2500" kern="1200" dirty="0" smtClean="0"/>
            <a:t>Организационная структура проекта</a:t>
          </a:r>
          <a:endParaRPr lang="ru-RU" sz="2500" kern="1200" dirty="0"/>
        </a:p>
      </dsp:txBody>
      <dsp:txXfrm>
        <a:off x="970265" y="1879505"/>
        <a:ext cx="5286330" cy="766951"/>
      </dsp:txXfrm>
    </dsp:sp>
    <dsp:sp modelId="{F7261E8F-9FB6-43D8-8F32-0E2106C8E694}">
      <dsp:nvSpPr>
        <dsp:cNvPr id="0" name=""/>
        <dsp:cNvSpPr/>
      </dsp:nvSpPr>
      <dsp:spPr>
        <a:xfrm>
          <a:off x="1419605" y="2783467"/>
          <a:ext cx="6336792" cy="814673"/>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ru-RU" sz="2500" kern="1200" dirty="0" smtClean="0"/>
            <a:t>Права и обязанности</a:t>
          </a:r>
          <a:endParaRPr lang="ru-RU" sz="2500" kern="1200" dirty="0"/>
        </a:p>
      </dsp:txBody>
      <dsp:txXfrm>
        <a:off x="1443466" y="2807328"/>
        <a:ext cx="5286330" cy="766951"/>
      </dsp:txXfrm>
    </dsp:sp>
    <dsp:sp modelId="{82868390-CC1D-4B9D-9D20-DB6B98C5576D}">
      <dsp:nvSpPr>
        <dsp:cNvPr id="0" name=""/>
        <dsp:cNvSpPr/>
      </dsp:nvSpPr>
      <dsp:spPr>
        <a:xfrm>
          <a:off x="1892808" y="3711289"/>
          <a:ext cx="6336792" cy="814673"/>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ru-RU" sz="2500" kern="1200" smtClean="0"/>
            <a:t>Порядок управления проектом</a:t>
          </a:r>
          <a:endParaRPr lang="ru-RU" sz="2500" kern="1200" dirty="0"/>
        </a:p>
      </dsp:txBody>
      <dsp:txXfrm>
        <a:off x="1916669" y="3735150"/>
        <a:ext cx="5286330" cy="766951"/>
      </dsp:txXfrm>
    </dsp:sp>
    <dsp:sp modelId="{DA240A1E-A3C6-4461-8BBA-2B767D5E04F3}">
      <dsp:nvSpPr>
        <dsp:cNvPr id="0" name=""/>
        <dsp:cNvSpPr/>
      </dsp:nvSpPr>
      <dsp:spPr>
        <a:xfrm>
          <a:off x="5807254" y="595164"/>
          <a:ext cx="529537" cy="529537"/>
        </a:xfrm>
        <a:prstGeom prst="downArrow">
          <a:avLst>
            <a:gd name="adj1" fmla="val 55000"/>
            <a:gd name="adj2" fmla="val 45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ru-RU" sz="2400" kern="1200"/>
        </a:p>
      </dsp:txBody>
      <dsp:txXfrm>
        <a:off x="5926400" y="595164"/>
        <a:ext cx="291245" cy="398477"/>
      </dsp:txXfrm>
    </dsp:sp>
    <dsp:sp modelId="{D569EF5B-1507-4007-9209-78A39526FFEF}">
      <dsp:nvSpPr>
        <dsp:cNvPr id="0" name=""/>
        <dsp:cNvSpPr/>
      </dsp:nvSpPr>
      <dsp:spPr>
        <a:xfrm>
          <a:off x="6280456" y="1522986"/>
          <a:ext cx="529537" cy="529537"/>
        </a:xfrm>
        <a:prstGeom prst="downArrow">
          <a:avLst>
            <a:gd name="adj1" fmla="val 55000"/>
            <a:gd name="adj2" fmla="val 45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ru-RU" sz="2400" kern="1200"/>
        </a:p>
      </dsp:txBody>
      <dsp:txXfrm>
        <a:off x="6399602" y="1522986"/>
        <a:ext cx="291245" cy="398477"/>
      </dsp:txXfrm>
    </dsp:sp>
    <dsp:sp modelId="{E066901F-2BE4-4D11-8592-E991E72AC1D6}">
      <dsp:nvSpPr>
        <dsp:cNvPr id="0" name=""/>
        <dsp:cNvSpPr/>
      </dsp:nvSpPr>
      <dsp:spPr>
        <a:xfrm>
          <a:off x="6753658" y="2437231"/>
          <a:ext cx="529537" cy="529537"/>
        </a:xfrm>
        <a:prstGeom prst="downArrow">
          <a:avLst>
            <a:gd name="adj1" fmla="val 55000"/>
            <a:gd name="adj2" fmla="val 45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ru-RU" sz="2400" kern="1200"/>
        </a:p>
      </dsp:txBody>
      <dsp:txXfrm>
        <a:off x="6872804" y="2437231"/>
        <a:ext cx="291245" cy="398477"/>
      </dsp:txXfrm>
    </dsp:sp>
    <dsp:sp modelId="{65216F85-26BD-40D9-8D7D-F03C30B6A64F}">
      <dsp:nvSpPr>
        <dsp:cNvPr id="0" name=""/>
        <dsp:cNvSpPr/>
      </dsp:nvSpPr>
      <dsp:spPr>
        <a:xfrm>
          <a:off x="7226860" y="3374105"/>
          <a:ext cx="529537" cy="529537"/>
        </a:xfrm>
        <a:prstGeom prst="downArrow">
          <a:avLst>
            <a:gd name="adj1" fmla="val 55000"/>
            <a:gd name="adj2" fmla="val 45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ru-RU" sz="2400" kern="1200"/>
        </a:p>
      </dsp:txBody>
      <dsp:txXfrm>
        <a:off x="7346006" y="3374105"/>
        <a:ext cx="291245" cy="3984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39A54-622C-4286-8B58-6A70592F5C87}">
      <dsp:nvSpPr>
        <dsp:cNvPr id="0" name=""/>
        <dsp:cNvSpPr/>
      </dsp:nvSpPr>
      <dsp:spPr>
        <a:xfrm>
          <a:off x="0" y="19342"/>
          <a:ext cx="8229600" cy="111384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ru-RU" sz="2800" b="1" kern="1200" dirty="0" smtClean="0"/>
            <a:t>Список основных контрольных событий (вехи проекта)</a:t>
          </a:r>
          <a:endParaRPr lang="ru-RU" sz="2800" kern="1200" dirty="0"/>
        </a:p>
      </dsp:txBody>
      <dsp:txXfrm>
        <a:off x="54373" y="73715"/>
        <a:ext cx="8120854" cy="1005094"/>
      </dsp:txXfrm>
    </dsp:sp>
    <dsp:sp modelId="{62410091-46FF-4400-B522-BFBABDE0E2E9}">
      <dsp:nvSpPr>
        <dsp:cNvPr id="0" name=""/>
        <dsp:cNvSpPr/>
      </dsp:nvSpPr>
      <dsp:spPr>
        <a:xfrm>
          <a:off x="0" y="1133182"/>
          <a:ext cx="8229600" cy="139104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ru-RU" sz="2200" kern="1200" smtClean="0"/>
            <a:t>веха проекта определяет момент перехода проекта из одного состояния в другое</a:t>
          </a:r>
          <a:endParaRPr lang="ru-RU" sz="2200" kern="1200" dirty="0"/>
        </a:p>
        <a:p>
          <a:pPr marL="228600" lvl="1" indent="-228600" algn="l" defTabSz="977900">
            <a:lnSpc>
              <a:spcPct val="90000"/>
            </a:lnSpc>
            <a:spcBef>
              <a:spcPct val="0"/>
            </a:spcBef>
            <a:spcAft>
              <a:spcPct val="20000"/>
            </a:spcAft>
            <a:buChar char="••"/>
          </a:pPr>
          <a:r>
            <a:rPr lang="ru-RU" sz="2200" kern="1200" smtClean="0"/>
            <a:t>отличие вехи от операции проекта - веха не имеет длительности</a:t>
          </a:r>
          <a:endParaRPr lang="ru-RU" sz="2200" kern="1200" dirty="0"/>
        </a:p>
      </dsp:txBody>
      <dsp:txXfrm>
        <a:off x="0" y="1133182"/>
        <a:ext cx="8229600" cy="1391040"/>
      </dsp:txXfrm>
    </dsp:sp>
    <dsp:sp modelId="{97D09282-DA08-4ABB-9544-2219DB414D82}">
      <dsp:nvSpPr>
        <dsp:cNvPr id="0" name=""/>
        <dsp:cNvSpPr/>
      </dsp:nvSpPr>
      <dsp:spPr>
        <a:xfrm>
          <a:off x="0" y="2524222"/>
          <a:ext cx="8229600" cy="111384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ru-RU" sz="2800" b="1" kern="1200" smtClean="0"/>
            <a:t>Ключевые риски проекта:</a:t>
          </a:r>
          <a:endParaRPr lang="ru-RU" sz="2800" b="1" kern="1200" dirty="0" smtClean="0"/>
        </a:p>
      </dsp:txBody>
      <dsp:txXfrm>
        <a:off x="54373" y="2578595"/>
        <a:ext cx="8120854" cy="1005094"/>
      </dsp:txXfrm>
    </dsp:sp>
    <dsp:sp modelId="{9AADA145-75A4-4431-9F20-ADA56FD13707}">
      <dsp:nvSpPr>
        <dsp:cNvPr id="0" name=""/>
        <dsp:cNvSpPr/>
      </dsp:nvSpPr>
      <dsp:spPr>
        <a:xfrm>
          <a:off x="0" y="3638062"/>
          <a:ext cx="8229600" cy="6955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ru-RU" sz="2200" kern="1200" dirty="0" smtClean="0"/>
            <a:t>риски определенные на этапе инициации проекта детализируются в плане проекта</a:t>
          </a:r>
          <a:endParaRPr lang="ru-RU" sz="2200" kern="1200" dirty="0"/>
        </a:p>
      </dsp:txBody>
      <dsp:txXfrm>
        <a:off x="0" y="3638062"/>
        <a:ext cx="8229600" cy="6955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D83FC-61AD-4B61-A5A9-FC3C8B82C771}" type="datetimeFigureOut">
              <a:rPr lang="ru-RU" smtClean="0"/>
              <a:t>01.11.2016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EF44E8-94A9-4348-9128-2A338768E89E}" type="slidenum">
              <a:rPr lang="ru-RU" smtClean="0"/>
              <a:t>‹#›</a:t>
            </a:fld>
            <a:endParaRPr lang="ru-RU"/>
          </a:p>
        </p:txBody>
      </p:sp>
    </p:spTree>
    <p:extLst>
      <p:ext uri="{BB962C8B-B14F-4D97-AF65-F5344CB8AC3E}">
        <p14:creationId xmlns:p14="http://schemas.microsoft.com/office/powerpoint/2010/main" val="3126510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7EF44E8-94A9-4348-9128-2A338768E89E}" type="slidenum">
              <a:rPr lang="ru-RU" smtClean="0"/>
              <a:t>51</a:t>
            </a:fld>
            <a:endParaRPr lang="ru-RU"/>
          </a:p>
        </p:txBody>
      </p:sp>
    </p:spTree>
    <p:extLst>
      <p:ext uri="{BB962C8B-B14F-4D97-AF65-F5344CB8AC3E}">
        <p14:creationId xmlns:p14="http://schemas.microsoft.com/office/powerpoint/2010/main" val="611624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7EF44E8-94A9-4348-9128-2A338768E89E}" type="slidenum">
              <a:rPr lang="ru-RU" smtClean="0"/>
              <a:t>52</a:t>
            </a:fld>
            <a:endParaRPr lang="ru-RU"/>
          </a:p>
        </p:txBody>
      </p:sp>
    </p:spTree>
    <p:extLst>
      <p:ext uri="{BB962C8B-B14F-4D97-AF65-F5344CB8AC3E}">
        <p14:creationId xmlns:p14="http://schemas.microsoft.com/office/powerpoint/2010/main" val="611624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01.11.2016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01.11.2016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01.11.2016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01.11.2016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01.11.2016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01.11.2016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01.11.2016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01.11.2016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01.11.2016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01.11.2016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01.11.2016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01.11.2016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Менеджмент проектов программного обеспечения</a:t>
            </a:r>
            <a:endParaRPr lang="ru-RU" dirty="0"/>
          </a:p>
        </p:txBody>
      </p:sp>
      <p:sp>
        <p:nvSpPr>
          <p:cNvPr id="3" name="Подзаголовок 2"/>
          <p:cNvSpPr>
            <a:spLocks noGrp="1"/>
          </p:cNvSpPr>
          <p:nvPr>
            <p:ph type="subTitle" idx="1"/>
          </p:nvPr>
        </p:nvSpPr>
        <p:spPr/>
        <p:txBody>
          <a:bodyPr/>
          <a:lstStyle/>
          <a:p>
            <a:r>
              <a:rPr lang="ru-RU" dirty="0" smtClean="0"/>
              <a:t>(лекции)</a:t>
            </a:r>
            <a:endParaRPr lang="ru-RU" dirty="0"/>
          </a:p>
        </p:txBody>
      </p:sp>
    </p:spTree>
    <p:extLst>
      <p:ext uri="{BB962C8B-B14F-4D97-AF65-F5344CB8AC3E}">
        <p14:creationId xmlns:p14="http://schemas.microsoft.com/office/powerpoint/2010/main" val="2603158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 </a:t>
            </a:r>
            <a:r>
              <a:rPr lang="ru-RU" dirty="0" smtClean="0"/>
              <a:t>Понятие </a:t>
            </a:r>
            <a:r>
              <a:rPr lang="ru-RU" dirty="0"/>
              <a:t>проекта</a:t>
            </a:r>
          </a:p>
        </p:txBody>
      </p:sp>
      <p:sp>
        <p:nvSpPr>
          <p:cNvPr id="3" name="Объект 2"/>
          <p:cNvSpPr>
            <a:spLocks noGrp="1"/>
          </p:cNvSpPr>
          <p:nvPr>
            <p:ph idx="1"/>
          </p:nvPr>
        </p:nvSpPr>
        <p:spPr/>
        <p:txBody>
          <a:bodyPr>
            <a:normAutofit fontScale="70000" lnSpcReduction="20000"/>
          </a:bodyPr>
          <a:lstStyle/>
          <a:p>
            <a:pPr marL="0" indent="0">
              <a:buNone/>
            </a:pPr>
            <a:r>
              <a:rPr lang="ru-RU" b="1" dirty="0" smtClean="0"/>
              <a:t>Проект</a:t>
            </a:r>
            <a:r>
              <a:rPr lang="ru-RU" dirty="0" smtClean="0"/>
              <a:t> – это комплекс </a:t>
            </a:r>
            <a:r>
              <a:rPr lang="ru-RU" dirty="0"/>
              <a:t>действий, направленных на получение уникального результата, будь то продукт или услуга. </a:t>
            </a:r>
            <a:endParaRPr lang="ru-RU" dirty="0" smtClean="0"/>
          </a:p>
          <a:p>
            <a:pPr marL="0" indent="0">
              <a:buNone/>
            </a:pPr>
            <a:r>
              <a:rPr lang="ru-RU" dirty="0" smtClean="0"/>
              <a:t>Суть </a:t>
            </a:r>
            <a:r>
              <a:rPr lang="ru-RU" dirty="0"/>
              <a:t>результата – его содержание. </a:t>
            </a:r>
            <a:endParaRPr lang="ru-RU" dirty="0" smtClean="0"/>
          </a:p>
          <a:p>
            <a:pPr marL="0" indent="0">
              <a:buNone/>
            </a:pPr>
            <a:r>
              <a:rPr lang="ru-RU" dirty="0" smtClean="0"/>
              <a:t>Для </a:t>
            </a:r>
            <a:r>
              <a:rPr lang="ru-RU" dirty="0"/>
              <a:t>информационной системы – ее функциональность. </a:t>
            </a:r>
            <a:endParaRPr lang="ru-RU" dirty="0" smtClean="0"/>
          </a:p>
          <a:p>
            <a:pPr marL="0" indent="0">
              <a:buNone/>
            </a:pPr>
            <a:endParaRPr lang="ru-RU" dirty="0" smtClean="0"/>
          </a:p>
          <a:p>
            <a:pPr marL="0" indent="0">
              <a:buNone/>
            </a:pPr>
            <a:endParaRPr lang="ru-RU" dirty="0"/>
          </a:p>
          <a:p>
            <a:pPr marL="0" indent="0">
              <a:buNone/>
            </a:pPr>
            <a:r>
              <a:rPr lang="ru-RU" b="1" dirty="0" smtClean="0"/>
              <a:t>Проект</a:t>
            </a:r>
            <a:r>
              <a:rPr lang="ru-RU" dirty="0" smtClean="0"/>
              <a:t> </a:t>
            </a:r>
            <a:r>
              <a:rPr lang="ru-RU" dirty="0"/>
              <a:t>представляет собой комплекс уникальных действий, не опирающийся на организационную структуру, имеющий определенные дату начала и окончания, расписание, стоимость и технические </a:t>
            </a:r>
            <a:r>
              <a:rPr lang="ru-RU" dirty="0" smtClean="0"/>
              <a:t>задачи </a:t>
            </a:r>
          </a:p>
          <a:p>
            <a:pPr marL="0" indent="0">
              <a:buNone/>
            </a:pPr>
            <a:r>
              <a:rPr lang="ru-RU" dirty="0" smtClean="0"/>
              <a:t>Управление проектом </a:t>
            </a:r>
            <a:r>
              <a:rPr lang="ru-RU" dirty="0"/>
              <a:t>сильно отличается от управления обычным функциональным подразделением, в котором постоянно выполняется одна и та же работа, не имеющая четкой даты и завершения</a:t>
            </a:r>
          </a:p>
        </p:txBody>
      </p:sp>
    </p:spTree>
    <p:extLst>
      <p:ext uri="{BB962C8B-B14F-4D97-AF65-F5344CB8AC3E}">
        <p14:creationId xmlns:p14="http://schemas.microsoft.com/office/powerpoint/2010/main" val="3303104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Характеристики проекта</a:t>
            </a:r>
            <a:endParaRPr lang="ru-RU" dirty="0"/>
          </a:p>
        </p:txBody>
      </p:sp>
      <p:sp>
        <p:nvSpPr>
          <p:cNvPr id="3" name="Объект 2"/>
          <p:cNvSpPr>
            <a:spLocks noGrp="1"/>
          </p:cNvSpPr>
          <p:nvPr>
            <p:ph idx="1"/>
          </p:nvPr>
        </p:nvSpPr>
        <p:spPr>
          <a:xfrm>
            <a:off x="457200" y="1600201"/>
            <a:ext cx="8229600" cy="1972816"/>
          </a:xfrm>
        </p:spPr>
        <p:txBody>
          <a:bodyPr>
            <a:normAutofit/>
          </a:bodyPr>
          <a:lstStyle/>
          <a:p>
            <a:pPr marL="514350" indent="-514350">
              <a:buFont typeface="+mj-lt"/>
              <a:buAutoNum type="arabicPeriod"/>
            </a:pPr>
            <a:r>
              <a:rPr lang="ru-RU" b="1" dirty="0"/>
              <a:t>Наличие дат начала и </a:t>
            </a:r>
            <a:r>
              <a:rPr lang="ru-RU" b="1" dirty="0" smtClean="0"/>
              <a:t>завершения</a:t>
            </a:r>
          </a:p>
          <a:p>
            <a:pPr marL="0" indent="0">
              <a:buNone/>
            </a:pPr>
            <a:r>
              <a:rPr lang="ru-RU" sz="2800" i="1" dirty="0" smtClean="0"/>
              <a:t>Операционная, рутинная деятельность предприятия не имеет четких сроков выполнения</a:t>
            </a:r>
            <a:endParaRPr lang="ru-RU" sz="2800" i="1" dirty="0"/>
          </a:p>
        </p:txBody>
      </p:sp>
      <p:pic>
        <p:nvPicPr>
          <p:cNvPr id="1026" name="Picture 2" descr="Картинки по запросу сроки проекта"/>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536825" y="3250179"/>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178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Характеристики проекта</a:t>
            </a:r>
            <a:endParaRPr lang="ru-RU" dirty="0"/>
          </a:p>
        </p:txBody>
      </p:sp>
      <p:sp>
        <p:nvSpPr>
          <p:cNvPr id="3" name="Объект 2"/>
          <p:cNvSpPr>
            <a:spLocks noGrp="1"/>
          </p:cNvSpPr>
          <p:nvPr>
            <p:ph idx="1"/>
          </p:nvPr>
        </p:nvSpPr>
        <p:spPr>
          <a:xfrm>
            <a:off x="457200" y="1600201"/>
            <a:ext cx="8229600" cy="1972816"/>
          </a:xfrm>
        </p:spPr>
        <p:txBody>
          <a:bodyPr>
            <a:normAutofit/>
          </a:bodyPr>
          <a:lstStyle/>
          <a:p>
            <a:pPr marL="0" indent="0">
              <a:buNone/>
            </a:pPr>
            <a:r>
              <a:rPr lang="ru-RU" dirty="0" smtClean="0"/>
              <a:t>2. Результат </a:t>
            </a:r>
            <a:r>
              <a:rPr lang="ru-RU" dirty="0"/>
              <a:t>каждого проекта – </a:t>
            </a:r>
            <a:r>
              <a:rPr lang="ru-RU" b="1" dirty="0"/>
              <a:t>уникальный</a:t>
            </a:r>
            <a:r>
              <a:rPr lang="ru-RU" dirty="0"/>
              <a:t> продукт или </a:t>
            </a:r>
            <a:r>
              <a:rPr lang="ru-RU" dirty="0" smtClean="0"/>
              <a:t>услуга</a:t>
            </a:r>
          </a:p>
          <a:p>
            <a:pPr marL="0" indent="0">
              <a:buNone/>
            </a:pPr>
            <a:r>
              <a:rPr lang="ru-RU" sz="2200" i="1" dirty="0" smtClean="0"/>
              <a:t>Разработка нового продукта – </a:t>
            </a:r>
            <a:r>
              <a:rPr lang="en-US" sz="2200" i="1" dirty="0" smtClean="0"/>
              <a:t>&gt; </a:t>
            </a:r>
            <a:r>
              <a:rPr lang="ru-RU" sz="2200" i="1" dirty="0" smtClean="0"/>
              <a:t>проект</a:t>
            </a:r>
            <a:endParaRPr lang="en-US" sz="2200" i="1" dirty="0" smtClean="0"/>
          </a:p>
          <a:p>
            <a:pPr marL="0" indent="0">
              <a:buNone/>
            </a:pPr>
            <a:r>
              <a:rPr lang="ru-RU" sz="2200" i="1" dirty="0" smtClean="0"/>
              <a:t>Серийное производство продукта -</a:t>
            </a:r>
            <a:r>
              <a:rPr lang="en-US" sz="2200" i="1" dirty="0" smtClean="0"/>
              <a:t>&gt;</a:t>
            </a:r>
            <a:r>
              <a:rPr lang="ru-RU" sz="2200" i="1" dirty="0" smtClean="0"/>
              <a:t>операционная деятельность</a:t>
            </a:r>
            <a:endParaRPr lang="ru-RU" sz="2200" i="1" dirty="0"/>
          </a:p>
        </p:txBody>
      </p:sp>
      <p:pic>
        <p:nvPicPr>
          <p:cNvPr id="2050" name="Picture 2" descr="Картинки по запросу уникальный продук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3439393"/>
            <a:ext cx="2378770" cy="3397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970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Характеристики проекта</a:t>
            </a:r>
            <a:endParaRPr lang="ru-RU" dirty="0"/>
          </a:p>
        </p:txBody>
      </p:sp>
      <p:sp>
        <p:nvSpPr>
          <p:cNvPr id="3" name="Объект 2"/>
          <p:cNvSpPr>
            <a:spLocks noGrp="1"/>
          </p:cNvSpPr>
          <p:nvPr>
            <p:ph idx="1"/>
          </p:nvPr>
        </p:nvSpPr>
        <p:spPr>
          <a:xfrm>
            <a:off x="457200" y="1600201"/>
            <a:ext cx="8229600" cy="1180727"/>
          </a:xfrm>
        </p:spPr>
        <p:txBody>
          <a:bodyPr>
            <a:normAutofit/>
          </a:bodyPr>
          <a:lstStyle/>
          <a:p>
            <a:pPr marL="0" indent="0">
              <a:buNone/>
            </a:pPr>
            <a:r>
              <a:rPr lang="ru-RU" dirty="0"/>
              <a:t>3</a:t>
            </a:r>
            <a:r>
              <a:rPr lang="ru-RU" dirty="0" smtClean="0"/>
              <a:t>. </a:t>
            </a:r>
            <a:r>
              <a:rPr lang="ru-RU" dirty="0"/>
              <a:t>Направленность проекта на достижение </a:t>
            </a:r>
            <a:r>
              <a:rPr lang="ru-RU" b="1" dirty="0"/>
              <a:t>определенных </a:t>
            </a:r>
            <a:r>
              <a:rPr lang="ru-RU" b="1" dirty="0" smtClean="0"/>
              <a:t>целей</a:t>
            </a:r>
          </a:p>
        </p:txBody>
      </p:sp>
      <p:pic>
        <p:nvPicPr>
          <p:cNvPr id="3074" name="Picture 2" descr="Картинки по запросу результат работы"/>
          <p:cNvPicPr>
            <a:picLocks noChangeAspect="1" noChangeArrowheads="1"/>
          </p:cNvPicPr>
          <p:nvPr/>
        </p:nvPicPr>
        <p:blipFill rotWithShape="1">
          <a:blip r:embed="rId2">
            <a:extLst>
              <a:ext uri="{28A0092B-C50C-407E-A947-70E740481C1C}">
                <a14:useLocalDpi xmlns:a14="http://schemas.microsoft.com/office/drawing/2010/main" val="0"/>
              </a:ext>
            </a:extLst>
          </a:blip>
          <a:srcRect l="3546" t="13939" r="14992" b="16449"/>
          <a:stretch/>
        </p:blipFill>
        <p:spPr bwMode="auto">
          <a:xfrm>
            <a:off x="1691680" y="2924944"/>
            <a:ext cx="5943600" cy="3560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49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92696"/>
            <a:ext cx="8229600" cy="5433467"/>
          </a:xfrm>
        </p:spPr>
        <p:txBody>
          <a:bodyPr>
            <a:normAutofit fontScale="92500" lnSpcReduction="10000"/>
          </a:bodyPr>
          <a:lstStyle/>
          <a:p>
            <a:pPr marL="0" indent="0">
              <a:buNone/>
            </a:pPr>
            <a:r>
              <a:rPr lang="ru-RU" b="1" i="1" dirty="0" smtClean="0"/>
              <a:t>Цель </a:t>
            </a:r>
            <a:r>
              <a:rPr lang="ru-RU" b="1" i="1" dirty="0"/>
              <a:t>проекта</a:t>
            </a:r>
            <a:r>
              <a:rPr lang="ru-RU" dirty="0"/>
              <a:t> </a:t>
            </a:r>
            <a:endParaRPr lang="ru-RU" dirty="0" smtClean="0"/>
          </a:p>
          <a:p>
            <a:pPr marL="0" indent="0">
              <a:buNone/>
            </a:pPr>
            <a:r>
              <a:rPr lang="ru-RU" dirty="0" smtClean="0"/>
              <a:t>описывает </a:t>
            </a:r>
            <a:r>
              <a:rPr lang="ru-RU" dirty="0"/>
              <a:t>какие задачи должны быть решены в результате </a:t>
            </a:r>
            <a:r>
              <a:rPr lang="ru-RU" dirty="0" smtClean="0"/>
              <a:t>проекта</a:t>
            </a:r>
          </a:p>
          <a:p>
            <a:pPr marL="0" indent="0">
              <a:buNone/>
            </a:pPr>
            <a:endParaRPr lang="ru-RU" dirty="0" smtClean="0"/>
          </a:p>
          <a:p>
            <a:pPr marL="0" indent="0">
              <a:buNone/>
            </a:pPr>
            <a:r>
              <a:rPr lang="ru-RU" b="1" i="1" dirty="0" smtClean="0"/>
              <a:t>Содержание проекта</a:t>
            </a:r>
          </a:p>
          <a:p>
            <a:pPr marL="0" indent="0">
              <a:buNone/>
            </a:pPr>
            <a:r>
              <a:rPr lang="ru-RU" dirty="0" smtClean="0"/>
              <a:t>что </a:t>
            </a:r>
            <a:r>
              <a:rPr lang="ru-RU" dirty="0"/>
              <a:t>именно является результатом </a:t>
            </a:r>
            <a:r>
              <a:rPr lang="ru-RU" dirty="0" smtClean="0"/>
              <a:t>проекта</a:t>
            </a:r>
          </a:p>
          <a:p>
            <a:pPr marL="0" indent="0">
              <a:buNone/>
            </a:pPr>
            <a:endParaRPr lang="ru-RU" dirty="0"/>
          </a:p>
          <a:p>
            <a:pPr marL="0" indent="0">
              <a:buNone/>
            </a:pPr>
            <a:r>
              <a:rPr lang="ru-RU" b="1" i="1" dirty="0"/>
              <a:t>Управление проектом</a:t>
            </a:r>
            <a:r>
              <a:rPr lang="ru-RU" dirty="0"/>
              <a:t> </a:t>
            </a:r>
            <a:endParaRPr lang="ru-RU" dirty="0" smtClean="0"/>
          </a:p>
          <a:p>
            <a:pPr marL="0" indent="0">
              <a:buNone/>
            </a:pPr>
            <a:r>
              <a:rPr lang="ru-RU" dirty="0" smtClean="0"/>
              <a:t>определяет </a:t>
            </a:r>
            <a:r>
              <a:rPr lang="ru-RU" dirty="0"/>
              <a:t>“как”, с помощью каких действий, будет достигнута цель проекта и создан необходимый результат</a:t>
            </a:r>
          </a:p>
          <a:p>
            <a:pPr marL="0" indent="0">
              <a:buNone/>
            </a:pPr>
            <a:endParaRPr lang="ru-RU" dirty="0"/>
          </a:p>
        </p:txBody>
      </p:sp>
    </p:spTree>
    <p:extLst>
      <p:ext uri="{BB962C8B-B14F-4D97-AF65-F5344CB8AC3E}">
        <p14:creationId xmlns:p14="http://schemas.microsoft.com/office/powerpoint/2010/main" val="90858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20689"/>
            <a:ext cx="8229600" cy="1152128"/>
          </a:xfrm>
        </p:spPr>
        <p:txBody>
          <a:bodyPr/>
          <a:lstStyle/>
          <a:p>
            <a:pPr marL="0" indent="0" algn="ctr">
              <a:buNone/>
            </a:pPr>
            <a:r>
              <a:rPr lang="ru-RU" b="1" dirty="0"/>
              <a:t> </a:t>
            </a:r>
            <a:r>
              <a:rPr lang="ru-RU" b="1" dirty="0" smtClean="0"/>
              <a:t>Результата </a:t>
            </a:r>
            <a:r>
              <a:rPr lang="ru-RU" b="1" dirty="0"/>
              <a:t>проекта и достижение целей проекта – не одно и то </a:t>
            </a:r>
            <a:r>
              <a:rPr lang="ru-RU" b="1" dirty="0" smtClean="0"/>
              <a:t>же!</a:t>
            </a:r>
            <a:endParaRPr lang="ru-RU" b="1" dirty="0"/>
          </a:p>
        </p:txBody>
      </p:sp>
      <p:pic>
        <p:nvPicPr>
          <p:cNvPr id="3074" name="Picture 2" descr="Картинки по запросу ожидание реальност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060848"/>
            <a:ext cx="5715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933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8229600" cy="5649491"/>
          </a:xfrm>
        </p:spPr>
        <p:txBody>
          <a:bodyPr/>
          <a:lstStyle/>
          <a:p>
            <a:pPr marL="0" indent="0" algn="ctr">
              <a:buNone/>
            </a:pPr>
            <a:r>
              <a:rPr lang="ru-RU" dirty="0"/>
              <a:t>У</a:t>
            </a:r>
            <a:r>
              <a:rPr lang="ru-RU" dirty="0" smtClean="0"/>
              <a:t>правление </a:t>
            </a:r>
            <a:r>
              <a:rPr lang="ru-RU" dirty="0"/>
              <a:t>проектом </a:t>
            </a:r>
            <a:r>
              <a:rPr lang="ru-RU" dirty="0" smtClean="0"/>
              <a:t>это </a:t>
            </a:r>
          </a:p>
          <a:p>
            <a:pPr marL="0" indent="0" algn="ctr">
              <a:buNone/>
            </a:pPr>
            <a:endParaRPr lang="ru-RU" b="1" i="1" dirty="0" smtClean="0"/>
          </a:p>
          <a:p>
            <a:pPr marL="0" indent="0" algn="ctr">
              <a:buNone/>
            </a:pPr>
            <a:r>
              <a:rPr lang="ru-RU" b="1" i="1" dirty="0" smtClean="0">
                <a:solidFill>
                  <a:srgbClr val="FF0000"/>
                </a:solidFill>
              </a:rPr>
              <a:t>постоянная деятельность</a:t>
            </a:r>
            <a:r>
              <a:rPr lang="ru-RU" b="1" i="1" dirty="0" smtClean="0"/>
              <a:t> </a:t>
            </a:r>
          </a:p>
          <a:p>
            <a:pPr marL="0" indent="0" algn="ctr">
              <a:buNone/>
            </a:pPr>
            <a:endParaRPr lang="ru-RU" dirty="0" smtClean="0"/>
          </a:p>
          <a:p>
            <a:pPr marL="0" indent="0" algn="ctr">
              <a:buNone/>
            </a:pPr>
            <a:r>
              <a:rPr lang="ru-RU" dirty="0" smtClean="0"/>
              <a:t>начиная </a:t>
            </a:r>
            <a:r>
              <a:rPr lang="ru-RU" dirty="0"/>
              <a:t>с его инициации, вплоть до завершения проекта, то есть получения результата</a:t>
            </a:r>
          </a:p>
        </p:txBody>
      </p:sp>
    </p:spTree>
    <p:extLst>
      <p:ext uri="{BB962C8B-B14F-4D97-AF65-F5344CB8AC3E}">
        <p14:creationId xmlns:p14="http://schemas.microsoft.com/office/powerpoint/2010/main" val="2556806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548681"/>
            <a:ext cx="8229600" cy="1152128"/>
          </a:xfrm>
        </p:spPr>
        <p:txBody>
          <a:bodyPr/>
          <a:lstStyle/>
          <a:p>
            <a:pPr marL="0" indent="0" algn="ctr">
              <a:buNone/>
            </a:pPr>
            <a:r>
              <a:rPr lang="ru-RU" b="1" dirty="0"/>
              <a:t>У</a:t>
            </a:r>
            <a:r>
              <a:rPr lang="ru-RU" b="1" dirty="0" smtClean="0"/>
              <a:t>правление </a:t>
            </a:r>
            <a:r>
              <a:rPr lang="ru-RU" b="1" dirty="0"/>
              <a:t>проектами не является уникальным с точки зрения процессов</a:t>
            </a:r>
          </a:p>
        </p:txBody>
      </p:sp>
      <p:pic>
        <p:nvPicPr>
          <p:cNvPr id="1026" name="Picture 2" descr="Картинки по запросу процессы в управлении проектам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72" y="2132856"/>
            <a:ext cx="4326061" cy="30530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Картинки по запросу процессы в управлении проектам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72816"/>
            <a:ext cx="4330569" cy="4181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975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alterozoom.com/images/87963_wtdde8s9o2otb0m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60648"/>
            <a:ext cx="8280920" cy="6251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728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Традиционный менеджмент </a:t>
            </a:r>
            <a:r>
              <a:rPr lang="en-US" dirty="0" smtClean="0"/>
              <a:t>VS </a:t>
            </a:r>
            <a:r>
              <a:rPr lang="ru-RU" dirty="0" smtClean="0"/>
              <a:t>Проектный менеджмент</a:t>
            </a:r>
            <a:endParaRPr lang="ru-RU" dirty="0"/>
          </a:p>
        </p:txBody>
      </p:sp>
      <p:sp>
        <p:nvSpPr>
          <p:cNvPr id="3" name="Объект 2"/>
          <p:cNvSpPr>
            <a:spLocks noGrp="1"/>
          </p:cNvSpPr>
          <p:nvPr>
            <p:ph idx="1"/>
          </p:nvPr>
        </p:nvSpPr>
        <p:spPr>
          <a:xfrm>
            <a:off x="601216" y="5881564"/>
            <a:ext cx="3754760" cy="499764"/>
          </a:xfrm>
        </p:spPr>
        <p:txBody>
          <a:bodyPr>
            <a:normAutofit fontScale="92500" lnSpcReduction="20000"/>
          </a:bodyPr>
          <a:lstStyle/>
          <a:p>
            <a:pPr marL="0" indent="0" algn="ctr">
              <a:buNone/>
            </a:pPr>
            <a:r>
              <a:rPr lang="ru-RU" b="1" dirty="0" smtClean="0"/>
              <a:t>Процесс</a:t>
            </a:r>
            <a:endParaRPr lang="ru-RU" b="1" dirty="0"/>
          </a:p>
        </p:txBody>
      </p:sp>
      <p:pic>
        <p:nvPicPr>
          <p:cNvPr id="4098" name="Picture 2" descr="Картинки по запросу результа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284984"/>
            <a:ext cx="4201877" cy="23042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Картинки по запросу процесс"/>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284984"/>
            <a:ext cx="3960440" cy="2524781"/>
          </a:xfrm>
          <a:prstGeom prst="rect">
            <a:avLst/>
          </a:prstGeom>
          <a:noFill/>
          <a:extLst>
            <a:ext uri="{909E8E84-426E-40DD-AFC4-6F175D3DCCD1}">
              <a14:hiddenFill xmlns:a14="http://schemas.microsoft.com/office/drawing/2010/main">
                <a:solidFill>
                  <a:srgbClr val="FFFFFF"/>
                </a:solidFill>
              </a14:hiddenFill>
            </a:ext>
          </a:extLst>
        </p:spPr>
      </p:pic>
      <p:sp>
        <p:nvSpPr>
          <p:cNvPr id="8" name="Объект 2"/>
          <p:cNvSpPr txBox="1">
            <a:spLocks/>
          </p:cNvSpPr>
          <p:nvPr/>
        </p:nvSpPr>
        <p:spPr>
          <a:xfrm>
            <a:off x="689039" y="2204864"/>
            <a:ext cx="8229600"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ru-RU" b="1" dirty="0" smtClean="0"/>
              <a:t>Направленность на конечные показатели</a:t>
            </a:r>
            <a:endParaRPr lang="ru-RU" b="1" dirty="0"/>
          </a:p>
        </p:txBody>
      </p:sp>
      <p:sp>
        <p:nvSpPr>
          <p:cNvPr id="9" name="Объект 2"/>
          <p:cNvSpPr txBox="1">
            <a:spLocks/>
          </p:cNvSpPr>
          <p:nvPr/>
        </p:nvSpPr>
        <p:spPr>
          <a:xfrm>
            <a:off x="4939574" y="5877272"/>
            <a:ext cx="3754760" cy="49976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ru-RU" b="1" dirty="0" smtClean="0"/>
              <a:t>Результат</a:t>
            </a:r>
            <a:endParaRPr lang="ru-RU" b="1" dirty="0"/>
          </a:p>
        </p:txBody>
      </p:sp>
    </p:spTree>
    <p:extLst>
      <p:ext uri="{BB962C8B-B14F-4D97-AF65-F5344CB8AC3E}">
        <p14:creationId xmlns:p14="http://schemas.microsoft.com/office/powerpoint/2010/main" val="155754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99592" y="620689"/>
            <a:ext cx="7787208" cy="3960440"/>
          </a:xfrm>
        </p:spPr>
        <p:txBody>
          <a:bodyPr>
            <a:normAutofit fontScale="92500" lnSpcReduction="20000"/>
          </a:bodyPr>
          <a:lstStyle/>
          <a:p>
            <a:pPr marL="0" indent="0" algn="just">
              <a:buNone/>
            </a:pPr>
            <a:r>
              <a:rPr lang="ru-RU" sz="2200" i="1" dirty="0" smtClean="0"/>
              <a:t>	Некоторые </a:t>
            </a:r>
            <a:r>
              <a:rPr lang="ru-RU" sz="2200" i="1" dirty="0"/>
              <a:t>утверждают, что можно управлять созданием программного обеспечения, не имея никаких навыков в программировании. </a:t>
            </a:r>
            <a:endParaRPr lang="ru-RU" sz="2200" i="1" dirty="0" smtClean="0"/>
          </a:p>
          <a:p>
            <a:pPr marL="0" indent="0" algn="just">
              <a:buNone/>
            </a:pPr>
            <a:r>
              <a:rPr lang="ru-RU" sz="2200" i="1" dirty="0" smtClean="0"/>
              <a:t>	Такая </a:t>
            </a:r>
            <a:r>
              <a:rPr lang="ru-RU" sz="2200" i="1" dirty="0"/>
              <a:t>уверенность, кажется, возникает в результате ошибочного мнения о том, что создание программного обеспечения является одной из форм производства. </a:t>
            </a:r>
            <a:endParaRPr lang="ru-RU" sz="2200" i="1" dirty="0" smtClean="0"/>
          </a:p>
          <a:p>
            <a:pPr marL="0" indent="0" algn="just">
              <a:buNone/>
            </a:pPr>
            <a:r>
              <a:rPr lang="ru-RU" sz="2200" i="1" dirty="0" smtClean="0"/>
              <a:t>	Но </a:t>
            </a:r>
            <a:r>
              <a:rPr lang="ru-RU" sz="2200" i="1" dirty="0"/>
              <a:t>производство является созданием повторяющихся </a:t>
            </a:r>
            <a:r>
              <a:rPr lang="ru-RU" sz="2200" i="1" dirty="0" smtClean="0"/>
              <a:t>	идентичных </a:t>
            </a:r>
            <a:r>
              <a:rPr lang="ru-RU" sz="2200" i="1" dirty="0"/>
              <a:t>объектов, в то время как производство программного обеспечения является созданием уникальных объектов, то есть, это одна из форм творчества. </a:t>
            </a:r>
            <a:endParaRPr lang="ru-RU" sz="2200" i="1" dirty="0" smtClean="0"/>
          </a:p>
          <a:p>
            <a:pPr marL="0" indent="0" algn="just">
              <a:buNone/>
            </a:pPr>
            <a:r>
              <a:rPr lang="ru-RU" sz="2200" i="1" dirty="0" smtClean="0"/>
              <a:t>	Таким </a:t>
            </a:r>
            <a:r>
              <a:rPr lang="ru-RU" sz="2200" i="1" dirty="0"/>
              <a:t>образом, производство программного обеспечения сродни издательскому делу — управляющий разработкой программного обеспечения, не умеющий программировать, подобен редактору газеты, который не умеет писать.</a:t>
            </a:r>
          </a:p>
        </p:txBody>
      </p:sp>
      <p:sp>
        <p:nvSpPr>
          <p:cNvPr id="4" name="Прямоугольник 3"/>
          <p:cNvSpPr/>
          <p:nvPr/>
        </p:nvSpPr>
        <p:spPr>
          <a:xfrm>
            <a:off x="6156176" y="5157192"/>
            <a:ext cx="2446247" cy="461665"/>
          </a:xfrm>
          <a:prstGeom prst="rect">
            <a:avLst/>
          </a:prstGeom>
        </p:spPr>
        <p:txBody>
          <a:bodyPr wrap="none">
            <a:spAutoFit/>
          </a:bodyPr>
          <a:lstStyle/>
          <a:p>
            <a:r>
              <a:rPr lang="ru-RU" sz="2400" b="1" i="1" dirty="0"/>
              <a:t>Джон </a:t>
            </a:r>
            <a:r>
              <a:rPr lang="ru-RU" sz="2400" b="1" i="1" dirty="0" err="1"/>
              <a:t>Рейнольдс</a:t>
            </a:r>
            <a:endParaRPr lang="ru-RU" sz="2400" b="1" i="1" dirty="0"/>
          </a:p>
        </p:txBody>
      </p:sp>
    </p:spTree>
    <p:extLst>
      <p:ext uri="{BB962C8B-B14F-4D97-AF65-F5344CB8AC3E}">
        <p14:creationId xmlns:p14="http://schemas.microsoft.com/office/powerpoint/2010/main" val="3159082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Традиционный менеджмент </a:t>
            </a:r>
            <a:r>
              <a:rPr lang="en-US" dirty="0" smtClean="0"/>
              <a:t>VS </a:t>
            </a:r>
            <a:r>
              <a:rPr lang="ru-RU" dirty="0" smtClean="0"/>
              <a:t>Проектный менеджмент</a:t>
            </a:r>
            <a:endParaRPr lang="ru-RU" dirty="0"/>
          </a:p>
        </p:txBody>
      </p:sp>
      <p:sp>
        <p:nvSpPr>
          <p:cNvPr id="3" name="Объект 2"/>
          <p:cNvSpPr>
            <a:spLocks noGrp="1"/>
          </p:cNvSpPr>
          <p:nvPr>
            <p:ph idx="1"/>
          </p:nvPr>
        </p:nvSpPr>
        <p:spPr>
          <a:xfrm>
            <a:off x="601216" y="5881564"/>
            <a:ext cx="3754760" cy="499764"/>
          </a:xfrm>
        </p:spPr>
        <p:txBody>
          <a:bodyPr>
            <a:normAutofit fontScale="47500" lnSpcReduction="20000"/>
          </a:bodyPr>
          <a:lstStyle/>
          <a:p>
            <a:pPr marL="0" indent="0" algn="ctr">
              <a:buNone/>
            </a:pPr>
            <a:r>
              <a:rPr lang="ru-RU" b="1" dirty="0"/>
              <a:t>Организация, в которой осуществляются процессы управления</a:t>
            </a:r>
          </a:p>
        </p:txBody>
      </p:sp>
      <p:sp>
        <p:nvSpPr>
          <p:cNvPr id="8" name="Объект 2"/>
          <p:cNvSpPr txBox="1">
            <a:spLocks/>
          </p:cNvSpPr>
          <p:nvPr/>
        </p:nvSpPr>
        <p:spPr>
          <a:xfrm>
            <a:off x="689039" y="1866528"/>
            <a:ext cx="8229600" cy="676672"/>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ru-RU" b="1" dirty="0"/>
              <a:t>Направленность на удовлетворение интересов</a:t>
            </a:r>
          </a:p>
        </p:txBody>
      </p:sp>
      <p:sp>
        <p:nvSpPr>
          <p:cNvPr id="9" name="Объект 2"/>
          <p:cNvSpPr txBox="1">
            <a:spLocks/>
          </p:cNvSpPr>
          <p:nvPr/>
        </p:nvSpPr>
        <p:spPr>
          <a:xfrm>
            <a:off x="4939574" y="5877272"/>
            <a:ext cx="3754760" cy="499764"/>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ru-RU" b="1" dirty="0"/>
              <a:t>Заказчик, которому важен конкретный результат проекта</a:t>
            </a:r>
          </a:p>
        </p:txBody>
      </p:sp>
      <p:pic>
        <p:nvPicPr>
          <p:cNvPr id="5122" name="Picture 2" descr="Картинки по запросу совещани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2830134"/>
            <a:ext cx="4600713" cy="29751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Картинки по запросу заказчи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3" y="2758127"/>
            <a:ext cx="3145181" cy="311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148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Традиционный менеджмент </a:t>
            </a:r>
            <a:r>
              <a:rPr lang="en-US" dirty="0" smtClean="0"/>
              <a:t>VS </a:t>
            </a:r>
            <a:r>
              <a:rPr lang="ru-RU" dirty="0" smtClean="0"/>
              <a:t>Проектный менеджмент</a:t>
            </a:r>
            <a:endParaRPr lang="ru-RU" dirty="0"/>
          </a:p>
        </p:txBody>
      </p:sp>
      <p:sp>
        <p:nvSpPr>
          <p:cNvPr id="3" name="Объект 2"/>
          <p:cNvSpPr>
            <a:spLocks noGrp="1"/>
          </p:cNvSpPr>
          <p:nvPr>
            <p:ph idx="1"/>
          </p:nvPr>
        </p:nvSpPr>
        <p:spPr>
          <a:xfrm>
            <a:off x="601216" y="5881564"/>
            <a:ext cx="3754760" cy="499764"/>
          </a:xfrm>
        </p:spPr>
        <p:txBody>
          <a:bodyPr>
            <a:normAutofit fontScale="55000" lnSpcReduction="20000"/>
          </a:bodyPr>
          <a:lstStyle/>
          <a:p>
            <a:pPr marL="0" indent="0" algn="ctr">
              <a:buNone/>
            </a:pPr>
            <a:r>
              <a:rPr lang="ru-RU" b="1" dirty="0" smtClean="0"/>
              <a:t>Неограниченные ресурсы и время</a:t>
            </a:r>
            <a:endParaRPr lang="ru-RU" b="1" dirty="0"/>
          </a:p>
        </p:txBody>
      </p:sp>
      <p:sp>
        <p:nvSpPr>
          <p:cNvPr id="8" name="Объект 2"/>
          <p:cNvSpPr txBox="1">
            <a:spLocks/>
          </p:cNvSpPr>
          <p:nvPr/>
        </p:nvSpPr>
        <p:spPr>
          <a:xfrm>
            <a:off x="689039" y="1866528"/>
            <a:ext cx="8229600"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ru-RU" b="1" dirty="0"/>
              <a:t>Ограничения</a:t>
            </a:r>
          </a:p>
        </p:txBody>
      </p:sp>
      <p:sp>
        <p:nvSpPr>
          <p:cNvPr id="9" name="Объект 2"/>
          <p:cNvSpPr txBox="1">
            <a:spLocks/>
          </p:cNvSpPr>
          <p:nvPr/>
        </p:nvSpPr>
        <p:spPr>
          <a:xfrm>
            <a:off x="4427984" y="5805264"/>
            <a:ext cx="4490655" cy="499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ru-RU" sz="1800" b="1" dirty="0"/>
              <a:t>Ч</a:t>
            </a:r>
            <a:r>
              <a:rPr lang="ru-RU" sz="1800" b="1" dirty="0" smtClean="0"/>
              <a:t>еткие </a:t>
            </a:r>
            <a:r>
              <a:rPr lang="ru-RU" sz="1800" b="1" dirty="0"/>
              <a:t>ограничения по </a:t>
            </a:r>
            <a:r>
              <a:rPr lang="ru-RU" sz="1800" b="1" dirty="0" smtClean="0"/>
              <a:t>разным ресурсам</a:t>
            </a:r>
            <a:endParaRPr lang="ru-RU" sz="1800" b="1" dirty="0"/>
          </a:p>
        </p:txBody>
      </p:sp>
      <p:pic>
        <p:nvPicPr>
          <p:cNvPr id="6146" name="Picture 2" descr="Картинки по запросу неограниченные ресурсы и время"/>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9509"/>
          <a:stretch/>
        </p:blipFill>
        <p:spPr bwMode="auto">
          <a:xfrm>
            <a:off x="971600" y="2755129"/>
            <a:ext cx="3090841" cy="293034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Картинки по запросу ограничения по проекту"/>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051" y="2816145"/>
            <a:ext cx="4119773"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402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Традиционный менеджмент </a:t>
            </a:r>
            <a:r>
              <a:rPr lang="en-US" dirty="0" smtClean="0"/>
              <a:t>VS </a:t>
            </a:r>
            <a:r>
              <a:rPr lang="ru-RU" dirty="0" smtClean="0"/>
              <a:t>Проектный менеджмент</a:t>
            </a:r>
            <a:endParaRPr lang="ru-RU" dirty="0"/>
          </a:p>
        </p:txBody>
      </p:sp>
      <p:sp>
        <p:nvSpPr>
          <p:cNvPr id="3" name="Объект 2"/>
          <p:cNvSpPr>
            <a:spLocks noGrp="1"/>
          </p:cNvSpPr>
          <p:nvPr>
            <p:ph idx="1"/>
          </p:nvPr>
        </p:nvSpPr>
        <p:spPr>
          <a:xfrm>
            <a:off x="601216" y="5881564"/>
            <a:ext cx="3754760" cy="499764"/>
          </a:xfrm>
        </p:spPr>
        <p:txBody>
          <a:bodyPr>
            <a:normAutofit fontScale="62500" lnSpcReduction="20000"/>
          </a:bodyPr>
          <a:lstStyle/>
          <a:p>
            <a:pPr marL="0" indent="0" algn="ctr">
              <a:buNone/>
            </a:pPr>
            <a:r>
              <a:rPr lang="ru-RU" b="1" dirty="0" smtClean="0"/>
              <a:t>План распределения позиций</a:t>
            </a:r>
            <a:endParaRPr lang="ru-RU" b="1" dirty="0"/>
          </a:p>
        </p:txBody>
      </p:sp>
      <p:sp>
        <p:nvSpPr>
          <p:cNvPr id="8" name="Объект 2"/>
          <p:cNvSpPr txBox="1">
            <a:spLocks/>
          </p:cNvSpPr>
          <p:nvPr/>
        </p:nvSpPr>
        <p:spPr>
          <a:xfrm>
            <a:off x="689039" y="1866528"/>
            <a:ext cx="8229600"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ru-RU" b="1" dirty="0" smtClean="0"/>
              <a:t>Основной объект планирования</a:t>
            </a:r>
            <a:endParaRPr lang="ru-RU" b="1" dirty="0"/>
          </a:p>
        </p:txBody>
      </p:sp>
      <p:sp>
        <p:nvSpPr>
          <p:cNvPr id="9" name="Объект 2"/>
          <p:cNvSpPr txBox="1">
            <a:spLocks/>
          </p:cNvSpPr>
          <p:nvPr/>
        </p:nvSpPr>
        <p:spPr>
          <a:xfrm>
            <a:off x="4427984" y="5881564"/>
            <a:ext cx="4490655" cy="499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ru-RU" sz="1800" b="1" dirty="0" smtClean="0"/>
              <a:t>План распределения ресурсов</a:t>
            </a:r>
            <a:endParaRPr lang="ru-RU" sz="1800" b="1" dirty="0"/>
          </a:p>
        </p:txBody>
      </p:sp>
      <p:pic>
        <p:nvPicPr>
          <p:cNvPr id="8194" name="Picture 2" descr="Картинки по запросу распределение ролей предприятие"/>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2674"/>
          <a:stretch/>
        </p:blipFill>
        <p:spPr bwMode="auto">
          <a:xfrm>
            <a:off x="971600" y="2546679"/>
            <a:ext cx="2633138" cy="318724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Картинки по запросу распределить ресурсы проект"/>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921100"/>
            <a:ext cx="47625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109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Традиционный менеджмент </a:t>
            </a:r>
            <a:r>
              <a:rPr lang="en-US" dirty="0" smtClean="0"/>
              <a:t>VS </a:t>
            </a:r>
            <a:r>
              <a:rPr lang="ru-RU" dirty="0" smtClean="0"/>
              <a:t>Проектный менеджмент</a:t>
            </a:r>
            <a:endParaRPr lang="ru-RU" dirty="0"/>
          </a:p>
        </p:txBody>
      </p:sp>
      <p:sp>
        <p:nvSpPr>
          <p:cNvPr id="3" name="Объект 2"/>
          <p:cNvSpPr>
            <a:spLocks noGrp="1"/>
          </p:cNvSpPr>
          <p:nvPr>
            <p:ph idx="1"/>
          </p:nvPr>
        </p:nvSpPr>
        <p:spPr>
          <a:xfrm>
            <a:off x="601216" y="5881564"/>
            <a:ext cx="3754760" cy="499764"/>
          </a:xfrm>
        </p:spPr>
        <p:txBody>
          <a:bodyPr>
            <a:normAutofit/>
          </a:bodyPr>
          <a:lstStyle/>
          <a:p>
            <a:pPr marL="0" indent="0" algn="ctr">
              <a:buNone/>
            </a:pPr>
            <a:r>
              <a:rPr lang="ru-RU" sz="2400" b="1" dirty="0" smtClean="0"/>
              <a:t>Контроль процессов</a:t>
            </a:r>
            <a:endParaRPr lang="ru-RU" sz="2400" b="1" dirty="0"/>
          </a:p>
        </p:txBody>
      </p:sp>
      <p:sp>
        <p:nvSpPr>
          <p:cNvPr id="8" name="Объект 2"/>
          <p:cNvSpPr txBox="1">
            <a:spLocks/>
          </p:cNvSpPr>
          <p:nvPr/>
        </p:nvSpPr>
        <p:spPr>
          <a:xfrm>
            <a:off x="689039" y="1866528"/>
            <a:ext cx="8229600"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ru-RU" b="1" dirty="0" smtClean="0"/>
              <a:t>Оценка результатов</a:t>
            </a:r>
            <a:endParaRPr lang="ru-RU" b="1" dirty="0"/>
          </a:p>
        </p:txBody>
      </p:sp>
      <p:sp>
        <p:nvSpPr>
          <p:cNvPr id="9" name="Объект 2"/>
          <p:cNvSpPr txBox="1">
            <a:spLocks/>
          </p:cNvSpPr>
          <p:nvPr/>
        </p:nvSpPr>
        <p:spPr>
          <a:xfrm>
            <a:off x="4427984" y="5881564"/>
            <a:ext cx="4490655" cy="499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ru-RU" sz="2400" b="1" dirty="0"/>
              <a:t>Результаты оцениваются по окончании проекта</a:t>
            </a:r>
          </a:p>
        </p:txBody>
      </p:sp>
      <p:pic>
        <p:nvPicPr>
          <p:cNvPr id="9218" name="Picture 2" descr="Картинки по запросу контроль технологического процесс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95" y="2768823"/>
            <a:ext cx="3998282" cy="278280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Картинки по запросу результат ме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768823"/>
            <a:ext cx="3456384" cy="273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276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Традиционный менеджмент </a:t>
            </a:r>
            <a:r>
              <a:rPr lang="en-US" dirty="0" smtClean="0"/>
              <a:t>VS </a:t>
            </a:r>
            <a:r>
              <a:rPr lang="ru-RU" dirty="0" smtClean="0"/>
              <a:t>Проектный менеджмент</a:t>
            </a:r>
            <a:endParaRPr lang="ru-RU" dirty="0"/>
          </a:p>
        </p:txBody>
      </p:sp>
      <p:sp>
        <p:nvSpPr>
          <p:cNvPr id="3" name="Объект 2"/>
          <p:cNvSpPr>
            <a:spLocks noGrp="1"/>
          </p:cNvSpPr>
          <p:nvPr>
            <p:ph idx="1"/>
          </p:nvPr>
        </p:nvSpPr>
        <p:spPr>
          <a:xfrm>
            <a:off x="539552" y="5881564"/>
            <a:ext cx="4104456" cy="499764"/>
          </a:xfrm>
        </p:spPr>
        <p:txBody>
          <a:bodyPr>
            <a:noAutofit/>
          </a:bodyPr>
          <a:lstStyle/>
          <a:p>
            <a:pPr marL="0" indent="0" algn="ctr">
              <a:buNone/>
            </a:pPr>
            <a:r>
              <a:rPr lang="ru-RU" sz="1800" b="1" dirty="0"/>
              <a:t>Персонал, постоянно занятый в организации</a:t>
            </a:r>
          </a:p>
        </p:txBody>
      </p:sp>
      <p:sp>
        <p:nvSpPr>
          <p:cNvPr id="8" name="Объект 2"/>
          <p:cNvSpPr txBox="1">
            <a:spLocks/>
          </p:cNvSpPr>
          <p:nvPr/>
        </p:nvSpPr>
        <p:spPr>
          <a:xfrm>
            <a:off x="689039" y="1866528"/>
            <a:ext cx="8229600"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ru-RU" b="1" dirty="0"/>
              <a:t>Задействованный персонал</a:t>
            </a:r>
          </a:p>
        </p:txBody>
      </p:sp>
      <p:sp>
        <p:nvSpPr>
          <p:cNvPr id="9" name="Объект 2"/>
          <p:cNvSpPr txBox="1">
            <a:spLocks/>
          </p:cNvSpPr>
          <p:nvPr/>
        </p:nvSpPr>
        <p:spPr>
          <a:xfrm>
            <a:off x="4427984" y="5881564"/>
            <a:ext cx="4490655" cy="499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ru-RU" sz="1800" b="1" dirty="0" smtClean="0"/>
              <a:t>Проектные команды</a:t>
            </a:r>
            <a:endParaRPr lang="ru-RU" sz="1800" b="1" dirty="0"/>
          </a:p>
        </p:txBody>
      </p:sp>
      <p:pic>
        <p:nvPicPr>
          <p:cNvPr id="10242" name="Picture 2" descr="Картинки по запросу работники в цеху"/>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2924944"/>
            <a:ext cx="3552254" cy="237626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Картинки по запросу проектная команда"/>
          <p:cNvPicPr>
            <a:picLocks noChangeAspect="1" noChangeArrowheads="1"/>
          </p:cNvPicPr>
          <p:nvPr/>
        </p:nvPicPr>
        <p:blipFill rotWithShape="1">
          <a:blip r:embed="rId3">
            <a:extLst>
              <a:ext uri="{28A0092B-C50C-407E-A947-70E740481C1C}">
                <a14:useLocalDpi xmlns:a14="http://schemas.microsoft.com/office/drawing/2010/main" val="0"/>
              </a:ext>
            </a:extLst>
          </a:blip>
          <a:srcRect t="21911" b="23956"/>
          <a:stretch/>
        </p:blipFill>
        <p:spPr bwMode="auto">
          <a:xfrm>
            <a:off x="4091806" y="3127774"/>
            <a:ext cx="4994711" cy="2027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695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Традиционный менеджмент </a:t>
            </a:r>
            <a:r>
              <a:rPr lang="en-US" dirty="0" smtClean="0"/>
              <a:t>VS </a:t>
            </a:r>
            <a:r>
              <a:rPr lang="ru-RU" dirty="0" smtClean="0"/>
              <a:t>Проектный менеджмент</a:t>
            </a:r>
            <a:endParaRPr lang="ru-RU" dirty="0"/>
          </a:p>
        </p:txBody>
      </p:sp>
      <p:sp>
        <p:nvSpPr>
          <p:cNvPr id="3" name="Объект 2"/>
          <p:cNvSpPr>
            <a:spLocks noGrp="1"/>
          </p:cNvSpPr>
          <p:nvPr>
            <p:ph idx="1"/>
          </p:nvPr>
        </p:nvSpPr>
        <p:spPr>
          <a:xfrm>
            <a:off x="601216" y="5881564"/>
            <a:ext cx="3754760" cy="499764"/>
          </a:xfrm>
        </p:spPr>
        <p:txBody>
          <a:bodyPr>
            <a:normAutofit/>
          </a:bodyPr>
          <a:lstStyle/>
          <a:p>
            <a:pPr marL="0" indent="0" algn="ctr">
              <a:buNone/>
            </a:pPr>
            <a:r>
              <a:rPr lang="ru-RU" sz="2000" b="1" dirty="0" smtClean="0"/>
              <a:t>Монотонный</a:t>
            </a:r>
            <a:endParaRPr lang="ru-RU" sz="2000" b="1" dirty="0"/>
          </a:p>
        </p:txBody>
      </p:sp>
      <p:sp>
        <p:nvSpPr>
          <p:cNvPr id="8" name="Объект 2"/>
          <p:cNvSpPr txBox="1">
            <a:spLocks/>
          </p:cNvSpPr>
          <p:nvPr/>
        </p:nvSpPr>
        <p:spPr>
          <a:xfrm>
            <a:off x="689039" y="1866528"/>
            <a:ext cx="8229600"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ru-RU" b="1" dirty="0" smtClean="0"/>
              <a:t>Характер деятельности</a:t>
            </a:r>
            <a:endParaRPr lang="ru-RU" b="1" dirty="0"/>
          </a:p>
        </p:txBody>
      </p:sp>
      <p:sp>
        <p:nvSpPr>
          <p:cNvPr id="9" name="Объект 2"/>
          <p:cNvSpPr txBox="1">
            <a:spLocks/>
          </p:cNvSpPr>
          <p:nvPr/>
        </p:nvSpPr>
        <p:spPr>
          <a:xfrm>
            <a:off x="4427984" y="5805264"/>
            <a:ext cx="4490655" cy="499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ru-RU" sz="2000" b="1" dirty="0"/>
              <a:t>Разнообразные виды деятельности, сопряженные с риском</a:t>
            </a:r>
          </a:p>
        </p:txBody>
      </p:sp>
      <p:pic>
        <p:nvPicPr>
          <p:cNvPr id="11266" name="Picture 2" descr="Картинки по запросу монотонная работа"/>
          <p:cNvPicPr>
            <a:picLocks noChangeAspect="1" noChangeArrowheads="1"/>
          </p:cNvPicPr>
          <p:nvPr/>
        </p:nvPicPr>
        <p:blipFill rotWithShape="1">
          <a:blip r:embed="rId2">
            <a:extLst>
              <a:ext uri="{28A0092B-C50C-407E-A947-70E740481C1C}">
                <a14:useLocalDpi xmlns:a14="http://schemas.microsoft.com/office/drawing/2010/main" val="0"/>
              </a:ext>
            </a:extLst>
          </a:blip>
          <a:srcRect l="16155"/>
          <a:stretch/>
        </p:blipFill>
        <p:spPr bwMode="auto">
          <a:xfrm>
            <a:off x="323528" y="2948112"/>
            <a:ext cx="4153023" cy="267634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Картинки по запросу опасная работа ме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996" y="2948112"/>
            <a:ext cx="4114560" cy="268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69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Факторы, влияющие на проект</a:t>
            </a:r>
            <a:endParaRPr lang="ru-RU" dirty="0"/>
          </a:p>
        </p:txBody>
      </p:sp>
      <p:pic>
        <p:nvPicPr>
          <p:cNvPr id="4" name="Рисунок 3" descr="Факторы, влияющие на проект"/>
          <p:cNvPicPr/>
          <p:nvPr/>
        </p:nvPicPr>
        <p:blipFill rotWithShape="1">
          <a:blip r:embed="rId2">
            <a:extLst>
              <a:ext uri="{28A0092B-C50C-407E-A947-70E740481C1C}">
                <a14:useLocalDpi xmlns:a14="http://schemas.microsoft.com/office/drawing/2010/main" val="0"/>
              </a:ext>
            </a:extLst>
          </a:blip>
          <a:srcRect/>
          <a:stretch/>
        </p:blipFill>
        <p:spPr bwMode="auto">
          <a:xfrm>
            <a:off x="2123728" y="1916832"/>
            <a:ext cx="4752528" cy="3528392"/>
          </a:xfrm>
          <a:prstGeom prst="rect">
            <a:avLst/>
          </a:prstGeom>
          <a:noFill/>
          <a:ln>
            <a:noFill/>
          </a:ln>
        </p:spPr>
      </p:pic>
    </p:spTree>
    <p:extLst>
      <p:ext uri="{BB962C8B-B14F-4D97-AF65-F5344CB8AC3E}">
        <p14:creationId xmlns:p14="http://schemas.microsoft.com/office/powerpoint/2010/main" val="3198894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Факторы выбора методологии разработки ПО</a:t>
            </a:r>
            <a:endParaRPr lang="ru-RU" dirty="0"/>
          </a:p>
        </p:txBody>
      </p:sp>
      <p:sp>
        <p:nvSpPr>
          <p:cNvPr id="3" name="Объект 2"/>
          <p:cNvSpPr>
            <a:spLocks noGrp="1"/>
          </p:cNvSpPr>
          <p:nvPr>
            <p:ph idx="1"/>
          </p:nvPr>
        </p:nvSpPr>
        <p:spPr/>
        <p:txBody>
          <a:bodyPr/>
          <a:lstStyle/>
          <a:p>
            <a:r>
              <a:rPr lang="ru-RU" dirty="0" smtClean="0"/>
              <a:t>размер команды</a:t>
            </a:r>
          </a:p>
          <a:p>
            <a:r>
              <a:rPr lang="ru-RU" dirty="0" smtClean="0"/>
              <a:t>специфика </a:t>
            </a:r>
            <a:r>
              <a:rPr lang="ru-RU" dirty="0"/>
              <a:t>и </a:t>
            </a:r>
            <a:r>
              <a:rPr lang="ru-RU" dirty="0" smtClean="0"/>
              <a:t>сложность проекта</a:t>
            </a:r>
          </a:p>
          <a:p>
            <a:r>
              <a:rPr lang="ru-RU" dirty="0" smtClean="0"/>
              <a:t>стабильность </a:t>
            </a:r>
            <a:r>
              <a:rPr lang="ru-RU" dirty="0"/>
              <a:t>и </a:t>
            </a:r>
            <a:r>
              <a:rPr lang="ru-RU" dirty="0" smtClean="0"/>
              <a:t>зрелость </a:t>
            </a:r>
            <a:r>
              <a:rPr lang="ru-RU" dirty="0"/>
              <a:t>процессов в </a:t>
            </a:r>
            <a:r>
              <a:rPr lang="ru-RU" dirty="0" smtClean="0"/>
              <a:t>компании</a:t>
            </a:r>
          </a:p>
          <a:p>
            <a:r>
              <a:rPr lang="ru-RU" dirty="0" smtClean="0"/>
              <a:t>личные качества </a:t>
            </a:r>
            <a:r>
              <a:rPr lang="ru-RU" dirty="0"/>
              <a:t>сотрудников</a:t>
            </a:r>
          </a:p>
        </p:txBody>
      </p:sp>
    </p:spTree>
    <p:extLst>
      <p:ext uri="{BB962C8B-B14F-4D97-AF65-F5344CB8AC3E}">
        <p14:creationId xmlns:p14="http://schemas.microsoft.com/office/powerpoint/2010/main" val="1092500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Размер команды</a:t>
            </a:r>
            <a:endParaRPr lang="ru-RU" dirty="0"/>
          </a:p>
        </p:txBody>
      </p:sp>
      <p:sp>
        <p:nvSpPr>
          <p:cNvPr id="3" name="Объект 2"/>
          <p:cNvSpPr>
            <a:spLocks noGrp="1"/>
          </p:cNvSpPr>
          <p:nvPr>
            <p:ph idx="1"/>
          </p:nvPr>
        </p:nvSpPr>
        <p:spPr/>
        <p:txBody>
          <a:bodyPr/>
          <a:lstStyle/>
          <a:p>
            <a:r>
              <a:rPr lang="ru-RU" dirty="0"/>
              <a:t>от 1 до 6 человек - малый </a:t>
            </a:r>
            <a:r>
              <a:rPr lang="ru-RU" dirty="0" smtClean="0"/>
              <a:t>масштаб</a:t>
            </a:r>
            <a:endParaRPr lang="ru-RU" dirty="0"/>
          </a:p>
          <a:p>
            <a:r>
              <a:rPr lang="ru-RU" dirty="0"/>
              <a:t>от 6 до 20 человек - средний </a:t>
            </a:r>
            <a:r>
              <a:rPr lang="ru-RU" dirty="0" smtClean="0"/>
              <a:t>масштаб</a:t>
            </a:r>
            <a:endParaRPr lang="ru-RU" dirty="0"/>
          </a:p>
          <a:p>
            <a:r>
              <a:rPr lang="ru-RU" dirty="0"/>
              <a:t>свыше 20 человек - большой </a:t>
            </a:r>
            <a:r>
              <a:rPr lang="ru-RU" dirty="0" smtClean="0"/>
              <a:t>масштаб</a:t>
            </a:r>
            <a:endParaRPr lang="ru-RU" dirty="0"/>
          </a:p>
          <a:p>
            <a:endParaRPr lang="ru-RU" dirty="0"/>
          </a:p>
        </p:txBody>
      </p:sp>
    </p:spTree>
    <p:extLst>
      <p:ext uri="{BB962C8B-B14F-4D97-AF65-F5344CB8AC3E}">
        <p14:creationId xmlns:p14="http://schemas.microsoft.com/office/powerpoint/2010/main" val="3708758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Показатели сложности проекта</a:t>
            </a:r>
            <a:endParaRPr lang="ru-RU" dirty="0"/>
          </a:p>
        </p:txBody>
      </p:sp>
      <p:sp>
        <p:nvSpPr>
          <p:cNvPr id="3" name="Объект 2"/>
          <p:cNvSpPr>
            <a:spLocks noGrp="1"/>
          </p:cNvSpPr>
          <p:nvPr>
            <p:ph idx="1"/>
          </p:nvPr>
        </p:nvSpPr>
        <p:spPr/>
        <p:txBody>
          <a:bodyPr>
            <a:normAutofit/>
          </a:bodyPr>
          <a:lstStyle/>
          <a:p>
            <a:r>
              <a:rPr lang="ru-RU" dirty="0" smtClean="0"/>
              <a:t>сложность </a:t>
            </a:r>
            <a:r>
              <a:rPr lang="ru-RU" dirty="0"/>
              <a:t>реальной предметной области, из которой исходит заказ на </a:t>
            </a:r>
            <a:r>
              <a:rPr lang="ru-RU" dirty="0" smtClean="0"/>
              <a:t>разработку</a:t>
            </a:r>
            <a:endParaRPr lang="ru-RU" dirty="0"/>
          </a:p>
          <a:p>
            <a:r>
              <a:rPr lang="ru-RU" dirty="0" smtClean="0"/>
              <a:t>трудность </a:t>
            </a:r>
            <a:r>
              <a:rPr lang="ru-RU" dirty="0"/>
              <a:t>управления процессом </a:t>
            </a:r>
            <a:r>
              <a:rPr lang="ru-RU" dirty="0" smtClean="0"/>
              <a:t>разработки</a:t>
            </a:r>
            <a:endParaRPr lang="ru-RU" dirty="0"/>
          </a:p>
          <a:p>
            <a:r>
              <a:rPr lang="ru-RU" dirty="0" smtClean="0"/>
              <a:t>необходимость </a:t>
            </a:r>
            <a:r>
              <a:rPr lang="ru-RU" dirty="0"/>
              <a:t>обеспечить достаточную гибкость </a:t>
            </a:r>
            <a:r>
              <a:rPr lang="ru-RU" dirty="0" smtClean="0"/>
              <a:t>программы</a:t>
            </a:r>
            <a:endParaRPr lang="ru-RU" dirty="0"/>
          </a:p>
          <a:p>
            <a:r>
              <a:rPr lang="ru-RU" dirty="0" smtClean="0"/>
              <a:t>неудовлетворительные способы </a:t>
            </a:r>
            <a:r>
              <a:rPr lang="ru-RU" dirty="0"/>
              <a:t>описания поведения больших дискретных </a:t>
            </a:r>
            <a:r>
              <a:rPr lang="ru-RU" dirty="0" smtClean="0"/>
              <a:t>систем</a:t>
            </a:r>
            <a:endParaRPr lang="ru-RU" dirty="0"/>
          </a:p>
          <a:p>
            <a:endParaRPr lang="ru-RU" dirty="0"/>
          </a:p>
        </p:txBody>
      </p:sp>
    </p:spTree>
    <p:extLst>
      <p:ext uri="{BB962C8B-B14F-4D97-AF65-F5344CB8AC3E}">
        <p14:creationId xmlns:p14="http://schemas.microsoft.com/office/powerpoint/2010/main" val="418739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920689457"/>
              </p:ext>
            </p:extLst>
          </p:nvPr>
        </p:nvGraphicFramePr>
        <p:xfrm>
          <a:off x="611560" y="1052736"/>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0100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Критичность проекта</a:t>
            </a:r>
            <a:endParaRPr lang="ru-RU" dirty="0"/>
          </a:p>
        </p:txBody>
      </p:sp>
      <p:sp>
        <p:nvSpPr>
          <p:cNvPr id="3" name="Объект 2"/>
          <p:cNvSpPr>
            <a:spLocks noGrp="1"/>
          </p:cNvSpPr>
          <p:nvPr>
            <p:ph idx="1"/>
          </p:nvPr>
        </p:nvSpPr>
        <p:spPr/>
        <p:txBody>
          <a:bodyPr>
            <a:normAutofit lnSpcReduction="10000"/>
          </a:bodyPr>
          <a:lstStyle/>
          <a:p>
            <a:pPr marL="0" indent="0">
              <a:buNone/>
            </a:pPr>
            <a:r>
              <a:rPr lang="ru-RU" b="1" dirty="0" smtClean="0"/>
              <a:t>Критичность</a:t>
            </a:r>
            <a:r>
              <a:rPr lang="ru-RU" dirty="0" smtClean="0"/>
              <a:t> </a:t>
            </a:r>
            <a:r>
              <a:rPr lang="ru-RU" dirty="0"/>
              <a:t>определяется последствиями, вызываемыми дефектами в </a:t>
            </a:r>
            <a:r>
              <a:rPr lang="ru-RU" dirty="0" smtClean="0"/>
              <a:t>ПО</a:t>
            </a:r>
          </a:p>
          <a:p>
            <a:r>
              <a:rPr lang="en-US" dirty="0" smtClean="0"/>
              <a:t>C - </a:t>
            </a:r>
            <a:r>
              <a:rPr lang="ru-RU" dirty="0" smtClean="0"/>
              <a:t>дефекты </a:t>
            </a:r>
            <a:r>
              <a:rPr lang="ru-RU" dirty="0"/>
              <a:t>вызывают потерю </a:t>
            </a:r>
            <a:r>
              <a:rPr lang="ru-RU" dirty="0" smtClean="0"/>
              <a:t>удобства</a:t>
            </a:r>
            <a:endParaRPr lang="ru-RU" dirty="0"/>
          </a:p>
          <a:p>
            <a:r>
              <a:rPr lang="en-US" dirty="0" smtClean="0"/>
              <a:t>D - </a:t>
            </a:r>
            <a:r>
              <a:rPr lang="ru-RU" dirty="0" smtClean="0"/>
              <a:t>дефекты </a:t>
            </a:r>
            <a:r>
              <a:rPr lang="ru-RU" dirty="0"/>
              <a:t>вызывают потерю возместимых средств (материальных или финансовых</a:t>
            </a:r>
            <a:r>
              <a:rPr lang="ru-RU" dirty="0" smtClean="0"/>
              <a:t>)</a:t>
            </a:r>
            <a:endParaRPr lang="ru-RU" dirty="0"/>
          </a:p>
          <a:p>
            <a:r>
              <a:rPr lang="en-US" dirty="0" smtClean="0"/>
              <a:t>E - </a:t>
            </a:r>
            <a:r>
              <a:rPr lang="ru-RU" dirty="0" smtClean="0"/>
              <a:t>дефекты </a:t>
            </a:r>
            <a:r>
              <a:rPr lang="ru-RU" dirty="0"/>
              <a:t>вызывают потерю невозместимых </a:t>
            </a:r>
            <a:r>
              <a:rPr lang="ru-RU" dirty="0" smtClean="0"/>
              <a:t>средств</a:t>
            </a:r>
            <a:endParaRPr lang="ru-RU" dirty="0"/>
          </a:p>
          <a:p>
            <a:r>
              <a:rPr lang="en-US" dirty="0" smtClean="0"/>
              <a:t>L - </a:t>
            </a:r>
            <a:r>
              <a:rPr lang="ru-RU" dirty="0" smtClean="0"/>
              <a:t>дефекты </a:t>
            </a:r>
            <a:r>
              <a:rPr lang="ru-RU" dirty="0"/>
              <a:t>создают угрозу человеческой </a:t>
            </a:r>
            <a:r>
              <a:rPr lang="ru-RU" dirty="0" smtClean="0"/>
              <a:t>жизни</a:t>
            </a:r>
            <a:endParaRPr lang="ru-RU" dirty="0"/>
          </a:p>
          <a:p>
            <a:pPr marL="0" indent="0">
              <a:buNone/>
            </a:pPr>
            <a:endParaRPr lang="ru-RU" dirty="0"/>
          </a:p>
        </p:txBody>
      </p:sp>
    </p:spTree>
    <p:extLst>
      <p:ext uri="{BB962C8B-B14F-4D97-AF65-F5344CB8AC3E}">
        <p14:creationId xmlns:p14="http://schemas.microsoft.com/office/powerpoint/2010/main" val="2713009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Стратегии </a:t>
            </a:r>
            <a:r>
              <a:rPr lang="ru-RU" dirty="0"/>
              <a:t>разработки ПС</a:t>
            </a:r>
          </a:p>
        </p:txBody>
      </p:sp>
      <p:sp>
        <p:nvSpPr>
          <p:cNvPr id="3" name="Объект 2"/>
          <p:cNvSpPr>
            <a:spLocks noGrp="1"/>
          </p:cNvSpPr>
          <p:nvPr>
            <p:ph idx="1"/>
          </p:nvPr>
        </p:nvSpPr>
        <p:spPr/>
        <p:txBody>
          <a:bodyPr>
            <a:normAutofit fontScale="85000" lnSpcReduction="20000"/>
          </a:bodyPr>
          <a:lstStyle/>
          <a:p>
            <a:r>
              <a:rPr lang="ru-RU" b="1" dirty="0" smtClean="0"/>
              <a:t>Каскадная стратегия </a:t>
            </a:r>
            <a:r>
              <a:rPr lang="ru-RU" dirty="0" smtClean="0"/>
              <a:t>– </a:t>
            </a:r>
            <a:r>
              <a:rPr lang="ru-RU" dirty="0"/>
              <a:t>однократный проход этапов </a:t>
            </a:r>
            <a:r>
              <a:rPr lang="ru-RU" dirty="0" smtClean="0"/>
              <a:t>разработки</a:t>
            </a:r>
          </a:p>
          <a:p>
            <a:r>
              <a:rPr lang="ru-RU" b="1" dirty="0" smtClean="0"/>
              <a:t>Инкрементная </a:t>
            </a:r>
            <a:r>
              <a:rPr lang="ru-RU" b="1" dirty="0"/>
              <a:t>стратегия</a:t>
            </a:r>
            <a:r>
              <a:rPr lang="ru-RU" dirty="0"/>
              <a:t> </a:t>
            </a:r>
            <a:r>
              <a:rPr lang="ru-RU" dirty="0" smtClean="0"/>
              <a:t>– многократный </a:t>
            </a:r>
            <a:r>
              <a:rPr lang="ru-RU" dirty="0"/>
              <a:t>проход этапов разработки с запланированным улучшением результата, полный набор требований реализуется постепенно в </a:t>
            </a:r>
            <a:r>
              <a:rPr lang="ru-RU" dirty="0" smtClean="0"/>
              <a:t>соответствии </a:t>
            </a:r>
            <a:r>
              <a:rPr lang="ru-RU" dirty="0"/>
              <a:t>с планом в последовательных циклах разработки</a:t>
            </a:r>
            <a:endParaRPr lang="ru-RU" dirty="0" smtClean="0"/>
          </a:p>
          <a:p>
            <a:r>
              <a:rPr lang="ru-RU" b="1" dirty="0" smtClean="0"/>
              <a:t>Эволюционная стратегия</a:t>
            </a:r>
            <a:r>
              <a:rPr lang="ru-RU" dirty="0" smtClean="0"/>
              <a:t> </a:t>
            </a:r>
            <a:r>
              <a:rPr lang="ru-RU" dirty="0"/>
              <a:t>- многократный проход этапов </a:t>
            </a:r>
            <a:r>
              <a:rPr lang="ru-RU" dirty="0" smtClean="0"/>
              <a:t>разработки, результат </a:t>
            </a:r>
            <a:r>
              <a:rPr lang="ru-RU" dirty="0"/>
              <a:t>каждого цикла разработки обычно представляет собой очередную поставляемую версию программного средства или системы</a:t>
            </a:r>
          </a:p>
        </p:txBody>
      </p:sp>
    </p:spTree>
    <p:extLst>
      <p:ext uri="{BB962C8B-B14F-4D97-AF65-F5344CB8AC3E}">
        <p14:creationId xmlns:p14="http://schemas.microsoft.com/office/powerpoint/2010/main" val="334995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Прогнозируемые методологии</a:t>
            </a:r>
            <a:endParaRPr lang="ru-RU" dirty="0"/>
          </a:p>
        </p:txBody>
      </p:sp>
      <p:sp>
        <p:nvSpPr>
          <p:cNvPr id="3" name="Объект 2"/>
          <p:cNvSpPr>
            <a:spLocks noGrp="1"/>
          </p:cNvSpPr>
          <p:nvPr>
            <p:ph idx="1"/>
          </p:nvPr>
        </p:nvSpPr>
        <p:spPr/>
        <p:txBody>
          <a:bodyPr>
            <a:normAutofit fontScale="77500" lnSpcReduction="20000"/>
          </a:bodyPr>
          <a:lstStyle/>
          <a:p>
            <a:r>
              <a:rPr lang="ru-RU" dirty="0"/>
              <a:t>фокусируются на детальном планировании </a:t>
            </a:r>
            <a:r>
              <a:rPr lang="ru-RU" dirty="0" smtClean="0"/>
              <a:t>будущего</a:t>
            </a:r>
            <a:endParaRPr lang="en-US" dirty="0" smtClean="0"/>
          </a:p>
          <a:p>
            <a:r>
              <a:rPr lang="ru-RU" dirty="0"/>
              <a:t>и</a:t>
            </a:r>
            <a:r>
              <a:rPr lang="ru-RU" dirty="0" smtClean="0"/>
              <a:t>звестны </a:t>
            </a:r>
            <a:r>
              <a:rPr lang="ru-RU" dirty="0"/>
              <a:t>запланированные задачи и ресурсы на весь срок </a:t>
            </a:r>
            <a:r>
              <a:rPr lang="ru-RU" dirty="0" smtClean="0"/>
              <a:t>проекта</a:t>
            </a:r>
            <a:endParaRPr lang="en-US" dirty="0" smtClean="0"/>
          </a:p>
          <a:p>
            <a:r>
              <a:rPr lang="ru-RU" dirty="0"/>
              <a:t>к</a:t>
            </a:r>
            <a:r>
              <a:rPr lang="ru-RU" dirty="0" smtClean="0"/>
              <a:t>оманда </a:t>
            </a:r>
            <a:r>
              <a:rPr lang="ru-RU" dirty="0"/>
              <a:t>с трудом реагирует на возможные </a:t>
            </a:r>
            <a:r>
              <a:rPr lang="ru-RU" dirty="0" smtClean="0"/>
              <a:t>изменения</a:t>
            </a:r>
          </a:p>
          <a:p>
            <a:r>
              <a:rPr lang="ru-RU" dirty="0" smtClean="0"/>
              <a:t>план </a:t>
            </a:r>
            <a:r>
              <a:rPr lang="ru-RU" dirty="0"/>
              <a:t>оптимизирован исходя из состава работ и существующих </a:t>
            </a:r>
            <a:r>
              <a:rPr lang="ru-RU" dirty="0" smtClean="0"/>
              <a:t>требований</a:t>
            </a:r>
          </a:p>
          <a:p>
            <a:r>
              <a:rPr lang="ru-RU" dirty="0" smtClean="0"/>
              <a:t>изменение </a:t>
            </a:r>
            <a:r>
              <a:rPr lang="ru-RU" dirty="0"/>
              <a:t>требований может привести к существенному изменению плана, а также дизайна </a:t>
            </a:r>
            <a:r>
              <a:rPr lang="ru-RU" dirty="0" smtClean="0"/>
              <a:t>проекта</a:t>
            </a:r>
          </a:p>
          <a:p>
            <a:r>
              <a:rPr lang="ru-RU" dirty="0" smtClean="0"/>
              <a:t>часто </a:t>
            </a:r>
            <a:r>
              <a:rPr lang="ru-RU" dirty="0"/>
              <a:t>создается специальный комитет по «управлению изменениями», чтобы в проекте учитывались только самые важные </a:t>
            </a:r>
            <a:r>
              <a:rPr lang="ru-RU" dirty="0" smtClean="0"/>
              <a:t>требования</a:t>
            </a:r>
            <a:endParaRPr lang="ru-RU" dirty="0"/>
          </a:p>
        </p:txBody>
      </p:sp>
    </p:spTree>
    <p:extLst>
      <p:ext uri="{BB962C8B-B14F-4D97-AF65-F5344CB8AC3E}">
        <p14:creationId xmlns:p14="http://schemas.microsoft.com/office/powerpoint/2010/main" val="1962545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Адаптивные методологии</a:t>
            </a:r>
          </a:p>
        </p:txBody>
      </p:sp>
      <p:sp>
        <p:nvSpPr>
          <p:cNvPr id="3" name="Объект 2"/>
          <p:cNvSpPr>
            <a:spLocks noGrp="1"/>
          </p:cNvSpPr>
          <p:nvPr>
            <p:ph idx="1"/>
          </p:nvPr>
        </p:nvSpPr>
        <p:spPr/>
        <p:txBody>
          <a:bodyPr>
            <a:normAutofit fontScale="85000" lnSpcReduction="10000"/>
          </a:bodyPr>
          <a:lstStyle/>
          <a:p>
            <a:r>
              <a:rPr lang="ru-RU" dirty="0" smtClean="0"/>
              <a:t>нацелены </a:t>
            </a:r>
            <a:r>
              <a:rPr lang="ru-RU" dirty="0"/>
              <a:t>на преодоление ожидаемой неполноты требований и их постоянного </a:t>
            </a:r>
            <a:r>
              <a:rPr lang="ru-RU" dirty="0" smtClean="0"/>
              <a:t>изменения</a:t>
            </a:r>
          </a:p>
          <a:p>
            <a:r>
              <a:rPr lang="ru-RU" dirty="0"/>
              <a:t>к</a:t>
            </a:r>
            <a:r>
              <a:rPr lang="ru-RU" dirty="0" smtClean="0"/>
              <a:t>огда </a:t>
            </a:r>
            <a:r>
              <a:rPr lang="ru-RU" dirty="0"/>
              <a:t>меняются требования, команда разработчиков тоже </a:t>
            </a:r>
            <a:r>
              <a:rPr lang="ru-RU" dirty="0" smtClean="0"/>
              <a:t>меняется</a:t>
            </a:r>
          </a:p>
          <a:p>
            <a:r>
              <a:rPr lang="ru-RU" dirty="0" smtClean="0"/>
              <a:t>команда</a:t>
            </a:r>
            <a:r>
              <a:rPr lang="ru-RU" dirty="0"/>
              <a:t>, участвующая в адаптивной разработке, с трудом может предсказать будущее </a:t>
            </a:r>
            <a:r>
              <a:rPr lang="ru-RU" dirty="0" smtClean="0"/>
              <a:t>проекта</a:t>
            </a:r>
          </a:p>
          <a:p>
            <a:r>
              <a:rPr lang="ru-RU" dirty="0" smtClean="0"/>
              <a:t>существует </a:t>
            </a:r>
            <a:r>
              <a:rPr lang="ru-RU" dirty="0"/>
              <a:t>точный план лишь на ближайшее </a:t>
            </a:r>
            <a:r>
              <a:rPr lang="ru-RU" dirty="0" smtClean="0"/>
              <a:t>время</a:t>
            </a:r>
          </a:p>
          <a:p>
            <a:r>
              <a:rPr lang="ru-RU" dirty="0"/>
              <a:t>б</a:t>
            </a:r>
            <a:r>
              <a:rPr lang="ru-RU" dirty="0" smtClean="0"/>
              <a:t>олее </a:t>
            </a:r>
            <a:r>
              <a:rPr lang="ru-RU" dirty="0"/>
              <a:t>удаленные во времени планы существуют лишь как декларации о целях проекта, ожидаемых затратах и </a:t>
            </a:r>
            <a:r>
              <a:rPr lang="ru-RU" dirty="0" smtClean="0"/>
              <a:t>результатах</a:t>
            </a:r>
            <a:endParaRPr lang="ru-RU" dirty="0"/>
          </a:p>
        </p:txBody>
      </p:sp>
    </p:spTree>
    <p:extLst>
      <p:ext uri="{BB962C8B-B14F-4D97-AF65-F5344CB8AC3E}">
        <p14:creationId xmlns:p14="http://schemas.microsoft.com/office/powerpoint/2010/main" val="1478298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Картинки по запросу скра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835" y="1340768"/>
            <a:ext cx="7102051"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332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SCRUM </a:t>
            </a:r>
            <a:endParaRPr lang="ru-RU" dirty="0"/>
          </a:p>
        </p:txBody>
      </p:sp>
      <p:sp>
        <p:nvSpPr>
          <p:cNvPr id="3" name="Объект 2"/>
          <p:cNvSpPr>
            <a:spLocks noGrp="1"/>
          </p:cNvSpPr>
          <p:nvPr>
            <p:ph idx="1"/>
          </p:nvPr>
        </p:nvSpPr>
        <p:spPr/>
        <p:txBody>
          <a:bodyPr>
            <a:normAutofit fontScale="62500" lnSpcReduction="20000"/>
          </a:bodyPr>
          <a:lstStyle/>
          <a:p>
            <a:r>
              <a:rPr lang="ru-RU" dirty="0"/>
              <a:t>методология, предназначенная для небольших команд (до 10 </a:t>
            </a:r>
            <a:r>
              <a:rPr lang="ru-RU" dirty="0" smtClean="0"/>
              <a:t>человек)</a:t>
            </a:r>
          </a:p>
          <a:p>
            <a:r>
              <a:rPr lang="ru-RU" dirty="0" smtClean="0"/>
              <a:t>весь </a:t>
            </a:r>
            <a:r>
              <a:rPr lang="ru-RU" dirty="0"/>
              <a:t>проект делится на итерации (спринты) продолжительностью </a:t>
            </a:r>
            <a:r>
              <a:rPr lang="ru-RU" dirty="0" smtClean="0"/>
              <a:t>до 30 </a:t>
            </a:r>
            <a:r>
              <a:rPr lang="ru-RU" dirty="0"/>
              <a:t>дней </a:t>
            </a:r>
            <a:r>
              <a:rPr lang="ru-RU" dirty="0" smtClean="0"/>
              <a:t>каждый</a:t>
            </a:r>
          </a:p>
          <a:p>
            <a:r>
              <a:rPr lang="ru-RU" dirty="0"/>
              <a:t>в</a:t>
            </a:r>
            <a:r>
              <a:rPr lang="ru-RU" dirty="0" smtClean="0"/>
              <a:t>ыбирается </a:t>
            </a:r>
            <a:r>
              <a:rPr lang="ru-RU" dirty="0"/>
              <a:t>список функций системы, которые планируется реализовать в течение следующего </a:t>
            </a:r>
            <a:r>
              <a:rPr lang="ru-RU" dirty="0" smtClean="0"/>
              <a:t>спринта</a:t>
            </a:r>
          </a:p>
          <a:p>
            <a:r>
              <a:rPr lang="ru-RU" dirty="0" smtClean="0"/>
              <a:t>выбранные функции </a:t>
            </a:r>
            <a:r>
              <a:rPr lang="ru-RU" b="1" dirty="0" smtClean="0"/>
              <a:t>ни в коем случае не меня</a:t>
            </a:r>
            <a:r>
              <a:rPr lang="ru-RU" dirty="0" smtClean="0"/>
              <a:t>ются </a:t>
            </a:r>
            <a:r>
              <a:rPr lang="ru-RU" dirty="0"/>
              <a:t>во время выполнения одной итерации и </a:t>
            </a:r>
            <a:r>
              <a:rPr lang="ru-RU" dirty="0" smtClean="0"/>
              <a:t>сроки </a:t>
            </a:r>
            <a:r>
              <a:rPr lang="ru-RU" dirty="0"/>
              <a:t>выпуска очередного </a:t>
            </a:r>
            <a:r>
              <a:rPr lang="ru-RU" dirty="0" smtClean="0"/>
              <a:t>релиза строго соблюдаются, </a:t>
            </a:r>
            <a:r>
              <a:rPr lang="ru-RU" dirty="0"/>
              <a:t>даже если к его выпуску не удастся реализовать весь запланированный </a:t>
            </a:r>
            <a:r>
              <a:rPr lang="ru-RU" dirty="0" smtClean="0"/>
              <a:t>функционал</a:t>
            </a:r>
          </a:p>
          <a:p>
            <a:r>
              <a:rPr lang="ru-RU" dirty="0"/>
              <a:t>р</a:t>
            </a:r>
            <a:r>
              <a:rPr lang="ru-RU" dirty="0" smtClean="0"/>
              <a:t>уководитель </a:t>
            </a:r>
            <a:r>
              <a:rPr lang="ru-RU" dirty="0"/>
              <a:t>разработки проводит ежедневные 20 минутные совещания, которые так и называют — </a:t>
            </a:r>
            <a:r>
              <a:rPr lang="ru-RU" dirty="0" err="1"/>
              <a:t>scrum</a:t>
            </a:r>
            <a:r>
              <a:rPr lang="ru-RU" dirty="0"/>
              <a:t>, результатом которых является определение функции системы, реализованных за предыдущий день, возникшие сложности и план на следующий </a:t>
            </a:r>
            <a:r>
              <a:rPr lang="ru-RU" dirty="0" smtClean="0"/>
              <a:t>день</a:t>
            </a:r>
          </a:p>
          <a:p>
            <a:r>
              <a:rPr lang="ru-RU" dirty="0" smtClean="0"/>
              <a:t>совещания </a:t>
            </a:r>
            <a:r>
              <a:rPr lang="ru-RU" dirty="0"/>
              <a:t>позволяют постоянно отслеживать ход проекта, быстро выявлять возникшие проблемы и оперативно на них </a:t>
            </a:r>
            <a:r>
              <a:rPr lang="ru-RU" dirty="0" smtClean="0"/>
              <a:t>реагировать</a:t>
            </a:r>
            <a:endParaRPr lang="ru-RU" dirty="0"/>
          </a:p>
        </p:txBody>
      </p:sp>
    </p:spTree>
    <p:extLst>
      <p:ext uri="{BB962C8B-B14F-4D97-AF65-F5344CB8AC3E}">
        <p14:creationId xmlns:p14="http://schemas.microsoft.com/office/powerpoint/2010/main" val="2288087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SCRUM </a:t>
            </a:r>
            <a:endParaRPr lang="ru-RU" dirty="0"/>
          </a:p>
        </p:txBody>
      </p:sp>
      <p:pic>
        <p:nvPicPr>
          <p:cNvPr id="33796" name="Picture 4" descr="Картинки по запросу скра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765" y="1412776"/>
            <a:ext cx="8236626" cy="5172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285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SCRUM </a:t>
            </a:r>
            <a:r>
              <a:rPr lang="ru-RU" dirty="0" smtClean="0"/>
              <a:t>-доска</a:t>
            </a:r>
            <a:endParaRPr lang="ru-RU" dirty="0"/>
          </a:p>
        </p:txBody>
      </p:sp>
      <p:pic>
        <p:nvPicPr>
          <p:cNvPr id="35842" name="Picture 2" descr="Картинки по запросу скрам пример доск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95438"/>
            <a:ext cx="8172400" cy="520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087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Картинки по запросу канбан пример доск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99" y="116632"/>
            <a:ext cx="8669536" cy="6502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92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KANBAN</a:t>
            </a:r>
            <a:endParaRPr lang="ru-RU" dirty="0"/>
          </a:p>
        </p:txBody>
      </p:sp>
      <p:sp>
        <p:nvSpPr>
          <p:cNvPr id="3" name="Объект 2"/>
          <p:cNvSpPr>
            <a:spLocks noGrp="1"/>
          </p:cNvSpPr>
          <p:nvPr>
            <p:ph idx="1"/>
          </p:nvPr>
        </p:nvSpPr>
        <p:spPr>
          <a:xfrm>
            <a:off x="457200" y="1379909"/>
            <a:ext cx="8229600" cy="4929411"/>
          </a:xfrm>
        </p:spPr>
        <p:txBody>
          <a:bodyPr>
            <a:normAutofit fontScale="62500" lnSpcReduction="20000"/>
          </a:bodyPr>
          <a:lstStyle/>
          <a:p>
            <a:pPr marL="0" indent="0">
              <a:buNone/>
            </a:pPr>
            <a:r>
              <a:rPr lang="ru-RU" dirty="0"/>
              <a:t>Г</a:t>
            </a:r>
            <a:r>
              <a:rPr lang="ru-RU" dirty="0" smtClean="0"/>
              <a:t>ибкая </a:t>
            </a:r>
            <a:r>
              <a:rPr lang="ru-RU" dirty="0"/>
              <a:t>методология разработки программного обеспечения, ориентированная на </a:t>
            </a:r>
            <a:r>
              <a:rPr lang="ru-RU" dirty="0" smtClean="0"/>
              <a:t>задачи</a:t>
            </a:r>
          </a:p>
          <a:p>
            <a:pPr marL="0" indent="0">
              <a:buNone/>
            </a:pPr>
            <a:endParaRPr lang="ru-RU" dirty="0" smtClean="0"/>
          </a:p>
          <a:p>
            <a:pPr marL="0" indent="0">
              <a:buNone/>
            </a:pPr>
            <a:r>
              <a:rPr lang="ru-RU" b="1" dirty="0" smtClean="0"/>
              <a:t>Основные </a:t>
            </a:r>
            <a:r>
              <a:rPr lang="ru-RU" b="1" dirty="0"/>
              <a:t>правила:</a:t>
            </a:r>
          </a:p>
          <a:p>
            <a:pPr fontAlgn="base"/>
            <a:r>
              <a:rPr lang="ru-RU" dirty="0" smtClean="0"/>
              <a:t>визуализация </a:t>
            </a:r>
            <a:r>
              <a:rPr lang="ru-RU" dirty="0"/>
              <a:t>разработки</a:t>
            </a:r>
            <a:r>
              <a:rPr lang="ru-RU" dirty="0" smtClean="0"/>
              <a:t>:</a:t>
            </a:r>
            <a:endParaRPr lang="ru-RU" dirty="0"/>
          </a:p>
          <a:p>
            <a:pPr lvl="1" fontAlgn="base"/>
            <a:r>
              <a:rPr lang="ru-RU" dirty="0"/>
              <a:t>разделение работы на </a:t>
            </a:r>
            <a:r>
              <a:rPr lang="ru-RU" dirty="0" smtClean="0"/>
              <a:t>задачи</a:t>
            </a:r>
            <a:endParaRPr lang="ru-RU" dirty="0"/>
          </a:p>
          <a:p>
            <a:pPr lvl="1" fontAlgn="base"/>
            <a:r>
              <a:rPr lang="ru-RU" dirty="0"/>
              <a:t>использование отметок о положение задачи в </a:t>
            </a:r>
            <a:r>
              <a:rPr lang="ru-RU" dirty="0" smtClean="0"/>
              <a:t>разработке</a:t>
            </a:r>
            <a:endParaRPr lang="ru-RU" dirty="0"/>
          </a:p>
          <a:p>
            <a:pPr fontAlgn="base"/>
            <a:r>
              <a:rPr lang="ru-RU" dirty="0"/>
              <a:t>ограничение работ, выполняющихся одновременно, на каждом этапе </a:t>
            </a:r>
            <a:r>
              <a:rPr lang="ru-RU" dirty="0" smtClean="0"/>
              <a:t>разработки</a:t>
            </a:r>
            <a:endParaRPr lang="ru-RU" dirty="0"/>
          </a:p>
          <a:p>
            <a:pPr fontAlgn="base"/>
            <a:r>
              <a:rPr lang="ru-RU" dirty="0"/>
              <a:t>измерение времени цикла (среднее время на выполнение одной задачи) и оптимизация </a:t>
            </a:r>
            <a:r>
              <a:rPr lang="ru-RU" dirty="0" smtClean="0"/>
              <a:t>процесса</a:t>
            </a:r>
            <a:endParaRPr lang="ru-RU" dirty="0"/>
          </a:p>
          <a:p>
            <a:pPr marL="0" indent="0" fontAlgn="base">
              <a:buNone/>
            </a:pPr>
            <a:endParaRPr lang="ru-RU" dirty="0" smtClean="0"/>
          </a:p>
          <a:p>
            <a:pPr marL="0" indent="0" fontAlgn="base">
              <a:buNone/>
            </a:pPr>
            <a:r>
              <a:rPr lang="ru-RU" b="1" dirty="0" smtClean="0"/>
              <a:t>Преимущества KANBAN:</a:t>
            </a:r>
          </a:p>
          <a:p>
            <a:pPr fontAlgn="base"/>
            <a:r>
              <a:rPr lang="ru-RU" dirty="0" smtClean="0"/>
              <a:t>уменьшение </a:t>
            </a:r>
            <a:r>
              <a:rPr lang="ru-RU" dirty="0"/>
              <a:t>числа параллельно выполняемых задач значительно уменьшает время выполнения каждой отдельной </a:t>
            </a:r>
            <a:r>
              <a:rPr lang="ru-RU" dirty="0" smtClean="0"/>
              <a:t>задачи</a:t>
            </a:r>
            <a:endParaRPr lang="ru-RU" dirty="0"/>
          </a:p>
          <a:p>
            <a:pPr fontAlgn="base"/>
            <a:r>
              <a:rPr lang="ru-RU" dirty="0"/>
              <a:t>быстрое выявление проблемных </a:t>
            </a:r>
            <a:r>
              <a:rPr lang="ru-RU" dirty="0" smtClean="0"/>
              <a:t>задач</a:t>
            </a:r>
            <a:endParaRPr lang="ru-RU" dirty="0"/>
          </a:p>
          <a:p>
            <a:pPr fontAlgn="base"/>
            <a:r>
              <a:rPr lang="ru-RU" dirty="0"/>
              <a:t>вычисление времени на выполнение усредненной </a:t>
            </a:r>
            <a:r>
              <a:rPr lang="ru-RU" dirty="0" smtClean="0"/>
              <a:t>задачи</a:t>
            </a:r>
            <a:endParaRPr lang="ru-RU" dirty="0"/>
          </a:p>
          <a:p>
            <a:pPr marL="0" indent="0">
              <a:buNone/>
            </a:pPr>
            <a:endParaRPr lang="ru-RU" dirty="0"/>
          </a:p>
        </p:txBody>
      </p:sp>
    </p:spTree>
    <p:extLst>
      <p:ext uri="{BB962C8B-B14F-4D97-AF65-F5344CB8AC3E}">
        <p14:creationId xmlns:p14="http://schemas.microsoft.com/office/powerpoint/2010/main" val="2155928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91264" cy="1714202"/>
          </a:xfrm>
        </p:spPr>
        <p:txBody>
          <a:bodyPr>
            <a:normAutofit fontScale="90000"/>
          </a:bodyPr>
          <a:lstStyle/>
          <a:p>
            <a:r>
              <a:rPr lang="ru-RU" dirty="0" smtClean="0"/>
              <a:t>Данные отчета CHAOS-2015</a:t>
            </a:r>
            <a:br>
              <a:rPr lang="ru-RU" dirty="0" smtClean="0"/>
            </a:br>
            <a:r>
              <a:rPr lang="ru-RU" dirty="0" smtClean="0"/>
              <a:t>(</a:t>
            </a:r>
            <a:r>
              <a:rPr lang="ru-RU" dirty="0" err="1"/>
              <a:t>Standish</a:t>
            </a:r>
            <a:r>
              <a:rPr lang="ru-RU" dirty="0"/>
              <a:t> </a:t>
            </a:r>
            <a:r>
              <a:rPr lang="ru-RU" dirty="0" err="1" smtClean="0"/>
              <a:t>Group</a:t>
            </a:r>
            <a:r>
              <a:rPr lang="ru-RU" dirty="0" smtClean="0"/>
              <a:t>)</a:t>
            </a:r>
            <a:r>
              <a:rPr lang="ru-RU" dirty="0"/>
              <a:t/>
            </a:r>
            <a:br>
              <a:rPr lang="ru-RU" dirty="0"/>
            </a:br>
            <a:endParaRPr lang="ru-RU" dirty="0"/>
          </a:p>
        </p:txBody>
      </p:sp>
      <p:pic>
        <p:nvPicPr>
          <p:cNvPr id="4" name="Рисунок 3" descr="https://cdn.infoq.com/statics_s2_20160831-0533/resource/articles/standish-chaos-2015/en/resources/Modern%20Resolution.jpg"/>
          <p:cNvPicPr/>
          <p:nvPr/>
        </p:nvPicPr>
        <p:blipFill rotWithShape="1">
          <a:blip r:embed="rId2">
            <a:extLst>
              <a:ext uri="{28A0092B-C50C-407E-A947-70E740481C1C}">
                <a14:useLocalDpi xmlns:a14="http://schemas.microsoft.com/office/drawing/2010/main" val="0"/>
              </a:ext>
            </a:extLst>
          </a:blip>
          <a:srcRect b="21027"/>
          <a:stretch/>
        </p:blipFill>
        <p:spPr bwMode="auto">
          <a:xfrm>
            <a:off x="899592" y="2204864"/>
            <a:ext cx="7488832" cy="3184554"/>
          </a:xfrm>
          <a:prstGeom prst="rect">
            <a:avLst/>
          </a:prstGeom>
          <a:noFill/>
          <a:ln>
            <a:noFill/>
          </a:ln>
        </p:spPr>
      </p:pic>
    </p:spTree>
    <p:extLst>
      <p:ext uri="{BB962C8B-B14F-4D97-AF65-F5344CB8AC3E}">
        <p14:creationId xmlns:p14="http://schemas.microsoft.com/office/powerpoint/2010/main" val="2903376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KANBAN</a:t>
            </a:r>
            <a:r>
              <a:rPr lang="ru-RU" dirty="0" smtClean="0"/>
              <a:t>-доска</a:t>
            </a:r>
            <a:endParaRPr lang="ru-RU" dirty="0"/>
          </a:p>
        </p:txBody>
      </p:sp>
      <p:pic>
        <p:nvPicPr>
          <p:cNvPr id="37890" name="Picture 2" descr="Картинки по запросу канбан пример доск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844824"/>
            <a:ext cx="76200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363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Crystal</a:t>
            </a:r>
            <a:endParaRPr lang="ru-RU" dirty="0"/>
          </a:p>
        </p:txBody>
      </p:sp>
      <p:sp>
        <p:nvSpPr>
          <p:cNvPr id="3" name="Объект 2"/>
          <p:cNvSpPr>
            <a:spLocks noGrp="1"/>
          </p:cNvSpPr>
          <p:nvPr>
            <p:ph idx="1"/>
          </p:nvPr>
        </p:nvSpPr>
        <p:spPr>
          <a:xfrm>
            <a:off x="457200" y="1600201"/>
            <a:ext cx="8219256" cy="2908920"/>
          </a:xfrm>
        </p:spPr>
        <p:txBody>
          <a:bodyPr>
            <a:normAutofit/>
          </a:bodyPr>
          <a:lstStyle/>
          <a:p>
            <a:r>
              <a:rPr lang="ru-RU" sz="2000" dirty="0" smtClean="0"/>
              <a:t>Процесс создания </a:t>
            </a:r>
            <a:r>
              <a:rPr lang="ru-RU" sz="2000" dirty="0"/>
              <a:t>ПО </a:t>
            </a:r>
            <a:r>
              <a:rPr lang="ru-RU" sz="2000" dirty="0" smtClean="0"/>
              <a:t>рассматривается как конечная целенаправленная игра</a:t>
            </a:r>
          </a:p>
          <a:p>
            <a:r>
              <a:rPr lang="ru-RU" sz="2000" dirty="0" smtClean="0"/>
              <a:t>Главная </a:t>
            </a:r>
            <a:r>
              <a:rPr lang="ru-RU" sz="2000" dirty="0"/>
              <a:t>цель </a:t>
            </a:r>
            <a:r>
              <a:rPr lang="ru-RU" sz="2000" dirty="0" smtClean="0"/>
              <a:t>«игры» - успешно </a:t>
            </a:r>
            <a:r>
              <a:rPr lang="ru-RU" sz="2000" dirty="0"/>
              <a:t>закончить проект, то есть создать работающий продукт  </a:t>
            </a:r>
            <a:endParaRPr lang="ru-RU" sz="2000" dirty="0" smtClean="0"/>
          </a:p>
          <a:p>
            <a:r>
              <a:rPr lang="ru-RU" sz="2000" dirty="0"/>
              <a:t>Второстепенная цель </a:t>
            </a:r>
            <a:r>
              <a:rPr lang="ru-RU" sz="2000" dirty="0" smtClean="0"/>
              <a:t>«игры» - </a:t>
            </a:r>
            <a:r>
              <a:rPr lang="ru-RU" sz="2000" dirty="0"/>
              <a:t>подготовиться к следующей </a:t>
            </a:r>
            <a:r>
              <a:rPr lang="ru-RU" sz="2000" dirty="0" smtClean="0"/>
              <a:t>игре</a:t>
            </a:r>
            <a:r>
              <a:rPr lang="ru-RU" sz="2000" dirty="0"/>
              <a:t> </a:t>
            </a:r>
            <a:r>
              <a:rPr lang="ru-RU" sz="2000" dirty="0" smtClean="0"/>
              <a:t>(например, </a:t>
            </a:r>
            <a:r>
              <a:rPr lang="ru-RU" sz="2000" dirty="0"/>
              <a:t>документация, качественное написание </a:t>
            </a:r>
            <a:r>
              <a:rPr lang="ru-RU" sz="2000" dirty="0" smtClean="0"/>
              <a:t>кода и т.д.)</a:t>
            </a:r>
          </a:p>
          <a:p>
            <a:pPr marL="0" indent="0">
              <a:buNone/>
            </a:pPr>
            <a:endParaRPr lang="ru-RU" sz="2000" dirty="0"/>
          </a:p>
        </p:txBody>
      </p:sp>
      <p:pic>
        <p:nvPicPr>
          <p:cNvPr id="2050" name="Picture 2" descr="http://www.kv.by/data/software/2003/20031502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4077072"/>
            <a:ext cx="3024336" cy="2164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103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DYNAMIC SYSTEM DEVELOPMENT METHOD</a:t>
            </a:r>
            <a:endParaRPr lang="ru-RU" dirty="0"/>
          </a:p>
        </p:txBody>
      </p:sp>
      <p:sp>
        <p:nvSpPr>
          <p:cNvPr id="3" name="Объект 2"/>
          <p:cNvSpPr>
            <a:spLocks noGrp="1"/>
          </p:cNvSpPr>
          <p:nvPr>
            <p:ph idx="1"/>
          </p:nvPr>
        </p:nvSpPr>
        <p:spPr>
          <a:xfrm>
            <a:off x="457200" y="1412776"/>
            <a:ext cx="8219256" cy="5040560"/>
          </a:xfrm>
        </p:spPr>
        <p:txBody>
          <a:bodyPr>
            <a:noAutofit/>
          </a:bodyPr>
          <a:lstStyle/>
          <a:p>
            <a:pPr marL="0" indent="0">
              <a:buNone/>
            </a:pPr>
            <a:r>
              <a:rPr lang="ru-RU" sz="1600" b="1" dirty="0" smtClean="0"/>
              <a:t>Предварительный этап:</a:t>
            </a:r>
          </a:p>
          <a:p>
            <a:r>
              <a:rPr lang="ru-RU" sz="1600" dirty="0" smtClean="0"/>
              <a:t>Изучение области </a:t>
            </a:r>
            <a:r>
              <a:rPr lang="ru-RU" sz="1600" dirty="0"/>
              <a:t>применения программы предполагается на короткой серии семинаров, где программисты узнают о той сфере бизнеса, для которой им предстоит </a:t>
            </a:r>
            <a:r>
              <a:rPr lang="ru-RU" sz="1600" dirty="0" smtClean="0"/>
              <a:t>работать</a:t>
            </a:r>
          </a:p>
          <a:p>
            <a:pPr marL="0" indent="0">
              <a:buNone/>
            </a:pPr>
            <a:r>
              <a:rPr lang="ru-RU" sz="1600" b="1" dirty="0" smtClean="0"/>
              <a:t>Основные циклы:</a:t>
            </a:r>
          </a:p>
          <a:p>
            <a:r>
              <a:rPr lang="ru-RU" sz="1600" dirty="0"/>
              <a:t>цикл функциональной модели отвечает за создание аналитической документации и </a:t>
            </a:r>
            <a:r>
              <a:rPr lang="ru-RU" sz="1600" dirty="0" smtClean="0"/>
              <a:t>прототипов</a:t>
            </a:r>
          </a:p>
          <a:p>
            <a:r>
              <a:rPr lang="ru-RU" sz="1600" dirty="0" smtClean="0"/>
              <a:t>цикл </a:t>
            </a:r>
            <a:r>
              <a:rPr lang="ru-RU" sz="1600" dirty="0"/>
              <a:t>проектирования и конструирования </a:t>
            </a:r>
            <a:r>
              <a:rPr lang="ru-RU" sz="1600" dirty="0" smtClean="0"/>
              <a:t>отвечает за </a:t>
            </a:r>
            <a:r>
              <a:rPr lang="ru-RU" sz="1600" dirty="0"/>
              <a:t>приведение системы в рабочее </a:t>
            </a:r>
            <a:r>
              <a:rPr lang="ru-RU" sz="1600" dirty="0" smtClean="0"/>
              <a:t>состояние</a:t>
            </a:r>
            <a:endParaRPr lang="ru-RU" sz="1600" dirty="0"/>
          </a:p>
          <a:p>
            <a:r>
              <a:rPr lang="ru-RU" sz="1600" dirty="0" smtClean="0"/>
              <a:t>цикл </a:t>
            </a:r>
            <a:r>
              <a:rPr lang="ru-RU" sz="1600" dirty="0"/>
              <a:t>реализации </a:t>
            </a:r>
            <a:r>
              <a:rPr lang="ru-RU" sz="1600" dirty="0" smtClean="0"/>
              <a:t>обеспечивает </a:t>
            </a:r>
            <a:r>
              <a:rPr lang="ru-RU" sz="1600" dirty="0"/>
              <a:t>развертывание программной </a:t>
            </a:r>
            <a:r>
              <a:rPr lang="ru-RU" sz="1600" dirty="0" smtClean="0"/>
              <a:t>системы</a:t>
            </a:r>
          </a:p>
          <a:p>
            <a:pPr marL="0" indent="0">
              <a:buNone/>
            </a:pPr>
            <a:r>
              <a:rPr lang="ru-RU" sz="1600" b="1" dirty="0" smtClean="0"/>
              <a:t>Базовые принципы:</a:t>
            </a:r>
          </a:p>
          <a:p>
            <a:r>
              <a:rPr lang="ru-RU" sz="1600" dirty="0" smtClean="0"/>
              <a:t>активное </a:t>
            </a:r>
            <a:r>
              <a:rPr lang="ru-RU" sz="1600" dirty="0"/>
              <a:t>взаимодействие с </a:t>
            </a:r>
            <a:r>
              <a:rPr lang="ru-RU" sz="1600" dirty="0" smtClean="0"/>
              <a:t>пользователями</a:t>
            </a:r>
          </a:p>
          <a:p>
            <a:r>
              <a:rPr lang="ru-RU" sz="1600" dirty="0" smtClean="0"/>
              <a:t>частые </a:t>
            </a:r>
            <a:r>
              <a:rPr lang="ru-RU" sz="1600" dirty="0"/>
              <a:t>выпуски </a:t>
            </a:r>
            <a:r>
              <a:rPr lang="ru-RU" sz="1600" dirty="0" smtClean="0"/>
              <a:t>версий</a:t>
            </a:r>
          </a:p>
          <a:p>
            <a:r>
              <a:rPr lang="ru-RU" sz="1600" dirty="0" smtClean="0"/>
              <a:t>самостоятельность </a:t>
            </a:r>
            <a:r>
              <a:rPr lang="ru-RU" sz="1600" dirty="0"/>
              <a:t>разработчиков в принятии решений и тестирование в течение всего цикла </a:t>
            </a:r>
            <a:r>
              <a:rPr lang="ru-RU" sz="1600" dirty="0" smtClean="0"/>
              <a:t>работ</a:t>
            </a:r>
          </a:p>
          <a:p>
            <a:r>
              <a:rPr lang="ru-RU" sz="1600" dirty="0" smtClean="0"/>
              <a:t>короткие </a:t>
            </a:r>
            <a:r>
              <a:rPr lang="ru-RU" sz="1600" dirty="0"/>
              <a:t>итерации, продолжительностью от двух до шести недель </a:t>
            </a:r>
            <a:r>
              <a:rPr lang="ru-RU" sz="1600" dirty="0" smtClean="0"/>
              <a:t>каждая</a:t>
            </a:r>
          </a:p>
          <a:p>
            <a:r>
              <a:rPr lang="ru-RU" sz="1600" dirty="0" smtClean="0"/>
              <a:t>особый </a:t>
            </a:r>
            <a:r>
              <a:rPr lang="ru-RU" sz="1600" dirty="0"/>
              <a:t>упор делается на высоком качестве работы и </a:t>
            </a:r>
            <a:r>
              <a:rPr lang="ru-RU" sz="1600" dirty="0" err="1"/>
              <a:t>адаптируемости</a:t>
            </a:r>
            <a:r>
              <a:rPr lang="ru-RU" sz="1600" dirty="0"/>
              <a:t> к изменениям в требованиях</a:t>
            </a:r>
          </a:p>
        </p:txBody>
      </p:sp>
    </p:spTree>
    <p:extLst>
      <p:ext uri="{BB962C8B-B14F-4D97-AF65-F5344CB8AC3E}">
        <p14:creationId xmlns:p14="http://schemas.microsoft.com/office/powerpoint/2010/main" val="3101239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RATIONAL UNIFIED PROCESS</a:t>
            </a:r>
            <a:endParaRPr lang="ru-RU" dirty="0"/>
          </a:p>
        </p:txBody>
      </p:sp>
      <p:sp>
        <p:nvSpPr>
          <p:cNvPr id="3" name="Объект 2"/>
          <p:cNvSpPr>
            <a:spLocks noGrp="1"/>
          </p:cNvSpPr>
          <p:nvPr>
            <p:ph idx="1"/>
          </p:nvPr>
        </p:nvSpPr>
        <p:spPr>
          <a:xfrm>
            <a:off x="457200" y="1268760"/>
            <a:ext cx="8229600" cy="5256584"/>
          </a:xfrm>
        </p:spPr>
        <p:txBody>
          <a:bodyPr>
            <a:noAutofit/>
          </a:bodyPr>
          <a:lstStyle/>
          <a:p>
            <a:pPr fontAlgn="base"/>
            <a:r>
              <a:rPr lang="ru-RU" sz="2100" dirty="0" smtClean="0"/>
              <a:t>итеративная </a:t>
            </a:r>
            <a:r>
              <a:rPr lang="ru-RU" sz="2100" dirty="0"/>
              <a:t>модель </a:t>
            </a:r>
            <a:r>
              <a:rPr lang="ru-RU" sz="2100" dirty="0" smtClean="0"/>
              <a:t>разработки</a:t>
            </a:r>
          </a:p>
          <a:p>
            <a:pPr fontAlgn="base"/>
            <a:r>
              <a:rPr lang="ru-RU" sz="2100" dirty="0"/>
              <a:t>степень формализации может меняться в зависимости от потребностей </a:t>
            </a:r>
            <a:r>
              <a:rPr lang="ru-RU" sz="2100" dirty="0" smtClean="0"/>
              <a:t>проекта</a:t>
            </a:r>
          </a:p>
          <a:p>
            <a:pPr fontAlgn="base"/>
            <a:r>
              <a:rPr lang="ru-RU" sz="2100" dirty="0"/>
              <a:t>г</a:t>
            </a:r>
            <a:r>
              <a:rPr lang="ru-RU" sz="2100" dirty="0" smtClean="0"/>
              <a:t>ибкость в создании документов с нужным уровнем формализации после каждого этапа или итерации</a:t>
            </a:r>
          </a:p>
          <a:p>
            <a:pPr fontAlgn="base"/>
            <a:r>
              <a:rPr lang="ru-RU" sz="2100" dirty="0"/>
              <a:t>ранняя идентификация и непрерывное устранение возможных рисков</a:t>
            </a:r>
          </a:p>
          <a:p>
            <a:pPr fontAlgn="base"/>
            <a:r>
              <a:rPr lang="ru-RU" sz="2100" dirty="0" smtClean="0"/>
              <a:t>методология применима для проектов любого размера и критичности</a:t>
            </a:r>
          </a:p>
          <a:p>
            <a:pPr fontAlgn="base"/>
            <a:r>
              <a:rPr lang="ru-RU" sz="2100" dirty="0" smtClean="0"/>
              <a:t>концентрация </a:t>
            </a:r>
            <a:r>
              <a:rPr lang="ru-RU" sz="2100" dirty="0"/>
              <a:t>на выполнении требований заказчиков к исполняемой </a:t>
            </a:r>
            <a:r>
              <a:rPr lang="ru-RU" sz="2100" dirty="0" smtClean="0"/>
              <a:t>программе</a:t>
            </a:r>
            <a:endParaRPr lang="ru-RU" sz="2100" dirty="0"/>
          </a:p>
          <a:p>
            <a:pPr fontAlgn="base"/>
            <a:r>
              <a:rPr lang="ru-RU" sz="2100" dirty="0"/>
              <a:t>а</a:t>
            </a:r>
            <a:r>
              <a:rPr lang="ru-RU" sz="2100" dirty="0" smtClean="0"/>
              <a:t>даптация к  изменениям </a:t>
            </a:r>
            <a:r>
              <a:rPr lang="ru-RU" sz="2100" dirty="0"/>
              <a:t>в требованиях, проектных решениях и реализации в процессе </a:t>
            </a:r>
            <a:r>
              <a:rPr lang="ru-RU" sz="2100" dirty="0" smtClean="0"/>
              <a:t>разработки</a:t>
            </a:r>
            <a:endParaRPr lang="ru-RU" sz="2100" dirty="0"/>
          </a:p>
          <a:p>
            <a:pPr fontAlgn="base"/>
            <a:r>
              <a:rPr lang="ru-RU" sz="2100" dirty="0"/>
              <a:t>постоянное обеспечение качества на всех этапах разработки проекта</a:t>
            </a:r>
          </a:p>
          <a:p>
            <a:endParaRPr lang="ru-RU" sz="2100" dirty="0"/>
          </a:p>
        </p:txBody>
      </p:sp>
    </p:spTree>
    <p:extLst>
      <p:ext uri="{BB962C8B-B14F-4D97-AF65-F5344CB8AC3E}">
        <p14:creationId xmlns:p14="http://schemas.microsoft.com/office/powerpoint/2010/main" val="17738457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CASE-</a:t>
            </a:r>
            <a:r>
              <a:rPr lang="ru-RU" dirty="0" smtClean="0"/>
              <a:t>технологии </a:t>
            </a:r>
            <a:endParaRPr lang="ru-RU" dirty="0"/>
          </a:p>
        </p:txBody>
      </p:sp>
      <p:sp>
        <p:nvSpPr>
          <p:cNvPr id="3" name="Объект 2"/>
          <p:cNvSpPr>
            <a:spLocks noGrp="1"/>
          </p:cNvSpPr>
          <p:nvPr>
            <p:ph idx="1"/>
          </p:nvPr>
        </p:nvSpPr>
        <p:spPr/>
        <p:txBody>
          <a:bodyPr>
            <a:normAutofit fontScale="92500" lnSpcReduction="20000"/>
          </a:bodyPr>
          <a:lstStyle/>
          <a:p>
            <a:r>
              <a:rPr lang="en-US" b="1" dirty="0"/>
              <a:t>CASE-</a:t>
            </a:r>
            <a:r>
              <a:rPr lang="ru-RU" b="1" dirty="0" smtClean="0"/>
              <a:t>технология </a:t>
            </a:r>
            <a:r>
              <a:rPr lang="ru-RU" dirty="0" smtClean="0"/>
              <a:t>– совокупность </a:t>
            </a:r>
            <a:r>
              <a:rPr lang="ru-RU" dirty="0"/>
              <a:t>методологий разработки и </a:t>
            </a:r>
            <a:r>
              <a:rPr lang="ru-RU" dirty="0" smtClean="0"/>
              <a:t>сопровождения </a:t>
            </a:r>
            <a:r>
              <a:rPr lang="ru-RU" dirty="0"/>
              <a:t>сложных систем (в том числе </a:t>
            </a:r>
            <a:r>
              <a:rPr lang="ru-RU" dirty="0" smtClean="0"/>
              <a:t>программных систем), </a:t>
            </a:r>
            <a:r>
              <a:rPr lang="ru-RU" dirty="0"/>
              <a:t>поддерживаемая комплексом взаимосвязанных средств </a:t>
            </a:r>
            <a:r>
              <a:rPr lang="ru-RU" dirty="0" smtClean="0"/>
              <a:t>автоматизации</a:t>
            </a:r>
          </a:p>
          <a:p>
            <a:r>
              <a:rPr lang="ru-RU" b="1" dirty="0" smtClean="0"/>
              <a:t>цели использования</a:t>
            </a:r>
            <a:r>
              <a:rPr lang="ru-RU" dirty="0" smtClean="0"/>
              <a:t>: отделить </a:t>
            </a:r>
            <a:r>
              <a:rPr lang="ru-RU" dirty="0"/>
              <a:t>анализ и проектирование от программирования и последующих работ процесса разработки, предоставив разработчику соответствующие методологии визуального анализа и проектирования</a:t>
            </a:r>
          </a:p>
        </p:txBody>
      </p:sp>
    </p:spTree>
    <p:extLst>
      <p:ext uri="{BB962C8B-B14F-4D97-AF65-F5344CB8AC3E}">
        <p14:creationId xmlns:p14="http://schemas.microsoft.com/office/powerpoint/2010/main" val="2164727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274638"/>
            <a:ext cx="8291264" cy="1642194"/>
          </a:xfrm>
        </p:spPr>
        <p:txBody>
          <a:bodyPr>
            <a:normAutofit/>
          </a:bodyPr>
          <a:lstStyle/>
          <a:p>
            <a:r>
              <a:rPr lang="ru-RU" dirty="0" smtClean="0"/>
              <a:t>Особенности менеджмента проектов в ИТ-сфере </a:t>
            </a:r>
            <a:endParaRPr lang="ru-RU" dirty="0"/>
          </a:p>
        </p:txBody>
      </p:sp>
      <p:pic>
        <p:nvPicPr>
          <p:cNvPr id="12290" name="Picture 2" descr="Картинки по запросу результат ме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132856"/>
            <a:ext cx="3384376" cy="3384377"/>
          </a:xfrm>
          <a:prstGeom prst="rect">
            <a:avLst/>
          </a:prstGeom>
          <a:noFill/>
          <a:extLst>
            <a:ext uri="{909E8E84-426E-40DD-AFC4-6F175D3DCCD1}">
              <a14:hiddenFill xmlns:a14="http://schemas.microsoft.com/office/drawing/2010/main">
                <a:solidFill>
                  <a:srgbClr val="FFFFFF"/>
                </a:solidFill>
              </a14:hiddenFill>
            </a:ext>
          </a:extLst>
        </p:spPr>
      </p:pic>
      <p:sp>
        <p:nvSpPr>
          <p:cNvPr id="7" name="Объект 2"/>
          <p:cNvSpPr txBox="1">
            <a:spLocks/>
          </p:cNvSpPr>
          <p:nvPr/>
        </p:nvSpPr>
        <p:spPr>
          <a:xfrm>
            <a:off x="2658616" y="5865512"/>
            <a:ext cx="3754760" cy="499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ru-RU" sz="2400" b="1" dirty="0" smtClean="0"/>
              <a:t>Нематериальный результат</a:t>
            </a:r>
            <a:endParaRPr lang="ru-RU" sz="2400" b="1" dirty="0"/>
          </a:p>
        </p:txBody>
      </p:sp>
    </p:spTree>
    <p:extLst>
      <p:ext uri="{BB962C8B-B14F-4D97-AF65-F5344CB8AC3E}">
        <p14:creationId xmlns:p14="http://schemas.microsoft.com/office/powerpoint/2010/main" val="15399506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2"/>
          <p:cNvSpPr txBox="1">
            <a:spLocks/>
          </p:cNvSpPr>
          <p:nvPr/>
        </p:nvSpPr>
        <p:spPr>
          <a:xfrm>
            <a:off x="611560" y="5884746"/>
            <a:ext cx="7344816" cy="499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ru-RU" sz="2400" b="1" dirty="0" smtClean="0"/>
              <a:t>Быстрое изменение технологий в рамках одного проекта</a:t>
            </a:r>
            <a:endParaRPr lang="ru-RU" sz="2400" b="1" dirty="0"/>
          </a:p>
        </p:txBody>
      </p:sp>
      <p:pic>
        <p:nvPicPr>
          <p:cNvPr id="13314" name="Picture 2" descr="Картинки по запросу новые технологи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603" y="2274703"/>
            <a:ext cx="4983130" cy="3384376"/>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395536" y="274638"/>
            <a:ext cx="8291264" cy="164219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dirty="0" smtClean="0"/>
              <a:t>Особенности менеджмента проектов в ИТ-сфере </a:t>
            </a:r>
            <a:endParaRPr lang="ru-RU" dirty="0"/>
          </a:p>
        </p:txBody>
      </p:sp>
    </p:spTree>
    <p:extLst>
      <p:ext uri="{BB962C8B-B14F-4D97-AF65-F5344CB8AC3E}">
        <p14:creationId xmlns:p14="http://schemas.microsoft.com/office/powerpoint/2010/main" val="12429779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2"/>
          <p:cNvSpPr txBox="1">
            <a:spLocks/>
          </p:cNvSpPr>
          <p:nvPr/>
        </p:nvSpPr>
        <p:spPr>
          <a:xfrm>
            <a:off x="361052" y="5301208"/>
            <a:ext cx="8387412" cy="15121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ru-RU" sz="2400" b="1" dirty="0" smtClean="0"/>
              <a:t>В </a:t>
            </a:r>
            <a:r>
              <a:rPr lang="en-US" sz="2400" b="1" dirty="0" smtClean="0"/>
              <a:t>10% </a:t>
            </a:r>
            <a:r>
              <a:rPr lang="ru-RU" sz="2400" b="1" dirty="0" smtClean="0"/>
              <a:t>проектов опыт предыдущих проектов неприменим. </a:t>
            </a:r>
            <a:r>
              <a:rPr lang="ru-RU" sz="2400" b="1" dirty="0"/>
              <a:t>90% проектов используют типовую структуру проектной команды и предыдущие планы</a:t>
            </a:r>
          </a:p>
          <a:p>
            <a:pPr marL="0" indent="0" algn="ctr">
              <a:buFont typeface="Arial" pitchFamily="34" charset="0"/>
              <a:buNone/>
            </a:pPr>
            <a:endParaRPr lang="ru-RU" sz="2400" b="1" dirty="0"/>
          </a:p>
        </p:txBody>
      </p:sp>
      <p:pic>
        <p:nvPicPr>
          <p:cNvPr id="14342" name="Picture 6" descr="Картинки по запросу необычный до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964" y="1738006"/>
            <a:ext cx="4713516" cy="3535137"/>
          </a:xfrm>
          <a:prstGeom prst="rect">
            <a:avLst/>
          </a:prstGeom>
          <a:noFill/>
          <a:extLst>
            <a:ext uri="{909E8E84-426E-40DD-AFC4-6F175D3DCCD1}">
              <a14:hiddenFill xmlns:a14="http://schemas.microsoft.com/office/drawing/2010/main">
                <a:solidFill>
                  <a:srgbClr val="FFFFFF"/>
                </a:solidFill>
              </a14:hiddenFill>
            </a:ext>
          </a:extLst>
        </p:spPr>
      </p:pic>
      <p:sp>
        <p:nvSpPr>
          <p:cNvPr id="12" name="Заголовок 1"/>
          <p:cNvSpPr>
            <a:spLocks noGrp="1"/>
          </p:cNvSpPr>
          <p:nvPr>
            <p:ph type="title"/>
          </p:nvPr>
        </p:nvSpPr>
        <p:spPr>
          <a:xfrm>
            <a:off x="395536" y="274638"/>
            <a:ext cx="8291264" cy="1642194"/>
          </a:xfrm>
        </p:spPr>
        <p:txBody>
          <a:bodyPr>
            <a:normAutofit/>
          </a:bodyPr>
          <a:lstStyle/>
          <a:p>
            <a:r>
              <a:rPr lang="ru-RU" dirty="0" smtClean="0"/>
              <a:t>Особенности менеджмента проектов в ИТ-сфере </a:t>
            </a:r>
            <a:endParaRPr lang="ru-RU" dirty="0"/>
          </a:p>
        </p:txBody>
      </p:sp>
    </p:spTree>
    <p:extLst>
      <p:ext uri="{BB962C8B-B14F-4D97-AF65-F5344CB8AC3E}">
        <p14:creationId xmlns:p14="http://schemas.microsoft.com/office/powerpoint/2010/main" val="1184465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2"/>
          <p:cNvSpPr txBox="1">
            <a:spLocks/>
          </p:cNvSpPr>
          <p:nvPr/>
        </p:nvSpPr>
        <p:spPr>
          <a:xfrm>
            <a:off x="611560" y="5884746"/>
            <a:ext cx="7344816" cy="499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ru-RU" sz="2400" b="1" dirty="0" smtClean="0"/>
              <a:t>Типична ситуация одновременного выполнения нескольких проектов в компании</a:t>
            </a:r>
            <a:endParaRPr lang="ru-RU" sz="2400" b="1" dirty="0"/>
          </a:p>
        </p:txBody>
      </p:sp>
      <p:sp>
        <p:nvSpPr>
          <p:cNvPr id="10" name="Заголовок 1"/>
          <p:cNvSpPr txBox="1">
            <a:spLocks/>
          </p:cNvSpPr>
          <p:nvPr/>
        </p:nvSpPr>
        <p:spPr>
          <a:xfrm>
            <a:off x="395536" y="274638"/>
            <a:ext cx="8291264" cy="164219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dirty="0" smtClean="0"/>
              <a:t>Особенности менеджмента проектов в ИТ-сфере </a:t>
            </a:r>
            <a:endParaRPr lang="ru-RU" dirty="0"/>
          </a:p>
        </p:txBody>
      </p:sp>
      <p:pic>
        <p:nvPicPr>
          <p:cNvPr id="15362" name="Picture 2" descr="Картинки по запросу многозадачность у люде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276" y="1916832"/>
            <a:ext cx="4997383"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117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2"/>
          <p:cNvSpPr txBox="1">
            <a:spLocks/>
          </p:cNvSpPr>
          <p:nvPr/>
        </p:nvSpPr>
        <p:spPr>
          <a:xfrm>
            <a:off x="755576" y="5384982"/>
            <a:ext cx="7344816" cy="499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ru-RU" sz="2400" b="1" dirty="0" smtClean="0"/>
              <a:t>Сильное влияние на результат человеческого фактора</a:t>
            </a:r>
            <a:endParaRPr lang="ru-RU" sz="2400" b="1" dirty="0"/>
          </a:p>
        </p:txBody>
      </p:sp>
      <p:sp>
        <p:nvSpPr>
          <p:cNvPr id="10" name="Заголовок 1"/>
          <p:cNvSpPr txBox="1">
            <a:spLocks/>
          </p:cNvSpPr>
          <p:nvPr/>
        </p:nvSpPr>
        <p:spPr>
          <a:xfrm>
            <a:off x="395536" y="274638"/>
            <a:ext cx="8291264" cy="164219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dirty="0" smtClean="0"/>
              <a:t>Особенности менеджмента проектов в ИТ-сфере </a:t>
            </a:r>
            <a:endParaRPr lang="ru-RU" dirty="0"/>
          </a:p>
        </p:txBody>
      </p:sp>
      <p:pic>
        <p:nvPicPr>
          <p:cNvPr id="15364" name="Picture 4" descr="http://www.osp.ru/data/721/531/1234/061_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169693"/>
            <a:ext cx="4388593"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782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91264" cy="1570186"/>
          </a:xfrm>
        </p:spPr>
        <p:txBody>
          <a:bodyPr>
            <a:normAutofit fontScale="90000"/>
          </a:bodyPr>
          <a:lstStyle/>
          <a:p>
            <a:r>
              <a:rPr lang="ru-RU" dirty="0"/>
              <a:t>Данные отчета CHAOS-2015</a:t>
            </a:r>
            <a:br>
              <a:rPr lang="ru-RU" dirty="0"/>
            </a:br>
            <a:r>
              <a:rPr lang="ru-RU" dirty="0"/>
              <a:t>(</a:t>
            </a:r>
            <a:r>
              <a:rPr lang="ru-RU" dirty="0" err="1"/>
              <a:t>Standish</a:t>
            </a:r>
            <a:r>
              <a:rPr lang="ru-RU" dirty="0"/>
              <a:t> </a:t>
            </a:r>
            <a:r>
              <a:rPr lang="ru-RU" dirty="0" err="1"/>
              <a:t>Group</a:t>
            </a:r>
            <a:r>
              <a:rPr lang="ru-RU" dirty="0"/>
              <a:t>)</a:t>
            </a:r>
            <a:br>
              <a:rPr lang="ru-RU" dirty="0"/>
            </a:br>
            <a:endParaRPr lang="ru-RU" dirty="0"/>
          </a:p>
        </p:txBody>
      </p:sp>
      <p:pic>
        <p:nvPicPr>
          <p:cNvPr id="4" name="Рисунок 3" descr="https://cdn.infoq.com/statics_s2_20160831-0533/resource/articles/standish-chaos-2015/en/resources/Resolution%20by%20Project%20Size.jpg"/>
          <p:cNvPicPr/>
          <p:nvPr/>
        </p:nvPicPr>
        <p:blipFill rotWithShape="1">
          <a:blip r:embed="rId2">
            <a:extLst>
              <a:ext uri="{28A0092B-C50C-407E-A947-70E740481C1C}">
                <a14:useLocalDpi xmlns:a14="http://schemas.microsoft.com/office/drawing/2010/main" val="0"/>
              </a:ext>
            </a:extLst>
          </a:blip>
          <a:srcRect b="11659"/>
          <a:stretch/>
        </p:blipFill>
        <p:spPr bwMode="auto">
          <a:xfrm>
            <a:off x="1691945" y="1556792"/>
            <a:ext cx="5717540" cy="4345244"/>
          </a:xfrm>
          <a:prstGeom prst="rect">
            <a:avLst/>
          </a:prstGeom>
          <a:noFill/>
          <a:ln>
            <a:noFill/>
          </a:ln>
        </p:spPr>
      </p:pic>
    </p:spTree>
    <p:extLst>
      <p:ext uri="{BB962C8B-B14F-4D97-AF65-F5344CB8AC3E}">
        <p14:creationId xmlns:p14="http://schemas.microsoft.com/office/powerpoint/2010/main" val="1268317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2"/>
          <p:cNvSpPr txBox="1">
            <a:spLocks/>
          </p:cNvSpPr>
          <p:nvPr/>
        </p:nvSpPr>
        <p:spPr>
          <a:xfrm>
            <a:off x="755576" y="5384982"/>
            <a:ext cx="7344816" cy="499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ru-RU" sz="2400" b="1" dirty="0" smtClean="0"/>
              <a:t>Каждый </a:t>
            </a:r>
            <a:r>
              <a:rPr lang="ru-RU" sz="2400" b="1" dirty="0"/>
              <a:t>исполнитель может принимать участие в нескольких проектах</a:t>
            </a:r>
          </a:p>
        </p:txBody>
      </p:sp>
      <p:sp>
        <p:nvSpPr>
          <p:cNvPr id="10" name="Заголовок 1"/>
          <p:cNvSpPr txBox="1">
            <a:spLocks/>
          </p:cNvSpPr>
          <p:nvPr/>
        </p:nvSpPr>
        <p:spPr>
          <a:xfrm>
            <a:off x="395536" y="274638"/>
            <a:ext cx="8291264" cy="164219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dirty="0" smtClean="0"/>
              <a:t>Особенности менеджмента проектов в ИТ-сфере </a:t>
            </a:r>
            <a:endParaRPr lang="ru-RU" dirty="0"/>
          </a:p>
        </p:txBody>
      </p:sp>
      <p:pic>
        <p:nvPicPr>
          <p:cNvPr id="17410" name="Picture 2" descr="Картинки по запросу несколько дел одновременн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809" y="1880173"/>
            <a:ext cx="4588718" cy="3421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597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2"/>
          <p:cNvSpPr txBox="1">
            <a:spLocks/>
          </p:cNvSpPr>
          <p:nvPr/>
        </p:nvSpPr>
        <p:spPr>
          <a:xfrm>
            <a:off x="755576" y="5384982"/>
            <a:ext cx="7344816" cy="499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ru-RU" sz="2400" b="1" dirty="0" smtClean="0"/>
              <a:t>Нет единых стандартов и нормативов, регламентирующих процесс разработки ПО</a:t>
            </a:r>
            <a:endParaRPr lang="ru-RU" sz="2400" b="1" dirty="0"/>
          </a:p>
        </p:txBody>
      </p:sp>
      <p:sp>
        <p:nvSpPr>
          <p:cNvPr id="10" name="Заголовок 1"/>
          <p:cNvSpPr txBox="1">
            <a:spLocks/>
          </p:cNvSpPr>
          <p:nvPr/>
        </p:nvSpPr>
        <p:spPr>
          <a:xfrm>
            <a:off x="395536" y="274638"/>
            <a:ext cx="8291264" cy="164219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dirty="0" smtClean="0"/>
              <a:t>Особенности менеджмента проектов в ИТ-сфере </a:t>
            </a:r>
            <a:endParaRPr lang="ru-RU" dirty="0"/>
          </a:p>
        </p:txBody>
      </p:sp>
      <p:pic>
        <p:nvPicPr>
          <p:cNvPr id="18434" name="Picture 2" descr="Картинки по запросу стандарты"/>
          <p:cNvPicPr>
            <a:picLocks noChangeAspect="1" noChangeArrowheads="1"/>
          </p:cNvPicPr>
          <p:nvPr/>
        </p:nvPicPr>
        <p:blipFill rotWithShape="1">
          <a:blip r:embed="rId3">
            <a:extLst>
              <a:ext uri="{28A0092B-C50C-407E-A947-70E740481C1C}">
                <a14:useLocalDpi xmlns:a14="http://schemas.microsoft.com/office/drawing/2010/main" val="0"/>
              </a:ext>
            </a:extLst>
          </a:blip>
          <a:srcRect t="12153"/>
          <a:stretch/>
        </p:blipFill>
        <p:spPr bwMode="auto">
          <a:xfrm>
            <a:off x="1571778" y="2220206"/>
            <a:ext cx="6003001" cy="298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624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2"/>
          <p:cNvSpPr txBox="1">
            <a:spLocks/>
          </p:cNvSpPr>
          <p:nvPr/>
        </p:nvSpPr>
        <p:spPr>
          <a:xfrm>
            <a:off x="755576" y="5384982"/>
            <a:ext cx="7344816" cy="499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ru-RU" sz="2400" b="1" dirty="0" smtClean="0"/>
              <a:t>Разнородность ресурсов</a:t>
            </a:r>
            <a:endParaRPr lang="ru-RU" sz="2400" b="1" dirty="0"/>
          </a:p>
        </p:txBody>
      </p:sp>
      <p:sp>
        <p:nvSpPr>
          <p:cNvPr id="10" name="Заголовок 1"/>
          <p:cNvSpPr txBox="1">
            <a:spLocks/>
          </p:cNvSpPr>
          <p:nvPr/>
        </p:nvSpPr>
        <p:spPr>
          <a:xfrm>
            <a:off x="395536" y="274638"/>
            <a:ext cx="8291264" cy="164219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dirty="0" smtClean="0"/>
              <a:t>Особенности менеджмента проектов в ИТ-сфере </a:t>
            </a:r>
            <a:endParaRPr lang="ru-RU" dirty="0"/>
          </a:p>
        </p:txBody>
      </p:sp>
      <p:pic>
        <p:nvPicPr>
          <p:cNvPr id="23555" name="Picture 3" descr="E:\Университет\ПАПКИ ДИСЦИПЛИН\Менеджмент проектов\Ресурсы проекта.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913" y="1829106"/>
            <a:ext cx="5210175"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470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Общие направления деятельности менеджера проекта</a:t>
            </a:r>
            <a:endParaRPr lang="ru-RU" dirty="0"/>
          </a:p>
        </p:txBody>
      </p:sp>
      <p:sp>
        <p:nvSpPr>
          <p:cNvPr id="3" name="Объект 2"/>
          <p:cNvSpPr>
            <a:spLocks noGrp="1"/>
          </p:cNvSpPr>
          <p:nvPr>
            <p:ph idx="1"/>
          </p:nvPr>
        </p:nvSpPr>
        <p:spPr>
          <a:xfrm>
            <a:off x="457200" y="2276872"/>
            <a:ext cx="8229600" cy="3849291"/>
          </a:xfrm>
        </p:spPr>
        <p:txBody>
          <a:bodyPr>
            <a:normAutofit fontScale="85000" lnSpcReduction="20000"/>
          </a:bodyPr>
          <a:lstStyle/>
          <a:p>
            <a:r>
              <a:rPr lang="ru-RU" dirty="0" smtClean="0"/>
              <a:t>Функции</a:t>
            </a:r>
            <a:r>
              <a:rPr lang="ru-RU" dirty="0"/>
              <a:t>, которые необходимо выполнять для успешного развития </a:t>
            </a:r>
            <a:r>
              <a:rPr lang="ru-RU" dirty="0" smtClean="0"/>
              <a:t>проекта, в том числе определение ролей сотрудников, которые </a:t>
            </a:r>
            <a:r>
              <a:rPr lang="ru-RU" dirty="0"/>
              <a:t>требуются для данного </a:t>
            </a:r>
            <a:r>
              <a:rPr lang="ru-RU" dirty="0" smtClean="0"/>
              <a:t>проекта</a:t>
            </a:r>
          </a:p>
          <a:p>
            <a:endParaRPr lang="ru-RU" dirty="0" smtClean="0"/>
          </a:p>
          <a:p>
            <a:r>
              <a:rPr lang="ru-RU" dirty="0"/>
              <a:t>П</a:t>
            </a:r>
            <a:r>
              <a:rPr lang="ru-RU" dirty="0" smtClean="0"/>
              <a:t>ланирование </a:t>
            </a:r>
            <a:r>
              <a:rPr lang="ru-RU" dirty="0"/>
              <a:t>и контроль хода проекта в соответствии с жизненным </a:t>
            </a:r>
            <a:r>
              <a:rPr lang="ru-RU" dirty="0" smtClean="0"/>
              <a:t>циклом создаваемого </a:t>
            </a:r>
            <a:r>
              <a:rPr lang="ru-RU" dirty="0"/>
              <a:t>программного </a:t>
            </a:r>
            <a:r>
              <a:rPr lang="ru-RU" dirty="0" smtClean="0"/>
              <a:t>обеспечения</a:t>
            </a:r>
          </a:p>
          <a:p>
            <a:endParaRPr lang="ru-RU" dirty="0" smtClean="0"/>
          </a:p>
          <a:p>
            <a:r>
              <a:rPr lang="ru-RU" dirty="0" smtClean="0"/>
              <a:t>Кадровое обеспечение </a:t>
            </a:r>
            <a:r>
              <a:rPr lang="ru-RU" dirty="0"/>
              <a:t>проекта</a:t>
            </a:r>
            <a:endParaRPr lang="ru-RU" dirty="0" smtClean="0"/>
          </a:p>
          <a:p>
            <a:endParaRPr lang="ru-RU" dirty="0"/>
          </a:p>
        </p:txBody>
      </p:sp>
    </p:spTree>
    <p:extLst>
      <p:ext uri="{BB962C8B-B14F-4D97-AF65-F5344CB8AC3E}">
        <p14:creationId xmlns:p14="http://schemas.microsoft.com/office/powerpoint/2010/main" val="26867629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MICROSOFT SOLUTIONS FRAMEWORK</a:t>
            </a:r>
            <a:endParaRPr lang="ru-RU" dirty="0"/>
          </a:p>
        </p:txBody>
      </p:sp>
      <p:sp>
        <p:nvSpPr>
          <p:cNvPr id="3" name="Объект 2"/>
          <p:cNvSpPr>
            <a:spLocks noGrp="1"/>
          </p:cNvSpPr>
          <p:nvPr>
            <p:ph idx="1"/>
          </p:nvPr>
        </p:nvSpPr>
        <p:spPr/>
        <p:txBody>
          <a:bodyPr>
            <a:noAutofit/>
          </a:bodyPr>
          <a:lstStyle/>
          <a:p>
            <a:pPr fontAlgn="base"/>
            <a:r>
              <a:rPr lang="ru-RU" sz="2000" dirty="0" smtClean="0"/>
              <a:t>единое </a:t>
            </a:r>
            <a:r>
              <a:rPr lang="ru-RU" sz="2000" dirty="0"/>
              <a:t>видение проекта — все заинтересованные лица и просто участники проекта должны чётко представлять конечный результат, всем должна быть понятна цель </a:t>
            </a:r>
            <a:r>
              <a:rPr lang="ru-RU" sz="2000" dirty="0" smtClean="0"/>
              <a:t>проекта</a:t>
            </a:r>
            <a:endParaRPr lang="ru-RU" sz="2000" dirty="0"/>
          </a:p>
          <a:p>
            <a:pPr fontAlgn="base"/>
            <a:r>
              <a:rPr lang="ru-RU" sz="2000" dirty="0"/>
              <a:t>управление компромиссами — поиск компромиссов между ресурсами проекта, календарным графиком и реализуемыми </a:t>
            </a:r>
            <a:r>
              <a:rPr lang="ru-RU" sz="2000" dirty="0" smtClean="0"/>
              <a:t>возможностями</a:t>
            </a:r>
            <a:endParaRPr lang="ru-RU" sz="2000" dirty="0"/>
          </a:p>
          <a:p>
            <a:pPr fontAlgn="base"/>
            <a:r>
              <a:rPr lang="ru-RU" sz="2000" dirty="0"/>
              <a:t>гибкость – готовность к изменяющимся проектным </a:t>
            </a:r>
            <a:r>
              <a:rPr lang="ru-RU" sz="2000" dirty="0" smtClean="0"/>
              <a:t>условиям</a:t>
            </a:r>
            <a:endParaRPr lang="ru-RU" sz="2000" dirty="0"/>
          </a:p>
          <a:p>
            <a:pPr fontAlgn="base"/>
            <a:r>
              <a:rPr lang="ru-RU" sz="2000" dirty="0"/>
              <a:t>концентрация на бизнес-приоритетах — сосредоточенность на той отдаче и выгоде, которую ожидает получить потребитель </a:t>
            </a:r>
            <a:r>
              <a:rPr lang="ru-RU" sz="2000" dirty="0" smtClean="0"/>
              <a:t>решения</a:t>
            </a:r>
            <a:endParaRPr lang="ru-RU" sz="2000" dirty="0"/>
          </a:p>
          <a:p>
            <a:pPr fontAlgn="base"/>
            <a:r>
              <a:rPr lang="ru-RU" sz="2000" dirty="0"/>
              <a:t>поощрение свободного общения внутри </a:t>
            </a:r>
            <a:r>
              <a:rPr lang="ru-RU" sz="2000" dirty="0" smtClean="0"/>
              <a:t>проекта</a:t>
            </a:r>
            <a:endParaRPr lang="ru-RU" sz="2000" dirty="0"/>
          </a:p>
          <a:p>
            <a:pPr fontAlgn="base"/>
            <a:r>
              <a:rPr lang="ru-RU" sz="2000" dirty="0"/>
              <a:t>создание базовых версии — фиксация состояния любого проектного артефакта, в том числе программного кода, плана проекта, руководства пользователя, настройки серверов и последующее эффективное управление изменениями, аналитика проекта</a:t>
            </a:r>
          </a:p>
          <a:p>
            <a:endParaRPr lang="ru-RU" sz="2000" dirty="0"/>
          </a:p>
        </p:txBody>
      </p:sp>
    </p:spTree>
    <p:extLst>
      <p:ext uri="{BB962C8B-B14F-4D97-AF65-F5344CB8AC3E}">
        <p14:creationId xmlns:p14="http://schemas.microsoft.com/office/powerpoint/2010/main" val="13283727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Ролевые кластеры модели проектной группы MSF</a:t>
            </a:r>
          </a:p>
        </p:txBody>
      </p:sp>
      <p:pic>
        <p:nvPicPr>
          <p:cNvPr id="24578" name="Picture 2" descr="Ролевые кластеры модели проектной группы MSF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88840"/>
            <a:ext cx="7917295" cy="3448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3844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E:\Университет\ПАПКИ ДИСЦИПЛИН\Менеджмент проектов\Управление продуктом  (product manag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26212"/>
            <a:ext cx="7975507" cy="2454002"/>
          </a:xfrm>
          <a:prstGeom prst="rect">
            <a:avLst/>
          </a:prstGeom>
          <a:noFill/>
          <a:extLst>
            <a:ext uri="{909E8E84-426E-40DD-AFC4-6F175D3DCCD1}">
              <a14:hiddenFill xmlns:a14="http://schemas.microsoft.com/office/drawing/2010/main">
                <a:solidFill>
                  <a:srgbClr val="FFFFFF"/>
                </a:solidFill>
              </a14:hiddenFill>
            </a:ext>
          </a:extLst>
        </p:spPr>
      </p:pic>
      <p:sp>
        <p:nvSpPr>
          <p:cNvPr id="5" name="Заголовок 1"/>
          <p:cNvSpPr txBox="1">
            <a:spLocks/>
          </p:cNvSpPr>
          <p:nvPr/>
        </p:nvSpPr>
        <p:spPr>
          <a:xfrm>
            <a:off x="457200" y="274638"/>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mtClean="0"/>
              <a:t>Ролевые кластеры модели проектной группы MSF</a:t>
            </a:r>
            <a:endParaRPr lang="ru-RU" dirty="0"/>
          </a:p>
        </p:txBody>
      </p:sp>
    </p:spTree>
    <p:extLst>
      <p:ext uri="{BB962C8B-B14F-4D97-AF65-F5344CB8AC3E}">
        <p14:creationId xmlns:p14="http://schemas.microsoft.com/office/powerpoint/2010/main" val="17287077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457200" y="274638"/>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mtClean="0"/>
              <a:t>Ролевые кластеры модели проектной группы MSF</a:t>
            </a:r>
            <a:endParaRPr lang="ru-RU" dirty="0"/>
          </a:p>
        </p:txBody>
      </p:sp>
      <p:pic>
        <p:nvPicPr>
          <p:cNvPr id="27650" name="Picture 2" descr="E:\Университет\ПАПКИ ДИСЦИПЛИН\Менеджмент проектов\Управление программой  (program manag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06" y="2327661"/>
            <a:ext cx="8918588" cy="2526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9475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457200" y="274638"/>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mtClean="0"/>
              <a:t>Ролевые кластеры модели проектной группы MSF</a:t>
            </a:r>
            <a:endParaRPr lang="ru-RU" dirty="0"/>
          </a:p>
        </p:txBody>
      </p:sp>
      <p:pic>
        <p:nvPicPr>
          <p:cNvPr id="28674" name="Picture 2" descr="E:\Университет\ПАПКИ ДИСЦИПЛИН\Менеджмент проектов\Разработка  (develop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324924"/>
            <a:ext cx="8613878" cy="2683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6024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457200" y="274638"/>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mtClean="0"/>
              <a:t>Ролевые кластеры модели проектной группы MSF</a:t>
            </a:r>
            <a:endParaRPr lang="ru-RU" dirty="0"/>
          </a:p>
        </p:txBody>
      </p:sp>
      <p:pic>
        <p:nvPicPr>
          <p:cNvPr id="29698" name="Picture 2" descr="E:\Университет\ПАПКИ ДИСЦИПЛИН\Менеджмент проектов\Тестирование  (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38" y="2357438"/>
            <a:ext cx="8508566" cy="3087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487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Данные отчета CHAOS-2015</a:t>
            </a:r>
            <a:br>
              <a:rPr lang="ru-RU" dirty="0"/>
            </a:br>
            <a:r>
              <a:rPr lang="ru-RU" dirty="0"/>
              <a:t>(</a:t>
            </a:r>
            <a:r>
              <a:rPr lang="ru-RU" dirty="0" err="1"/>
              <a:t>Standish</a:t>
            </a:r>
            <a:r>
              <a:rPr lang="ru-RU" dirty="0"/>
              <a:t> </a:t>
            </a:r>
            <a:r>
              <a:rPr lang="ru-RU" dirty="0" err="1"/>
              <a:t>Group</a:t>
            </a:r>
            <a:r>
              <a:rPr lang="ru-RU" dirty="0"/>
              <a:t>)</a:t>
            </a:r>
          </a:p>
        </p:txBody>
      </p:sp>
      <p:pic>
        <p:nvPicPr>
          <p:cNvPr id="4" name="Рисунок 3" descr="https://cdn.infoq.com/statics_s2_20160831-0533/resource/articles/standish-chaos-2015/en/resources/1Resolution%20Agile%20Waterfall.jpg"/>
          <p:cNvPicPr/>
          <p:nvPr/>
        </p:nvPicPr>
        <p:blipFill rotWithShape="1">
          <a:blip r:embed="rId2">
            <a:extLst>
              <a:ext uri="{28A0092B-C50C-407E-A947-70E740481C1C}">
                <a14:useLocalDpi xmlns:a14="http://schemas.microsoft.com/office/drawing/2010/main" val="0"/>
              </a:ext>
            </a:extLst>
          </a:blip>
          <a:srcRect b="10989"/>
          <a:stretch/>
        </p:blipFill>
        <p:spPr bwMode="auto">
          <a:xfrm>
            <a:off x="899592" y="1700808"/>
            <a:ext cx="7200800" cy="4968551"/>
          </a:xfrm>
          <a:prstGeom prst="rect">
            <a:avLst/>
          </a:prstGeom>
          <a:noFill/>
          <a:ln>
            <a:noFill/>
          </a:ln>
        </p:spPr>
      </p:pic>
    </p:spTree>
    <p:extLst>
      <p:ext uri="{BB962C8B-B14F-4D97-AF65-F5344CB8AC3E}">
        <p14:creationId xmlns:p14="http://schemas.microsoft.com/office/powerpoint/2010/main" val="4136606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457200" y="274638"/>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dirty="0" smtClean="0"/>
              <a:t>Ролевые кластеры модели проектной группы MSF</a:t>
            </a:r>
            <a:endParaRPr lang="ru-RU" dirty="0"/>
          </a:p>
        </p:txBody>
      </p:sp>
      <p:pic>
        <p:nvPicPr>
          <p:cNvPr id="30722" name="Picture 2" descr="E:\Университет\ПАПКИ ДИСЦИПЛИН\Менеджмент проектов\Удовлетворение потребителя  (user experi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76424"/>
            <a:ext cx="8751059" cy="3424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5436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457200" y="274638"/>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dirty="0" smtClean="0"/>
              <a:t>Ролевые кластеры модели проектной группы MSF</a:t>
            </a:r>
            <a:endParaRPr lang="ru-RU" dirty="0"/>
          </a:p>
        </p:txBody>
      </p:sp>
      <p:pic>
        <p:nvPicPr>
          <p:cNvPr id="31746" name="Picture 2" descr="E:\Университет\ПАПКИ ДИСЦИПЛИН\Менеджмент проектов\Управление выпуском  (release manag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90" y="2309814"/>
            <a:ext cx="8594382" cy="252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5436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457200" y="274638"/>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dirty="0" smtClean="0"/>
              <a:t>Особенности модели проектной группы MSF</a:t>
            </a:r>
            <a:endParaRPr lang="ru-RU" dirty="0"/>
          </a:p>
        </p:txBody>
      </p:sp>
      <p:sp>
        <p:nvSpPr>
          <p:cNvPr id="3" name="Объект 2"/>
          <p:cNvSpPr>
            <a:spLocks noGrp="1"/>
          </p:cNvSpPr>
          <p:nvPr>
            <p:ph idx="1"/>
          </p:nvPr>
        </p:nvSpPr>
        <p:spPr>
          <a:xfrm>
            <a:off x="457200" y="1700809"/>
            <a:ext cx="8229600" cy="3024335"/>
          </a:xfrm>
        </p:spPr>
        <p:txBody>
          <a:bodyPr>
            <a:normAutofit fontScale="92500"/>
          </a:bodyPr>
          <a:lstStyle/>
          <a:p>
            <a:r>
              <a:rPr lang="ru-RU" sz="2800" dirty="0"/>
              <a:t>задачи менеджмента </a:t>
            </a:r>
            <a:r>
              <a:rPr lang="ru-RU" sz="2800" dirty="0" smtClean="0"/>
              <a:t>частично перенесены </a:t>
            </a:r>
            <a:r>
              <a:rPr lang="ru-RU" sz="2800" dirty="0"/>
              <a:t>на уровень компетенции </a:t>
            </a:r>
            <a:r>
              <a:rPr lang="ru-RU" sz="2800" dirty="0" smtClean="0"/>
              <a:t>групп</a:t>
            </a:r>
          </a:p>
          <a:p>
            <a:r>
              <a:rPr lang="ru-RU" sz="2800" dirty="0" smtClean="0"/>
              <a:t>не регламентированы задачи </a:t>
            </a:r>
            <a:r>
              <a:rPr lang="ru-RU" sz="2800" dirty="0"/>
              <a:t>руководства коллективом в </a:t>
            </a:r>
            <a:r>
              <a:rPr lang="ru-RU" sz="2800" dirty="0" smtClean="0"/>
              <a:t>проекте</a:t>
            </a:r>
          </a:p>
          <a:p>
            <a:r>
              <a:rPr lang="ru-RU" sz="2800" dirty="0"/>
              <a:t>н</a:t>
            </a:r>
            <a:r>
              <a:rPr lang="ru-RU" sz="2800" dirty="0" smtClean="0"/>
              <a:t>е регламентированы </a:t>
            </a:r>
            <a:r>
              <a:rPr lang="ru-RU" sz="2800" dirty="0"/>
              <a:t>вопросы </a:t>
            </a:r>
            <a:r>
              <a:rPr lang="ru-RU" sz="2800" dirty="0" smtClean="0"/>
              <a:t>формирования групп</a:t>
            </a:r>
          </a:p>
          <a:p>
            <a:r>
              <a:rPr lang="ru-RU" sz="2800" dirty="0"/>
              <a:t>схема ограничивает действия </a:t>
            </a:r>
            <a:r>
              <a:rPr lang="ru-RU" sz="2800" dirty="0" smtClean="0"/>
              <a:t>менеджера</a:t>
            </a:r>
            <a:endParaRPr lang="ru-RU" sz="2800" dirty="0"/>
          </a:p>
        </p:txBody>
      </p:sp>
      <p:sp>
        <p:nvSpPr>
          <p:cNvPr id="4" name="TextBox 3"/>
          <p:cNvSpPr txBox="1"/>
          <p:nvPr/>
        </p:nvSpPr>
        <p:spPr>
          <a:xfrm>
            <a:off x="162015" y="5223024"/>
            <a:ext cx="8906541" cy="523220"/>
          </a:xfrm>
          <a:prstGeom prst="rect">
            <a:avLst/>
          </a:prstGeom>
          <a:noFill/>
        </p:spPr>
        <p:txBody>
          <a:bodyPr wrap="none" rtlCol="0">
            <a:spAutoFit/>
          </a:bodyPr>
          <a:lstStyle/>
          <a:p>
            <a:r>
              <a:rPr lang="ru-RU" sz="2300" b="1" dirty="0" smtClean="0">
                <a:solidFill>
                  <a:srgbClr val="FF0000"/>
                </a:solidFill>
              </a:rPr>
              <a:t>Уровень владения компетенциями </a:t>
            </a:r>
            <a:r>
              <a:rPr lang="ru-RU" sz="2800" b="1" dirty="0" smtClean="0">
                <a:solidFill>
                  <a:srgbClr val="FF0000"/>
                </a:solidFill>
              </a:rPr>
              <a:t>≠</a:t>
            </a:r>
            <a:r>
              <a:rPr lang="ru-RU" sz="2300" b="1" dirty="0" smtClean="0">
                <a:solidFill>
                  <a:srgbClr val="FF0000"/>
                </a:solidFill>
              </a:rPr>
              <a:t> Польза для проектной группы</a:t>
            </a:r>
            <a:endParaRPr lang="ru-RU" sz="2300" b="1" dirty="0">
              <a:solidFill>
                <a:srgbClr val="FF0000"/>
              </a:solidFill>
            </a:endParaRPr>
          </a:p>
        </p:txBody>
      </p:sp>
    </p:spTree>
    <p:extLst>
      <p:ext uri="{BB962C8B-B14F-4D97-AF65-F5344CB8AC3E}">
        <p14:creationId xmlns:p14="http://schemas.microsoft.com/office/powerpoint/2010/main" val="16965436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008112"/>
          </a:xfrm>
        </p:spPr>
        <p:txBody>
          <a:bodyPr>
            <a:noAutofit/>
          </a:bodyPr>
          <a:lstStyle/>
          <a:p>
            <a:r>
              <a:rPr lang="ru-RU" sz="2800" dirty="0" smtClean="0"/>
              <a:t>Ролевая структура проекта. Центр </a:t>
            </a:r>
            <a:r>
              <a:rPr lang="ru-RU" sz="2800" dirty="0"/>
              <a:t>объектно-ориентированной технологии компании IBM</a:t>
            </a:r>
          </a:p>
        </p:txBody>
      </p:sp>
      <p:pic>
        <p:nvPicPr>
          <p:cNvPr id="32771" name="Picture 3" descr="E:\Университет\ПАПКИ ДИСЦИПЛИН\Менеджмент проектов\Ролевая  структура проект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7920"/>
            <a:ext cx="9144000" cy="5017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804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smtClean="0"/>
              <a:t>Хороший менеджер. </a:t>
            </a:r>
            <a:r>
              <a:rPr lang="en-US" dirty="0" smtClean="0"/>
              <a:t>PMBOK</a:t>
            </a:r>
            <a:endParaRPr lang="ru-RU" dirty="0"/>
          </a:p>
        </p:txBody>
      </p:sp>
      <p:pic>
        <p:nvPicPr>
          <p:cNvPr id="33794" name="Picture 2" descr="Картинки по запросу хороший менеджер"/>
          <p:cNvPicPr>
            <a:picLocks noChangeAspect="1" noChangeArrowheads="1"/>
          </p:cNvPicPr>
          <p:nvPr/>
        </p:nvPicPr>
        <p:blipFill rotWithShape="1">
          <a:blip r:embed="rId2">
            <a:extLst>
              <a:ext uri="{28A0092B-C50C-407E-A947-70E740481C1C}">
                <a14:useLocalDpi xmlns:a14="http://schemas.microsoft.com/office/drawing/2010/main" val="0"/>
              </a:ext>
            </a:extLst>
          </a:blip>
          <a:srcRect l="7965" r="9127"/>
          <a:stretch/>
        </p:blipFill>
        <p:spPr bwMode="auto">
          <a:xfrm>
            <a:off x="1105916" y="1628800"/>
            <a:ext cx="7095976" cy="4814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2235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2" name="Picture 6" descr="Картинки по запросу project charter что эт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484784"/>
            <a:ext cx="4009628" cy="400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2726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Устав проекта (</a:t>
            </a:r>
            <a:r>
              <a:rPr lang="en-US" dirty="0" smtClean="0"/>
              <a:t>Project chapter)</a:t>
            </a:r>
            <a:endParaRPr lang="ru-RU" dirty="0"/>
          </a:p>
        </p:txBody>
      </p:sp>
      <p:sp>
        <p:nvSpPr>
          <p:cNvPr id="3" name="Объект 2"/>
          <p:cNvSpPr>
            <a:spLocks noGrp="1"/>
          </p:cNvSpPr>
          <p:nvPr>
            <p:ph idx="1"/>
          </p:nvPr>
        </p:nvSpPr>
        <p:spPr/>
        <p:txBody>
          <a:bodyPr>
            <a:noAutofit/>
          </a:bodyPr>
          <a:lstStyle/>
          <a:p>
            <a:r>
              <a:rPr lang="en-US" sz="2000" b="1" dirty="0"/>
              <a:t>Project </a:t>
            </a:r>
            <a:r>
              <a:rPr lang="en-US" sz="2000" b="1" dirty="0" smtClean="0"/>
              <a:t>Scope (</a:t>
            </a:r>
            <a:r>
              <a:rPr lang="ru-RU" sz="2000" b="1" dirty="0" smtClean="0"/>
              <a:t>объем проекта, область видимости, границы проекта)</a:t>
            </a:r>
          </a:p>
          <a:p>
            <a:pPr lvl="1"/>
            <a:r>
              <a:rPr lang="ru-RU" sz="1800" dirty="0"/>
              <a:t>р</a:t>
            </a:r>
            <a:r>
              <a:rPr lang="ru-RU" sz="1800" dirty="0" smtClean="0"/>
              <a:t>абота </a:t>
            </a:r>
            <a:r>
              <a:rPr lang="ru-RU" sz="1800" dirty="0"/>
              <a:t>, которая должна быть </a:t>
            </a:r>
            <a:r>
              <a:rPr lang="ru-RU" sz="1800" dirty="0" smtClean="0"/>
              <a:t>выполнена,</a:t>
            </a:r>
            <a:r>
              <a:rPr lang="ru-RU" sz="1800" dirty="0"/>
              <a:t> чтобы </a:t>
            </a:r>
            <a:r>
              <a:rPr lang="ru-RU" sz="1800" dirty="0" smtClean="0"/>
              <a:t>предоставить </a:t>
            </a:r>
            <a:r>
              <a:rPr lang="ru-RU" sz="1800" dirty="0"/>
              <a:t>продукт, услугу, или результат с указанными характеристиками и </a:t>
            </a:r>
            <a:r>
              <a:rPr lang="ru-RU" sz="1800" dirty="0" smtClean="0"/>
              <a:t>функциями</a:t>
            </a:r>
          </a:p>
          <a:p>
            <a:r>
              <a:rPr lang="en-US" sz="2000" b="1" dirty="0" smtClean="0"/>
              <a:t>Project</a:t>
            </a:r>
            <a:r>
              <a:rPr lang="ru-RU" sz="2000" b="1" dirty="0" smtClean="0"/>
              <a:t> </a:t>
            </a:r>
            <a:r>
              <a:rPr lang="en-US" sz="2000" b="1" dirty="0" smtClean="0"/>
              <a:t>Objectives</a:t>
            </a:r>
            <a:r>
              <a:rPr lang="ru-RU" sz="2000" b="1" dirty="0" smtClean="0"/>
              <a:t> (цели проекта)</a:t>
            </a:r>
            <a:endParaRPr lang="en-US" sz="2000" b="1" dirty="0" smtClean="0"/>
          </a:p>
          <a:p>
            <a:pPr lvl="1"/>
            <a:r>
              <a:rPr lang="ru-RU" sz="1800" dirty="0" smtClean="0"/>
              <a:t>бизнес-цел</a:t>
            </a:r>
            <a:r>
              <a:rPr lang="ru-RU" sz="1800" dirty="0"/>
              <a:t>и</a:t>
            </a:r>
            <a:r>
              <a:rPr lang="ru-RU" sz="1800" dirty="0" smtClean="0"/>
              <a:t>, </a:t>
            </a:r>
            <a:r>
              <a:rPr lang="ru-RU" sz="1800" dirty="0"/>
              <a:t>которые </a:t>
            </a:r>
            <a:r>
              <a:rPr lang="ru-RU" sz="1800" dirty="0" smtClean="0"/>
              <a:t>необходимо осуществить в проекте</a:t>
            </a:r>
          </a:p>
          <a:p>
            <a:pPr lvl="1"/>
            <a:r>
              <a:rPr lang="ru-RU" sz="1800" dirty="0" smtClean="0"/>
              <a:t>цели </a:t>
            </a:r>
            <a:r>
              <a:rPr lang="ru-RU" sz="1800" dirty="0"/>
              <a:t>проекта должны быть измеримыми и содержать ключевые показатели эффективности , которые будут использоваться для оценки успеха </a:t>
            </a:r>
            <a:r>
              <a:rPr lang="ru-RU" sz="1800" dirty="0" smtClean="0"/>
              <a:t>проекта</a:t>
            </a:r>
          </a:p>
          <a:p>
            <a:r>
              <a:rPr lang="en-US" sz="2000" b="1" dirty="0" smtClean="0"/>
              <a:t>Project</a:t>
            </a:r>
            <a:r>
              <a:rPr lang="ru-RU" sz="2000" b="1" dirty="0" smtClean="0"/>
              <a:t> </a:t>
            </a:r>
            <a:r>
              <a:rPr lang="en-US" sz="2000" b="1" dirty="0" smtClean="0"/>
              <a:t>Participants (</a:t>
            </a:r>
            <a:r>
              <a:rPr lang="ru-RU" sz="2000" b="1" dirty="0" smtClean="0"/>
              <a:t>участники проекта)</a:t>
            </a:r>
          </a:p>
          <a:p>
            <a:pPr lvl="1"/>
            <a:r>
              <a:rPr lang="ru-RU" sz="1800" dirty="0"/>
              <a:t>и</a:t>
            </a:r>
            <a:r>
              <a:rPr lang="ru-RU" sz="1800" dirty="0" smtClean="0"/>
              <a:t>меют области ответственности</a:t>
            </a:r>
          </a:p>
          <a:p>
            <a:pPr lvl="1"/>
            <a:r>
              <a:rPr lang="ru-RU" sz="1800" dirty="0" smtClean="0"/>
              <a:t>выполняют определенные роли</a:t>
            </a:r>
          </a:p>
          <a:p>
            <a:pPr lvl="1"/>
            <a:r>
              <a:rPr lang="ru-RU" sz="1800" dirty="0"/>
              <a:t>в</a:t>
            </a:r>
            <a:r>
              <a:rPr lang="ru-RU" sz="1800" dirty="0" smtClean="0"/>
              <a:t> </a:t>
            </a:r>
            <a:r>
              <a:rPr lang="ru-RU" sz="1800" dirty="0"/>
              <a:t>небольших проектах один и тот же человек может </a:t>
            </a:r>
            <a:r>
              <a:rPr lang="ru-RU" sz="1800" dirty="0" smtClean="0"/>
              <a:t>выполнять одновременно </a:t>
            </a:r>
            <a:r>
              <a:rPr lang="ru-RU" sz="1800" dirty="0"/>
              <a:t>несколько ролей , </a:t>
            </a:r>
            <a:r>
              <a:rPr lang="ru-RU" sz="1800" dirty="0" smtClean="0"/>
              <a:t>в </a:t>
            </a:r>
            <a:r>
              <a:rPr lang="ru-RU" sz="1800" dirty="0"/>
              <a:t>крупных проектах роли, как </a:t>
            </a:r>
            <a:r>
              <a:rPr lang="ru-RU" sz="1800" dirty="0" smtClean="0"/>
              <a:t>правило,</a:t>
            </a:r>
            <a:r>
              <a:rPr lang="ru-RU" sz="1800" dirty="0"/>
              <a:t> </a:t>
            </a:r>
            <a:r>
              <a:rPr lang="ru-RU" sz="1800" dirty="0" smtClean="0"/>
              <a:t>делятся </a:t>
            </a:r>
            <a:r>
              <a:rPr lang="ru-RU" sz="1800" dirty="0"/>
              <a:t>между участниками проекта</a:t>
            </a:r>
            <a:endParaRPr lang="ru-RU" sz="1800" dirty="0" smtClean="0"/>
          </a:p>
        </p:txBody>
      </p:sp>
    </p:spTree>
    <p:extLst>
      <p:ext uri="{BB962C8B-B14F-4D97-AF65-F5344CB8AC3E}">
        <p14:creationId xmlns:p14="http://schemas.microsoft.com/office/powerpoint/2010/main" val="16796194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Устав проекта (</a:t>
            </a:r>
            <a:r>
              <a:rPr lang="en-US" dirty="0" smtClean="0"/>
              <a:t>Project chapter)</a:t>
            </a:r>
            <a:endParaRPr lang="ru-RU" dirty="0"/>
          </a:p>
        </p:txBody>
      </p:sp>
      <p:sp>
        <p:nvSpPr>
          <p:cNvPr id="3" name="Объект 2"/>
          <p:cNvSpPr>
            <a:spLocks noGrp="1"/>
          </p:cNvSpPr>
          <p:nvPr>
            <p:ph idx="1"/>
          </p:nvPr>
        </p:nvSpPr>
        <p:spPr>
          <a:xfrm>
            <a:off x="467544" y="5805264"/>
            <a:ext cx="8219256" cy="460648"/>
          </a:xfrm>
        </p:spPr>
        <p:txBody>
          <a:bodyPr>
            <a:noAutofit/>
          </a:bodyPr>
          <a:lstStyle/>
          <a:p>
            <a:pPr marL="0" indent="0" algn="ctr">
              <a:buNone/>
            </a:pPr>
            <a:r>
              <a:rPr lang="ru-RU" sz="2400" dirty="0" smtClean="0"/>
              <a:t>Документ официально инициализирует запуск проекта</a:t>
            </a:r>
            <a:endParaRPr lang="ru-RU" sz="2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76400"/>
            <a:ext cx="4419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13138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Устав проекта (</a:t>
            </a:r>
            <a:r>
              <a:rPr lang="en-US" dirty="0" smtClean="0"/>
              <a:t>Project chapter)</a:t>
            </a:r>
            <a:endParaRPr lang="ru-RU" dirty="0"/>
          </a:p>
        </p:txBody>
      </p:sp>
      <p:sp>
        <p:nvSpPr>
          <p:cNvPr id="3" name="Объект 2"/>
          <p:cNvSpPr>
            <a:spLocks noGrp="1"/>
          </p:cNvSpPr>
          <p:nvPr>
            <p:ph idx="1"/>
          </p:nvPr>
        </p:nvSpPr>
        <p:spPr>
          <a:xfrm>
            <a:off x="467544" y="5805264"/>
            <a:ext cx="8219256" cy="460648"/>
          </a:xfrm>
        </p:spPr>
        <p:txBody>
          <a:bodyPr>
            <a:noAutofit/>
          </a:bodyPr>
          <a:lstStyle/>
          <a:p>
            <a:pPr marL="0" indent="0" algn="ctr">
              <a:buNone/>
            </a:pPr>
            <a:r>
              <a:rPr lang="ru-RU" sz="2400" dirty="0" smtClean="0"/>
              <a:t>Официально готовится будущим руководителем проекта</a:t>
            </a:r>
            <a:endParaRPr lang="ru-RU" sz="2000" dirty="0" smtClean="0"/>
          </a:p>
        </p:txBody>
      </p:sp>
      <p:pic>
        <p:nvPicPr>
          <p:cNvPr id="2050" name="Picture 2" descr="Картинки по запросу руководитель проект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44824"/>
            <a:ext cx="6286500"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7584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Устав проекта (</a:t>
            </a:r>
            <a:r>
              <a:rPr lang="en-US" dirty="0" smtClean="0"/>
              <a:t>Project chapter)</a:t>
            </a:r>
            <a:endParaRPr lang="ru-RU" dirty="0"/>
          </a:p>
        </p:txBody>
      </p:sp>
      <p:sp>
        <p:nvSpPr>
          <p:cNvPr id="3" name="Объект 2"/>
          <p:cNvSpPr>
            <a:spLocks noGrp="1"/>
          </p:cNvSpPr>
          <p:nvPr>
            <p:ph idx="1"/>
          </p:nvPr>
        </p:nvSpPr>
        <p:spPr>
          <a:xfrm>
            <a:off x="467544" y="4186703"/>
            <a:ext cx="8219256" cy="2338641"/>
          </a:xfrm>
        </p:spPr>
        <p:txBody>
          <a:bodyPr>
            <a:normAutofit fontScale="92500"/>
          </a:bodyPr>
          <a:lstStyle/>
          <a:p>
            <a:pPr marL="0" indent="0">
              <a:buNone/>
            </a:pPr>
            <a:r>
              <a:rPr lang="ru-RU" sz="2400" dirty="0"/>
              <a:t>Д</a:t>
            </a:r>
            <a:r>
              <a:rPr lang="ru-RU" sz="2400" dirty="0" smtClean="0"/>
              <a:t>окумент </a:t>
            </a:r>
            <a:r>
              <a:rPr lang="ru-RU" sz="2400" dirty="0"/>
              <a:t>согласовывается с </a:t>
            </a:r>
            <a:r>
              <a:rPr lang="ru-RU" sz="2400" b="1" dirty="0"/>
              <a:t>управляющим комитетом проекта</a:t>
            </a:r>
            <a:r>
              <a:rPr lang="ru-RU" sz="2400" dirty="0"/>
              <a:t>: </a:t>
            </a:r>
          </a:p>
          <a:p>
            <a:r>
              <a:rPr lang="ru-RU" sz="2400" dirty="0"/>
              <a:t>с</a:t>
            </a:r>
            <a:r>
              <a:rPr lang="ru-RU" sz="2400" dirty="0" smtClean="0"/>
              <a:t>понсором</a:t>
            </a:r>
          </a:p>
          <a:p>
            <a:r>
              <a:rPr lang="ru-RU" sz="2400" dirty="0"/>
              <a:t>к</a:t>
            </a:r>
            <a:r>
              <a:rPr lang="ru-RU" sz="2400" dirty="0" smtClean="0"/>
              <a:t>уратором</a:t>
            </a:r>
          </a:p>
          <a:p>
            <a:r>
              <a:rPr lang="ru-RU" sz="2400" dirty="0"/>
              <a:t>к</a:t>
            </a:r>
            <a:r>
              <a:rPr lang="ru-RU" sz="2400" dirty="0" smtClean="0"/>
              <a:t>лиентом</a:t>
            </a:r>
          </a:p>
          <a:p>
            <a:r>
              <a:rPr lang="ru-RU" sz="2400" dirty="0" smtClean="0"/>
              <a:t>другими </a:t>
            </a:r>
            <a:r>
              <a:rPr lang="ru-RU" sz="2400" dirty="0"/>
              <a:t>менеджерами </a:t>
            </a:r>
            <a:endParaRPr lang="ru-RU" sz="2000" dirty="0" smtClean="0"/>
          </a:p>
        </p:txBody>
      </p:sp>
      <p:pic>
        <p:nvPicPr>
          <p:cNvPr id="3074" name="Picture 2" descr="Картинки по запросу согласовани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484785"/>
            <a:ext cx="5544616" cy="2701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690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Факторы, влияющие на успешность проекта</a:t>
            </a:r>
            <a:endParaRPr lang="ru-RU" dirty="0"/>
          </a:p>
        </p:txBody>
      </p:sp>
      <p:pic>
        <p:nvPicPr>
          <p:cNvPr id="4" name="Объект 3" descr="https://cdn.infoq.com/statics_s2_20160831-0533/resource/articles/standish-chaos-2015/en/resources/Factors%20of%20Success.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412776"/>
            <a:ext cx="6624736" cy="5112568"/>
          </a:xfrm>
          <a:prstGeom prst="rect">
            <a:avLst/>
          </a:prstGeom>
          <a:noFill/>
          <a:ln>
            <a:noFill/>
          </a:ln>
        </p:spPr>
      </p:pic>
    </p:spTree>
    <p:extLst>
      <p:ext uri="{BB962C8B-B14F-4D97-AF65-F5344CB8AC3E}">
        <p14:creationId xmlns:p14="http://schemas.microsoft.com/office/powerpoint/2010/main" val="41601347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9116"/>
            <a:ext cx="8229600" cy="922114"/>
          </a:xfrm>
        </p:spPr>
        <p:txBody>
          <a:bodyPr/>
          <a:lstStyle/>
          <a:p>
            <a:r>
              <a:rPr lang="ru-RU" dirty="0" smtClean="0"/>
              <a:t>Задачи </a:t>
            </a:r>
            <a:r>
              <a:rPr lang="en-US" dirty="0" smtClean="0"/>
              <a:t>Project chapter</a:t>
            </a:r>
            <a:endParaRPr lang="ru-RU" dirty="0"/>
          </a:p>
        </p:txBody>
      </p:sp>
      <p:sp>
        <p:nvSpPr>
          <p:cNvPr id="4" name="Объект 3"/>
          <p:cNvSpPr>
            <a:spLocks noGrp="1"/>
          </p:cNvSpPr>
          <p:nvPr>
            <p:ph idx="1"/>
          </p:nvPr>
        </p:nvSpPr>
        <p:spPr>
          <a:xfrm>
            <a:off x="323528" y="836712"/>
            <a:ext cx="8568952" cy="5400600"/>
          </a:xfrm>
        </p:spPr>
        <p:txBody>
          <a:bodyPr>
            <a:noAutofit/>
          </a:bodyPr>
          <a:lstStyle/>
          <a:p>
            <a:pPr lvl="0"/>
            <a:r>
              <a:rPr lang="ru-RU" sz="2000" b="1" dirty="0"/>
              <a:t>Зафиксировать </a:t>
            </a:r>
            <a:r>
              <a:rPr lang="ru-RU" sz="2000" b="1" dirty="0" smtClean="0"/>
              <a:t>причину (предпосылки) проекта.</a:t>
            </a:r>
            <a:r>
              <a:rPr lang="ru-RU" sz="2000" dirty="0" smtClean="0"/>
              <a:t> </a:t>
            </a:r>
            <a:endParaRPr lang="en-US" sz="2000" dirty="0"/>
          </a:p>
          <a:p>
            <a:pPr marL="0" lvl="0" indent="457200">
              <a:buNone/>
            </a:pPr>
            <a:r>
              <a:rPr lang="ru-RU" sz="2000" dirty="0" smtClean="0"/>
              <a:t>Возможные причины:</a:t>
            </a:r>
          </a:p>
          <a:p>
            <a:pPr lvl="1"/>
            <a:r>
              <a:rPr lang="ru-RU" sz="1600" dirty="0"/>
              <a:t>требования </a:t>
            </a:r>
            <a:r>
              <a:rPr lang="ru-RU" sz="1600" dirty="0" smtClean="0"/>
              <a:t>рынка</a:t>
            </a:r>
            <a:endParaRPr lang="ru-RU" sz="1600" dirty="0"/>
          </a:p>
          <a:p>
            <a:pPr lvl="1"/>
            <a:r>
              <a:rPr lang="ru-RU" sz="1600" dirty="0"/>
              <a:t>потребности </a:t>
            </a:r>
            <a:r>
              <a:rPr lang="ru-RU" sz="1600" dirty="0" smtClean="0"/>
              <a:t>организации</a:t>
            </a:r>
            <a:endParaRPr lang="ru-RU" sz="1600" dirty="0"/>
          </a:p>
          <a:p>
            <a:pPr lvl="1"/>
            <a:r>
              <a:rPr lang="ru-RU" sz="1600" dirty="0"/>
              <a:t>требования </a:t>
            </a:r>
            <a:r>
              <a:rPr lang="ru-RU" sz="1600" dirty="0" smtClean="0"/>
              <a:t>заказчика</a:t>
            </a:r>
            <a:endParaRPr lang="ru-RU" sz="1600" dirty="0"/>
          </a:p>
          <a:p>
            <a:pPr lvl="1"/>
            <a:r>
              <a:rPr lang="ru-RU" sz="1600" dirty="0"/>
              <a:t>технологический </a:t>
            </a:r>
            <a:r>
              <a:rPr lang="ru-RU" sz="1600" dirty="0" smtClean="0"/>
              <a:t>прогресс</a:t>
            </a:r>
            <a:endParaRPr lang="ru-RU" sz="1600" dirty="0"/>
          </a:p>
          <a:p>
            <a:pPr lvl="1"/>
            <a:r>
              <a:rPr lang="ru-RU" sz="1600" dirty="0"/>
              <a:t>правовые </a:t>
            </a:r>
            <a:r>
              <a:rPr lang="ru-RU" sz="1600" dirty="0" smtClean="0"/>
              <a:t>требования</a:t>
            </a:r>
            <a:endParaRPr lang="ru-RU" sz="1600" dirty="0"/>
          </a:p>
          <a:p>
            <a:pPr lvl="1"/>
            <a:r>
              <a:rPr lang="ru-RU" sz="1600" dirty="0"/>
              <a:t>экологические </a:t>
            </a:r>
            <a:r>
              <a:rPr lang="ru-RU" sz="1600" dirty="0" smtClean="0"/>
              <a:t>воздействия</a:t>
            </a:r>
            <a:endParaRPr lang="ru-RU" sz="1600" dirty="0"/>
          </a:p>
          <a:p>
            <a:pPr lvl="1"/>
            <a:r>
              <a:rPr lang="ru-RU" sz="1600" dirty="0"/>
              <a:t>социальные потребности</a:t>
            </a:r>
          </a:p>
          <a:p>
            <a:pPr lvl="0"/>
            <a:r>
              <a:rPr lang="ru-RU" sz="2000" b="1" dirty="0" smtClean="0"/>
              <a:t>Определить </a:t>
            </a:r>
            <a:r>
              <a:rPr lang="ru-RU" sz="2000" b="1" dirty="0"/>
              <a:t>ключевые параметры </a:t>
            </a:r>
            <a:r>
              <a:rPr lang="ru-RU" sz="2000" b="1" dirty="0" smtClean="0"/>
              <a:t>проекта:</a:t>
            </a:r>
          </a:p>
          <a:p>
            <a:pPr lvl="1"/>
            <a:r>
              <a:rPr lang="ru-RU" sz="1600" dirty="0" smtClean="0"/>
              <a:t>срок</a:t>
            </a:r>
            <a:endParaRPr lang="ru-RU" sz="1600" dirty="0"/>
          </a:p>
          <a:p>
            <a:pPr lvl="1"/>
            <a:r>
              <a:rPr lang="ru-RU" sz="1600" dirty="0" smtClean="0"/>
              <a:t>стоимость </a:t>
            </a:r>
          </a:p>
          <a:p>
            <a:pPr lvl="1"/>
            <a:r>
              <a:rPr lang="ru-RU" sz="1600" dirty="0" smtClean="0"/>
              <a:t>качество</a:t>
            </a:r>
            <a:endParaRPr lang="ru-RU" sz="1600" dirty="0"/>
          </a:p>
          <a:p>
            <a:pPr lvl="0"/>
            <a:r>
              <a:rPr lang="ru-RU" sz="2000" b="1" dirty="0"/>
              <a:t>Назначить роли участников </a:t>
            </a:r>
            <a:r>
              <a:rPr lang="ru-RU" sz="2000" b="1" dirty="0" smtClean="0"/>
              <a:t>проекта:</a:t>
            </a:r>
          </a:p>
          <a:p>
            <a:pPr lvl="1"/>
            <a:r>
              <a:rPr lang="ru-RU" sz="1600" dirty="0" smtClean="0"/>
              <a:t>руководитель проекта</a:t>
            </a:r>
          </a:p>
          <a:p>
            <a:pPr lvl="1"/>
            <a:r>
              <a:rPr lang="ru-RU" sz="1600" dirty="0" smtClean="0"/>
              <a:t>команда </a:t>
            </a:r>
            <a:r>
              <a:rPr lang="ru-RU" sz="1600" dirty="0"/>
              <a:t>проекта</a:t>
            </a:r>
          </a:p>
          <a:p>
            <a:r>
              <a:rPr lang="ru-RU" sz="2000" b="1" dirty="0"/>
              <a:t>Задать порядок управления </a:t>
            </a:r>
            <a:r>
              <a:rPr lang="ru-RU" sz="2000" b="1" dirty="0" smtClean="0"/>
              <a:t>проектом:</a:t>
            </a:r>
          </a:p>
          <a:p>
            <a:pPr lvl="1"/>
            <a:r>
              <a:rPr lang="ru-RU" sz="1600" dirty="0" smtClean="0"/>
              <a:t>общие </a:t>
            </a:r>
            <a:r>
              <a:rPr lang="ru-RU" sz="1600" dirty="0"/>
              <a:t>правила (политики) на основании которых будет вестись управление </a:t>
            </a:r>
            <a:r>
              <a:rPr lang="ru-RU" sz="1600" dirty="0" smtClean="0"/>
              <a:t>проектом,</a:t>
            </a:r>
          </a:p>
          <a:p>
            <a:pPr lvl="1"/>
            <a:r>
              <a:rPr lang="ru-RU" sz="1600" dirty="0" smtClean="0"/>
              <a:t>права </a:t>
            </a:r>
            <a:r>
              <a:rPr lang="ru-RU" sz="1600" dirty="0"/>
              <a:t>и обязанности всех участников проекта</a:t>
            </a:r>
          </a:p>
        </p:txBody>
      </p:sp>
    </p:spTree>
    <p:extLst>
      <p:ext uri="{BB962C8B-B14F-4D97-AF65-F5344CB8AC3E}">
        <p14:creationId xmlns:p14="http://schemas.microsoft.com/office/powerpoint/2010/main" val="27612718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22114"/>
          </a:xfrm>
        </p:spPr>
        <p:txBody>
          <a:bodyPr/>
          <a:lstStyle/>
          <a:p>
            <a:r>
              <a:rPr lang="ru-RU" dirty="0" smtClean="0"/>
              <a:t>Структура </a:t>
            </a:r>
            <a:r>
              <a:rPr lang="en-US" dirty="0" smtClean="0"/>
              <a:t>Project chapter</a:t>
            </a:r>
            <a:endParaRPr lang="ru-RU"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419505224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46309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Дополнительные компоненты </a:t>
            </a:r>
            <a:r>
              <a:rPr lang="en-US" dirty="0" smtClean="0"/>
              <a:t>Project chapter</a:t>
            </a:r>
            <a:endParaRPr lang="ru-RU" dirty="0"/>
          </a:p>
        </p:txBody>
      </p:sp>
      <p:graphicFrame>
        <p:nvGraphicFramePr>
          <p:cNvPr id="3" name="Объект 2"/>
          <p:cNvGraphicFramePr>
            <a:graphicFrameLocks noGrp="1"/>
          </p:cNvGraphicFramePr>
          <p:nvPr>
            <p:ph idx="1"/>
            <p:extLst>
              <p:ext uri="{D42A27DB-BD31-4B8C-83A1-F6EECF244321}">
                <p14:modId xmlns:p14="http://schemas.microsoft.com/office/powerpoint/2010/main" val="4084984174"/>
              </p:ext>
            </p:extLst>
          </p:nvPr>
        </p:nvGraphicFramePr>
        <p:xfrm>
          <a:off x="457200" y="1773238"/>
          <a:ext cx="8229600" cy="435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77794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Обоснование проекта</a:t>
            </a:r>
            <a:endParaRPr lang="ru-RU" dirty="0"/>
          </a:p>
        </p:txBody>
      </p:sp>
      <p:sp>
        <p:nvSpPr>
          <p:cNvPr id="3" name="Объект 2"/>
          <p:cNvSpPr>
            <a:spLocks noGrp="1"/>
          </p:cNvSpPr>
          <p:nvPr>
            <p:ph idx="1"/>
          </p:nvPr>
        </p:nvSpPr>
        <p:spPr/>
        <p:txBody>
          <a:bodyPr>
            <a:normAutofit/>
          </a:bodyPr>
          <a:lstStyle/>
          <a:p>
            <a:r>
              <a:rPr lang="ru-RU" dirty="0" smtClean="0"/>
              <a:t>Краткое описание проекта</a:t>
            </a:r>
          </a:p>
          <a:p>
            <a:r>
              <a:rPr lang="ru-RU" dirty="0" smtClean="0"/>
              <a:t>Решаемые проблемы/возможности</a:t>
            </a:r>
          </a:p>
          <a:p>
            <a:r>
              <a:rPr lang="ru-RU" dirty="0" smtClean="0"/>
              <a:t>Бизнес-цели</a:t>
            </a:r>
          </a:p>
          <a:p>
            <a:r>
              <a:rPr lang="ru-RU" dirty="0" smtClean="0"/>
              <a:t>Критерии успеха</a:t>
            </a:r>
          </a:p>
          <a:p>
            <a:r>
              <a:rPr lang="ru-RU" dirty="0" smtClean="0"/>
              <a:t>Связи и зависимости</a:t>
            </a:r>
          </a:p>
          <a:p>
            <a:pPr marL="0" indent="0">
              <a:buNone/>
            </a:pPr>
            <a:endParaRPr lang="ru-RU" dirty="0"/>
          </a:p>
          <a:p>
            <a:pPr marL="0" indent="0">
              <a:buNone/>
            </a:pPr>
            <a:endParaRPr lang="ru-RU" dirty="0"/>
          </a:p>
        </p:txBody>
      </p:sp>
    </p:spTree>
    <p:extLst>
      <p:ext uri="{BB962C8B-B14F-4D97-AF65-F5344CB8AC3E}">
        <p14:creationId xmlns:p14="http://schemas.microsoft.com/office/powerpoint/2010/main" val="28684207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err="1" smtClean="0"/>
              <a:t>Краткое</a:t>
            </a:r>
            <a:r>
              <a:rPr lang="uk-UA" dirty="0" smtClean="0"/>
              <a:t> </a:t>
            </a:r>
            <a:r>
              <a:rPr lang="uk-UA" dirty="0" err="1" smtClean="0"/>
              <a:t>описание</a:t>
            </a:r>
            <a:r>
              <a:rPr lang="uk-UA" dirty="0" smtClean="0"/>
              <a:t> </a:t>
            </a:r>
            <a:r>
              <a:rPr lang="ru-RU" dirty="0" smtClean="0"/>
              <a:t>проекта</a:t>
            </a:r>
            <a:endParaRPr lang="ru-RU" dirty="0"/>
          </a:p>
        </p:txBody>
      </p:sp>
      <p:sp>
        <p:nvSpPr>
          <p:cNvPr id="3" name="Объект 2"/>
          <p:cNvSpPr>
            <a:spLocks noGrp="1"/>
          </p:cNvSpPr>
          <p:nvPr>
            <p:ph idx="1"/>
          </p:nvPr>
        </p:nvSpPr>
        <p:spPr/>
        <p:txBody>
          <a:bodyPr/>
          <a:lstStyle/>
          <a:p>
            <a:pPr lvl="0"/>
            <a:r>
              <a:rPr lang="ru-RU" dirty="0"/>
              <a:t>Кто заказчик проекта</a:t>
            </a:r>
            <a:r>
              <a:rPr lang="en-US" dirty="0"/>
              <a:t>?</a:t>
            </a:r>
            <a:endParaRPr lang="ru-RU" dirty="0"/>
          </a:p>
          <a:p>
            <a:pPr lvl="0"/>
            <a:r>
              <a:rPr lang="ru-RU" dirty="0"/>
              <a:t>Кто клиент проекта</a:t>
            </a:r>
            <a:r>
              <a:rPr lang="en-US" dirty="0"/>
              <a:t>?</a:t>
            </a:r>
            <a:endParaRPr lang="ru-RU" dirty="0"/>
          </a:p>
          <a:p>
            <a:pPr lvl="0"/>
            <a:r>
              <a:rPr lang="ru-RU" dirty="0"/>
              <a:t>Что является результатом проекта</a:t>
            </a:r>
            <a:r>
              <a:rPr lang="en-US" dirty="0"/>
              <a:t>?</a:t>
            </a:r>
            <a:endParaRPr lang="ru-RU" dirty="0"/>
          </a:p>
          <a:p>
            <a:r>
              <a:rPr lang="ru-RU" dirty="0" smtClean="0"/>
              <a:t>Ключевые </a:t>
            </a:r>
            <a:r>
              <a:rPr lang="ru-RU" dirty="0"/>
              <a:t>параметры </a:t>
            </a:r>
            <a:r>
              <a:rPr lang="ru-RU" dirty="0" smtClean="0"/>
              <a:t>проекта (в </a:t>
            </a:r>
            <a:r>
              <a:rPr lang="ru-RU" dirty="0"/>
              <a:t>одну </a:t>
            </a:r>
            <a:r>
              <a:rPr lang="ru-RU" dirty="0" smtClean="0"/>
              <a:t>строку)</a:t>
            </a:r>
            <a:endParaRPr lang="ru-RU" dirty="0"/>
          </a:p>
        </p:txBody>
      </p:sp>
      <p:sp>
        <p:nvSpPr>
          <p:cNvPr id="4" name="TextBox 3"/>
          <p:cNvSpPr txBox="1"/>
          <p:nvPr/>
        </p:nvSpPr>
        <p:spPr>
          <a:xfrm>
            <a:off x="366873" y="219998"/>
            <a:ext cx="2350323" cy="369332"/>
          </a:xfrm>
          <a:prstGeom prst="rect">
            <a:avLst/>
          </a:prstGeom>
          <a:noFill/>
        </p:spPr>
        <p:txBody>
          <a:bodyPr wrap="none" rtlCol="0">
            <a:spAutoFit/>
          </a:bodyPr>
          <a:lstStyle/>
          <a:p>
            <a:r>
              <a:rPr lang="ru-RU" dirty="0" smtClean="0"/>
              <a:t>Обоснование проекта</a:t>
            </a:r>
            <a:endParaRPr lang="ru-RU" dirty="0"/>
          </a:p>
        </p:txBody>
      </p:sp>
    </p:spTree>
    <p:extLst>
      <p:ext uri="{BB962C8B-B14F-4D97-AF65-F5344CB8AC3E}">
        <p14:creationId xmlns:p14="http://schemas.microsoft.com/office/powerpoint/2010/main" val="11893552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Решаемые проблемы/возможности</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222969820"/>
              </p:ext>
            </p:extLst>
          </p:nvPr>
        </p:nvGraphicFramePr>
        <p:xfrm>
          <a:off x="755576" y="2420888"/>
          <a:ext cx="7704855" cy="2160240"/>
        </p:xfrm>
        <a:graphic>
          <a:graphicData uri="http://schemas.openxmlformats.org/drawingml/2006/table">
            <a:tbl>
              <a:tblPr firstRow="1" firstCol="1" bandRow="1">
                <a:tableStyleId>{5C22544A-7EE6-4342-B048-85BDC9FD1C3A}</a:tableStyleId>
              </a:tblPr>
              <a:tblGrid>
                <a:gridCol w="417747"/>
                <a:gridCol w="5761626"/>
                <a:gridCol w="1525482"/>
              </a:tblGrid>
              <a:tr h="540060">
                <a:tc>
                  <a:txBody>
                    <a:bodyPr/>
                    <a:lstStyle/>
                    <a:p>
                      <a:pPr algn="ctr">
                        <a:lnSpc>
                          <a:spcPct val="115000"/>
                        </a:lnSpc>
                        <a:spcAft>
                          <a:spcPts val="0"/>
                        </a:spcAft>
                      </a:pPr>
                      <a:r>
                        <a:rPr lang="ru-RU" sz="1800" dirty="0">
                          <a:effectLst/>
                        </a:rPr>
                        <a:t>№</a:t>
                      </a:r>
                      <a:endParaRPr lang="ru-RU" sz="18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dirty="0">
                          <a:effectLst/>
                        </a:rPr>
                        <a:t>Проблема</a:t>
                      </a:r>
                      <a:r>
                        <a:rPr lang="en-US" sz="1800" dirty="0">
                          <a:effectLst/>
                        </a:rPr>
                        <a:t>/</a:t>
                      </a:r>
                      <a:r>
                        <a:rPr lang="ru-RU" sz="1800" dirty="0">
                          <a:effectLst/>
                        </a:rPr>
                        <a:t>Возможность</a:t>
                      </a:r>
                      <a:endParaRPr lang="ru-RU" sz="18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Приоритет</a:t>
                      </a:r>
                      <a:endParaRPr lang="ru-RU" sz="1800">
                        <a:solidFill>
                          <a:srgbClr val="365F91"/>
                        </a:solidFill>
                        <a:effectLst/>
                        <a:latin typeface="Calibri"/>
                        <a:ea typeface="Calibri"/>
                        <a:cs typeface="Times New Roman"/>
                      </a:endParaRPr>
                    </a:p>
                  </a:txBody>
                  <a:tcPr marL="68580" marR="68580" marT="0" marB="0" anchor="ctr"/>
                </a:tc>
              </a:tr>
              <a:tr h="540060">
                <a:tc>
                  <a:txBody>
                    <a:bodyPr/>
                    <a:lstStyle/>
                    <a:p>
                      <a:pPr algn="ctr">
                        <a:lnSpc>
                          <a:spcPct val="115000"/>
                        </a:lnSpc>
                        <a:spcAft>
                          <a:spcPts val="0"/>
                        </a:spcAft>
                      </a:pPr>
                      <a:r>
                        <a:rPr lang="ru-RU" sz="1800">
                          <a:effectLst/>
                        </a:rPr>
                        <a:t>1</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r>
              <a:tr h="540060">
                <a:tc>
                  <a:txBody>
                    <a:bodyPr/>
                    <a:lstStyle/>
                    <a:p>
                      <a:pPr algn="ctr">
                        <a:lnSpc>
                          <a:spcPct val="115000"/>
                        </a:lnSpc>
                        <a:spcAft>
                          <a:spcPts val="0"/>
                        </a:spcAft>
                      </a:pPr>
                      <a:r>
                        <a:rPr lang="ru-RU" sz="1800">
                          <a:effectLst/>
                        </a:rPr>
                        <a:t>2</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r>
              <a:tr h="540060">
                <a:tc>
                  <a:txBody>
                    <a:bodyPr/>
                    <a:lstStyle/>
                    <a:p>
                      <a:pPr algn="ctr">
                        <a:lnSpc>
                          <a:spcPct val="115000"/>
                        </a:lnSpc>
                        <a:spcAft>
                          <a:spcPts val="0"/>
                        </a:spcAft>
                      </a:pPr>
                      <a:r>
                        <a:rPr lang="ru-RU" sz="1800">
                          <a:effectLst/>
                        </a:rPr>
                        <a:t>3</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dirty="0">
                          <a:effectLst/>
                        </a:rPr>
                        <a:t> </a:t>
                      </a:r>
                      <a:endParaRPr lang="ru-RU" sz="1800" dirty="0">
                        <a:solidFill>
                          <a:srgbClr val="365F91"/>
                        </a:solidFill>
                        <a:effectLst/>
                        <a:latin typeface="Calibri"/>
                        <a:ea typeface="Calibri"/>
                        <a:cs typeface="Times New Roman"/>
                      </a:endParaRPr>
                    </a:p>
                  </a:txBody>
                  <a:tcPr marL="68580" marR="68580" marT="0" marB="0" anchor="ctr"/>
                </a:tc>
              </a:tr>
            </a:tbl>
          </a:graphicData>
        </a:graphic>
      </p:graphicFrame>
      <p:sp>
        <p:nvSpPr>
          <p:cNvPr id="5" name="TextBox 4"/>
          <p:cNvSpPr txBox="1"/>
          <p:nvPr/>
        </p:nvSpPr>
        <p:spPr>
          <a:xfrm>
            <a:off x="366873" y="219998"/>
            <a:ext cx="2350323" cy="369332"/>
          </a:xfrm>
          <a:prstGeom prst="rect">
            <a:avLst/>
          </a:prstGeom>
          <a:noFill/>
        </p:spPr>
        <p:txBody>
          <a:bodyPr wrap="none" rtlCol="0">
            <a:spAutoFit/>
          </a:bodyPr>
          <a:lstStyle/>
          <a:p>
            <a:r>
              <a:rPr lang="ru-RU" dirty="0" smtClean="0"/>
              <a:t>Обоснование проекта</a:t>
            </a:r>
            <a:endParaRPr lang="ru-RU" dirty="0"/>
          </a:p>
        </p:txBody>
      </p:sp>
    </p:spTree>
    <p:extLst>
      <p:ext uri="{BB962C8B-B14F-4D97-AF65-F5344CB8AC3E}">
        <p14:creationId xmlns:p14="http://schemas.microsoft.com/office/powerpoint/2010/main" val="2997936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Бизнес-цели</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994864981"/>
              </p:ext>
            </p:extLst>
          </p:nvPr>
        </p:nvGraphicFramePr>
        <p:xfrm>
          <a:off x="683569" y="2060846"/>
          <a:ext cx="7776864" cy="2376264"/>
        </p:xfrm>
        <a:graphic>
          <a:graphicData uri="http://schemas.openxmlformats.org/drawingml/2006/table">
            <a:tbl>
              <a:tblPr firstRow="1" firstCol="1" bandRow="1">
                <a:tableStyleId>{5C22544A-7EE6-4342-B048-85BDC9FD1C3A}</a:tableStyleId>
              </a:tblPr>
              <a:tblGrid>
                <a:gridCol w="410346"/>
                <a:gridCol w="4114375"/>
                <a:gridCol w="1821452"/>
                <a:gridCol w="1430691"/>
              </a:tblGrid>
              <a:tr h="594066">
                <a:tc>
                  <a:txBody>
                    <a:bodyPr/>
                    <a:lstStyle/>
                    <a:p>
                      <a:pPr algn="ctr">
                        <a:lnSpc>
                          <a:spcPct val="115000"/>
                        </a:lnSpc>
                        <a:spcAft>
                          <a:spcPts val="0"/>
                        </a:spcAft>
                      </a:pPr>
                      <a:r>
                        <a:rPr lang="ru-RU" sz="1800" dirty="0">
                          <a:effectLst/>
                        </a:rPr>
                        <a:t>№</a:t>
                      </a:r>
                      <a:endParaRPr lang="ru-RU" sz="18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Бизнес цель</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Что решаем</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Приоритет</a:t>
                      </a:r>
                      <a:endParaRPr lang="ru-RU" sz="1800">
                        <a:solidFill>
                          <a:srgbClr val="365F91"/>
                        </a:solidFill>
                        <a:effectLst/>
                        <a:latin typeface="Calibri"/>
                        <a:ea typeface="Calibri"/>
                        <a:cs typeface="Times New Roman"/>
                      </a:endParaRPr>
                    </a:p>
                  </a:txBody>
                  <a:tcPr marL="68580" marR="68580" marT="0" marB="0" anchor="ctr"/>
                </a:tc>
              </a:tr>
              <a:tr h="594066">
                <a:tc>
                  <a:txBody>
                    <a:bodyPr/>
                    <a:lstStyle/>
                    <a:p>
                      <a:pPr algn="ctr">
                        <a:lnSpc>
                          <a:spcPct val="115000"/>
                        </a:lnSpc>
                        <a:spcAft>
                          <a:spcPts val="0"/>
                        </a:spcAft>
                      </a:pPr>
                      <a:r>
                        <a:rPr lang="ru-RU" sz="1800">
                          <a:effectLst/>
                        </a:rPr>
                        <a:t>1</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r>
              <a:tr h="594066">
                <a:tc>
                  <a:txBody>
                    <a:bodyPr/>
                    <a:lstStyle/>
                    <a:p>
                      <a:pPr algn="ctr">
                        <a:lnSpc>
                          <a:spcPct val="115000"/>
                        </a:lnSpc>
                        <a:spcAft>
                          <a:spcPts val="0"/>
                        </a:spcAft>
                      </a:pPr>
                      <a:r>
                        <a:rPr lang="ru-RU" sz="1800">
                          <a:effectLst/>
                        </a:rPr>
                        <a:t>2</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r>
              <a:tr h="594066">
                <a:tc>
                  <a:txBody>
                    <a:bodyPr/>
                    <a:lstStyle/>
                    <a:p>
                      <a:pPr algn="ctr">
                        <a:lnSpc>
                          <a:spcPct val="115000"/>
                        </a:lnSpc>
                        <a:spcAft>
                          <a:spcPts val="0"/>
                        </a:spcAft>
                      </a:pPr>
                      <a:r>
                        <a:rPr lang="ru-RU" sz="1800">
                          <a:effectLst/>
                        </a:rPr>
                        <a:t>3</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dirty="0">
                          <a:effectLst/>
                        </a:rPr>
                        <a:t> </a:t>
                      </a:r>
                      <a:endParaRPr lang="ru-RU" sz="1800" dirty="0">
                        <a:solidFill>
                          <a:srgbClr val="365F91"/>
                        </a:solidFill>
                        <a:effectLst/>
                        <a:latin typeface="Calibri"/>
                        <a:ea typeface="Calibri"/>
                        <a:cs typeface="Times New Roman"/>
                      </a:endParaRPr>
                    </a:p>
                  </a:txBody>
                  <a:tcPr marL="68580" marR="68580" marT="0" marB="0" anchor="ctr"/>
                </a:tc>
              </a:tr>
            </a:tbl>
          </a:graphicData>
        </a:graphic>
      </p:graphicFrame>
      <p:sp>
        <p:nvSpPr>
          <p:cNvPr id="5" name="TextBox 4"/>
          <p:cNvSpPr txBox="1"/>
          <p:nvPr/>
        </p:nvSpPr>
        <p:spPr>
          <a:xfrm>
            <a:off x="366873" y="219998"/>
            <a:ext cx="2350323" cy="369332"/>
          </a:xfrm>
          <a:prstGeom prst="rect">
            <a:avLst/>
          </a:prstGeom>
          <a:noFill/>
        </p:spPr>
        <p:txBody>
          <a:bodyPr wrap="none" rtlCol="0">
            <a:spAutoFit/>
          </a:bodyPr>
          <a:lstStyle/>
          <a:p>
            <a:r>
              <a:rPr lang="ru-RU" dirty="0" smtClean="0"/>
              <a:t>Обоснование проекта</a:t>
            </a:r>
            <a:endParaRPr lang="ru-RU" dirty="0"/>
          </a:p>
        </p:txBody>
      </p:sp>
    </p:spTree>
    <p:extLst>
      <p:ext uri="{BB962C8B-B14F-4D97-AF65-F5344CB8AC3E}">
        <p14:creationId xmlns:p14="http://schemas.microsoft.com/office/powerpoint/2010/main" val="17873404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Критерии успеха</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97257191"/>
              </p:ext>
            </p:extLst>
          </p:nvPr>
        </p:nvGraphicFramePr>
        <p:xfrm>
          <a:off x="755576" y="1772815"/>
          <a:ext cx="7704856" cy="2808312"/>
        </p:xfrm>
        <a:graphic>
          <a:graphicData uri="http://schemas.openxmlformats.org/drawingml/2006/table">
            <a:tbl>
              <a:tblPr firstRow="1" firstCol="1" bandRow="1">
                <a:tableStyleId>{5C22544A-7EE6-4342-B048-85BDC9FD1C3A}</a:tableStyleId>
              </a:tblPr>
              <a:tblGrid>
                <a:gridCol w="415278"/>
                <a:gridCol w="808858"/>
                <a:gridCol w="6480720"/>
              </a:tblGrid>
              <a:tr h="468052">
                <a:tc>
                  <a:txBody>
                    <a:bodyPr/>
                    <a:lstStyle/>
                    <a:p>
                      <a:pPr algn="ctr">
                        <a:lnSpc>
                          <a:spcPct val="115000"/>
                        </a:lnSpc>
                        <a:spcAft>
                          <a:spcPts val="0"/>
                        </a:spcAft>
                      </a:pPr>
                      <a:r>
                        <a:rPr lang="ru-RU" sz="1800">
                          <a:effectLst/>
                        </a:rPr>
                        <a:t>№</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Цель</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Критерий</a:t>
                      </a:r>
                      <a:endParaRPr lang="ru-RU" sz="1800">
                        <a:solidFill>
                          <a:srgbClr val="365F91"/>
                        </a:solidFill>
                        <a:effectLst/>
                        <a:latin typeface="Calibri"/>
                        <a:ea typeface="Calibri"/>
                        <a:cs typeface="Times New Roman"/>
                      </a:endParaRPr>
                    </a:p>
                  </a:txBody>
                  <a:tcPr marL="68580" marR="68580" marT="0" marB="0" anchor="ctr"/>
                </a:tc>
              </a:tr>
              <a:tr h="468052">
                <a:tc>
                  <a:txBody>
                    <a:bodyPr/>
                    <a:lstStyle/>
                    <a:p>
                      <a:pPr algn="ctr">
                        <a:lnSpc>
                          <a:spcPct val="115000"/>
                        </a:lnSpc>
                        <a:spcAft>
                          <a:spcPts val="0"/>
                        </a:spcAft>
                      </a:pPr>
                      <a:r>
                        <a:rPr lang="ru-RU" sz="1800">
                          <a:effectLst/>
                        </a:rPr>
                        <a:t>1</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r>
              <a:tr h="468052">
                <a:tc>
                  <a:txBody>
                    <a:bodyPr/>
                    <a:lstStyle/>
                    <a:p>
                      <a:pPr algn="ctr">
                        <a:lnSpc>
                          <a:spcPct val="115000"/>
                        </a:lnSpc>
                        <a:spcAft>
                          <a:spcPts val="0"/>
                        </a:spcAft>
                      </a:pPr>
                      <a:r>
                        <a:rPr lang="ru-RU" sz="1800">
                          <a:effectLst/>
                        </a:rPr>
                        <a:t>2</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r>
              <a:tr h="468052">
                <a:tc>
                  <a:txBody>
                    <a:bodyPr/>
                    <a:lstStyle/>
                    <a:p>
                      <a:pPr algn="ctr">
                        <a:lnSpc>
                          <a:spcPct val="115000"/>
                        </a:lnSpc>
                        <a:spcAft>
                          <a:spcPts val="0"/>
                        </a:spcAft>
                      </a:pPr>
                      <a:r>
                        <a:rPr lang="ru-RU" sz="1800">
                          <a:effectLst/>
                        </a:rPr>
                        <a:t>3</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r>
              <a:tr h="468052">
                <a:tc>
                  <a:txBody>
                    <a:bodyPr/>
                    <a:lstStyle/>
                    <a:p>
                      <a:pPr algn="ctr">
                        <a:lnSpc>
                          <a:spcPct val="115000"/>
                        </a:lnSpc>
                        <a:spcAft>
                          <a:spcPts val="0"/>
                        </a:spcAft>
                      </a:pPr>
                      <a:r>
                        <a:rPr lang="ru-RU" sz="1800">
                          <a:effectLst/>
                        </a:rPr>
                        <a:t>4</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r>
              <a:tr h="468052">
                <a:tc>
                  <a:txBody>
                    <a:bodyPr/>
                    <a:lstStyle/>
                    <a:p>
                      <a:pPr algn="ctr">
                        <a:lnSpc>
                          <a:spcPct val="115000"/>
                        </a:lnSpc>
                        <a:spcAft>
                          <a:spcPts val="0"/>
                        </a:spcAft>
                      </a:pPr>
                      <a:r>
                        <a:rPr lang="ru-RU" sz="1800">
                          <a:effectLst/>
                        </a:rPr>
                        <a:t>5</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 </a:t>
                      </a:r>
                      <a:endParaRPr lang="ru-RU" sz="18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dirty="0">
                          <a:effectLst/>
                        </a:rPr>
                        <a:t> </a:t>
                      </a:r>
                      <a:endParaRPr lang="ru-RU" sz="1800" dirty="0">
                        <a:solidFill>
                          <a:srgbClr val="365F91"/>
                        </a:solidFill>
                        <a:effectLst/>
                        <a:latin typeface="Calibri"/>
                        <a:ea typeface="Calibri"/>
                        <a:cs typeface="Times New Roman"/>
                      </a:endParaRPr>
                    </a:p>
                  </a:txBody>
                  <a:tcPr marL="68580" marR="68580" marT="0" marB="0" anchor="ctr"/>
                </a:tc>
              </a:tr>
            </a:tbl>
          </a:graphicData>
        </a:graphic>
      </p:graphicFrame>
      <p:sp>
        <p:nvSpPr>
          <p:cNvPr id="5" name="TextBox 4"/>
          <p:cNvSpPr txBox="1"/>
          <p:nvPr/>
        </p:nvSpPr>
        <p:spPr>
          <a:xfrm>
            <a:off x="366873" y="219998"/>
            <a:ext cx="2350323" cy="369332"/>
          </a:xfrm>
          <a:prstGeom prst="rect">
            <a:avLst/>
          </a:prstGeom>
          <a:noFill/>
        </p:spPr>
        <p:txBody>
          <a:bodyPr wrap="none" rtlCol="0">
            <a:spAutoFit/>
          </a:bodyPr>
          <a:lstStyle/>
          <a:p>
            <a:r>
              <a:rPr lang="ru-RU" dirty="0" smtClean="0"/>
              <a:t>Обоснование проекта</a:t>
            </a:r>
            <a:endParaRPr lang="ru-RU" dirty="0"/>
          </a:p>
        </p:txBody>
      </p:sp>
    </p:spTree>
    <p:extLst>
      <p:ext uri="{BB962C8B-B14F-4D97-AF65-F5344CB8AC3E}">
        <p14:creationId xmlns:p14="http://schemas.microsoft.com/office/powerpoint/2010/main" val="15121202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Связи и зависимости</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772053310"/>
              </p:ext>
            </p:extLst>
          </p:nvPr>
        </p:nvGraphicFramePr>
        <p:xfrm>
          <a:off x="611559" y="2132855"/>
          <a:ext cx="7776864" cy="2376264"/>
        </p:xfrm>
        <a:graphic>
          <a:graphicData uri="http://schemas.openxmlformats.org/drawingml/2006/table">
            <a:tbl>
              <a:tblPr firstRow="1" firstCol="1" bandRow="1">
                <a:tableStyleId>{5C22544A-7EE6-4342-B048-85BDC9FD1C3A}</a:tableStyleId>
              </a:tblPr>
              <a:tblGrid>
                <a:gridCol w="421395"/>
                <a:gridCol w="3467432"/>
                <a:gridCol w="3888037"/>
              </a:tblGrid>
              <a:tr h="594066">
                <a:tc>
                  <a:txBody>
                    <a:bodyPr/>
                    <a:lstStyle/>
                    <a:p>
                      <a:pPr algn="ctr">
                        <a:lnSpc>
                          <a:spcPct val="115000"/>
                        </a:lnSpc>
                        <a:spcAft>
                          <a:spcPts val="0"/>
                        </a:spcAft>
                      </a:pPr>
                      <a:r>
                        <a:rPr lang="ru-RU" sz="2000">
                          <a:effectLst/>
                        </a:rPr>
                        <a:t>№</a:t>
                      </a:r>
                      <a:endParaRPr lang="ru-RU" sz="20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2000">
                          <a:effectLst/>
                        </a:rPr>
                        <a:t>Связи и зависимости</a:t>
                      </a:r>
                      <a:endParaRPr lang="ru-RU" sz="20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2000">
                          <a:effectLst/>
                        </a:rPr>
                        <a:t>Описание</a:t>
                      </a:r>
                      <a:endParaRPr lang="ru-RU" sz="2000">
                        <a:solidFill>
                          <a:srgbClr val="365F91"/>
                        </a:solidFill>
                        <a:effectLst/>
                        <a:latin typeface="Calibri"/>
                        <a:ea typeface="Calibri"/>
                        <a:cs typeface="Times New Roman"/>
                      </a:endParaRPr>
                    </a:p>
                  </a:txBody>
                  <a:tcPr marL="68580" marR="68580" marT="0" marB="0" anchor="ctr"/>
                </a:tc>
              </a:tr>
              <a:tr h="594066">
                <a:tc>
                  <a:txBody>
                    <a:bodyPr/>
                    <a:lstStyle/>
                    <a:p>
                      <a:pPr algn="ctr">
                        <a:lnSpc>
                          <a:spcPct val="115000"/>
                        </a:lnSpc>
                        <a:spcAft>
                          <a:spcPts val="0"/>
                        </a:spcAft>
                      </a:pPr>
                      <a:r>
                        <a:rPr lang="ru-RU" sz="2000">
                          <a:effectLst/>
                        </a:rPr>
                        <a:t>1</a:t>
                      </a:r>
                      <a:endParaRPr lang="ru-RU" sz="20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2000">
                          <a:effectLst/>
                        </a:rPr>
                        <a:t> </a:t>
                      </a:r>
                      <a:endParaRPr lang="ru-RU" sz="20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2000">
                          <a:effectLst/>
                        </a:rPr>
                        <a:t> </a:t>
                      </a:r>
                      <a:endParaRPr lang="ru-RU" sz="2000">
                        <a:solidFill>
                          <a:srgbClr val="365F91"/>
                        </a:solidFill>
                        <a:effectLst/>
                        <a:latin typeface="Calibri"/>
                        <a:ea typeface="Calibri"/>
                        <a:cs typeface="Times New Roman"/>
                      </a:endParaRPr>
                    </a:p>
                  </a:txBody>
                  <a:tcPr marL="68580" marR="68580" marT="0" marB="0" anchor="ctr"/>
                </a:tc>
              </a:tr>
              <a:tr h="594066">
                <a:tc>
                  <a:txBody>
                    <a:bodyPr/>
                    <a:lstStyle/>
                    <a:p>
                      <a:pPr algn="ctr">
                        <a:lnSpc>
                          <a:spcPct val="115000"/>
                        </a:lnSpc>
                        <a:spcAft>
                          <a:spcPts val="0"/>
                        </a:spcAft>
                      </a:pPr>
                      <a:r>
                        <a:rPr lang="ru-RU" sz="2000">
                          <a:effectLst/>
                        </a:rPr>
                        <a:t>2</a:t>
                      </a:r>
                      <a:endParaRPr lang="ru-RU" sz="20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2000">
                          <a:effectLst/>
                        </a:rPr>
                        <a:t> </a:t>
                      </a:r>
                      <a:endParaRPr lang="ru-RU" sz="20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2000">
                          <a:effectLst/>
                        </a:rPr>
                        <a:t> </a:t>
                      </a:r>
                      <a:endParaRPr lang="ru-RU" sz="2000">
                        <a:solidFill>
                          <a:srgbClr val="365F91"/>
                        </a:solidFill>
                        <a:effectLst/>
                        <a:latin typeface="Calibri"/>
                        <a:ea typeface="Calibri"/>
                        <a:cs typeface="Times New Roman"/>
                      </a:endParaRPr>
                    </a:p>
                  </a:txBody>
                  <a:tcPr marL="68580" marR="68580" marT="0" marB="0" anchor="ctr"/>
                </a:tc>
              </a:tr>
              <a:tr h="594066">
                <a:tc>
                  <a:txBody>
                    <a:bodyPr/>
                    <a:lstStyle/>
                    <a:p>
                      <a:pPr algn="ctr">
                        <a:lnSpc>
                          <a:spcPct val="115000"/>
                        </a:lnSpc>
                        <a:spcAft>
                          <a:spcPts val="0"/>
                        </a:spcAft>
                      </a:pPr>
                      <a:r>
                        <a:rPr lang="ru-RU" sz="2000">
                          <a:effectLst/>
                        </a:rPr>
                        <a:t>3</a:t>
                      </a:r>
                      <a:endParaRPr lang="ru-RU" sz="20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2000">
                          <a:effectLst/>
                        </a:rPr>
                        <a:t> </a:t>
                      </a:r>
                      <a:endParaRPr lang="ru-RU" sz="200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2000" dirty="0">
                          <a:effectLst/>
                        </a:rPr>
                        <a:t> </a:t>
                      </a:r>
                      <a:endParaRPr lang="ru-RU" sz="2000" dirty="0">
                        <a:solidFill>
                          <a:srgbClr val="365F91"/>
                        </a:solidFill>
                        <a:effectLst/>
                        <a:latin typeface="Calibri"/>
                        <a:ea typeface="Calibri"/>
                        <a:cs typeface="Times New Roman"/>
                      </a:endParaRPr>
                    </a:p>
                  </a:txBody>
                  <a:tcPr marL="68580" marR="68580" marT="0" marB="0" anchor="ctr"/>
                </a:tc>
              </a:tr>
            </a:tbl>
          </a:graphicData>
        </a:graphic>
      </p:graphicFrame>
      <p:sp>
        <p:nvSpPr>
          <p:cNvPr id="5" name="TextBox 4"/>
          <p:cNvSpPr txBox="1"/>
          <p:nvPr/>
        </p:nvSpPr>
        <p:spPr>
          <a:xfrm>
            <a:off x="366873" y="219998"/>
            <a:ext cx="2350323" cy="369332"/>
          </a:xfrm>
          <a:prstGeom prst="rect">
            <a:avLst/>
          </a:prstGeom>
          <a:noFill/>
        </p:spPr>
        <p:txBody>
          <a:bodyPr wrap="none" rtlCol="0">
            <a:spAutoFit/>
          </a:bodyPr>
          <a:lstStyle/>
          <a:p>
            <a:r>
              <a:rPr lang="ru-RU" dirty="0" smtClean="0"/>
              <a:t>Обоснование проекта</a:t>
            </a:r>
            <a:endParaRPr lang="ru-RU" dirty="0"/>
          </a:p>
        </p:txBody>
      </p:sp>
    </p:spTree>
    <p:extLst>
      <p:ext uri="{BB962C8B-B14F-4D97-AF65-F5344CB8AC3E}">
        <p14:creationId xmlns:p14="http://schemas.microsoft.com/office/powerpoint/2010/main" val="34495028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Картинки по запросу project sco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772816"/>
            <a:ext cx="3789893" cy="288032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p:txBody>
          <a:bodyPr/>
          <a:lstStyle/>
          <a:p>
            <a:r>
              <a:rPr lang="ru-RU" dirty="0" smtClean="0"/>
              <a:t>Определение проекта</a:t>
            </a:r>
            <a:endParaRPr lang="ru-RU" dirty="0"/>
          </a:p>
        </p:txBody>
      </p:sp>
    </p:spTree>
    <p:extLst>
      <p:ext uri="{BB962C8B-B14F-4D97-AF65-F5344CB8AC3E}">
        <p14:creationId xmlns:p14="http://schemas.microsoft.com/office/powerpoint/2010/main" val="1330871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32656"/>
            <a:ext cx="8229600" cy="6264696"/>
          </a:xfrm>
        </p:spPr>
        <p:txBody>
          <a:bodyPr>
            <a:noAutofit/>
          </a:bodyPr>
          <a:lstStyle/>
          <a:p>
            <a:r>
              <a:rPr lang="en-US" sz="1400" b="1" dirty="0"/>
              <a:t>Executive Support:</a:t>
            </a:r>
            <a:r>
              <a:rPr lang="en-US" sz="1400" dirty="0"/>
              <a:t> when an executive or group of executives agrees to provide both financial and emotional backing. The executive or executives will encourage and assist in the successful completion of the project.</a:t>
            </a:r>
            <a:endParaRPr lang="ru-RU" sz="1400" dirty="0"/>
          </a:p>
          <a:p>
            <a:r>
              <a:rPr lang="en-US" sz="1400" b="1" dirty="0"/>
              <a:t>Emotional maturity</a:t>
            </a:r>
            <a:r>
              <a:rPr lang="en-US" sz="1400" dirty="0"/>
              <a:t> is the collection of basic behaviors of how people work together. In any group, organization, or company it is both the sum of their skills and the weakest link that determine the level of emotional maturity.</a:t>
            </a:r>
            <a:endParaRPr lang="ru-RU" sz="1400" dirty="0"/>
          </a:p>
          <a:p>
            <a:r>
              <a:rPr lang="en-US" sz="1400" b="1" dirty="0"/>
              <a:t>User Involvement:</a:t>
            </a:r>
            <a:r>
              <a:rPr lang="en-US" sz="1400" dirty="0"/>
              <a:t> takes place when users are involved in the project decision-making and information-gathering process. This also includes user feedback, requirements review, basic research, prototyping, and other consensus-building tools.</a:t>
            </a:r>
            <a:endParaRPr lang="ru-RU" sz="1400" dirty="0"/>
          </a:p>
          <a:p>
            <a:r>
              <a:rPr lang="en-US" sz="1400" b="1" dirty="0"/>
              <a:t>Optimization</a:t>
            </a:r>
            <a:r>
              <a:rPr lang="en-US" sz="1400" dirty="0"/>
              <a:t> is a structured means of improving business effectiveness and optimizing a collection of many small projects or major requirements. Optimization starts with managing scope based on relative business value.</a:t>
            </a:r>
            <a:endParaRPr lang="ru-RU" sz="1400" dirty="0"/>
          </a:p>
          <a:p>
            <a:r>
              <a:rPr lang="en-US" sz="1400" b="1" dirty="0"/>
              <a:t>Skilled staff</a:t>
            </a:r>
            <a:r>
              <a:rPr lang="en-US" sz="1400" dirty="0"/>
              <a:t> are people who understand both the business and the technology. A skilled staff is highly proficient in the execution of the project’s requirements and deliver of the project or product.</a:t>
            </a:r>
            <a:endParaRPr lang="ru-RU" sz="1400" dirty="0"/>
          </a:p>
          <a:p>
            <a:r>
              <a:rPr lang="en-US" sz="1400" b="1" dirty="0"/>
              <a:t>SAME</a:t>
            </a:r>
            <a:r>
              <a:rPr lang="en-US" sz="1400" dirty="0"/>
              <a:t> is Standard Architectural Management Environment. The Standish Group defines SAME as a consistent group of integrated practices, services, and products for developing, implementing, and operating software applications.</a:t>
            </a:r>
            <a:endParaRPr lang="ru-RU" sz="1400" dirty="0"/>
          </a:p>
          <a:p>
            <a:r>
              <a:rPr lang="en-US" sz="1400" b="1" dirty="0"/>
              <a:t>Agile proficiency</a:t>
            </a:r>
            <a:r>
              <a:rPr lang="en-US" sz="1400" dirty="0"/>
              <a:t> means that the agile team and the product owner are skilled in the agile process. Agile proficiency is the difference between good agile outcomes and bad agile outcomes.</a:t>
            </a:r>
            <a:endParaRPr lang="ru-RU" sz="1400" dirty="0"/>
          </a:p>
          <a:p>
            <a:r>
              <a:rPr lang="en-US" sz="1400" b="1" dirty="0"/>
              <a:t>Modest execution</a:t>
            </a:r>
            <a:r>
              <a:rPr lang="en-US" sz="1400" dirty="0"/>
              <a:t> is having a process with few moving parts, and those parts are automated and streamlined. Modest execution also means using project management tools sparingly and only a very few features.</a:t>
            </a:r>
            <a:endParaRPr lang="ru-RU" sz="1400" dirty="0"/>
          </a:p>
          <a:p>
            <a:r>
              <a:rPr lang="en-US" sz="1400" b="1" dirty="0"/>
              <a:t>Project management expertise</a:t>
            </a:r>
            <a:r>
              <a:rPr lang="en-US" sz="1400" dirty="0"/>
              <a:t> is the application of knowledge, skills, and techniques to project activities in order to meet or exceed stakeholder expectations and produce value for the organization.</a:t>
            </a:r>
            <a:endParaRPr lang="ru-RU" sz="1400" dirty="0"/>
          </a:p>
          <a:p>
            <a:r>
              <a:rPr lang="en-US" sz="1400" b="1" dirty="0"/>
              <a:t>Clear Business Objectives</a:t>
            </a:r>
            <a:r>
              <a:rPr lang="en-US" sz="1400" dirty="0"/>
              <a:t> is the understanding of all stakeholders and participants in the business purpose for executing the project. Clear Business Objectives could also mean the project is aligning to the organization’s goals and strategy</a:t>
            </a:r>
            <a:r>
              <a:rPr lang="en-US" sz="1400" dirty="0" smtClean="0"/>
              <a:t>.</a:t>
            </a:r>
            <a:endParaRPr lang="ru-RU" sz="1400" dirty="0"/>
          </a:p>
        </p:txBody>
      </p:sp>
    </p:spTree>
    <p:extLst>
      <p:ext uri="{BB962C8B-B14F-4D97-AF65-F5344CB8AC3E}">
        <p14:creationId xmlns:p14="http://schemas.microsoft.com/office/powerpoint/2010/main" val="3420027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Описание содержания проекта (</a:t>
            </a:r>
            <a:r>
              <a:rPr lang="ru-RU" dirty="0" err="1"/>
              <a:t>Project</a:t>
            </a:r>
            <a:r>
              <a:rPr lang="ru-RU" dirty="0"/>
              <a:t> </a:t>
            </a:r>
            <a:r>
              <a:rPr lang="ru-RU" dirty="0" err="1"/>
              <a:t>Scope</a:t>
            </a:r>
            <a:r>
              <a:rPr lang="ru-RU" dirty="0"/>
              <a:t> </a:t>
            </a:r>
            <a:r>
              <a:rPr lang="ru-RU" dirty="0" err="1"/>
              <a:t>Statement</a:t>
            </a:r>
            <a:r>
              <a:rPr lang="ru-RU" dirty="0"/>
              <a:t>)</a:t>
            </a:r>
          </a:p>
        </p:txBody>
      </p:sp>
      <p:sp>
        <p:nvSpPr>
          <p:cNvPr id="3" name="Объект 2"/>
          <p:cNvSpPr>
            <a:spLocks noGrp="1"/>
          </p:cNvSpPr>
          <p:nvPr>
            <p:ph idx="1"/>
          </p:nvPr>
        </p:nvSpPr>
        <p:spPr>
          <a:xfrm>
            <a:off x="457200" y="1600200"/>
            <a:ext cx="8291264" cy="4525963"/>
          </a:xfrm>
        </p:spPr>
        <p:txBody>
          <a:bodyPr>
            <a:normAutofit fontScale="77500" lnSpcReduction="20000"/>
          </a:bodyPr>
          <a:lstStyle/>
          <a:p>
            <a:pPr marL="0" indent="0">
              <a:buNone/>
            </a:pPr>
            <a:r>
              <a:rPr lang="ru-RU" dirty="0"/>
              <a:t>Определение </a:t>
            </a:r>
            <a:r>
              <a:rPr lang="ru-RU" b="1" i="1" dirty="0"/>
              <a:t>содержания проекта</a:t>
            </a:r>
            <a:r>
              <a:rPr lang="ru-RU" dirty="0"/>
              <a:t>, в том </a:t>
            </a:r>
            <a:r>
              <a:rPr lang="ru-RU" dirty="0" smtClean="0"/>
              <a:t>числе:</a:t>
            </a:r>
          </a:p>
          <a:p>
            <a:r>
              <a:rPr lang="ru-RU" dirty="0" smtClean="0"/>
              <a:t>основные его</a:t>
            </a:r>
            <a:r>
              <a:rPr lang="ru-RU" dirty="0"/>
              <a:t> </a:t>
            </a:r>
            <a:r>
              <a:rPr lang="ru-RU" dirty="0" smtClean="0"/>
              <a:t>результаты</a:t>
            </a:r>
          </a:p>
          <a:p>
            <a:r>
              <a:rPr lang="ru-RU" dirty="0" smtClean="0"/>
              <a:t>цели</a:t>
            </a:r>
          </a:p>
          <a:p>
            <a:r>
              <a:rPr lang="ru-RU" dirty="0" smtClean="0"/>
              <a:t>допущения</a:t>
            </a:r>
          </a:p>
          <a:p>
            <a:r>
              <a:rPr lang="ru-RU" dirty="0" smtClean="0"/>
              <a:t>ограничения</a:t>
            </a:r>
            <a:r>
              <a:rPr lang="ru-RU" dirty="0"/>
              <a:t> проекта </a:t>
            </a:r>
            <a:endParaRPr lang="ru-RU" dirty="0" smtClean="0"/>
          </a:p>
          <a:p>
            <a:r>
              <a:rPr lang="ru-RU" dirty="0" smtClean="0"/>
              <a:t>состав работ и т.д.</a:t>
            </a:r>
            <a:endParaRPr lang="ru-RU" dirty="0"/>
          </a:p>
          <a:p>
            <a:pPr marL="0" indent="0">
              <a:buNone/>
            </a:pPr>
            <a:endParaRPr lang="ru-RU" dirty="0" smtClean="0"/>
          </a:p>
          <a:p>
            <a:pPr marL="0" indent="0" algn="just">
              <a:buNone/>
            </a:pPr>
            <a:r>
              <a:rPr lang="ru-RU" b="1" dirty="0" err="1" smtClean="0"/>
              <a:t>Project</a:t>
            </a:r>
            <a:r>
              <a:rPr lang="ru-RU" b="1" dirty="0" smtClean="0"/>
              <a:t> </a:t>
            </a:r>
            <a:r>
              <a:rPr lang="ru-RU" b="1" dirty="0" err="1" smtClean="0"/>
              <a:t>Scope</a:t>
            </a:r>
            <a:r>
              <a:rPr lang="ru-RU" b="1" dirty="0" smtClean="0"/>
              <a:t> </a:t>
            </a:r>
            <a:r>
              <a:rPr lang="ru-RU" b="1" dirty="0" err="1" smtClean="0"/>
              <a:t>Statement</a:t>
            </a:r>
            <a:r>
              <a:rPr lang="ru-RU" b="1" dirty="0"/>
              <a:t> </a:t>
            </a:r>
            <a:r>
              <a:rPr lang="ru-RU" dirty="0" smtClean="0"/>
              <a:t>обеспечивает документированную основу для принятия решений по проекту в будущем и для подтверждения или разработки одинакового представления о </a:t>
            </a:r>
            <a:r>
              <a:rPr lang="ru-RU" i="1" dirty="0" smtClean="0"/>
              <a:t>содержании проекта у участников проекта</a:t>
            </a:r>
            <a:endParaRPr lang="ru-RU" dirty="0"/>
          </a:p>
        </p:txBody>
      </p:sp>
    </p:spTree>
    <p:extLst>
      <p:ext uri="{BB962C8B-B14F-4D97-AF65-F5344CB8AC3E}">
        <p14:creationId xmlns:p14="http://schemas.microsoft.com/office/powerpoint/2010/main" val="26195525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descr="E:\Университет\ПАПКИ ДИСЦИПЛИН\Менеджмент проектов\Project  Scope  Stat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9144000" cy="5329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1536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smart-go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19" y="2053555"/>
            <a:ext cx="8822669" cy="3319661"/>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p:txBody>
          <a:bodyPr/>
          <a:lstStyle/>
          <a:p>
            <a:r>
              <a:rPr lang="ru-RU" dirty="0" smtClean="0"/>
              <a:t>Модель </a:t>
            </a:r>
            <a:r>
              <a:rPr lang="en-US" dirty="0" smtClean="0"/>
              <a:t>SMART</a:t>
            </a:r>
            <a:endParaRPr lang="ru-RU" dirty="0"/>
          </a:p>
        </p:txBody>
      </p:sp>
    </p:spTree>
    <p:extLst>
      <p:ext uri="{BB962C8B-B14F-4D97-AF65-F5344CB8AC3E}">
        <p14:creationId xmlns:p14="http://schemas.microsoft.com/office/powerpoint/2010/main" val="3076372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постановка целе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23895"/>
            <a:ext cx="8456526" cy="4397393"/>
          </a:xfrm>
          <a:prstGeom prst="rect">
            <a:avLst/>
          </a:prstGeom>
          <a:noFill/>
          <a:extLst>
            <a:ext uri="{909E8E84-426E-40DD-AFC4-6F175D3DCCD1}">
              <a14:hiddenFill xmlns:a14="http://schemas.microsoft.com/office/drawing/2010/main">
                <a:solidFill>
                  <a:srgbClr val="FFFFFF"/>
                </a:solidFill>
              </a14:hiddenFill>
            </a:ext>
          </a:extLst>
        </p:spPr>
      </p:pic>
      <p:sp>
        <p:nvSpPr>
          <p:cNvPr id="5" name="Заголовок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mtClean="0"/>
              <a:t>Модель </a:t>
            </a:r>
            <a:r>
              <a:rPr lang="en-US" smtClean="0"/>
              <a:t>SMART</a:t>
            </a:r>
            <a:endParaRPr lang="ru-RU" dirty="0"/>
          </a:p>
        </p:txBody>
      </p:sp>
    </p:spTree>
    <p:extLst>
      <p:ext uri="{BB962C8B-B14F-4D97-AF65-F5344CB8AC3E}">
        <p14:creationId xmlns:p14="http://schemas.microsoft.com/office/powerpoint/2010/main" val="723987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858218"/>
          </a:xfrm>
        </p:spPr>
        <p:txBody>
          <a:bodyPr>
            <a:normAutofit fontScale="90000"/>
          </a:bodyPr>
          <a:lstStyle/>
          <a:p>
            <a:r>
              <a:rPr lang="ru-RU" dirty="0" smtClean="0"/>
              <a:t>Статистика использования различных технологий проектирования по данным </a:t>
            </a:r>
            <a:r>
              <a:rPr lang="en-US" dirty="0" err="1" smtClean="0"/>
              <a:t>Stratoplan</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2359036152"/>
              </p:ext>
            </p:extLst>
          </p:nvPr>
        </p:nvGraphicFramePr>
        <p:xfrm>
          <a:off x="971600" y="2132856"/>
          <a:ext cx="7380700" cy="4525959"/>
        </p:xfrm>
        <a:graphic>
          <a:graphicData uri="http://schemas.openxmlformats.org/drawingml/2006/table">
            <a:tbl>
              <a:tblPr/>
              <a:tblGrid>
                <a:gridCol w="1845175"/>
                <a:gridCol w="1845175"/>
                <a:gridCol w="1845175"/>
                <a:gridCol w="1845175"/>
              </a:tblGrid>
              <a:tr h="546237">
                <a:tc>
                  <a:txBody>
                    <a:bodyPr/>
                    <a:lstStyle/>
                    <a:p>
                      <a:endParaRPr lang="ru-RU" dirty="0"/>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b="1" i="0" dirty="0">
                          <a:effectLst/>
                        </a:rPr>
                        <a:t/>
                      </a:r>
                      <a:br>
                        <a:rPr lang="ru-RU" sz="1500" b="1" i="0" dirty="0">
                          <a:effectLst/>
                        </a:rPr>
                      </a:br>
                      <a:r>
                        <a:rPr lang="ru-RU" sz="1500" b="1" i="0" dirty="0">
                          <a:effectLst/>
                        </a:rPr>
                        <a:t>2009</a:t>
                      </a:r>
                      <a:endParaRPr lang="ru-RU" sz="1500" i="0" dirty="0">
                        <a:effectLst/>
                      </a:endParaRP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b="1" i="0">
                          <a:effectLst/>
                        </a:rPr>
                        <a:t>2011</a:t>
                      </a:r>
                      <a:endParaRPr lang="ru-RU" sz="1500" i="0">
                        <a:effectLst/>
                      </a:endParaRP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b="1" i="0" dirty="0">
                          <a:effectLst/>
                        </a:rPr>
                        <a:t>2012</a:t>
                      </a:r>
                      <a:endParaRPr lang="ru-RU" sz="1500" i="0" dirty="0">
                        <a:effectLst/>
                      </a:endParaRP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135">
                <a:tc>
                  <a:txBody>
                    <a:bodyPr/>
                    <a:lstStyle/>
                    <a:p>
                      <a:pPr fontAlgn="base"/>
                      <a:r>
                        <a:rPr lang="ru-RU" sz="1500" b="1" i="0" dirty="0">
                          <a:effectLst/>
                        </a:rPr>
                        <a:t>Через %</a:t>
                      </a:r>
                      <a:r>
                        <a:rPr lang="ru-RU" sz="1500" b="1" i="0" dirty="0" err="1">
                          <a:effectLst/>
                        </a:rPr>
                        <a:t>опу</a:t>
                      </a:r>
                      <a:endParaRPr lang="ru-RU" sz="1500" i="0" dirty="0">
                        <a:effectLst/>
                      </a:endParaRP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35%</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30%</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18%</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2135">
                <a:tc>
                  <a:txBody>
                    <a:bodyPr/>
                    <a:lstStyle/>
                    <a:p>
                      <a:pPr fontAlgn="base"/>
                      <a:r>
                        <a:rPr lang="ru-RU" sz="1500" b="1" i="0">
                          <a:effectLst/>
                        </a:rPr>
                        <a:t>Как получится</a:t>
                      </a:r>
                      <a:endParaRPr lang="ru-RU" sz="1500" i="0">
                        <a:effectLst/>
                      </a:endParaRP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dirty="0">
                          <a:effectLst/>
                        </a:rPr>
                        <a:t>21%</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18%</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15%</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2135">
                <a:tc>
                  <a:txBody>
                    <a:bodyPr/>
                    <a:lstStyle/>
                    <a:p>
                      <a:pPr fontAlgn="base"/>
                      <a:r>
                        <a:rPr lang="en-US" sz="1500" b="1" i="0">
                          <a:effectLst/>
                        </a:rPr>
                        <a:t>Scrum</a:t>
                      </a:r>
                      <a:endParaRPr lang="en-US" sz="1500" i="0">
                        <a:effectLst/>
                      </a:endParaRP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14%</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18%</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21%</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46237">
                <a:tc>
                  <a:txBody>
                    <a:bodyPr/>
                    <a:lstStyle/>
                    <a:p>
                      <a:pPr fontAlgn="base"/>
                      <a:r>
                        <a:rPr lang="en-US" sz="1500" b="1" i="0">
                          <a:effectLst/>
                        </a:rPr>
                        <a:t>Agile </a:t>
                      </a:r>
                      <a:r>
                        <a:rPr lang="ru-RU" sz="1500" b="1" i="0">
                          <a:effectLst/>
                        </a:rPr>
                        <a:t>собственного приготовления</a:t>
                      </a:r>
                      <a:endParaRPr lang="ru-RU" sz="1500" i="0">
                        <a:effectLst/>
                      </a:endParaRP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11%</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dirty="0">
                          <a:effectLst/>
                        </a:rPr>
                        <a:t>18%</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dirty="0">
                          <a:effectLst/>
                        </a:rPr>
                        <a:t>27%</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2135">
                <a:tc>
                  <a:txBody>
                    <a:bodyPr/>
                    <a:lstStyle/>
                    <a:p>
                      <a:pPr fontAlgn="base"/>
                      <a:r>
                        <a:rPr lang="ru-RU" sz="1500" b="1" i="0">
                          <a:effectLst/>
                        </a:rPr>
                        <a:t>Водопад (</a:t>
                      </a:r>
                      <a:r>
                        <a:rPr lang="en-US" sz="1500" b="1" i="0">
                          <a:effectLst/>
                        </a:rPr>
                        <a:t>Waterfall)</a:t>
                      </a:r>
                      <a:endParaRPr lang="en-US" sz="1500" i="0">
                        <a:effectLst/>
                      </a:endParaRP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5%</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8%</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2135">
                <a:tc>
                  <a:txBody>
                    <a:bodyPr/>
                    <a:lstStyle/>
                    <a:p>
                      <a:pPr fontAlgn="base"/>
                      <a:r>
                        <a:rPr lang="en-US" sz="1500" b="1" i="0">
                          <a:effectLst/>
                        </a:rPr>
                        <a:t>RUP-based</a:t>
                      </a:r>
                      <a:endParaRPr lang="en-US" sz="1500" i="0">
                        <a:effectLst/>
                      </a:endParaRP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5%</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5%</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dirty="0">
                          <a:effectLst/>
                        </a:rPr>
                        <a:t>5%</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2135">
                <a:tc>
                  <a:txBody>
                    <a:bodyPr/>
                    <a:lstStyle/>
                    <a:p>
                      <a:pPr fontAlgn="base"/>
                      <a:r>
                        <a:rPr lang="en-US" sz="1500" b="1" i="0">
                          <a:effectLst/>
                        </a:rPr>
                        <a:t>XP</a:t>
                      </a:r>
                      <a:endParaRPr lang="en-US" sz="1500" i="0">
                        <a:effectLst/>
                      </a:endParaRP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3%</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1%</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dirty="0">
                          <a:effectLst/>
                        </a:rPr>
                        <a:t>1%</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2135">
                <a:tc>
                  <a:txBody>
                    <a:bodyPr/>
                    <a:lstStyle/>
                    <a:p>
                      <a:pPr fontAlgn="base"/>
                      <a:r>
                        <a:rPr lang="en-US" sz="1500" b="1" i="0">
                          <a:effectLst/>
                        </a:rPr>
                        <a:t>MSF</a:t>
                      </a:r>
                      <a:endParaRPr lang="en-US" sz="1500" i="0">
                        <a:effectLst/>
                      </a:endParaRP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1%</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1%</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dirty="0">
                          <a:effectLst/>
                        </a:rPr>
                        <a:t>1%</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2135">
                <a:tc>
                  <a:txBody>
                    <a:bodyPr/>
                    <a:lstStyle/>
                    <a:p>
                      <a:pPr fontAlgn="base"/>
                      <a:r>
                        <a:rPr lang="en-US" sz="1500" b="1" i="0">
                          <a:effectLst/>
                        </a:rPr>
                        <a:t>CMM/CMMI</a:t>
                      </a:r>
                      <a:endParaRPr lang="en-US" sz="1500" i="0">
                        <a:effectLst/>
                      </a:endParaRP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2%</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1%</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2135">
                <a:tc>
                  <a:txBody>
                    <a:bodyPr/>
                    <a:lstStyle/>
                    <a:p>
                      <a:pPr fontAlgn="base"/>
                      <a:r>
                        <a:rPr lang="ru-RU" sz="1500" b="1" i="0">
                          <a:effectLst/>
                        </a:rPr>
                        <a:t>Другое</a:t>
                      </a:r>
                      <a:endParaRPr lang="ru-RU" sz="1500" i="0">
                        <a:effectLst/>
                      </a:endParaRP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8%</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3%</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dirty="0">
                          <a:effectLst/>
                        </a:rPr>
                        <a:t>4%</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2135">
                <a:tc>
                  <a:txBody>
                    <a:bodyPr/>
                    <a:lstStyle/>
                    <a:p>
                      <a:pPr fontAlgn="base"/>
                      <a:endParaRPr lang="ru-RU" sz="1500" i="0">
                        <a:effectLst/>
                      </a:endParaRP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endParaRPr lang="ru-RU" sz="1500" i="0">
                        <a:effectLst/>
                      </a:endParaRP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endParaRPr lang="ru-RU" sz="1500" i="0">
                        <a:effectLst/>
                      </a:endParaRP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ru-RU" sz="1500" dirty="0"/>
                    </a:p>
                  </a:txBody>
                  <a:tcPr marL="78034" marR="78034" marT="39017" marB="3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135">
                <a:tc>
                  <a:txBody>
                    <a:bodyPr/>
                    <a:lstStyle/>
                    <a:p>
                      <a:pPr fontAlgn="base"/>
                      <a:r>
                        <a:rPr lang="ru-RU" sz="1500" i="0">
                          <a:effectLst/>
                        </a:rPr>
                        <a:t>Кол-во ответов</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122</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a:effectLst/>
                        </a:rPr>
                        <a:t>913</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ru-RU" sz="1500" i="0" dirty="0">
                          <a:effectLst/>
                        </a:rPr>
                        <a:t>850</a:t>
                      </a:r>
                    </a:p>
                  </a:txBody>
                  <a:tcPr marL="78034" marR="78034" marT="39017" marB="3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1516510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1998</TotalTime>
  <Words>1843</Words>
  <Application>Microsoft Office PowerPoint</Application>
  <PresentationFormat>Экран (4:3)</PresentationFormat>
  <Paragraphs>412</Paragraphs>
  <Slides>83</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83</vt:i4>
      </vt:variant>
    </vt:vector>
  </HeadingPairs>
  <TitlesOfParts>
    <vt:vector size="84" baseType="lpstr">
      <vt:lpstr>Тема Office</vt:lpstr>
      <vt:lpstr>Менеджмент проектов программного обеспечения</vt:lpstr>
      <vt:lpstr>Презентация PowerPoint</vt:lpstr>
      <vt:lpstr>Презентация PowerPoint</vt:lpstr>
      <vt:lpstr>Данные отчета CHAOS-2015 (Standish Group) </vt:lpstr>
      <vt:lpstr>Данные отчета CHAOS-2015 (Standish Group) </vt:lpstr>
      <vt:lpstr>Данные отчета CHAOS-2015 (Standish Group)</vt:lpstr>
      <vt:lpstr>Факторы, влияющие на успешность проекта</vt:lpstr>
      <vt:lpstr>Презентация PowerPoint</vt:lpstr>
      <vt:lpstr>Статистика использования различных технологий проектирования по данным Stratoplan</vt:lpstr>
      <vt:lpstr> Понятие проекта</vt:lpstr>
      <vt:lpstr>Характеристики проекта</vt:lpstr>
      <vt:lpstr>Характеристики проекта</vt:lpstr>
      <vt:lpstr>Характеристики проекта</vt:lpstr>
      <vt:lpstr>Презентация PowerPoint</vt:lpstr>
      <vt:lpstr>Презентация PowerPoint</vt:lpstr>
      <vt:lpstr>Презентация PowerPoint</vt:lpstr>
      <vt:lpstr>Презентация PowerPoint</vt:lpstr>
      <vt:lpstr>Презентация PowerPoint</vt:lpstr>
      <vt:lpstr>Традиционный менеджмент VS Проектный менеджмент</vt:lpstr>
      <vt:lpstr>Традиционный менеджмент VS Проектный менеджмент</vt:lpstr>
      <vt:lpstr>Традиционный менеджмент VS Проектный менеджмент</vt:lpstr>
      <vt:lpstr>Традиционный менеджмент VS Проектный менеджмент</vt:lpstr>
      <vt:lpstr>Традиционный менеджмент VS Проектный менеджмент</vt:lpstr>
      <vt:lpstr>Традиционный менеджмент VS Проектный менеджмент</vt:lpstr>
      <vt:lpstr>Традиционный менеджмент VS Проектный менеджмент</vt:lpstr>
      <vt:lpstr>Факторы, влияющие на проект</vt:lpstr>
      <vt:lpstr>Факторы выбора методологии разработки ПО</vt:lpstr>
      <vt:lpstr>Размер команды</vt:lpstr>
      <vt:lpstr>Показатели сложности проекта</vt:lpstr>
      <vt:lpstr>Критичность проекта</vt:lpstr>
      <vt:lpstr>Стратегии разработки ПС</vt:lpstr>
      <vt:lpstr>Прогнозируемые методологии</vt:lpstr>
      <vt:lpstr>Адаптивные методологии</vt:lpstr>
      <vt:lpstr>Презентация PowerPoint</vt:lpstr>
      <vt:lpstr>SCRUM </vt:lpstr>
      <vt:lpstr>SCRUM </vt:lpstr>
      <vt:lpstr>SCRUM -доска</vt:lpstr>
      <vt:lpstr>Презентация PowerPoint</vt:lpstr>
      <vt:lpstr>KANBAN</vt:lpstr>
      <vt:lpstr>KANBAN-доска</vt:lpstr>
      <vt:lpstr>Crystal</vt:lpstr>
      <vt:lpstr>DYNAMIC SYSTEM DEVELOPMENT METHOD</vt:lpstr>
      <vt:lpstr>RATIONAL UNIFIED PROCESS</vt:lpstr>
      <vt:lpstr>CASE-технологии </vt:lpstr>
      <vt:lpstr>Особенности менеджмента проектов в ИТ-сфере </vt:lpstr>
      <vt:lpstr>Презентация PowerPoint</vt:lpstr>
      <vt:lpstr>Особенности менеджмента проектов в ИТ-сфере </vt:lpstr>
      <vt:lpstr>Презентация PowerPoint</vt:lpstr>
      <vt:lpstr>Презентация PowerPoint</vt:lpstr>
      <vt:lpstr>Презентация PowerPoint</vt:lpstr>
      <vt:lpstr>Презентация PowerPoint</vt:lpstr>
      <vt:lpstr>Презентация PowerPoint</vt:lpstr>
      <vt:lpstr>Общие направления деятельности менеджера проекта</vt:lpstr>
      <vt:lpstr>MICROSOFT SOLUTIONS FRAMEWORK</vt:lpstr>
      <vt:lpstr>Ролевые кластеры модели проектной группы MSF</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Ролевая структура проекта. Центр объектно-ориентированной технологии компании IBM</vt:lpstr>
      <vt:lpstr>Хороший менеджер. PMBOK</vt:lpstr>
      <vt:lpstr>Презентация PowerPoint</vt:lpstr>
      <vt:lpstr>Устав проекта (Project chapter)</vt:lpstr>
      <vt:lpstr>Устав проекта (Project chapter)</vt:lpstr>
      <vt:lpstr>Устав проекта (Project chapter)</vt:lpstr>
      <vt:lpstr>Устав проекта (Project chapter)</vt:lpstr>
      <vt:lpstr>Задачи Project chapter</vt:lpstr>
      <vt:lpstr>Структура Project chapter</vt:lpstr>
      <vt:lpstr>Дополнительные компоненты Project chapter</vt:lpstr>
      <vt:lpstr>Обоснование проекта</vt:lpstr>
      <vt:lpstr>Краткое описание проекта</vt:lpstr>
      <vt:lpstr>Решаемые проблемы/возможности</vt:lpstr>
      <vt:lpstr>Бизнес-цели</vt:lpstr>
      <vt:lpstr>Критерии успеха</vt:lpstr>
      <vt:lpstr>Связи и зависимости</vt:lpstr>
      <vt:lpstr>Определение проекта</vt:lpstr>
      <vt:lpstr>Описание содержания проекта (Project Scope Statement)</vt:lpstr>
      <vt:lpstr>Презентация PowerPoint</vt:lpstr>
      <vt:lpstr>Модель SMART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Менеджмент проектов программного обеспечения</dc:title>
  <dc:creator>Оксана</dc:creator>
  <cp:lastModifiedBy>Оксана</cp:lastModifiedBy>
  <cp:revision>47</cp:revision>
  <dcterms:created xsi:type="dcterms:W3CDTF">2016-09-11T17:48:51Z</dcterms:created>
  <dcterms:modified xsi:type="dcterms:W3CDTF">2016-11-01T08:26:30Z</dcterms:modified>
</cp:coreProperties>
</file>