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5" r:id="rId2"/>
    <p:sldMasterId id="2147483690" r:id="rId3"/>
    <p:sldMasterId id="2147483705" r:id="rId4"/>
  </p:sldMasterIdLst>
  <p:sldIdLst>
    <p:sldId id="256" r:id="rId5"/>
    <p:sldId id="260" r:id="rId6"/>
    <p:sldId id="261" r:id="rId7"/>
    <p:sldId id="259" r:id="rId8"/>
    <p:sldId id="258" r:id="rId9"/>
    <p:sldId id="262" r:id="rId10"/>
    <p:sldId id="271" r:id="rId11"/>
    <p:sldId id="263" r:id="rId12"/>
    <p:sldId id="266" r:id="rId13"/>
    <p:sldId id="264" r:id="rId14"/>
    <p:sldId id="265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2971800"/>
            <a:ext cx="7010400" cy="76200"/>
            <a:chOff x="0" y="528"/>
            <a:chExt cx="5232" cy="48"/>
          </a:xfrm>
        </p:grpSpPr>
        <p:sp>
          <p:nvSpPr>
            <p:cNvPr id="5" name="Line 51"/>
            <p:cNvSpPr>
              <a:spLocks noChangeShapeType="1"/>
            </p:cNvSpPr>
            <p:nvPr userDrawn="1"/>
          </p:nvSpPr>
          <p:spPr bwMode="auto">
            <a:xfrm>
              <a:off x="0" y="576"/>
              <a:ext cx="52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  <p:sp>
          <p:nvSpPr>
            <p:cNvPr id="6" name="Line 52"/>
            <p:cNvSpPr>
              <a:spLocks noChangeShapeType="1"/>
            </p:cNvSpPr>
            <p:nvPr userDrawn="1"/>
          </p:nvSpPr>
          <p:spPr bwMode="auto">
            <a:xfrm>
              <a:off x="5136" y="528"/>
              <a:ext cx="96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68313" y="1268413"/>
            <a:ext cx="7786687" cy="1066800"/>
          </a:xfrm>
          <a:effectLst>
            <a:outerShdw blurRad="63500" dist="29783" dir="1514402" algn="ctr" rotWithShape="0">
              <a:schemeClr val="bg1">
                <a:alpha val="74998"/>
              </a:schemeClr>
            </a:outerShdw>
          </a:effec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468313" y="3429000"/>
            <a:ext cx="5562600" cy="381000"/>
          </a:xfrm>
        </p:spPr>
        <p:txBody>
          <a:bodyPr/>
          <a:lstStyle>
            <a:lvl1pPr marL="0" indent="0">
              <a:buFont typeface="Wingdings" charset="0"/>
              <a:buNone/>
              <a:defRPr sz="2400" b="0"/>
            </a:lvl1pPr>
          </a:lstStyle>
          <a:p>
            <a:pPr lvl="0"/>
            <a:r>
              <a:rPr lang="ru-RU" noProof="0" smtClean="0"/>
              <a:t>Образец подзаголовка</a:t>
            </a:r>
            <a:endParaRPr lang="en-US" noProof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 bwMode="white">
          <a:xfrm>
            <a:off x="6553200" y="6477000"/>
            <a:ext cx="2133600" cy="168275"/>
          </a:xfrm>
        </p:spPr>
        <p:txBody>
          <a:bodyPr/>
          <a:lstStyle>
            <a:lvl1pPr algn="r">
              <a:defRPr sz="1400" smtClean="0"/>
            </a:lvl1pPr>
          </a:lstStyle>
          <a:p>
            <a:fld id="{1BD54E5E-F31B-2F42-9B7D-673F8A1BA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98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54E5E-F31B-2F42-9B7D-673F8A1BA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73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578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57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54E5E-F31B-2F42-9B7D-673F8A1BA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35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962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1720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720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54E5E-F31B-2F42-9B7D-673F8A1BA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951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962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172075"/>
          </a:xfrm>
        </p:spPr>
        <p:txBody>
          <a:bodyPr/>
          <a:lstStyle/>
          <a:p>
            <a:pPr lvl="0"/>
            <a:r>
              <a:rPr lang="ru-RU" noProof="0" smtClean="0"/>
              <a:t>Щелкните значок, чтобы добавить таблицу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54E5E-F31B-2F42-9B7D-673F8A1BA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496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850" y="1233488"/>
            <a:ext cx="7985125" cy="1651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54E5E-F31B-2F42-9B7D-673F8A1BA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03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2971800"/>
            <a:ext cx="7010400" cy="76200"/>
            <a:chOff x="0" y="528"/>
            <a:chExt cx="5232" cy="48"/>
          </a:xfrm>
        </p:grpSpPr>
        <p:sp>
          <p:nvSpPr>
            <p:cNvPr id="5" name="Line 51"/>
            <p:cNvSpPr>
              <a:spLocks noChangeShapeType="1"/>
            </p:cNvSpPr>
            <p:nvPr userDrawn="1"/>
          </p:nvSpPr>
          <p:spPr bwMode="auto">
            <a:xfrm>
              <a:off x="0" y="576"/>
              <a:ext cx="52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  <p:sp>
          <p:nvSpPr>
            <p:cNvPr id="6" name="Line 52"/>
            <p:cNvSpPr>
              <a:spLocks noChangeShapeType="1"/>
            </p:cNvSpPr>
            <p:nvPr userDrawn="1"/>
          </p:nvSpPr>
          <p:spPr bwMode="auto">
            <a:xfrm>
              <a:off x="5136" y="528"/>
              <a:ext cx="96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68313" y="1268413"/>
            <a:ext cx="7786687" cy="1066800"/>
          </a:xfrm>
          <a:effectLst>
            <a:outerShdw blurRad="63500" dist="29783" dir="1514402" algn="ctr" rotWithShape="0">
              <a:schemeClr val="bg1">
                <a:alpha val="74998"/>
              </a:schemeClr>
            </a:outerShdw>
          </a:effec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468313" y="3429000"/>
            <a:ext cx="5562600" cy="381000"/>
          </a:xfrm>
        </p:spPr>
        <p:txBody>
          <a:bodyPr/>
          <a:lstStyle>
            <a:lvl1pPr marL="0" indent="0">
              <a:buFont typeface="Wingdings" charset="0"/>
              <a:buNone/>
              <a:defRPr sz="2400" b="0"/>
            </a:lvl1pPr>
          </a:lstStyle>
          <a:p>
            <a:pPr lvl="0"/>
            <a:r>
              <a:rPr lang="ru-RU" noProof="0" smtClean="0"/>
              <a:t>Образец подзаголовка</a:t>
            </a:r>
            <a:endParaRPr lang="en-US" noProof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 bwMode="white">
          <a:xfrm>
            <a:off x="6553200" y="6477000"/>
            <a:ext cx="2133600" cy="168275"/>
          </a:xfrm>
        </p:spPr>
        <p:txBody>
          <a:bodyPr/>
          <a:lstStyle>
            <a:lvl1pPr algn="r">
              <a:defRPr sz="1400" smtClean="0"/>
            </a:lvl1pPr>
          </a:lstStyle>
          <a:p>
            <a:pPr>
              <a:defRPr/>
            </a:pPr>
            <a:fld id="{A7AA14C7-A460-E54D-A84C-666E730F0F0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88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DD7C0-FD00-9E4E-8648-5A65D0C1311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587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03345-A963-C645-9D87-A81D87572A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739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7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7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9F8AE-4F5D-1C42-8E41-F91C788FE03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42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65D5B-61C0-C240-9D3B-D8153960A46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16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54E5E-F31B-2F42-9B7D-673F8A1BA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587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3155B-C19D-394F-B8E9-FF5A03A3354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5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3570A-27F0-F740-A5E9-ACEC0D395D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469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849E6-4A4F-2342-9148-4560C92970B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84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Чтобы добавить рисунок, перетащите его на заполнитель или щелкните значок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B3779-9063-7145-AE6F-9E4BACFC8D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166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3570A-27F0-F740-A5E9-ACEC0D395D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344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578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57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3570A-27F0-F740-A5E9-ACEC0D395D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359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962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1720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720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3570A-27F0-F740-A5E9-ACEC0D395D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518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962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172075"/>
          </a:xfrm>
        </p:spPr>
        <p:txBody>
          <a:bodyPr/>
          <a:lstStyle/>
          <a:p>
            <a:pPr lvl="0"/>
            <a:r>
              <a:rPr lang="ru-RU" noProof="0" smtClean="0"/>
              <a:t>Щелкните значок, чтобы добавить таблицу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3570A-27F0-F740-A5E9-ACEC0D395D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963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850" y="1233488"/>
            <a:ext cx="7985125" cy="1651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A8BD5-01C3-C247-AE5E-EC44A460D7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7032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2971800"/>
            <a:ext cx="7010400" cy="76200"/>
            <a:chOff x="0" y="528"/>
            <a:chExt cx="5232" cy="48"/>
          </a:xfrm>
        </p:grpSpPr>
        <p:sp>
          <p:nvSpPr>
            <p:cNvPr id="5" name="Line 51"/>
            <p:cNvSpPr>
              <a:spLocks noChangeShapeType="1"/>
            </p:cNvSpPr>
            <p:nvPr userDrawn="1"/>
          </p:nvSpPr>
          <p:spPr bwMode="auto">
            <a:xfrm>
              <a:off x="0" y="576"/>
              <a:ext cx="52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  <p:sp>
          <p:nvSpPr>
            <p:cNvPr id="6" name="Line 52"/>
            <p:cNvSpPr>
              <a:spLocks noChangeShapeType="1"/>
            </p:cNvSpPr>
            <p:nvPr userDrawn="1"/>
          </p:nvSpPr>
          <p:spPr bwMode="auto">
            <a:xfrm>
              <a:off x="5136" y="528"/>
              <a:ext cx="96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68313" y="1268413"/>
            <a:ext cx="7786687" cy="1066800"/>
          </a:xfrm>
          <a:effectLst>
            <a:outerShdw blurRad="63500" dist="29783" dir="1514402" algn="ctr" rotWithShape="0">
              <a:schemeClr val="bg1">
                <a:alpha val="74998"/>
              </a:schemeClr>
            </a:outerShdw>
          </a:effec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468313" y="3429000"/>
            <a:ext cx="5562600" cy="381000"/>
          </a:xfrm>
        </p:spPr>
        <p:txBody>
          <a:bodyPr/>
          <a:lstStyle>
            <a:lvl1pPr marL="0" indent="0">
              <a:buFont typeface="Wingdings" charset="0"/>
              <a:buNone/>
              <a:defRPr sz="2400" b="0"/>
            </a:lvl1pPr>
          </a:lstStyle>
          <a:p>
            <a:pPr lvl="0"/>
            <a:r>
              <a:rPr lang="ru-RU" noProof="0" smtClean="0"/>
              <a:t>Образец подзаголовка</a:t>
            </a:r>
            <a:endParaRPr lang="en-US" noProof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 bwMode="white">
          <a:xfrm>
            <a:off x="6553200" y="6477000"/>
            <a:ext cx="2133600" cy="168275"/>
          </a:xfrm>
        </p:spPr>
        <p:txBody>
          <a:bodyPr/>
          <a:lstStyle>
            <a:lvl1pPr algn="r">
              <a:defRPr sz="1400" smtClean="0"/>
            </a:lvl1pPr>
          </a:lstStyle>
          <a:p>
            <a:pPr>
              <a:defRPr/>
            </a:pPr>
            <a:fld id="{A7AA14C7-A460-E54D-A84C-666E730F0F0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8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54E5E-F31B-2F42-9B7D-673F8A1BA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7393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DD7C0-FD00-9E4E-8648-5A65D0C1311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587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03345-A963-C645-9D87-A81D87572A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739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7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7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9F8AE-4F5D-1C42-8E41-F91C788FE03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42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65D5B-61C0-C240-9D3B-D8153960A46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1653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3155B-C19D-394F-B8E9-FF5A03A3354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5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3570A-27F0-F740-A5E9-ACEC0D395D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4690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849E6-4A4F-2342-9148-4560C92970B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8408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Чтобы добавить рисунок, перетащите его на заполнитель или щелкните значок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B3779-9063-7145-AE6F-9E4BACFC8D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1661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3570A-27F0-F740-A5E9-ACEC0D395D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344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578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57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3570A-27F0-F740-A5E9-ACEC0D395D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35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7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7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54E5E-F31B-2F42-9B7D-673F8A1BA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9426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962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1720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720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3570A-27F0-F740-A5E9-ACEC0D395D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518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962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172075"/>
          </a:xfrm>
        </p:spPr>
        <p:txBody>
          <a:bodyPr/>
          <a:lstStyle/>
          <a:p>
            <a:pPr lvl="0"/>
            <a:r>
              <a:rPr lang="ru-RU" noProof="0" smtClean="0"/>
              <a:t>Щелкните значок, чтобы добавить таблицу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3570A-27F0-F740-A5E9-ACEC0D395D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963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850" y="1233488"/>
            <a:ext cx="7985125" cy="1651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A8BD5-01C3-C247-AE5E-EC44A460D7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7032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2971800"/>
            <a:ext cx="7010400" cy="76200"/>
            <a:chOff x="0" y="528"/>
            <a:chExt cx="5232" cy="48"/>
          </a:xfrm>
        </p:grpSpPr>
        <p:sp>
          <p:nvSpPr>
            <p:cNvPr id="5" name="Line 51"/>
            <p:cNvSpPr>
              <a:spLocks noChangeShapeType="1"/>
            </p:cNvSpPr>
            <p:nvPr userDrawn="1"/>
          </p:nvSpPr>
          <p:spPr bwMode="auto">
            <a:xfrm>
              <a:off x="0" y="576"/>
              <a:ext cx="52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  <p:sp>
          <p:nvSpPr>
            <p:cNvPr id="6" name="Line 52"/>
            <p:cNvSpPr>
              <a:spLocks noChangeShapeType="1"/>
            </p:cNvSpPr>
            <p:nvPr userDrawn="1"/>
          </p:nvSpPr>
          <p:spPr bwMode="auto">
            <a:xfrm>
              <a:off x="5136" y="528"/>
              <a:ext cx="96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68313" y="1268413"/>
            <a:ext cx="7786687" cy="1066800"/>
          </a:xfrm>
          <a:effectLst>
            <a:outerShdw blurRad="63500" dist="29783" dir="1514402" algn="ctr" rotWithShape="0">
              <a:schemeClr val="bg1">
                <a:alpha val="74998"/>
              </a:schemeClr>
            </a:outerShdw>
          </a:effec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468313" y="3429000"/>
            <a:ext cx="5562600" cy="381000"/>
          </a:xfrm>
        </p:spPr>
        <p:txBody>
          <a:bodyPr/>
          <a:lstStyle>
            <a:lvl1pPr marL="0" indent="0">
              <a:buFont typeface="Wingdings" charset="0"/>
              <a:buNone/>
              <a:defRPr sz="2400" b="0"/>
            </a:lvl1pPr>
          </a:lstStyle>
          <a:p>
            <a:pPr lvl="0"/>
            <a:r>
              <a:rPr lang="ru-RU" noProof="0" smtClean="0"/>
              <a:t>Образец подзаголовка</a:t>
            </a:r>
            <a:endParaRPr lang="en-US" noProof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 bwMode="white">
          <a:xfrm>
            <a:off x="6553200" y="6477000"/>
            <a:ext cx="2133600" cy="168275"/>
          </a:xfrm>
        </p:spPr>
        <p:txBody>
          <a:bodyPr/>
          <a:lstStyle>
            <a:lvl1pPr algn="r">
              <a:defRPr sz="1400" smtClean="0"/>
            </a:lvl1pPr>
          </a:lstStyle>
          <a:p>
            <a:pPr>
              <a:defRPr/>
            </a:pPr>
            <a:fld id="{A7AA14C7-A460-E54D-A84C-666E730F0F0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885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DD7C0-FD00-9E4E-8648-5A65D0C1311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5878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03345-A963-C645-9D87-A81D87572A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7393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7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7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9F8AE-4F5D-1C42-8E41-F91C788FE03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426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65D5B-61C0-C240-9D3B-D8153960A46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1653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3155B-C19D-394F-B8E9-FF5A03A3354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59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3570A-27F0-F740-A5E9-ACEC0D395D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46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54E5E-F31B-2F42-9B7D-673F8A1BA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1653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849E6-4A4F-2342-9148-4560C92970B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8408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Чтобы добавить рисунок, перетащите его на заполнитель или щелкните значок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B3779-9063-7145-AE6F-9E4BACFC8D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1661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3570A-27F0-F740-A5E9-ACEC0D395D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344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578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57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3570A-27F0-F740-A5E9-ACEC0D395D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3598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962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1720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720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3570A-27F0-F740-A5E9-ACEC0D395D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518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962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172075"/>
          </a:xfrm>
        </p:spPr>
        <p:txBody>
          <a:bodyPr/>
          <a:lstStyle/>
          <a:p>
            <a:pPr lvl="0"/>
            <a:r>
              <a:rPr lang="ru-RU" noProof="0" smtClean="0"/>
              <a:t>Щелкните значок, чтобы добавить таблицу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3570A-27F0-F740-A5E9-ACEC0D395D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963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850" y="1233488"/>
            <a:ext cx="7985125" cy="1651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A8BD5-01C3-C247-AE5E-EC44A460D7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70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54E5E-F31B-2F42-9B7D-673F8A1BA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18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54E5E-F31B-2F42-9B7D-673F8A1BA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46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54E5E-F31B-2F42-9B7D-673F8A1BA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84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Чтобы добавить рисунок, перетащите его на заполнитель или щелкните значок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54E5E-F31B-2F42-9B7D-673F8A1BA5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16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2.xml"/><Relationship Id="rId15" Type="http://schemas.openxmlformats.org/officeDocument/2006/relationships/theme" Target="../theme/theme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theme" Target="../theme/theme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3810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850" y="6434138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1BD54E5E-F31B-2F42-9B7D-673F8A1BA5D8}" type="slidenum">
              <a:rPr lang="ru-RU" smtClean="0"/>
              <a:t>‹#›</a:t>
            </a:fld>
            <a:endParaRPr lang="ru-RU"/>
          </a:p>
        </p:txBody>
      </p:sp>
      <p:grpSp>
        <p:nvGrpSpPr>
          <p:cNvPr id="1029" name="Group 54"/>
          <p:cNvGrpSpPr>
            <a:grpSpLocks/>
          </p:cNvGrpSpPr>
          <p:nvPr/>
        </p:nvGrpSpPr>
        <p:grpSpPr bwMode="auto">
          <a:xfrm>
            <a:off x="152400" y="838200"/>
            <a:ext cx="8153400" cy="76200"/>
            <a:chOff x="0" y="528"/>
            <a:chExt cx="5232" cy="48"/>
          </a:xfrm>
        </p:grpSpPr>
        <p:sp>
          <p:nvSpPr>
            <p:cNvPr id="1079" name="Line 55"/>
            <p:cNvSpPr>
              <a:spLocks noChangeShapeType="1"/>
            </p:cNvSpPr>
            <p:nvPr userDrawn="1"/>
          </p:nvSpPr>
          <p:spPr bwMode="auto">
            <a:xfrm>
              <a:off x="0" y="576"/>
              <a:ext cx="52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  <p:sp>
          <p:nvSpPr>
            <p:cNvPr id="1080" name="Line 56"/>
            <p:cNvSpPr>
              <a:spLocks noChangeShapeType="1"/>
            </p:cNvSpPr>
            <p:nvPr userDrawn="1"/>
          </p:nvSpPr>
          <p:spPr bwMode="auto">
            <a:xfrm>
              <a:off x="5136" y="528"/>
              <a:ext cx="96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v"/>
        <a:defRPr sz="2800" b="1">
          <a:solidFill>
            <a:schemeClr val="tx2"/>
          </a:solidFill>
          <a:latin typeface="+mn-lt"/>
          <a:ea typeface="+mn-ea"/>
          <a:cs typeface="Arial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kumimoji="1" sz="28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ea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ea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ea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3810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850" y="6434138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70F49D-9C3E-5041-B006-A373722E6D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29" name="Group 54"/>
          <p:cNvGrpSpPr>
            <a:grpSpLocks/>
          </p:cNvGrpSpPr>
          <p:nvPr/>
        </p:nvGrpSpPr>
        <p:grpSpPr bwMode="auto">
          <a:xfrm>
            <a:off x="152400" y="838200"/>
            <a:ext cx="8153400" cy="76200"/>
            <a:chOff x="0" y="528"/>
            <a:chExt cx="5232" cy="48"/>
          </a:xfrm>
        </p:grpSpPr>
        <p:sp>
          <p:nvSpPr>
            <p:cNvPr id="1079" name="Line 55"/>
            <p:cNvSpPr>
              <a:spLocks noChangeShapeType="1"/>
            </p:cNvSpPr>
            <p:nvPr userDrawn="1"/>
          </p:nvSpPr>
          <p:spPr bwMode="auto">
            <a:xfrm>
              <a:off x="0" y="576"/>
              <a:ext cx="52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  <p:sp>
          <p:nvSpPr>
            <p:cNvPr id="1080" name="Line 56"/>
            <p:cNvSpPr>
              <a:spLocks noChangeShapeType="1"/>
            </p:cNvSpPr>
            <p:nvPr userDrawn="1"/>
          </p:nvSpPr>
          <p:spPr bwMode="auto">
            <a:xfrm>
              <a:off x="5136" y="528"/>
              <a:ext cx="96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v"/>
        <a:defRPr sz="2800" b="1">
          <a:solidFill>
            <a:schemeClr val="tx2"/>
          </a:solidFill>
          <a:latin typeface="+mn-lt"/>
          <a:ea typeface="+mn-ea"/>
          <a:cs typeface="Arial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kumimoji="1" sz="28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ea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ea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ea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3810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850" y="6434138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70F49D-9C3E-5041-B006-A373722E6D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29" name="Group 54"/>
          <p:cNvGrpSpPr>
            <a:grpSpLocks/>
          </p:cNvGrpSpPr>
          <p:nvPr/>
        </p:nvGrpSpPr>
        <p:grpSpPr bwMode="auto">
          <a:xfrm>
            <a:off x="152400" y="838200"/>
            <a:ext cx="8153400" cy="76200"/>
            <a:chOff x="0" y="528"/>
            <a:chExt cx="5232" cy="48"/>
          </a:xfrm>
        </p:grpSpPr>
        <p:sp>
          <p:nvSpPr>
            <p:cNvPr id="1079" name="Line 55"/>
            <p:cNvSpPr>
              <a:spLocks noChangeShapeType="1"/>
            </p:cNvSpPr>
            <p:nvPr userDrawn="1"/>
          </p:nvSpPr>
          <p:spPr bwMode="auto">
            <a:xfrm>
              <a:off x="0" y="576"/>
              <a:ext cx="52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  <p:sp>
          <p:nvSpPr>
            <p:cNvPr id="1080" name="Line 56"/>
            <p:cNvSpPr>
              <a:spLocks noChangeShapeType="1"/>
            </p:cNvSpPr>
            <p:nvPr userDrawn="1"/>
          </p:nvSpPr>
          <p:spPr bwMode="auto">
            <a:xfrm>
              <a:off x="5136" y="528"/>
              <a:ext cx="96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v"/>
        <a:defRPr sz="2800" b="1">
          <a:solidFill>
            <a:schemeClr val="tx2"/>
          </a:solidFill>
          <a:latin typeface="+mn-lt"/>
          <a:ea typeface="+mn-ea"/>
          <a:cs typeface="Arial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kumimoji="1" sz="28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ea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ea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ea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3810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850" y="6434138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70F49D-9C3E-5041-B006-A373722E6D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29" name="Group 54"/>
          <p:cNvGrpSpPr>
            <a:grpSpLocks/>
          </p:cNvGrpSpPr>
          <p:nvPr/>
        </p:nvGrpSpPr>
        <p:grpSpPr bwMode="auto">
          <a:xfrm>
            <a:off x="152400" y="838200"/>
            <a:ext cx="8153400" cy="76200"/>
            <a:chOff x="0" y="528"/>
            <a:chExt cx="5232" cy="48"/>
          </a:xfrm>
        </p:grpSpPr>
        <p:sp>
          <p:nvSpPr>
            <p:cNvPr id="1079" name="Line 55"/>
            <p:cNvSpPr>
              <a:spLocks noChangeShapeType="1"/>
            </p:cNvSpPr>
            <p:nvPr userDrawn="1"/>
          </p:nvSpPr>
          <p:spPr bwMode="auto">
            <a:xfrm>
              <a:off x="0" y="576"/>
              <a:ext cx="52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  <p:sp>
          <p:nvSpPr>
            <p:cNvPr id="1080" name="Line 56"/>
            <p:cNvSpPr>
              <a:spLocks noChangeShapeType="1"/>
            </p:cNvSpPr>
            <p:nvPr userDrawn="1"/>
          </p:nvSpPr>
          <p:spPr bwMode="auto">
            <a:xfrm>
              <a:off x="5136" y="528"/>
              <a:ext cx="96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v"/>
        <a:defRPr sz="2800" b="1">
          <a:solidFill>
            <a:schemeClr val="tx2"/>
          </a:solidFill>
          <a:latin typeface="+mn-lt"/>
          <a:ea typeface="+mn-ea"/>
          <a:cs typeface="Arial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kumimoji="1" sz="28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ea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ea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ea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305885" y="1268413"/>
            <a:ext cx="6634253" cy="1066800"/>
          </a:xfrm>
        </p:spPr>
        <p:txBody>
          <a:bodyPr/>
          <a:lstStyle/>
          <a:p>
            <a:r>
              <a:rPr lang="ru-RU" sz="3600" dirty="0" smtClean="0"/>
              <a:t>Параллельные информационные системы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Индивидуальное задание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96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Рекомендации по выбору 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47287"/>
            <a:ext cx="8229600" cy="4791588"/>
          </a:xfrm>
        </p:spPr>
        <p:txBody>
          <a:bodyPr/>
          <a:lstStyle/>
          <a:p>
            <a:pPr lvl="0" algn="just"/>
            <a:r>
              <a:rPr lang="en-US" dirty="0"/>
              <a:t>Тема работы может быть предложена самим студентом и, тем самым, может быть связана с направлением его учебно-научной, практической или исследовательской деятельности (рекомендуемый вариант выбора темы работы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156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696200" cy="563563"/>
          </a:xfrm>
        </p:spPr>
        <p:txBody>
          <a:bodyPr/>
          <a:lstStyle/>
          <a:p>
            <a:pPr algn="ctr"/>
            <a:r>
              <a:rPr lang="ru-RU" dirty="0"/>
              <a:t>Рекомендации по выбору темы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02983"/>
            <a:ext cx="8229600" cy="4835892"/>
          </a:xfrm>
        </p:spPr>
        <p:txBody>
          <a:bodyPr/>
          <a:lstStyle/>
          <a:p>
            <a:pPr lvl="0" algn="just"/>
            <a:r>
              <a:rPr lang="en-US" dirty="0"/>
              <a:t>Тема работы может состоять в усложнении или укрупнении заданий, предложенных в разделах </a:t>
            </a:r>
            <a:r>
              <a:rPr lang="en-US" dirty="0" smtClean="0"/>
              <a:t>учебных </a:t>
            </a:r>
            <a:r>
              <a:rPr lang="en-US" dirty="0"/>
              <a:t>материалов курса (например, реализовать все рассмотренные параллельные алгоритмы матричного умножения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91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696200" cy="563563"/>
          </a:xfrm>
        </p:spPr>
        <p:txBody>
          <a:bodyPr/>
          <a:lstStyle/>
          <a:p>
            <a:pPr algn="ctr"/>
            <a:r>
              <a:rPr lang="ru-RU" dirty="0"/>
              <a:t>Рекомендации по выбору темы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62055"/>
            <a:ext cx="8229600" cy="4776820"/>
          </a:xfrm>
        </p:spPr>
        <p:txBody>
          <a:bodyPr/>
          <a:lstStyle/>
          <a:p>
            <a:pPr lvl="0" algn="just"/>
            <a:r>
              <a:rPr lang="en-US" dirty="0"/>
              <a:t>Тема работы может состоять в изменении постановок рассмотренных в учебном курсе задач (так, например, в матричных вычислениях вместо плотных матриц могут рассматриваться разреженные матрицы или матрицы специального типа</a:t>
            </a:r>
            <a:r>
              <a:rPr lang="en-US" dirty="0" smtClean="0"/>
              <a:t>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73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24506"/>
            <a:ext cx="8229600" cy="4614369"/>
          </a:xfrm>
        </p:spPr>
        <p:txBody>
          <a:bodyPr/>
          <a:lstStyle/>
          <a:p>
            <a:pPr lvl="0" algn="just"/>
            <a:r>
              <a:rPr lang="en-US" dirty="0"/>
              <a:t>Тема работы может состоять в расширении набора рассматриваемых задач и методов их решения (задачи матричных вычислений и обработки графов, уравнения в частных производных, цифровая обработка сигналов, обработка изображений и др.).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азвание 1"/>
          <p:cNvSpPr txBox="1">
            <a:spLocks/>
          </p:cNvSpPr>
          <p:nvPr/>
        </p:nvSpPr>
        <p:spPr bwMode="gray">
          <a:xfrm>
            <a:off x="990600" y="3810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Arial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Arial" charset="0"/>
              </a:defRPr>
            </a:lvl9pPr>
          </a:lstStyle>
          <a:p>
            <a:pPr algn="ctr"/>
            <a:r>
              <a:rPr lang="ru-RU" dirty="0" smtClean="0"/>
              <a:t>Рекомендации по выбору 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59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08780" y="1225764"/>
            <a:ext cx="8298632" cy="5013111"/>
          </a:xfrm>
        </p:spPr>
        <p:txBody>
          <a:bodyPr/>
          <a:lstStyle/>
          <a:p>
            <a:r>
              <a:rPr lang="en-US" dirty="0"/>
              <a:t>Уровень сложности задания должен исходить из необходимости </a:t>
            </a:r>
            <a:r>
              <a:rPr lang="ru-RU" dirty="0" smtClean="0"/>
              <a:t>102</a:t>
            </a:r>
            <a:r>
              <a:rPr lang="en-US" dirty="0" smtClean="0"/>
              <a:t> час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en-US" dirty="0"/>
              <a:t>самостоятельной работы студента. </a:t>
            </a:r>
            <a:endParaRPr lang="ru-RU" dirty="0" smtClean="0"/>
          </a:p>
          <a:p>
            <a:pPr algn="just"/>
            <a:r>
              <a:rPr lang="en-US" dirty="0" smtClean="0"/>
              <a:t>Для </a:t>
            </a:r>
            <a:r>
              <a:rPr lang="en-US" dirty="0"/>
              <a:t>выполнения работ студенты могут быть объединены в группы из 2 </a:t>
            </a:r>
            <a:r>
              <a:rPr lang="en-US" dirty="0" smtClean="0"/>
              <a:t>человек</a:t>
            </a:r>
            <a:r>
              <a:rPr lang="ru-RU" dirty="0" smtClean="0"/>
              <a:t> (по согласованию с руководителем)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Представление результатов работы производится на практическом занятии в виде 10-15 минутной презентации.</a:t>
            </a:r>
            <a:endParaRPr lang="ru-RU" dirty="0"/>
          </a:p>
          <a:p>
            <a:pPr algn="just"/>
            <a:endParaRPr lang="ru-RU" dirty="0"/>
          </a:p>
          <a:p>
            <a:endParaRPr lang="ru-RU" dirty="0"/>
          </a:p>
        </p:txBody>
      </p:sp>
      <p:sp>
        <p:nvSpPr>
          <p:cNvPr id="4" name="Название 1"/>
          <p:cNvSpPr txBox="1">
            <a:spLocks/>
          </p:cNvSpPr>
          <p:nvPr/>
        </p:nvSpPr>
        <p:spPr bwMode="gray">
          <a:xfrm>
            <a:off x="990600" y="3810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Arial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Arial" charset="0"/>
              </a:defRPr>
            </a:lvl9pPr>
          </a:lstStyle>
          <a:p>
            <a:pPr algn="ctr"/>
            <a:r>
              <a:rPr lang="ru-RU" dirty="0" smtClean="0"/>
              <a:t>Рекомендации по выбору 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82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ИНДИВИДУАЛЬНОЕ 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39274"/>
            <a:ext cx="8229600" cy="4599601"/>
          </a:xfrm>
        </p:spPr>
        <p:txBody>
          <a:bodyPr/>
          <a:lstStyle/>
          <a:p>
            <a:pPr marL="0" lvl="0" indent="0" algn="ctr">
              <a:buNone/>
            </a:pPr>
            <a:r>
              <a:rPr lang="ru-RU" sz="3200" dirty="0" smtClean="0"/>
              <a:t>Р</a:t>
            </a:r>
            <a:r>
              <a:rPr lang="en-US" sz="3200" dirty="0" smtClean="0"/>
              <a:t>азработк</a:t>
            </a:r>
            <a:r>
              <a:rPr lang="ru-RU" sz="3200" dirty="0" smtClean="0"/>
              <a:t>а</a:t>
            </a:r>
            <a:r>
              <a:rPr lang="en-US" sz="3200" dirty="0" smtClean="0"/>
              <a:t> </a:t>
            </a:r>
            <a:r>
              <a:rPr lang="ru-RU" sz="3200" dirty="0" smtClean="0"/>
              <a:t>и исследование эффективности </a:t>
            </a:r>
            <a:r>
              <a:rPr lang="en-US" sz="3200" dirty="0" smtClean="0"/>
              <a:t>параллельн</a:t>
            </a:r>
            <a:r>
              <a:rPr lang="ru-RU" sz="3200" dirty="0" smtClean="0"/>
              <a:t>ых</a:t>
            </a:r>
            <a:r>
              <a:rPr lang="en-US" sz="3200" dirty="0" smtClean="0"/>
              <a:t> </a:t>
            </a:r>
            <a:r>
              <a:rPr lang="en-US" sz="3200" dirty="0" smtClean="0"/>
              <a:t>пр</a:t>
            </a:r>
            <a:r>
              <a:rPr lang="uk-UA" sz="3200" dirty="0" err="1" smtClean="0"/>
              <a:t>иложений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7743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64480" y="1021891"/>
            <a:ext cx="8328166" cy="5172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В рамках данной работы студентами должен быть выполнен </a:t>
            </a:r>
            <a:r>
              <a:rPr lang="en-US" u="sng" dirty="0"/>
              <a:t>полный </a:t>
            </a:r>
            <a:r>
              <a:rPr lang="en-US" dirty="0"/>
              <a:t>цикл разработки параллельной программы </a:t>
            </a:r>
            <a:r>
              <a:rPr lang="ru-RU" dirty="0" smtClean="0"/>
              <a:t>для задачи </a:t>
            </a:r>
            <a:r>
              <a:rPr lang="en-US" dirty="0" smtClean="0"/>
              <a:t>достаточно </a:t>
            </a:r>
            <a:r>
              <a:rPr lang="en-US" dirty="0"/>
              <a:t>высокого уровня </a:t>
            </a:r>
            <a:r>
              <a:rPr lang="en-US" dirty="0" smtClean="0"/>
              <a:t>сложности</a:t>
            </a:r>
            <a:r>
              <a:rPr lang="ru-RU" dirty="0" smtClean="0"/>
              <a:t>:</a:t>
            </a:r>
            <a:endParaRPr lang="ru-RU" dirty="0"/>
          </a:p>
          <a:p>
            <a:pPr marL="0" lvl="0" indent="0">
              <a:buNone/>
            </a:pPr>
            <a:r>
              <a:rPr lang="ru-RU" dirty="0" smtClean="0"/>
              <a:t>1. </a:t>
            </a:r>
            <a:r>
              <a:rPr lang="en-US" dirty="0" smtClean="0"/>
              <a:t>Определение </a:t>
            </a:r>
            <a:r>
              <a:rPr lang="en-US" dirty="0"/>
              <a:t>постановки задачи (задания на разработку</a:t>
            </a:r>
            <a:r>
              <a:rPr lang="en-US" dirty="0" smtClean="0"/>
              <a:t>)</a:t>
            </a:r>
            <a:endParaRPr lang="ru-RU" dirty="0"/>
          </a:p>
          <a:p>
            <a:pPr marL="0" lvl="0" indent="0" algn="just">
              <a:buNone/>
            </a:pPr>
            <a:r>
              <a:rPr lang="ru-RU" dirty="0" smtClean="0"/>
              <a:t>2. </a:t>
            </a:r>
            <a:r>
              <a:rPr lang="en-US" dirty="0" smtClean="0"/>
              <a:t>Поиск </a:t>
            </a:r>
            <a:r>
              <a:rPr lang="en-US" dirty="0"/>
              <a:t>литературы и освоение ряда известных алгоритмов решения поставленной </a:t>
            </a:r>
            <a:r>
              <a:rPr lang="en-US" dirty="0" smtClean="0"/>
              <a:t>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57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63928" y="1066800"/>
            <a:ext cx="8229600" cy="51720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3. </a:t>
            </a:r>
            <a:r>
              <a:rPr lang="en-US" dirty="0"/>
              <a:t>Обоснованный выбор методов для дальнейшего </a:t>
            </a:r>
            <a:r>
              <a:rPr lang="en-US" dirty="0" smtClean="0"/>
              <a:t>использования</a:t>
            </a:r>
            <a:endParaRPr lang="ru-RU" dirty="0" smtClean="0"/>
          </a:p>
          <a:p>
            <a:pPr marL="0" lvl="0" indent="0" algn="just">
              <a:buNone/>
            </a:pPr>
            <a:r>
              <a:rPr lang="ru-RU" dirty="0" smtClean="0"/>
              <a:t>4. </a:t>
            </a:r>
            <a:r>
              <a:rPr lang="en-US" dirty="0" smtClean="0"/>
              <a:t>Разработку </a:t>
            </a:r>
            <a:r>
              <a:rPr lang="en-US" dirty="0"/>
              <a:t>параллельных способов решения задачи в соответствии с методикой, изложенной в </a:t>
            </a:r>
            <a:r>
              <a:rPr lang="en-US" dirty="0" smtClean="0"/>
              <a:t>учебных материал</a:t>
            </a:r>
            <a:r>
              <a:rPr lang="ru-RU" dirty="0" smtClean="0"/>
              <a:t>ах</a:t>
            </a:r>
            <a:r>
              <a:rPr lang="en-US" dirty="0" smtClean="0"/>
              <a:t> курса</a:t>
            </a:r>
            <a:endParaRPr lang="ru-RU" dirty="0"/>
          </a:p>
          <a:p>
            <a:pPr marL="0" lvl="0" indent="0" algn="just">
              <a:buNone/>
            </a:pPr>
            <a:r>
              <a:rPr lang="ru-RU" dirty="0" smtClean="0"/>
              <a:t>5. </a:t>
            </a:r>
            <a:r>
              <a:rPr lang="en-US" dirty="0" smtClean="0"/>
              <a:t>Теоретический </a:t>
            </a:r>
            <a:r>
              <a:rPr lang="en-US" dirty="0"/>
              <a:t>анализ эффективности разработанных параллельных </a:t>
            </a:r>
            <a:r>
              <a:rPr lang="en-US" dirty="0" smtClean="0"/>
              <a:t>методов</a:t>
            </a:r>
            <a:r>
              <a:rPr lang="ru-RU" dirty="0" smtClean="0"/>
              <a:t> (динамические характетистики)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685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6</a:t>
            </a:r>
            <a:r>
              <a:rPr lang="ru-RU" dirty="0" smtClean="0"/>
              <a:t>. </a:t>
            </a:r>
            <a:r>
              <a:rPr lang="en-US" dirty="0" smtClean="0"/>
              <a:t>Программная </a:t>
            </a:r>
            <a:r>
              <a:rPr lang="en-US" dirty="0"/>
              <a:t>реализация, проверка работоспособности, проведение вычислительных </a:t>
            </a:r>
            <a:r>
              <a:rPr lang="en-US" dirty="0" smtClean="0"/>
              <a:t>экспериментов</a:t>
            </a:r>
            <a:endParaRPr lang="ru-RU" dirty="0" smtClean="0"/>
          </a:p>
          <a:p>
            <a:pPr marL="0" lvl="0" indent="0" algn="just">
              <a:buNone/>
            </a:pPr>
            <a:r>
              <a:rPr lang="ru-RU" dirty="0" smtClean="0"/>
              <a:t>7. </a:t>
            </a:r>
            <a:r>
              <a:rPr lang="en-US" dirty="0" smtClean="0"/>
              <a:t>Анализ </a:t>
            </a:r>
            <a:r>
              <a:rPr lang="en-US" dirty="0"/>
              <a:t>полученных результатов, сравнение теоретических и экспериментальных показателей </a:t>
            </a:r>
            <a:r>
              <a:rPr lang="en-US" dirty="0" smtClean="0"/>
              <a:t>эффективности</a:t>
            </a:r>
            <a:endParaRPr lang="ru-RU" dirty="0"/>
          </a:p>
          <a:p>
            <a:pPr marL="0" lvl="0" indent="0" algn="just">
              <a:buNone/>
            </a:pPr>
            <a:r>
              <a:rPr lang="ru-RU" dirty="0" smtClean="0"/>
              <a:t>8. </a:t>
            </a:r>
            <a:r>
              <a:rPr lang="en-US" dirty="0" smtClean="0"/>
              <a:t>Оформление </a:t>
            </a:r>
            <a:r>
              <a:rPr lang="en-US" dirty="0"/>
              <a:t>результатов выполнения </a:t>
            </a:r>
            <a:r>
              <a:rPr lang="en-US" dirty="0" smtClean="0"/>
              <a:t>работы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67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Отчет должен содержать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92850"/>
            <a:ext cx="8229600" cy="5013111"/>
          </a:xfrm>
        </p:spPr>
        <p:txBody>
          <a:bodyPr/>
          <a:lstStyle/>
          <a:p>
            <a:pPr lvl="0" algn="just"/>
            <a:r>
              <a:rPr lang="ru-RU" dirty="0" smtClean="0"/>
              <a:t>Титульный лист </a:t>
            </a:r>
            <a:endParaRPr lang="en-US" dirty="0" smtClean="0"/>
          </a:p>
          <a:p>
            <a:pPr lvl="0" algn="just"/>
            <a:r>
              <a:rPr lang="en-US" dirty="0" smtClean="0"/>
              <a:t>Постановк</a:t>
            </a:r>
            <a:r>
              <a:rPr lang="ru-RU" dirty="0" smtClean="0"/>
              <a:t>у</a:t>
            </a:r>
            <a:r>
              <a:rPr lang="en-US" dirty="0" smtClean="0"/>
              <a:t> </a:t>
            </a:r>
            <a:r>
              <a:rPr lang="en-US" dirty="0"/>
              <a:t>решаемой </a:t>
            </a:r>
            <a:r>
              <a:rPr lang="en-US" dirty="0" smtClean="0"/>
              <a:t>задачи</a:t>
            </a:r>
            <a:r>
              <a:rPr lang="ru-RU" dirty="0" smtClean="0"/>
              <a:t>, обоснование выбранного метода решения</a:t>
            </a:r>
          </a:p>
          <a:p>
            <a:pPr lvl="0" algn="just"/>
            <a:r>
              <a:rPr lang="ru-RU" dirty="0" smtClean="0"/>
              <a:t>Описание последовательного алгоритма (блок-схема) </a:t>
            </a:r>
          </a:p>
          <a:p>
            <a:pPr algn="just"/>
            <a:r>
              <a:rPr lang="ru-RU" sz="3200" dirty="0">
                <a:latin typeface="Arial" charset="0"/>
              </a:rPr>
              <a:t>Программа последовательного </a:t>
            </a:r>
            <a:r>
              <a:rPr lang="ru-RU" sz="3200" dirty="0" smtClean="0">
                <a:latin typeface="Arial" charset="0"/>
              </a:rPr>
              <a:t>алгоритма, </a:t>
            </a:r>
            <a:r>
              <a:rPr lang="ru-RU" sz="3200" dirty="0">
                <a:latin typeface="Arial" charset="0"/>
              </a:rPr>
              <a:t>результаты </a:t>
            </a:r>
            <a:r>
              <a:rPr lang="ru-RU" sz="3200" dirty="0" smtClean="0">
                <a:latin typeface="Arial" charset="0"/>
              </a:rPr>
              <a:t>тестирования</a:t>
            </a:r>
            <a:endParaRPr lang="ru-RU" sz="3200" dirty="0">
              <a:latin typeface="Arial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35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8852"/>
            <a:ext cx="8229600" cy="5172075"/>
          </a:xfrm>
        </p:spPr>
        <p:txBody>
          <a:bodyPr/>
          <a:lstStyle/>
          <a:p>
            <a:pPr marL="0" lvl="0" indent="0" algn="ctr">
              <a:lnSpc>
                <a:spcPct val="120000"/>
              </a:lnSpc>
              <a:buNone/>
            </a:pPr>
            <a:r>
              <a:rPr lang="en-US" dirty="0" smtClean="0"/>
              <a:t>Общее </a:t>
            </a:r>
            <a:r>
              <a:rPr lang="en-US" dirty="0"/>
              <a:t>описание параллельного </a:t>
            </a:r>
            <a:r>
              <a:rPr lang="en-US" dirty="0" smtClean="0"/>
              <a:t>метода</a:t>
            </a:r>
            <a:r>
              <a:rPr lang="ru-RU" dirty="0" smtClean="0"/>
              <a:t>-алгоритма</a:t>
            </a:r>
          </a:p>
          <a:p>
            <a:pPr marL="0" lvl="0" indent="0" algn="ctr">
              <a:lnSpc>
                <a:spcPct val="120000"/>
              </a:lnSpc>
              <a:buNone/>
            </a:pPr>
            <a:endParaRPr lang="ru-RU" dirty="0"/>
          </a:p>
          <a:p>
            <a:pPr lvl="1" algn="just"/>
            <a:r>
              <a:rPr lang="ru-RU" sz="3200" b="1" dirty="0">
                <a:solidFill>
                  <a:srgbClr val="000090"/>
                </a:solidFill>
              </a:rPr>
              <a:t>Графы </a:t>
            </a:r>
            <a:r>
              <a:rPr lang="ru-RU" sz="3200" b="1" dirty="0" smtClean="0">
                <a:solidFill>
                  <a:srgbClr val="000090"/>
                </a:solidFill>
              </a:rPr>
              <a:t>влияния для алгоритма (графы зависимостей)</a:t>
            </a:r>
            <a:endParaRPr lang="ru-RU" sz="3200" b="1" dirty="0">
              <a:solidFill>
                <a:srgbClr val="000090"/>
              </a:solidFill>
            </a:endParaRPr>
          </a:p>
          <a:p>
            <a:pPr lvl="1" algn="just"/>
            <a:r>
              <a:rPr lang="ru-RU" sz="3200" b="1" dirty="0" smtClean="0">
                <a:solidFill>
                  <a:srgbClr val="000090"/>
                </a:solidFill>
              </a:rPr>
              <a:t>Обоснование и схема отображения параллельного алгоритма (ПА) на топологию соединения вычислительных устройств </a:t>
            </a:r>
            <a:endParaRPr lang="ru-RU" sz="3200" b="1" dirty="0">
              <a:solidFill>
                <a:srgbClr val="00009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96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Отчет должен содержать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Общее описание схемы программной </a:t>
            </a:r>
            <a:r>
              <a:rPr lang="en-US" dirty="0" smtClean="0"/>
              <a:t>разработки</a:t>
            </a:r>
            <a:endParaRPr lang="ru-RU" dirty="0"/>
          </a:p>
          <a:p>
            <a:r>
              <a:rPr lang="ru-RU" sz="3200" dirty="0">
                <a:latin typeface="Arial" charset="0"/>
              </a:rPr>
              <a:t>Аналитические </a:t>
            </a:r>
            <a:r>
              <a:rPr lang="ru-RU" sz="3200" dirty="0" smtClean="0">
                <a:latin typeface="Arial" charset="0"/>
              </a:rPr>
              <a:t>выражения динамических </a:t>
            </a:r>
            <a:r>
              <a:rPr lang="ru-RU" sz="3200" dirty="0">
                <a:latin typeface="Arial" charset="0"/>
              </a:rPr>
              <a:t>характеристик ПА</a:t>
            </a:r>
          </a:p>
          <a:p>
            <a:pPr lvl="0"/>
            <a:r>
              <a:rPr lang="en-US" dirty="0" smtClean="0"/>
              <a:t>Текст </a:t>
            </a:r>
            <a:r>
              <a:rPr lang="en-US" dirty="0"/>
              <a:t>программы </a:t>
            </a:r>
            <a:r>
              <a:rPr lang="ru-RU" dirty="0" smtClean="0"/>
              <a:t> (в приложении)</a:t>
            </a:r>
          </a:p>
          <a:p>
            <a:pPr lvl="0" algn="just"/>
            <a:r>
              <a:rPr lang="en-US" dirty="0" smtClean="0"/>
              <a:t>Описание </a:t>
            </a:r>
            <a:r>
              <a:rPr lang="en-US" dirty="0"/>
              <a:t>выполненных вычислительных </a:t>
            </a:r>
            <a:r>
              <a:rPr lang="en-US" dirty="0" smtClean="0"/>
              <a:t>экспериментов</a:t>
            </a:r>
            <a:endParaRPr lang="ru-RU" dirty="0"/>
          </a:p>
          <a:p>
            <a:pPr lvl="0"/>
            <a:r>
              <a:rPr lang="en-US" dirty="0"/>
              <a:t>Список использованной </a:t>
            </a:r>
            <a:r>
              <a:rPr lang="en-US" dirty="0" smtClean="0"/>
              <a:t>литературы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32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73447"/>
            <a:ext cx="8225356" cy="3130866"/>
          </a:xfrm>
        </p:spPr>
        <p:txBody>
          <a:bodyPr/>
          <a:lstStyle/>
          <a:p>
            <a:pPr algn="just"/>
            <a:r>
              <a:rPr lang="en-US" dirty="0"/>
              <a:t>При выполнении работы </a:t>
            </a:r>
            <a:r>
              <a:rPr lang="en-US" u="sng" dirty="0"/>
              <a:t>обязательным</a:t>
            </a:r>
            <a:r>
              <a:rPr lang="en-US" dirty="0"/>
              <a:t> является подготовка средств динамической визуализации процесса параллельных вычислений (в режиме имитации </a:t>
            </a:r>
            <a:r>
              <a:rPr lang="en-US" dirty="0" smtClean="0"/>
              <a:t>расчетов)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9827898"/>
      </p:ext>
    </p:extLst>
  </p:cSld>
  <p:clrMapOvr>
    <a:masterClrMapping/>
  </p:clrMapOvr>
</p:sld>
</file>

<file path=ppt/theme/theme1.xml><?xml version="1.0" encoding="utf-8"?>
<a:theme xmlns:a="http://schemas.openxmlformats.org/drawingml/2006/main" name="modul1_1-2">
  <a:themeElements>
    <a:clrScheme name="cdb2004218l 3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3195D9"/>
      </a:accent1>
      <a:accent2>
        <a:srgbClr val="63C2F7"/>
      </a:accent2>
      <a:accent3>
        <a:srgbClr val="FFFFFF"/>
      </a:accent3>
      <a:accent4>
        <a:srgbClr val="000000"/>
      </a:accent4>
      <a:accent5>
        <a:srgbClr val="ADC8E9"/>
      </a:accent5>
      <a:accent6>
        <a:srgbClr val="59B0E0"/>
      </a:accent6>
      <a:hlink>
        <a:srgbClr val="4173F1"/>
      </a:hlink>
      <a:folHlink>
        <a:srgbClr val="3B97A9"/>
      </a:folHlink>
    </a:clrScheme>
    <a:fontScheme name="cdb2004218l">
      <a:majorFont>
        <a:latin typeface="Verdana"/>
        <a:ea typeface="Arial"/>
        <a:cs typeface=""/>
      </a:majorFont>
      <a:minorFont>
        <a:latin typeface="Verdana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lnDef>
  </a:objectDefaults>
  <a:extraClrSchemeLst>
    <a:extraClrScheme>
      <a:clrScheme name="cdb2004218l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218l 2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218l 3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3195D9"/>
        </a:accent1>
        <a:accent2>
          <a:srgbClr val="63C2F7"/>
        </a:accent2>
        <a:accent3>
          <a:srgbClr val="FFFFFF"/>
        </a:accent3>
        <a:accent4>
          <a:srgbClr val="000000"/>
        </a:accent4>
        <a:accent5>
          <a:srgbClr val="ADC8E9"/>
        </a:accent5>
        <a:accent6>
          <a:srgbClr val="59B0E0"/>
        </a:accent6>
        <a:hlink>
          <a:srgbClr val="4173F1"/>
        </a:hlink>
        <a:folHlink>
          <a:srgbClr val="3B97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i_vovk2">
  <a:themeElements>
    <a:clrScheme name="cdb2004218l 3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3195D9"/>
      </a:accent1>
      <a:accent2>
        <a:srgbClr val="63C2F7"/>
      </a:accent2>
      <a:accent3>
        <a:srgbClr val="FFFFFF"/>
      </a:accent3>
      <a:accent4>
        <a:srgbClr val="000000"/>
      </a:accent4>
      <a:accent5>
        <a:srgbClr val="ADC8E9"/>
      </a:accent5>
      <a:accent6>
        <a:srgbClr val="59B0E0"/>
      </a:accent6>
      <a:hlink>
        <a:srgbClr val="4173F1"/>
      </a:hlink>
      <a:folHlink>
        <a:srgbClr val="3B97A9"/>
      </a:folHlink>
    </a:clrScheme>
    <a:fontScheme name="cdb2004218l">
      <a:majorFont>
        <a:latin typeface="Verdana"/>
        <a:ea typeface="Arial"/>
        <a:cs typeface=""/>
      </a:majorFont>
      <a:minorFont>
        <a:latin typeface="Verdana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lnDef>
  </a:objectDefaults>
  <a:extraClrSchemeLst>
    <a:extraClrScheme>
      <a:clrScheme name="cdb2004218l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218l 2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218l 3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3195D9"/>
        </a:accent1>
        <a:accent2>
          <a:srgbClr val="63C2F7"/>
        </a:accent2>
        <a:accent3>
          <a:srgbClr val="FFFFFF"/>
        </a:accent3>
        <a:accent4>
          <a:srgbClr val="000000"/>
        </a:accent4>
        <a:accent5>
          <a:srgbClr val="ADC8E9"/>
        </a:accent5>
        <a:accent6>
          <a:srgbClr val="59B0E0"/>
        </a:accent6>
        <a:hlink>
          <a:srgbClr val="4173F1"/>
        </a:hlink>
        <a:folHlink>
          <a:srgbClr val="3B97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i_vovk2">
  <a:themeElements>
    <a:clrScheme name="cdb2004218l 3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3195D9"/>
      </a:accent1>
      <a:accent2>
        <a:srgbClr val="63C2F7"/>
      </a:accent2>
      <a:accent3>
        <a:srgbClr val="FFFFFF"/>
      </a:accent3>
      <a:accent4>
        <a:srgbClr val="000000"/>
      </a:accent4>
      <a:accent5>
        <a:srgbClr val="ADC8E9"/>
      </a:accent5>
      <a:accent6>
        <a:srgbClr val="59B0E0"/>
      </a:accent6>
      <a:hlink>
        <a:srgbClr val="4173F1"/>
      </a:hlink>
      <a:folHlink>
        <a:srgbClr val="3B97A9"/>
      </a:folHlink>
    </a:clrScheme>
    <a:fontScheme name="cdb2004218l">
      <a:majorFont>
        <a:latin typeface="Verdana"/>
        <a:ea typeface="Arial"/>
        <a:cs typeface=""/>
      </a:majorFont>
      <a:minorFont>
        <a:latin typeface="Verdana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lnDef>
  </a:objectDefaults>
  <a:extraClrSchemeLst>
    <a:extraClrScheme>
      <a:clrScheme name="cdb2004218l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218l 2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218l 3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3195D9"/>
        </a:accent1>
        <a:accent2>
          <a:srgbClr val="63C2F7"/>
        </a:accent2>
        <a:accent3>
          <a:srgbClr val="FFFFFF"/>
        </a:accent3>
        <a:accent4>
          <a:srgbClr val="000000"/>
        </a:accent4>
        <a:accent5>
          <a:srgbClr val="ADC8E9"/>
        </a:accent5>
        <a:accent6>
          <a:srgbClr val="59B0E0"/>
        </a:accent6>
        <a:hlink>
          <a:srgbClr val="4173F1"/>
        </a:hlink>
        <a:folHlink>
          <a:srgbClr val="3B97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i_vovk2">
  <a:themeElements>
    <a:clrScheme name="cdb2004218l 3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3195D9"/>
      </a:accent1>
      <a:accent2>
        <a:srgbClr val="63C2F7"/>
      </a:accent2>
      <a:accent3>
        <a:srgbClr val="FFFFFF"/>
      </a:accent3>
      <a:accent4>
        <a:srgbClr val="000000"/>
      </a:accent4>
      <a:accent5>
        <a:srgbClr val="ADC8E9"/>
      </a:accent5>
      <a:accent6>
        <a:srgbClr val="59B0E0"/>
      </a:accent6>
      <a:hlink>
        <a:srgbClr val="4173F1"/>
      </a:hlink>
      <a:folHlink>
        <a:srgbClr val="3B97A9"/>
      </a:folHlink>
    </a:clrScheme>
    <a:fontScheme name="cdb2004218l">
      <a:majorFont>
        <a:latin typeface="Verdana"/>
        <a:ea typeface="Arial"/>
        <a:cs typeface=""/>
      </a:majorFont>
      <a:minorFont>
        <a:latin typeface="Verdana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</a:defRPr>
        </a:defPPr>
      </a:lstStyle>
    </a:lnDef>
  </a:objectDefaults>
  <a:extraClrSchemeLst>
    <a:extraClrScheme>
      <a:clrScheme name="cdb2004218l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218l 2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218l 3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3195D9"/>
        </a:accent1>
        <a:accent2>
          <a:srgbClr val="63C2F7"/>
        </a:accent2>
        <a:accent3>
          <a:srgbClr val="FFFFFF"/>
        </a:accent3>
        <a:accent4>
          <a:srgbClr val="000000"/>
        </a:accent4>
        <a:accent5>
          <a:srgbClr val="ADC8E9"/>
        </a:accent5>
        <a:accent6>
          <a:srgbClr val="59B0E0"/>
        </a:accent6>
        <a:hlink>
          <a:srgbClr val="4173F1"/>
        </a:hlink>
        <a:folHlink>
          <a:srgbClr val="3B97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modul1_1-2.thmx</Template>
  <TotalTime>477</TotalTime>
  <Words>419</Words>
  <Application>Microsoft Macintosh PowerPoint</Application>
  <PresentationFormat>Экран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modul1_1-2</vt:lpstr>
      <vt:lpstr>1_pi_vovk2</vt:lpstr>
      <vt:lpstr>2_pi_vovk2</vt:lpstr>
      <vt:lpstr>3_pi_vovk2</vt:lpstr>
      <vt:lpstr>Параллельные информационные системы</vt:lpstr>
      <vt:lpstr>ИНДИВИДУАЛЬНОЕ ЗАДАНИЕ</vt:lpstr>
      <vt:lpstr>Содержание</vt:lpstr>
      <vt:lpstr>Содержание</vt:lpstr>
      <vt:lpstr>Содержание</vt:lpstr>
      <vt:lpstr>Отчет должен содержать</vt:lpstr>
      <vt:lpstr>Презентация PowerPoint</vt:lpstr>
      <vt:lpstr>Отчет должен содержать</vt:lpstr>
      <vt:lpstr>Презентация PowerPoint</vt:lpstr>
      <vt:lpstr>Рекомендации по выбору темы</vt:lpstr>
      <vt:lpstr>Рекомендации по выбору темы</vt:lpstr>
      <vt:lpstr>Рекомендации по выбору темы</vt:lpstr>
      <vt:lpstr>Презентация PowerPoint</vt:lpstr>
      <vt:lpstr>Презентация PowerPoint</vt:lpstr>
    </vt:vector>
  </TitlesOfParts>
  <Company>ццц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Теорія та організація розподіленої обробки  даних в комп'ютерних мережах </dc:title>
  <dc:creator>iMac цц</dc:creator>
  <cp:lastModifiedBy>iMac цц</cp:lastModifiedBy>
  <cp:revision>19</cp:revision>
  <dcterms:created xsi:type="dcterms:W3CDTF">2016-09-04T20:24:24Z</dcterms:created>
  <dcterms:modified xsi:type="dcterms:W3CDTF">2016-09-07T01:33:01Z</dcterms:modified>
</cp:coreProperties>
</file>