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110"/>
  </p:notesMasterIdLst>
  <p:sldIdLst>
    <p:sldId id="403" r:id="rId2"/>
    <p:sldId id="404" r:id="rId3"/>
    <p:sldId id="405" r:id="rId4"/>
    <p:sldId id="406" r:id="rId5"/>
    <p:sldId id="408" r:id="rId6"/>
    <p:sldId id="407" r:id="rId7"/>
    <p:sldId id="409" r:id="rId8"/>
    <p:sldId id="410" r:id="rId9"/>
    <p:sldId id="411" r:id="rId10"/>
    <p:sldId id="412" r:id="rId11"/>
    <p:sldId id="413" r:id="rId12"/>
    <p:sldId id="342" r:id="rId13"/>
    <p:sldId id="347" r:id="rId14"/>
    <p:sldId id="550" r:id="rId15"/>
    <p:sldId id="348" r:id="rId16"/>
    <p:sldId id="400" r:id="rId17"/>
    <p:sldId id="349" r:id="rId18"/>
    <p:sldId id="35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75" r:id="rId35"/>
    <p:sldId id="367" r:id="rId36"/>
    <p:sldId id="368" r:id="rId37"/>
    <p:sldId id="369" r:id="rId38"/>
    <p:sldId id="419" r:id="rId39"/>
    <p:sldId id="423" r:id="rId40"/>
    <p:sldId id="424" r:id="rId41"/>
    <p:sldId id="425" r:id="rId42"/>
    <p:sldId id="426" r:id="rId43"/>
    <p:sldId id="427" r:id="rId44"/>
    <p:sldId id="428" r:id="rId45"/>
    <p:sldId id="370" r:id="rId46"/>
    <p:sldId id="420" r:id="rId47"/>
    <p:sldId id="371" r:id="rId48"/>
    <p:sldId id="372" r:id="rId49"/>
    <p:sldId id="401" r:id="rId50"/>
    <p:sldId id="373" r:id="rId51"/>
    <p:sldId id="374" r:id="rId52"/>
    <p:sldId id="376" r:id="rId53"/>
    <p:sldId id="377" r:id="rId54"/>
    <p:sldId id="378" r:id="rId55"/>
    <p:sldId id="402" r:id="rId56"/>
    <p:sldId id="379" r:id="rId57"/>
    <p:sldId id="380" r:id="rId58"/>
    <p:sldId id="414" r:id="rId59"/>
    <p:sldId id="381" r:id="rId60"/>
    <p:sldId id="382" r:id="rId61"/>
    <p:sldId id="421" r:id="rId62"/>
    <p:sldId id="422" r:id="rId63"/>
    <p:sldId id="415" r:id="rId64"/>
    <p:sldId id="416" r:id="rId65"/>
    <p:sldId id="417" r:id="rId66"/>
    <p:sldId id="383" r:id="rId67"/>
    <p:sldId id="418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437" r:id="rId76"/>
    <p:sldId id="392" r:id="rId77"/>
    <p:sldId id="438" r:id="rId78"/>
    <p:sldId id="393" r:id="rId79"/>
    <p:sldId id="439" r:id="rId80"/>
    <p:sldId id="394" r:id="rId81"/>
    <p:sldId id="429" r:id="rId82"/>
    <p:sldId id="440" r:id="rId83"/>
    <p:sldId id="441" r:id="rId84"/>
    <p:sldId id="442" r:id="rId85"/>
    <p:sldId id="443" r:id="rId86"/>
    <p:sldId id="449" r:id="rId87"/>
    <p:sldId id="450" r:id="rId88"/>
    <p:sldId id="452" r:id="rId89"/>
    <p:sldId id="451" r:id="rId90"/>
    <p:sldId id="453" r:id="rId91"/>
    <p:sldId id="454" r:id="rId92"/>
    <p:sldId id="455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</p:sldIdLst>
  <p:sldSz cx="9144000" cy="6858000" type="screen4x3"/>
  <p:notesSz cx="6742113" cy="9882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2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CC"/>
    <a:srgbClr val="9900CC"/>
    <a:srgbClr val="00CCFF"/>
    <a:srgbClr val="CC6600"/>
    <a:srgbClr val="FFCC00"/>
    <a:srgbClr val="00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57" d="100"/>
          <a:sy n="57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0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112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8A16C-1B0C-4E1E-B127-4734030A66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581D264C-AC56-4B32-85E1-7537E22118BE}">
      <dgm:prSet phldrT="[Текст]"/>
      <dgm:spPr/>
      <dgm:t>
        <a:bodyPr/>
        <a:lstStyle/>
        <a:p>
          <a:r>
            <a:rPr lang="ru-RU" dirty="0" smtClean="0"/>
            <a:t>Элементарные жанры</a:t>
          </a:r>
          <a:endParaRPr lang="ru-RU" dirty="0"/>
        </a:p>
      </dgm:t>
    </dgm:pt>
    <dgm:pt modelId="{2071706F-51AE-4DF7-9FD6-5FE5B54C6B32}" type="parTrans" cxnId="{A9EE9641-5FDC-4F95-A2EC-A528EB1D9712}">
      <dgm:prSet/>
      <dgm:spPr/>
      <dgm:t>
        <a:bodyPr/>
        <a:lstStyle/>
        <a:p>
          <a:endParaRPr lang="ru-RU"/>
        </a:p>
      </dgm:t>
    </dgm:pt>
    <dgm:pt modelId="{5DE3F981-A128-4D08-8FE3-DC1228132EA9}" type="sibTrans" cxnId="{A9EE9641-5FDC-4F95-A2EC-A528EB1D9712}">
      <dgm:prSet/>
      <dgm:spPr/>
      <dgm:t>
        <a:bodyPr/>
        <a:lstStyle/>
        <a:p>
          <a:endParaRPr lang="ru-RU"/>
        </a:p>
      </dgm:t>
    </dgm:pt>
    <dgm:pt modelId="{009FF944-8CB2-4A05-8446-4324897C638D}">
      <dgm:prSet phldrT="[Текст]"/>
      <dgm:spPr/>
      <dgm:t>
        <a:bodyPr/>
        <a:lstStyle/>
        <a:p>
          <a:r>
            <a:rPr lang="ru-RU" dirty="0" smtClean="0"/>
            <a:t>Игры информации</a:t>
          </a:r>
          <a:endParaRPr lang="ru-RU" dirty="0"/>
        </a:p>
      </dgm:t>
    </dgm:pt>
    <dgm:pt modelId="{ED07A828-E770-4DE5-8575-2CF4E28E1BFA}" type="parTrans" cxnId="{D6A8AD17-0D52-44DD-A53B-6756851BC6F5}">
      <dgm:prSet/>
      <dgm:spPr/>
      <dgm:t>
        <a:bodyPr/>
        <a:lstStyle/>
        <a:p>
          <a:endParaRPr lang="ru-RU"/>
        </a:p>
      </dgm:t>
    </dgm:pt>
    <dgm:pt modelId="{4C455DD3-4305-4B89-B2ED-873EC37BD406}" type="sibTrans" cxnId="{D6A8AD17-0D52-44DD-A53B-6756851BC6F5}">
      <dgm:prSet/>
      <dgm:spPr/>
      <dgm:t>
        <a:bodyPr/>
        <a:lstStyle/>
        <a:p>
          <a:endParaRPr lang="ru-RU"/>
        </a:p>
      </dgm:t>
    </dgm:pt>
    <dgm:pt modelId="{2E563F45-3AAF-4389-B808-F9F6758E8CBC}">
      <dgm:prSet phldrT="[Текст]"/>
      <dgm:spPr/>
      <dgm:t>
        <a:bodyPr/>
        <a:lstStyle/>
        <a:p>
          <a:r>
            <a:rPr lang="ru-RU" dirty="0" smtClean="0"/>
            <a:t>Игры действий </a:t>
          </a:r>
          <a:endParaRPr lang="ru-RU" dirty="0"/>
        </a:p>
      </dgm:t>
    </dgm:pt>
    <dgm:pt modelId="{CF29E7E3-D88C-4E20-ADDF-3856E6307ADB}" type="parTrans" cxnId="{33936F24-60BF-4FBD-A722-892EF92610E1}">
      <dgm:prSet/>
      <dgm:spPr/>
      <dgm:t>
        <a:bodyPr/>
        <a:lstStyle/>
        <a:p>
          <a:endParaRPr lang="ru-RU"/>
        </a:p>
      </dgm:t>
    </dgm:pt>
    <dgm:pt modelId="{1BF90B57-1EEB-422F-B3C9-A0621DEC3E29}" type="sibTrans" cxnId="{33936F24-60BF-4FBD-A722-892EF92610E1}">
      <dgm:prSet/>
      <dgm:spPr/>
      <dgm:t>
        <a:bodyPr/>
        <a:lstStyle/>
        <a:p>
          <a:endParaRPr lang="ru-RU"/>
        </a:p>
      </dgm:t>
    </dgm:pt>
    <dgm:pt modelId="{6EB17E14-C2DC-4BB0-A2D7-460F61A69FA4}">
      <dgm:prSet phldrT="[Текст]"/>
      <dgm:spPr/>
      <dgm:t>
        <a:bodyPr/>
        <a:lstStyle/>
        <a:p>
          <a:r>
            <a:rPr lang="ru-RU" dirty="0" smtClean="0"/>
            <a:t>Игры контроля</a:t>
          </a:r>
          <a:endParaRPr lang="ru-RU" dirty="0"/>
        </a:p>
      </dgm:t>
    </dgm:pt>
    <dgm:pt modelId="{BDF37617-BD7D-41A0-9E06-A884A5E127F5}" type="parTrans" cxnId="{0CC1DE2C-7689-4ED6-AF8E-73FBC0AA970C}">
      <dgm:prSet/>
      <dgm:spPr/>
      <dgm:t>
        <a:bodyPr/>
        <a:lstStyle/>
        <a:p>
          <a:endParaRPr lang="ru-RU"/>
        </a:p>
      </dgm:t>
    </dgm:pt>
    <dgm:pt modelId="{A3337C91-4DD4-42A4-9275-0902A0031F7C}" type="sibTrans" cxnId="{0CC1DE2C-7689-4ED6-AF8E-73FBC0AA970C}">
      <dgm:prSet/>
      <dgm:spPr/>
      <dgm:t>
        <a:bodyPr/>
        <a:lstStyle/>
        <a:p>
          <a:endParaRPr lang="ru-RU"/>
        </a:p>
      </dgm:t>
    </dgm:pt>
    <dgm:pt modelId="{FBE770DA-EC31-4BDA-9DBB-86F7A8B2B10D}" type="pres">
      <dgm:prSet presAssocID="{5F98A16C-1B0C-4E1E-B127-4734030A66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767936F-132B-4BDA-A9D3-54301E0C6DCF}" type="pres">
      <dgm:prSet presAssocID="{581D264C-AC56-4B32-85E1-7537E22118BE}" presName="hierRoot1" presStyleCnt="0">
        <dgm:presLayoutVars>
          <dgm:hierBranch val="init"/>
        </dgm:presLayoutVars>
      </dgm:prSet>
      <dgm:spPr/>
    </dgm:pt>
    <dgm:pt modelId="{C338DB76-10C3-4FA0-9AF0-BC7D862E2225}" type="pres">
      <dgm:prSet presAssocID="{581D264C-AC56-4B32-85E1-7537E22118BE}" presName="rootComposite1" presStyleCnt="0"/>
      <dgm:spPr/>
    </dgm:pt>
    <dgm:pt modelId="{896651F2-DD4F-43E0-B56E-008EC5D8ACDB}" type="pres">
      <dgm:prSet presAssocID="{581D264C-AC56-4B32-85E1-7537E22118BE}" presName="rootText1" presStyleLbl="node0" presStyleIdx="0" presStyleCnt="1" custScaleX="2324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0908DA-CDC9-4052-864D-8680384DAF94}" type="pres">
      <dgm:prSet presAssocID="{581D264C-AC56-4B32-85E1-7537E22118BE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30F9A74-62F7-4B73-9413-7BB0EB19A706}" type="pres">
      <dgm:prSet presAssocID="{581D264C-AC56-4B32-85E1-7537E22118BE}" presName="hierChild2" presStyleCnt="0"/>
      <dgm:spPr/>
    </dgm:pt>
    <dgm:pt modelId="{41200CBF-638A-400D-B55E-206C3B11DE11}" type="pres">
      <dgm:prSet presAssocID="{ED07A828-E770-4DE5-8575-2CF4E28E1BF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D478580A-BAA5-40BD-8F00-697CD2CB8FCC}" type="pres">
      <dgm:prSet presAssocID="{009FF944-8CB2-4A05-8446-4324897C638D}" presName="hierRoot2" presStyleCnt="0">
        <dgm:presLayoutVars>
          <dgm:hierBranch val="init"/>
        </dgm:presLayoutVars>
      </dgm:prSet>
      <dgm:spPr/>
    </dgm:pt>
    <dgm:pt modelId="{4A324C93-4F1A-48C0-9921-CB72C961E020}" type="pres">
      <dgm:prSet presAssocID="{009FF944-8CB2-4A05-8446-4324897C638D}" presName="rootComposite" presStyleCnt="0"/>
      <dgm:spPr/>
    </dgm:pt>
    <dgm:pt modelId="{47C29E2F-7AD3-496F-A5D6-05737B3F856E}" type="pres">
      <dgm:prSet presAssocID="{009FF944-8CB2-4A05-8446-4324897C63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18FC8F-8606-447E-AC3B-596E12ABC29C}" type="pres">
      <dgm:prSet presAssocID="{009FF944-8CB2-4A05-8446-4324897C638D}" presName="rootConnector" presStyleLbl="node2" presStyleIdx="0" presStyleCnt="3"/>
      <dgm:spPr/>
      <dgm:t>
        <a:bodyPr/>
        <a:lstStyle/>
        <a:p>
          <a:endParaRPr lang="ru-RU"/>
        </a:p>
      </dgm:t>
    </dgm:pt>
    <dgm:pt modelId="{ABEBA1F4-C0DD-4A3A-BC58-1BDD3709EF7C}" type="pres">
      <dgm:prSet presAssocID="{009FF944-8CB2-4A05-8446-4324897C638D}" presName="hierChild4" presStyleCnt="0"/>
      <dgm:spPr/>
    </dgm:pt>
    <dgm:pt modelId="{6C378310-0C10-4EEC-B55C-DC8B563690A8}" type="pres">
      <dgm:prSet presAssocID="{009FF944-8CB2-4A05-8446-4324897C638D}" presName="hierChild5" presStyleCnt="0"/>
      <dgm:spPr/>
    </dgm:pt>
    <dgm:pt modelId="{25BEAFE7-BED5-4659-ADA3-95DCBE87C14E}" type="pres">
      <dgm:prSet presAssocID="{CF29E7E3-D88C-4E20-ADDF-3856E6307ADB}" presName="Name37" presStyleLbl="parChTrans1D2" presStyleIdx="1" presStyleCnt="3"/>
      <dgm:spPr/>
      <dgm:t>
        <a:bodyPr/>
        <a:lstStyle/>
        <a:p>
          <a:endParaRPr lang="ru-RU"/>
        </a:p>
      </dgm:t>
    </dgm:pt>
    <dgm:pt modelId="{45E45C44-322A-443F-B867-55356EE3B678}" type="pres">
      <dgm:prSet presAssocID="{2E563F45-3AAF-4389-B808-F9F6758E8CBC}" presName="hierRoot2" presStyleCnt="0">
        <dgm:presLayoutVars>
          <dgm:hierBranch val="init"/>
        </dgm:presLayoutVars>
      </dgm:prSet>
      <dgm:spPr/>
    </dgm:pt>
    <dgm:pt modelId="{24C6D9CD-9C1A-4C60-9187-4242FEB32D1E}" type="pres">
      <dgm:prSet presAssocID="{2E563F45-3AAF-4389-B808-F9F6758E8CBC}" presName="rootComposite" presStyleCnt="0"/>
      <dgm:spPr/>
    </dgm:pt>
    <dgm:pt modelId="{FD54BC7D-8BAA-4200-83DB-8646332DC79E}" type="pres">
      <dgm:prSet presAssocID="{2E563F45-3AAF-4389-B808-F9F6758E8C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C73711-45B8-4D95-8E59-2BFC3AB3363D}" type="pres">
      <dgm:prSet presAssocID="{2E563F45-3AAF-4389-B808-F9F6758E8CBC}" presName="rootConnector" presStyleLbl="node2" presStyleIdx="1" presStyleCnt="3"/>
      <dgm:spPr/>
      <dgm:t>
        <a:bodyPr/>
        <a:lstStyle/>
        <a:p>
          <a:endParaRPr lang="ru-RU"/>
        </a:p>
      </dgm:t>
    </dgm:pt>
    <dgm:pt modelId="{5AF882B7-A6B8-4CED-80D9-3EF642B27E4B}" type="pres">
      <dgm:prSet presAssocID="{2E563F45-3AAF-4389-B808-F9F6758E8CBC}" presName="hierChild4" presStyleCnt="0"/>
      <dgm:spPr/>
    </dgm:pt>
    <dgm:pt modelId="{D973D01F-A5C6-4948-A4B9-57277E0B19DD}" type="pres">
      <dgm:prSet presAssocID="{2E563F45-3AAF-4389-B808-F9F6758E8CBC}" presName="hierChild5" presStyleCnt="0"/>
      <dgm:spPr/>
    </dgm:pt>
    <dgm:pt modelId="{CF65F5FA-FD49-4A01-B2F1-506E63CB2EA6}" type="pres">
      <dgm:prSet presAssocID="{BDF37617-BD7D-41A0-9E06-A884A5E127F5}" presName="Name37" presStyleLbl="parChTrans1D2" presStyleIdx="2" presStyleCnt="3"/>
      <dgm:spPr/>
      <dgm:t>
        <a:bodyPr/>
        <a:lstStyle/>
        <a:p>
          <a:endParaRPr lang="ru-RU"/>
        </a:p>
      </dgm:t>
    </dgm:pt>
    <dgm:pt modelId="{E0A59717-6E06-492C-BD56-826AADB353AF}" type="pres">
      <dgm:prSet presAssocID="{6EB17E14-C2DC-4BB0-A2D7-460F61A69FA4}" presName="hierRoot2" presStyleCnt="0">
        <dgm:presLayoutVars>
          <dgm:hierBranch val="init"/>
        </dgm:presLayoutVars>
      </dgm:prSet>
      <dgm:spPr/>
    </dgm:pt>
    <dgm:pt modelId="{020CB0B9-8384-490A-8A3F-06BB7762908F}" type="pres">
      <dgm:prSet presAssocID="{6EB17E14-C2DC-4BB0-A2D7-460F61A69FA4}" presName="rootComposite" presStyleCnt="0"/>
      <dgm:spPr/>
    </dgm:pt>
    <dgm:pt modelId="{78C69464-F85A-4F42-8BB3-2A870AB23045}" type="pres">
      <dgm:prSet presAssocID="{6EB17E14-C2DC-4BB0-A2D7-460F61A69FA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B471F7-4A8D-4BC0-8108-59C1DF26CAE2}" type="pres">
      <dgm:prSet presAssocID="{6EB17E14-C2DC-4BB0-A2D7-460F61A69FA4}" presName="rootConnector" presStyleLbl="node2" presStyleIdx="2" presStyleCnt="3"/>
      <dgm:spPr/>
      <dgm:t>
        <a:bodyPr/>
        <a:lstStyle/>
        <a:p>
          <a:endParaRPr lang="ru-RU"/>
        </a:p>
      </dgm:t>
    </dgm:pt>
    <dgm:pt modelId="{6801515A-CEC1-4650-BCF7-0E7B388E1B15}" type="pres">
      <dgm:prSet presAssocID="{6EB17E14-C2DC-4BB0-A2D7-460F61A69FA4}" presName="hierChild4" presStyleCnt="0"/>
      <dgm:spPr/>
    </dgm:pt>
    <dgm:pt modelId="{39C7D216-7480-4CF6-9ECB-0A8FC1073D80}" type="pres">
      <dgm:prSet presAssocID="{6EB17E14-C2DC-4BB0-A2D7-460F61A69FA4}" presName="hierChild5" presStyleCnt="0"/>
      <dgm:spPr/>
    </dgm:pt>
    <dgm:pt modelId="{FDBA226A-1E10-4A11-B37D-F1A39552C45F}" type="pres">
      <dgm:prSet presAssocID="{581D264C-AC56-4B32-85E1-7537E22118BE}" presName="hierChild3" presStyleCnt="0"/>
      <dgm:spPr/>
    </dgm:pt>
  </dgm:ptLst>
  <dgm:cxnLst>
    <dgm:cxn modelId="{D6A8AD17-0D52-44DD-A53B-6756851BC6F5}" srcId="{581D264C-AC56-4B32-85E1-7537E22118BE}" destId="{009FF944-8CB2-4A05-8446-4324897C638D}" srcOrd="0" destOrd="0" parTransId="{ED07A828-E770-4DE5-8575-2CF4E28E1BFA}" sibTransId="{4C455DD3-4305-4B89-B2ED-873EC37BD406}"/>
    <dgm:cxn modelId="{77B4C2B0-A719-4121-93DA-CABD171E704E}" type="presOf" srcId="{009FF944-8CB2-4A05-8446-4324897C638D}" destId="{47C29E2F-7AD3-496F-A5D6-05737B3F856E}" srcOrd="0" destOrd="0" presId="urn:microsoft.com/office/officeart/2005/8/layout/orgChart1"/>
    <dgm:cxn modelId="{E7BAB795-CB89-4EB6-B2C8-7742D2D1CC4E}" type="presOf" srcId="{6EB17E14-C2DC-4BB0-A2D7-460F61A69FA4}" destId="{A3B471F7-4A8D-4BC0-8108-59C1DF26CAE2}" srcOrd="1" destOrd="0" presId="urn:microsoft.com/office/officeart/2005/8/layout/orgChart1"/>
    <dgm:cxn modelId="{17E2ABAE-7106-42D0-97EC-B55D5335EAE4}" type="presOf" srcId="{CF29E7E3-D88C-4E20-ADDF-3856E6307ADB}" destId="{25BEAFE7-BED5-4659-ADA3-95DCBE87C14E}" srcOrd="0" destOrd="0" presId="urn:microsoft.com/office/officeart/2005/8/layout/orgChart1"/>
    <dgm:cxn modelId="{33936F24-60BF-4FBD-A722-892EF92610E1}" srcId="{581D264C-AC56-4B32-85E1-7537E22118BE}" destId="{2E563F45-3AAF-4389-B808-F9F6758E8CBC}" srcOrd="1" destOrd="0" parTransId="{CF29E7E3-D88C-4E20-ADDF-3856E6307ADB}" sibTransId="{1BF90B57-1EEB-422F-B3C9-A0621DEC3E29}"/>
    <dgm:cxn modelId="{F6592B9F-BDE2-4015-BFCE-6E83376050EC}" type="presOf" srcId="{581D264C-AC56-4B32-85E1-7537E22118BE}" destId="{160908DA-CDC9-4052-864D-8680384DAF94}" srcOrd="1" destOrd="0" presId="urn:microsoft.com/office/officeart/2005/8/layout/orgChart1"/>
    <dgm:cxn modelId="{DE5EA50C-387B-471A-8FE8-D202924678AC}" type="presOf" srcId="{581D264C-AC56-4B32-85E1-7537E22118BE}" destId="{896651F2-DD4F-43E0-B56E-008EC5D8ACDB}" srcOrd="0" destOrd="0" presId="urn:microsoft.com/office/officeart/2005/8/layout/orgChart1"/>
    <dgm:cxn modelId="{0BB8BE54-93B6-4F2E-B2CE-BA68D7B9CB14}" type="presOf" srcId="{2E563F45-3AAF-4389-B808-F9F6758E8CBC}" destId="{FD54BC7D-8BAA-4200-83DB-8646332DC79E}" srcOrd="0" destOrd="0" presId="urn:microsoft.com/office/officeart/2005/8/layout/orgChart1"/>
    <dgm:cxn modelId="{5811CBAA-6204-487A-9ECF-AB14A59AEF5A}" type="presOf" srcId="{2E563F45-3AAF-4389-B808-F9F6758E8CBC}" destId="{5AC73711-45B8-4D95-8E59-2BFC3AB3363D}" srcOrd="1" destOrd="0" presId="urn:microsoft.com/office/officeart/2005/8/layout/orgChart1"/>
    <dgm:cxn modelId="{E71ED3ED-8710-4E7A-B64B-0EB1A790F90F}" type="presOf" srcId="{ED07A828-E770-4DE5-8575-2CF4E28E1BFA}" destId="{41200CBF-638A-400D-B55E-206C3B11DE11}" srcOrd="0" destOrd="0" presId="urn:microsoft.com/office/officeart/2005/8/layout/orgChart1"/>
    <dgm:cxn modelId="{1BF1EC44-EC08-4EC2-BF48-AEB6E04D1E94}" type="presOf" srcId="{BDF37617-BD7D-41A0-9E06-A884A5E127F5}" destId="{CF65F5FA-FD49-4A01-B2F1-506E63CB2EA6}" srcOrd="0" destOrd="0" presId="urn:microsoft.com/office/officeart/2005/8/layout/orgChart1"/>
    <dgm:cxn modelId="{A6056F17-821D-4BCD-B466-8AB4865D7C79}" type="presOf" srcId="{5F98A16C-1B0C-4E1E-B127-4734030A6698}" destId="{FBE770DA-EC31-4BDA-9DBB-86F7A8B2B10D}" srcOrd="0" destOrd="0" presId="urn:microsoft.com/office/officeart/2005/8/layout/orgChart1"/>
    <dgm:cxn modelId="{A9EE9641-5FDC-4F95-A2EC-A528EB1D9712}" srcId="{5F98A16C-1B0C-4E1E-B127-4734030A6698}" destId="{581D264C-AC56-4B32-85E1-7537E22118BE}" srcOrd="0" destOrd="0" parTransId="{2071706F-51AE-4DF7-9FD6-5FE5B54C6B32}" sibTransId="{5DE3F981-A128-4D08-8FE3-DC1228132EA9}"/>
    <dgm:cxn modelId="{0CC1DE2C-7689-4ED6-AF8E-73FBC0AA970C}" srcId="{581D264C-AC56-4B32-85E1-7537E22118BE}" destId="{6EB17E14-C2DC-4BB0-A2D7-460F61A69FA4}" srcOrd="2" destOrd="0" parTransId="{BDF37617-BD7D-41A0-9E06-A884A5E127F5}" sibTransId="{A3337C91-4DD4-42A4-9275-0902A0031F7C}"/>
    <dgm:cxn modelId="{A40A8B8B-B738-4D43-AFCC-06D2C694C8BB}" type="presOf" srcId="{009FF944-8CB2-4A05-8446-4324897C638D}" destId="{3818FC8F-8606-447E-AC3B-596E12ABC29C}" srcOrd="1" destOrd="0" presId="urn:microsoft.com/office/officeart/2005/8/layout/orgChart1"/>
    <dgm:cxn modelId="{2F43DA7B-4A3F-4DCF-8EC1-DF5034F9B90C}" type="presOf" srcId="{6EB17E14-C2DC-4BB0-A2D7-460F61A69FA4}" destId="{78C69464-F85A-4F42-8BB3-2A870AB23045}" srcOrd="0" destOrd="0" presId="urn:microsoft.com/office/officeart/2005/8/layout/orgChart1"/>
    <dgm:cxn modelId="{7C28E5A3-3EB6-4B4A-A485-2E07093C06CC}" type="presParOf" srcId="{FBE770DA-EC31-4BDA-9DBB-86F7A8B2B10D}" destId="{7767936F-132B-4BDA-A9D3-54301E0C6DCF}" srcOrd="0" destOrd="0" presId="urn:microsoft.com/office/officeart/2005/8/layout/orgChart1"/>
    <dgm:cxn modelId="{D2B5AC39-F37E-459C-AC4B-704941F21022}" type="presParOf" srcId="{7767936F-132B-4BDA-A9D3-54301E0C6DCF}" destId="{C338DB76-10C3-4FA0-9AF0-BC7D862E2225}" srcOrd="0" destOrd="0" presId="urn:microsoft.com/office/officeart/2005/8/layout/orgChart1"/>
    <dgm:cxn modelId="{DE48BF18-88FE-4E93-BCF7-049DEBF4B9D1}" type="presParOf" srcId="{C338DB76-10C3-4FA0-9AF0-BC7D862E2225}" destId="{896651F2-DD4F-43E0-B56E-008EC5D8ACDB}" srcOrd="0" destOrd="0" presId="urn:microsoft.com/office/officeart/2005/8/layout/orgChart1"/>
    <dgm:cxn modelId="{9F25ED0B-2232-4CAF-BC98-E24F869B2D17}" type="presParOf" srcId="{C338DB76-10C3-4FA0-9AF0-BC7D862E2225}" destId="{160908DA-CDC9-4052-864D-8680384DAF94}" srcOrd="1" destOrd="0" presId="urn:microsoft.com/office/officeart/2005/8/layout/orgChart1"/>
    <dgm:cxn modelId="{E3F6C957-74A5-43B4-B947-87F07302CFE6}" type="presParOf" srcId="{7767936F-132B-4BDA-A9D3-54301E0C6DCF}" destId="{D30F9A74-62F7-4B73-9413-7BB0EB19A706}" srcOrd="1" destOrd="0" presId="urn:microsoft.com/office/officeart/2005/8/layout/orgChart1"/>
    <dgm:cxn modelId="{1C498863-07C1-4119-AD26-3A16F2EC3224}" type="presParOf" srcId="{D30F9A74-62F7-4B73-9413-7BB0EB19A706}" destId="{41200CBF-638A-400D-B55E-206C3B11DE11}" srcOrd="0" destOrd="0" presId="urn:microsoft.com/office/officeart/2005/8/layout/orgChart1"/>
    <dgm:cxn modelId="{C9AC5E97-2EBD-420A-B01F-65125E7D1EB2}" type="presParOf" srcId="{D30F9A74-62F7-4B73-9413-7BB0EB19A706}" destId="{D478580A-BAA5-40BD-8F00-697CD2CB8FCC}" srcOrd="1" destOrd="0" presId="urn:microsoft.com/office/officeart/2005/8/layout/orgChart1"/>
    <dgm:cxn modelId="{CBC39479-1B03-4311-9645-6287CE8276A2}" type="presParOf" srcId="{D478580A-BAA5-40BD-8F00-697CD2CB8FCC}" destId="{4A324C93-4F1A-48C0-9921-CB72C961E020}" srcOrd="0" destOrd="0" presId="urn:microsoft.com/office/officeart/2005/8/layout/orgChart1"/>
    <dgm:cxn modelId="{5914A9E2-0C30-45CF-8357-458E33699ECF}" type="presParOf" srcId="{4A324C93-4F1A-48C0-9921-CB72C961E020}" destId="{47C29E2F-7AD3-496F-A5D6-05737B3F856E}" srcOrd="0" destOrd="0" presId="urn:microsoft.com/office/officeart/2005/8/layout/orgChart1"/>
    <dgm:cxn modelId="{95846534-4C05-479A-AF7C-3A5297864F9D}" type="presParOf" srcId="{4A324C93-4F1A-48C0-9921-CB72C961E020}" destId="{3818FC8F-8606-447E-AC3B-596E12ABC29C}" srcOrd="1" destOrd="0" presId="urn:microsoft.com/office/officeart/2005/8/layout/orgChart1"/>
    <dgm:cxn modelId="{54070CC0-5206-4462-91FF-ED67A85F017C}" type="presParOf" srcId="{D478580A-BAA5-40BD-8F00-697CD2CB8FCC}" destId="{ABEBA1F4-C0DD-4A3A-BC58-1BDD3709EF7C}" srcOrd="1" destOrd="0" presId="urn:microsoft.com/office/officeart/2005/8/layout/orgChart1"/>
    <dgm:cxn modelId="{3F5CEC99-FE56-4B47-A635-1CE0421E0440}" type="presParOf" srcId="{D478580A-BAA5-40BD-8F00-697CD2CB8FCC}" destId="{6C378310-0C10-4EEC-B55C-DC8B563690A8}" srcOrd="2" destOrd="0" presId="urn:microsoft.com/office/officeart/2005/8/layout/orgChart1"/>
    <dgm:cxn modelId="{ADE77B7F-D135-47CD-9303-C5DA93A09A61}" type="presParOf" srcId="{D30F9A74-62F7-4B73-9413-7BB0EB19A706}" destId="{25BEAFE7-BED5-4659-ADA3-95DCBE87C14E}" srcOrd="2" destOrd="0" presId="urn:microsoft.com/office/officeart/2005/8/layout/orgChart1"/>
    <dgm:cxn modelId="{1DC648FF-BF39-4E2C-969F-873F8DC0AC02}" type="presParOf" srcId="{D30F9A74-62F7-4B73-9413-7BB0EB19A706}" destId="{45E45C44-322A-443F-B867-55356EE3B678}" srcOrd="3" destOrd="0" presId="urn:microsoft.com/office/officeart/2005/8/layout/orgChart1"/>
    <dgm:cxn modelId="{5349C304-BBD0-427A-BECF-106A2BE5FD35}" type="presParOf" srcId="{45E45C44-322A-443F-B867-55356EE3B678}" destId="{24C6D9CD-9C1A-4C60-9187-4242FEB32D1E}" srcOrd="0" destOrd="0" presId="urn:microsoft.com/office/officeart/2005/8/layout/orgChart1"/>
    <dgm:cxn modelId="{E557921F-2432-4253-8971-03900C72F96A}" type="presParOf" srcId="{24C6D9CD-9C1A-4C60-9187-4242FEB32D1E}" destId="{FD54BC7D-8BAA-4200-83DB-8646332DC79E}" srcOrd="0" destOrd="0" presId="urn:microsoft.com/office/officeart/2005/8/layout/orgChart1"/>
    <dgm:cxn modelId="{CFC8A89B-D49F-4BD3-88D9-D4BFEB4E642B}" type="presParOf" srcId="{24C6D9CD-9C1A-4C60-9187-4242FEB32D1E}" destId="{5AC73711-45B8-4D95-8E59-2BFC3AB3363D}" srcOrd="1" destOrd="0" presId="urn:microsoft.com/office/officeart/2005/8/layout/orgChart1"/>
    <dgm:cxn modelId="{84E9A574-DCB1-4A39-81B8-5C19DA6355B2}" type="presParOf" srcId="{45E45C44-322A-443F-B867-55356EE3B678}" destId="{5AF882B7-A6B8-4CED-80D9-3EF642B27E4B}" srcOrd="1" destOrd="0" presId="urn:microsoft.com/office/officeart/2005/8/layout/orgChart1"/>
    <dgm:cxn modelId="{D5A0B085-A989-4B6D-BB9F-63EFB1A29488}" type="presParOf" srcId="{45E45C44-322A-443F-B867-55356EE3B678}" destId="{D973D01F-A5C6-4948-A4B9-57277E0B19DD}" srcOrd="2" destOrd="0" presId="urn:microsoft.com/office/officeart/2005/8/layout/orgChart1"/>
    <dgm:cxn modelId="{D346445A-0088-4882-A17F-837A065470C6}" type="presParOf" srcId="{D30F9A74-62F7-4B73-9413-7BB0EB19A706}" destId="{CF65F5FA-FD49-4A01-B2F1-506E63CB2EA6}" srcOrd="4" destOrd="0" presId="urn:microsoft.com/office/officeart/2005/8/layout/orgChart1"/>
    <dgm:cxn modelId="{04CBCB06-B992-45C0-AFB3-CA3A4484971B}" type="presParOf" srcId="{D30F9A74-62F7-4B73-9413-7BB0EB19A706}" destId="{E0A59717-6E06-492C-BD56-826AADB353AF}" srcOrd="5" destOrd="0" presId="urn:microsoft.com/office/officeart/2005/8/layout/orgChart1"/>
    <dgm:cxn modelId="{627CD389-2612-4EC6-BF24-371E599EBADC}" type="presParOf" srcId="{E0A59717-6E06-492C-BD56-826AADB353AF}" destId="{020CB0B9-8384-490A-8A3F-06BB7762908F}" srcOrd="0" destOrd="0" presId="urn:microsoft.com/office/officeart/2005/8/layout/orgChart1"/>
    <dgm:cxn modelId="{71A80B0F-4CB0-470A-9D64-75C62AF9B382}" type="presParOf" srcId="{020CB0B9-8384-490A-8A3F-06BB7762908F}" destId="{78C69464-F85A-4F42-8BB3-2A870AB23045}" srcOrd="0" destOrd="0" presId="urn:microsoft.com/office/officeart/2005/8/layout/orgChart1"/>
    <dgm:cxn modelId="{76DAD4DD-C0AA-4850-9D12-C4DCBDFF27A5}" type="presParOf" srcId="{020CB0B9-8384-490A-8A3F-06BB7762908F}" destId="{A3B471F7-4A8D-4BC0-8108-59C1DF26CAE2}" srcOrd="1" destOrd="0" presId="urn:microsoft.com/office/officeart/2005/8/layout/orgChart1"/>
    <dgm:cxn modelId="{D0BDEBBE-32F8-4642-9EE9-8B6DB0A76D78}" type="presParOf" srcId="{E0A59717-6E06-492C-BD56-826AADB353AF}" destId="{6801515A-CEC1-4650-BCF7-0E7B388E1B15}" srcOrd="1" destOrd="0" presId="urn:microsoft.com/office/officeart/2005/8/layout/orgChart1"/>
    <dgm:cxn modelId="{0A6AA245-67C9-4438-9679-430FD828B855}" type="presParOf" srcId="{E0A59717-6E06-492C-BD56-826AADB353AF}" destId="{39C7D216-7480-4CF6-9ECB-0A8FC1073D80}" srcOrd="2" destOrd="0" presId="urn:microsoft.com/office/officeart/2005/8/layout/orgChart1"/>
    <dgm:cxn modelId="{247CA523-8066-4711-A030-B63922D01AEC}" type="presParOf" srcId="{7767936F-132B-4BDA-A9D3-54301E0C6DCF}" destId="{FDBA226A-1E10-4A11-B37D-F1A39552C4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65F5FA-FD49-4A01-B2F1-506E63CB2EA6}">
      <dsp:nvSpPr>
        <dsp:cNvPr id="0" name=""/>
        <dsp:cNvSpPr/>
      </dsp:nvSpPr>
      <dsp:spPr>
        <a:xfrm>
          <a:off x="4107685" y="1355150"/>
          <a:ext cx="2906217" cy="504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92"/>
              </a:lnTo>
              <a:lnTo>
                <a:pt x="2906217" y="252192"/>
              </a:lnTo>
              <a:lnTo>
                <a:pt x="2906217" y="504384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EAFE7-BED5-4659-ADA3-95DCBE87C14E}">
      <dsp:nvSpPr>
        <dsp:cNvPr id="0" name=""/>
        <dsp:cNvSpPr/>
      </dsp:nvSpPr>
      <dsp:spPr>
        <a:xfrm>
          <a:off x="4061965" y="1355150"/>
          <a:ext cx="91440" cy="504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384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00CBF-638A-400D-B55E-206C3B11DE11}">
      <dsp:nvSpPr>
        <dsp:cNvPr id="0" name=""/>
        <dsp:cNvSpPr/>
      </dsp:nvSpPr>
      <dsp:spPr>
        <a:xfrm>
          <a:off x="1201467" y="1355150"/>
          <a:ext cx="2906217" cy="504384"/>
        </a:xfrm>
        <a:custGeom>
          <a:avLst/>
          <a:gdLst/>
          <a:ahLst/>
          <a:cxnLst/>
          <a:rect l="0" t="0" r="0" b="0"/>
          <a:pathLst>
            <a:path>
              <a:moveTo>
                <a:pt x="2906217" y="0"/>
              </a:moveTo>
              <a:lnTo>
                <a:pt x="2906217" y="252192"/>
              </a:lnTo>
              <a:lnTo>
                <a:pt x="0" y="252192"/>
              </a:lnTo>
              <a:lnTo>
                <a:pt x="0" y="504384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651F2-DD4F-43E0-B56E-008EC5D8ACDB}">
      <dsp:nvSpPr>
        <dsp:cNvPr id="0" name=""/>
        <dsp:cNvSpPr/>
      </dsp:nvSpPr>
      <dsp:spPr>
        <a:xfrm>
          <a:off x="1315722" y="154234"/>
          <a:ext cx="5583924" cy="120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Элементарные жанры</a:t>
          </a:r>
          <a:endParaRPr lang="ru-RU" sz="3100" kern="1200" dirty="0"/>
        </a:p>
      </dsp:txBody>
      <dsp:txXfrm>
        <a:off x="1315722" y="154234"/>
        <a:ext cx="5583924" cy="1200916"/>
      </dsp:txXfrm>
    </dsp:sp>
    <dsp:sp modelId="{47C29E2F-7AD3-496F-A5D6-05737B3F856E}">
      <dsp:nvSpPr>
        <dsp:cNvPr id="0" name=""/>
        <dsp:cNvSpPr/>
      </dsp:nvSpPr>
      <dsp:spPr>
        <a:xfrm>
          <a:off x="551" y="1859535"/>
          <a:ext cx="2401832" cy="120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Игры информации</a:t>
          </a:r>
          <a:endParaRPr lang="ru-RU" sz="3100" kern="1200" dirty="0"/>
        </a:p>
      </dsp:txBody>
      <dsp:txXfrm>
        <a:off x="551" y="1859535"/>
        <a:ext cx="2401832" cy="1200916"/>
      </dsp:txXfrm>
    </dsp:sp>
    <dsp:sp modelId="{FD54BC7D-8BAA-4200-83DB-8646332DC79E}">
      <dsp:nvSpPr>
        <dsp:cNvPr id="0" name=""/>
        <dsp:cNvSpPr/>
      </dsp:nvSpPr>
      <dsp:spPr>
        <a:xfrm>
          <a:off x="2906768" y="1859535"/>
          <a:ext cx="2401832" cy="120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Игры действий </a:t>
          </a:r>
          <a:endParaRPr lang="ru-RU" sz="3100" kern="1200" dirty="0"/>
        </a:p>
      </dsp:txBody>
      <dsp:txXfrm>
        <a:off x="2906768" y="1859535"/>
        <a:ext cx="2401832" cy="1200916"/>
      </dsp:txXfrm>
    </dsp:sp>
    <dsp:sp modelId="{78C69464-F85A-4F42-8BB3-2A870AB23045}">
      <dsp:nvSpPr>
        <dsp:cNvPr id="0" name=""/>
        <dsp:cNvSpPr/>
      </dsp:nvSpPr>
      <dsp:spPr>
        <a:xfrm>
          <a:off x="5812986" y="1859535"/>
          <a:ext cx="2401832" cy="120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Игры контроля</a:t>
          </a:r>
          <a:endParaRPr lang="ru-RU" sz="3100" kern="1200" dirty="0"/>
        </a:p>
      </dsp:txBody>
      <dsp:txXfrm>
        <a:off x="5812986" y="1859535"/>
        <a:ext cx="2401832" cy="1200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426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809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4238"/>
            <a:ext cx="4945063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Щелчок правит 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809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21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09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8475"/>
            <a:ext cx="2921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617337-EA59-49CD-8904-2CD495B337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0023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3831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73831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BA75C38-2B15-4A24-945C-EA5642380D6F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444CEDB-D185-49E4-8FDD-9858E434F3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1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919D4-D619-4D34-A578-FC999F791CDC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4E84-A30E-422C-98F6-84EC34EEF3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8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2D8AA-12D5-41AE-A226-2679A7E715F5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C40D-0366-4659-96BE-7AD01A2470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7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0D3D9-E43F-4230-9DFD-EC1E7ACB2811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48DD-05AB-4C42-BDD1-A250979696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42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EBBBD-B162-45E2-A0D7-18E3E4D46EC8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B287-BFE3-4D7D-9AD5-E6BC52E261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50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D37A5-2176-4B78-AABB-0A5F06196921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49F69-11E6-46E9-96EA-1CA5C78B53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16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EDC3-F93D-4343-A22C-6C30B5731A49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04F36-32D0-49CC-AE1F-6135CD3103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33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7BE0-2CBF-4E9B-961D-3A9E7A2886B3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6995-B0B7-44CF-9A96-23033DC6F2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47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298D-00E5-49D7-9483-9D3913F0D822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F8DDC-A737-462A-985D-714A31A366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1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D1855-77D8-45AD-89A2-1DBBF5E9B512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CB43-DCAC-41E4-BA49-A4F810239C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26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F20D-4843-4C60-91FE-8C55B1463386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4E4DE-7AD3-406B-870D-4C57FA77DF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31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37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65B20A17-56A4-407C-B88F-83D44F174DC8}" type="datetime1">
              <a:rPr lang="ru-RU"/>
              <a:pPr>
                <a:defRPr/>
              </a:pPr>
              <a:t>18.08.2017</a:t>
            </a:fld>
            <a:endParaRPr lang="ru-RU"/>
          </a:p>
        </p:txBody>
      </p:sp>
      <p:sp>
        <p:nvSpPr>
          <p:cNvPr id="737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37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CE314BE-88DC-4A5A-AEC8-CF0CDB3633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классификации игр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548DD-05AB-4C42-BDD1-A2509796967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49860" y="1916832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1</a:t>
            </a:r>
            <a:r>
              <a:rPr lang="ru-RU" b="1" u="sng" dirty="0"/>
              <a:t>. Классификация по платформе:</a:t>
            </a:r>
          </a:p>
          <a:p>
            <a:pPr marL="355600"/>
            <a:r>
              <a:rPr lang="ru-RU" dirty="0"/>
              <a:t>1.1. Персональный компьютер (ПК, PC, ноутбук, </a:t>
            </a:r>
            <a:r>
              <a:rPr lang="ru-RU" dirty="0" err="1"/>
              <a:t>нетбук</a:t>
            </a:r>
            <a:r>
              <a:rPr lang="ru-RU" dirty="0"/>
              <a:t>).</a:t>
            </a:r>
          </a:p>
          <a:p>
            <a:pPr marL="355600"/>
            <a:r>
              <a:rPr lang="ru-RU" dirty="0"/>
              <a:t>1.2. Игровая консоль или приставка (PS, </a:t>
            </a:r>
            <a:r>
              <a:rPr lang="ru-RU" dirty="0" err="1"/>
              <a:t>Xbox</a:t>
            </a:r>
            <a:r>
              <a:rPr lang="ru-RU" dirty="0"/>
              <a:t>, </a:t>
            </a:r>
            <a:r>
              <a:rPr lang="ru-RU" dirty="0" err="1"/>
              <a:t>Nintendo</a:t>
            </a:r>
            <a:r>
              <a:rPr lang="ru-RU" dirty="0"/>
              <a:t>).</a:t>
            </a:r>
          </a:p>
          <a:p>
            <a:pPr marL="355600"/>
            <a:r>
              <a:rPr lang="ru-RU" dirty="0"/>
              <a:t>1.3. Мобильное устройство: телефон, планшет, карманный компьютер (КПК, PDA).</a:t>
            </a:r>
          </a:p>
          <a:p>
            <a:pPr marL="355600"/>
            <a:r>
              <a:rPr lang="ru-RU" dirty="0"/>
              <a:t>1.4. Игровой автомат.</a:t>
            </a:r>
          </a:p>
          <a:p>
            <a:pPr marL="355600"/>
            <a:r>
              <a:rPr lang="ru-RU" dirty="0"/>
              <a:t>1.5. </a:t>
            </a:r>
            <a:r>
              <a:rPr lang="ru-RU" dirty="0" err="1"/>
              <a:t>Браузерная</a:t>
            </a:r>
            <a:r>
              <a:rPr lang="ru-RU" dirty="0"/>
              <a:t> или </a:t>
            </a:r>
            <a:r>
              <a:rPr lang="ru-RU" dirty="0" err="1"/>
              <a:t>флеш</a:t>
            </a:r>
            <a:r>
              <a:rPr lang="ru-RU" dirty="0"/>
              <a:t>-игра (виртуальная интернет платформа).</a:t>
            </a:r>
          </a:p>
        </p:txBody>
      </p:sp>
    </p:spTree>
    <p:extLst>
      <p:ext uri="{BB962C8B-B14F-4D97-AF65-F5344CB8AC3E}">
        <p14:creationId xmlns:p14="http://schemas.microsoft.com/office/powerpoint/2010/main" xmlns="" val="332961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5689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/>
              <a:t>5. Классификация по типу распространения игр:</a:t>
            </a:r>
          </a:p>
          <a:p>
            <a:pPr algn="just"/>
            <a:r>
              <a:rPr lang="ru-RU" dirty="0"/>
              <a:t>Платные игры</a:t>
            </a:r>
          </a:p>
          <a:p>
            <a:pPr marL="355600" algn="just"/>
            <a:r>
              <a:rPr lang="ru-RU" dirty="0"/>
              <a:t>5.1. Игра на физическом носителе (диски, картриджи).</a:t>
            </a:r>
          </a:p>
          <a:p>
            <a:pPr marL="355600" algn="just"/>
            <a:r>
              <a:rPr lang="ru-RU" dirty="0"/>
              <a:t>5.2. Цифровая копия игры (продажа игр через Интернет).</a:t>
            </a:r>
          </a:p>
          <a:p>
            <a:pPr marL="355600" algn="just"/>
            <a:r>
              <a:rPr lang="ru-RU" dirty="0"/>
              <a:t>5.3. Оплата за игровое время (игровые автоматы, некоторые MMO-игры).</a:t>
            </a:r>
          </a:p>
          <a:p>
            <a:pPr algn="just"/>
            <a:r>
              <a:rPr lang="ru-RU" dirty="0"/>
              <a:t>Бесплатные игры:</a:t>
            </a:r>
          </a:p>
          <a:p>
            <a:pPr marL="355600" algn="just"/>
            <a:r>
              <a:rPr lang="ru-RU" dirty="0"/>
              <a:t>5.4. Условно бесплатная игра (</a:t>
            </a:r>
            <a:r>
              <a:rPr lang="ru-RU" dirty="0" err="1"/>
              <a:t>shareware</a:t>
            </a:r>
            <a:r>
              <a:rPr lang="ru-RU" dirty="0"/>
              <a:t>).</a:t>
            </a:r>
          </a:p>
          <a:p>
            <a:pPr marL="355600" algn="just"/>
            <a:r>
              <a:rPr lang="ru-RU" dirty="0"/>
              <a:t>5.5. Бесплатная игра с </a:t>
            </a:r>
            <a:r>
              <a:rPr lang="ru-RU" dirty="0" err="1"/>
              <a:t>микротранзакциями</a:t>
            </a:r>
            <a:r>
              <a:rPr lang="ru-RU" dirty="0"/>
              <a:t> (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, free2play) (большая часть MMO-игр).</a:t>
            </a:r>
          </a:p>
          <a:p>
            <a:pPr marL="355600" algn="just"/>
            <a:r>
              <a:rPr lang="ru-RU" dirty="0"/>
              <a:t>5.6. Бесплатная игра (</a:t>
            </a:r>
            <a:r>
              <a:rPr lang="ru-RU" dirty="0" err="1"/>
              <a:t>флеш</a:t>
            </a:r>
            <a:r>
              <a:rPr lang="ru-RU" dirty="0"/>
              <a:t>-игра, </a:t>
            </a:r>
            <a:r>
              <a:rPr lang="ru-RU" dirty="0" err="1"/>
              <a:t>браузерная</a:t>
            </a:r>
            <a:r>
              <a:rPr lang="ru-RU" dirty="0"/>
              <a:t> игра, скачиваемая игра).</a:t>
            </a:r>
          </a:p>
        </p:txBody>
      </p:sp>
    </p:spTree>
    <p:extLst>
      <p:ext uri="{BB962C8B-B14F-4D97-AF65-F5344CB8AC3E}">
        <p14:creationId xmlns:p14="http://schemas.microsoft.com/office/powerpoint/2010/main" xmlns="" val="1361158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важность долгосрочных планов, уровень искусственного интеллекта врага.   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Battles in Normandy</a:t>
            </a:r>
            <a:r>
              <a:rPr lang="ru-RU" dirty="0" smtClean="0"/>
              <a:t>, </a:t>
            </a:r>
            <a:r>
              <a:rPr lang="en-US" dirty="0" smtClean="0"/>
              <a:t>2004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Hearts of Iron II</a:t>
            </a:r>
            <a:r>
              <a:rPr lang="ru-RU" dirty="0" smtClean="0"/>
              <a:t>, </a:t>
            </a:r>
            <a:r>
              <a:rPr lang="en-US" dirty="0" smtClean="0"/>
              <a:t>2005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Elven</a:t>
            </a:r>
            <a:r>
              <a:rPr lang="en-US" dirty="0" smtClean="0"/>
              <a:t> Legacy (</a:t>
            </a:r>
            <a:r>
              <a:rPr lang="en-US" dirty="0" err="1" smtClean="0"/>
              <a:t>Кодекс</a:t>
            </a:r>
            <a:r>
              <a:rPr lang="en-US" dirty="0" smtClean="0"/>
              <a:t> </a:t>
            </a:r>
            <a:r>
              <a:rPr lang="en-US" dirty="0" err="1" smtClean="0"/>
              <a:t>Войны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Risk II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Hearts of Iron III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  <a:endParaRPr lang="ru-RU" dirty="0"/>
          </a:p>
        </p:txBody>
      </p:sp>
      <p:pic>
        <p:nvPicPr>
          <p:cNvPr id="194562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63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64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65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66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67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i="1" dirty="0" smtClean="0"/>
              <a:t>  </a:t>
            </a:r>
            <a:r>
              <a:rPr lang="en-US" b="1" dirty="0" smtClean="0">
                <a:solidFill>
                  <a:srgbClr val="C00000"/>
                </a:solidFill>
              </a:rPr>
              <a:t>Strategy (</a:t>
            </a:r>
            <a:r>
              <a:rPr lang="ru-RU" b="1" dirty="0" smtClean="0">
                <a:solidFill>
                  <a:srgbClr val="C00000"/>
                </a:solidFill>
              </a:rPr>
              <a:t>локальная стратегия)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= </a:t>
            </a:r>
            <a:r>
              <a:rPr lang="ru-RU" b="1" dirty="0" err="1" smtClean="0">
                <a:solidFill>
                  <a:srgbClr val="C00000"/>
                </a:solidFill>
              </a:rPr>
              <a:t>тактика+микроконтроль+развитие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Геймплей</a:t>
            </a:r>
            <a:r>
              <a:rPr lang="ru-RU" dirty="0" smtClean="0"/>
              <a:t> делится на две составляющие: построение базы (необходимой для создания армии) и участие в сражениях. Если базы статичные (стоят с самого начала игры, не уничтожаются, и нельзя построить новые), то все действия в таких играх сводятся к захвату баз (ключевых точек). Если же базы уничтожаются, то все действия сводятся к накоплению наибольшей по силе армии и уничтожении армии и базы противника.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  есть базы для создания армии и противник</a:t>
            </a:r>
            <a:endParaRPr lang="ru-RU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наличие принципа "камень-ножницы-бумага", количество вариантов развития, важность захвата промежуточных точек. 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Heroes of Might and Magic III</a:t>
            </a:r>
            <a:r>
              <a:rPr lang="ru-RU" dirty="0" smtClean="0"/>
              <a:t>, </a:t>
            </a:r>
            <a:r>
              <a:rPr lang="en-US" dirty="0" smtClean="0"/>
              <a:t>1999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Disciples II: Dark Prophecy</a:t>
            </a:r>
            <a:r>
              <a:rPr lang="ru-RU" dirty="0" smtClean="0"/>
              <a:t>, </a:t>
            </a:r>
            <a:r>
              <a:rPr lang="en-US" dirty="0" smtClean="0"/>
              <a:t>2002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Heroes of Might and Magic IV</a:t>
            </a:r>
            <a:r>
              <a:rPr lang="ru-RU" dirty="0" smtClean="0"/>
              <a:t>, </a:t>
            </a:r>
            <a:r>
              <a:rPr lang="en-US" dirty="0" smtClean="0"/>
              <a:t>2002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Heroes of Might and Magic V</a:t>
            </a:r>
            <a:r>
              <a:rPr lang="ru-RU" dirty="0" smtClean="0"/>
              <a:t>, </a:t>
            </a:r>
            <a:r>
              <a:rPr lang="en-US" dirty="0" smtClean="0"/>
              <a:t>2006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Etherlords</a:t>
            </a:r>
            <a:r>
              <a:rPr lang="ru-RU" dirty="0" smtClean="0"/>
              <a:t>, </a:t>
            </a:r>
            <a:r>
              <a:rPr lang="en-US" dirty="0" smtClean="0"/>
              <a:t>2001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Disciples III: Renaissance</a:t>
            </a:r>
            <a:r>
              <a:rPr lang="ru-RU" dirty="0" smtClean="0"/>
              <a:t>, </a:t>
            </a:r>
            <a:r>
              <a:rPr lang="en-US" dirty="0" smtClean="0"/>
              <a:t>2010</a:t>
            </a:r>
            <a:endParaRPr lang="ru-RU" dirty="0"/>
          </a:p>
        </p:txBody>
      </p:sp>
      <p:pic>
        <p:nvPicPr>
          <p:cNvPr id="195586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587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588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589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590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591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i="1" dirty="0" smtClean="0"/>
              <a:t>  </a:t>
            </a:r>
            <a:r>
              <a:rPr lang="en-US" i="1" dirty="0" smtClean="0"/>
              <a:t>  </a:t>
            </a:r>
            <a:r>
              <a:rPr lang="en-US" b="1" dirty="0" smtClean="0">
                <a:solidFill>
                  <a:srgbClr val="C00000"/>
                </a:solidFill>
              </a:rPr>
              <a:t>Global Strategy (</a:t>
            </a:r>
            <a:r>
              <a:rPr lang="ru-RU" b="1" dirty="0" smtClean="0">
                <a:solidFill>
                  <a:srgbClr val="C00000"/>
                </a:solidFill>
              </a:rPr>
              <a:t>глобальная стратегия)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= </a:t>
            </a:r>
            <a:r>
              <a:rPr lang="ru-RU" b="1" dirty="0" err="1" smtClean="0">
                <a:solidFill>
                  <a:srgbClr val="C00000"/>
                </a:solidFill>
              </a:rPr>
              <a:t>планирование+тактика+микроконтроль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+</a:t>
            </a:r>
            <a:r>
              <a:rPr lang="ru-RU" b="1" dirty="0" err="1" smtClean="0">
                <a:solidFill>
                  <a:srgbClr val="C00000"/>
                </a:solidFill>
              </a:rPr>
              <a:t>развитие+забота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Игры такого рода состоят из многих частей, составляющих вместе деятельность правительства отдельного государства: распространение по карте, постройка баз, постройка боевых единиц на базах, дипломатия, технический прогресс, забота о гражданах своей страны.</a:t>
            </a:r>
            <a:br>
              <a:rPr lang="ru-RU" dirty="0" smtClean="0"/>
            </a:br>
            <a:r>
              <a:rPr lang="ru-RU" dirty="0" smtClean="0"/>
              <a:t>Глобальные стратегии могут быть либо пошаговыми, либо в реальном времени, но с очень неспешным </a:t>
            </a:r>
            <a:r>
              <a:rPr lang="ru-RU" dirty="0" err="1" smtClean="0"/>
              <a:t>геймплеем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Признак:  игрок управляет целой страной: промышленностью, экономикой, армией, наукой, дипломатией, разведкой</a:t>
            </a:r>
            <a:endParaRPr lang="ru-RU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разнообразие </a:t>
            </a:r>
            <a:r>
              <a:rPr lang="ru-RU" dirty="0" err="1" smtClean="0"/>
              <a:t>геймплея</a:t>
            </a:r>
            <a:r>
              <a:rPr lang="ru-RU" dirty="0" smtClean="0"/>
              <a:t>, важность долгосрочных планов, возможность выбора своего стиля игры, возможность автоматизации повторяющихся действий. </a:t>
            </a:r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Civilization IV</a:t>
            </a:r>
            <a:r>
              <a:rPr lang="ru-RU" dirty="0" smtClean="0"/>
              <a:t>, </a:t>
            </a:r>
            <a:r>
              <a:rPr lang="en-US" dirty="0" smtClean="0"/>
              <a:t>2005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Galactic Civilizations II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Sid Meier's Civilization V</a:t>
            </a:r>
            <a:r>
              <a:rPr lang="ru-RU" dirty="0" smtClean="0"/>
              <a:t>, </a:t>
            </a:r>
            <a:r>
              <a:rPr lang="en-US" dirty="0" smtClean="0"/>
              <a:t>2010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Empire: Total War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Sid Meier's Civilization VI</a:t>
            </a:r>
            <a:r>
              <a:rPr lang="ru-RU" dirty="0" smtClean="0"/>
              <a:t>, </a:t>
            </a:r>
            <a:r>
              <a:rPr lang="en-US" dirty="0" smtClean="0"/>
              <a:t>2016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Spore</a:t>
            </a:r>
            <a:r>
              <a:rPr lang="ru-RU" dirty="0" smtClean="0"/>
              <a:t>, </a:t>
            </a:r>
            <a:r>
              <a:rPr lang="en-US" dirty="0" smtClean="0"/>
              <a:t>2008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Total War: Attila</a:t>
            </a:r>
            <a:r>
              <a:rPr lang="ru-RU" dirty="0" smtClean="0"/>
              <a:t>, </a:t>
            </a:r>
            <a:r>
              <a:rPr lang="en-US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93037" cy="857248"/>
          </a:xfrm>
        </p:spPr>
        <p:txBody>
          <a:bodyPr/>
          <a:lstStyle/>
          <a:p>
            <a:r>
              <a:rPr lang="ru-RU" dirty="0" smtClean="0"/>
              <a:t>Гибридные макро-жанры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1021282"/>
            <a:ext cx="87154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Action-RPG (</a:t>
            </a:r>
            <a:r>
              <a:rPr lang="ru-RU" b="1" dirty="0" smtClean="0">
                <a:solidFill>
                  <a:srgbClr val="C00000"/>
                </a:solidFill>
              </a:rPr>
              <a:t>боевая ролевая игра)=</a:t>
            </a:r>
          </a:p>
          <a:p>
            <a:pPr algn="ctr"/>
            <a:r>
              <a:rPr lang="ru-RU" b="1" dirty="0" err="1" smtClean="0">
                <a:solidFill>
                  <a:srgbClr val="C00000"/>
                </a:solidFill>
              </a:rPr>
              <a:t>=загадки+общение+роль+уклонение+уничтожение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Жанр на стыке двух разделов: игр информации и игр действий. Смесь двух жанров: RPG и </a:t>
            </a:r>
            <a:r>
              <a:rPr lang="ru-RU" dirty="0" err="1" smtClean="0"/>
              <a:t>Slasher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Главное действие — сражение. Все уровни- одно сплошное поле боя, где нет ничего, кроме враждебных монстров, сражаться нужно постоянно. Существуют лишь небольшие островки безопасности – города или небольшие поселения, в которых и сосредоточены оставшиеся элементы ролевого общения – торговля, общение и союз.</a:t>
            </a:r>
          </a:p>
          <a:p>
            <a:pPr algn="just"/>
            <a:r>
              <a:rPr lang="ru-RU" dirty="0" smtClean="0"/>
              <a:t>Признак:	ролевая игра, в которой сражения и прокачка доминируют над всем остальным</a:t>
            </a:r>
            <a:endParaRPr lang="ru-RU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сложность и разнообразие врагов, количество вариантов развития героя, разнообразие игровых персонажей, их способностей, вооружения. </a:t>
            </a:r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Diablo II</a:t>
            </a:r>
            <a:r>
              <a:rPr lang="ru-RU" dirty="0" smtClean="0"/>
              <a:t>, </a:t>
            </a:r>
            <a:r>
              <a:rPr lang="en-US" dirty="0" smtClean="0"/>
              <a:t>2000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Torchlight II</a:t>
            </a:r>
            <a:r>
              <a:rPr lang="ru-RU" dirty="0" smtClean="0"/>
              <a:t>, </a:t>
            </a:r>
            <a:r>
              <a:rPr lang="en-US" dirty="0" smtClean="0"/>
              <a:t>2012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Diablo III</a:t>
            </a:r>
            <a:r>
              <a:rPr lang="ru-RU" dirty="0" smtClean="0"/>
              <a:t>, </a:t>
            </a:r>
            <a:r>
              <a:rPr lang="en-US" dirty="0" smtClean="0"/>
              <a:t>2012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Dungeon Siege II</a:t>
            </a:r>
            <a:r>
              <a:rPr lang="ru-RU" dirty="0" smtClean="0"/>
              <a:t>, </a:t>
            </a:r>
            <a:r>
              <a:rPr lang="en-US" dirty="0" smtClean="0"/>
              <a:t>2005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Titan Quest</a:t>
            </a:r>
            <a:r>
              <a:rPr lang="ru-RU" dirty="0" smtClean="0"/>
              <a:t>, </a:t>
            </a:r>
            <a:r>
              <a:rPr lang="en-US" dirty="0" smtClean="0"/>
              <a:t>2006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Sacred 2: Fallen Angel</a:t>
            </a:r>
            <a:r>
              <a:rPr lang="ru-RU" dirty="0" smtClean="0"/>
              <a:t>, 2</a:t>
            </a:r>
            <a:r>
              <a:rPr lang="en-US" dirty="0" smtClean="0"/>
              <a:t>008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Hellgate</a:t>
            </a:r>
            <a:r>
              <a:rPr lang="en-US" dirty="0" smtClean="0"/>
              <a:t>: London</a:t>
            </a:r>
            <a:r>
              <a:rPr lang="ru-RU" dirty="0" smtClean="0"/>
              <a:t>, 2007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285728"/>
            <a:ext cx="87154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RTS (</a:t>
            </a:r>
            <a:r>
              <a:rPr lang="ru-RU" b="1" dirty="0" smtClean="0">
                <a:solidFill>
                  <a:srgbClr val="C00000"/>
                </a:solidFill>
              </a:rPr>
              <a:t>стратегия-боевик)=</a:t>
            </a:r>
          </a:p>
          <a:p>
            <a:pPr algn="ctr"/>
            <a:r>
              <a:rPr lang="ru-RU" b="1" dirty="0" err="1" smtClean="0">
                <a:solidFill>
                  <a:srgbClr val="C00000"/>
                </a:solidFill>
              </a:rPr>
              <a:t>=тактика+микроконтроль+развитие+уничтожение+</a:t>
            </a:r>
            <a:r>
              <a:rPr lang="ru-RU" b="1" dirty="0" smtClean="0">
                <a:solidFill>
                  <a:srgbClr val="C00000"/>
                </a:solidFill>
              </a:rPr>
              <a:t> соревнование</a:t>
            </a:r>
          </a:p>
          <a:p>
            <a:pPr algn="just"/>
            <a:r>
              <a:rPr lang="ru-RU" dirty="0" smtClean="0"/>
              <a:t>Жанр на стыке двух разделов: игр контроля и игр действий. </a:t>
            </a:r>
          </a:p>
          <a:p>
            <a:pPr algn="just"/>
            <a:r>
              <a:rPr lang="ru-RU" dirty="0" err="1" smtClean="0"/>
              <a:t>Геймплей</a:t>
            </a:r>
            <a:r>
              <a:rPr lang="ru-RU" dirty="0" smtClean="0"/>
              <a:t> делится на две составляющие: построение базы (необходимой для создания армии) и участие в сражениях. Во время построения своей армии задается «тактика» и «развитие», во время самого сражения важен «</a:t>
            </a:r>
            <a:r>
              <a:rPr lang="ru-RU" dirty="0" err="1" smtClean="0"/>
              <a:t>микроконтроль</a:t>
            </a:r>
            <a:r>
              <a:rPr lang="ru-RU" dirty="0" smtClean="0"/>
              <a:t>».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	строительство базы и сражения в реальном времени</a:t>
            </a:r>
            <a:endParaRPr lang="ru-RU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разнообразие и баланс воюющих сторон, наличие принципа "камень-ножницы-бумага", важность тактических приёмов, зрелищность сражений.</a:t>
            </a:r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Warcraft</a:t>
            </a:r>
            <a:r>
              <a:rPr lang="en-US" dirty="0" smtClean="0"/>
              <a:t> III</a:t>
            </a:r>
            <a:r>
              <a:rPr lang="ru-RU" dirty="0" smtClean="0"/>
              <a:t>, </a:t>
            </a:r>
            <a:r>
              <a:rPr lang="en-US" dirty="0" smtClean="0"/>
              <a:t>2002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Starcraft</a:t>
            </a:r>
            <a:r>
              <a:rPr lang="en-US" dirty="0" smtClean="0"/>
              <a:t> II: Wings of Liberty</a:t>
            </a:r>
            <a:r>
              <a:rPr lang="ru-RU" dirty="0" smtClean="0"/>
              <a:t>, </a:t>
            </a:r>
            <a:r>
              <a:rPr lang="en-US" dirty="0" smtClean="0"/>
              <a:t>2010-2013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Warhammer</a:t>
            </a:r>
            <a:r>
              <a:rPr lang="en-US" dirty="0" smtClean="0"/>
              <a:t> 40 000: Dawn of War</a:t>
            </a:r>
            <a:r>
              <a:rPr lang="ru-RU" dirty="0" smtClean="0"/>
              <a:t>, </a:t>
            </a:r>
            <a:r>
              <a:rPr lang="en-US" dirty="0" smtClean="0"/>
              <a:t>2006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Supreme Commander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Total War: WARHAMMER</a:t>
            </a:r>
            <a:r>
              <a:rPr lang="ru-RU" dirty="0" smtClean="0"/>
              <a:t>, </a:t>
            </a:r>
            <a:r>
              <a:rPr lang="en-US" dirty="0" smtClean="0"/>
              <a:t>2016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Age of Empires III</a:t>
            </a:r>
            <a:r>
              <a:rPr lang="ru-RU" dirty="0" smtClean="0"/>
              <a:t>, </a:t>
            </a:r>
            <a:r>
              <a:rPr lang="en-US" dirty="0" smtClean="0"/>
              <a:t>2006</a:t>
            </a:r>
            <a:r>
              <a:rPr lang="ru-RU" dirty="0" smtClean="0"/>
              <a:t>, </a:t>
            </a: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Command &amp; Conquer: Red Alert 3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Grey Goo</a:t>
            </a:r>
            <a:r>
              <a:rPr lang="ru-RU" smtClean="0"/>
              <a:t>, </a:t>
            </a:r>
            <a:r>
              <a:rPr lang="en-US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/>
              <a:t>6. Классификация по количеству игроков</a:t>
            </a:r>
            <a:r>
              <a:rPr lang="ru-RU" b="1" u="sng" dirty="0" smtClean="0"/>
              <a:t>:</a:t>
            </a:r>
          </a:p>
          <a:p>
            <a:pPr algn="just"/>
            <a:endParaRPr lang="ru-RU" b="1" u="sng" dirty="0"/>
          </a:p>
          <a:p>
            <a:pPr marL="723900" algn="just"/>
            <a:r>
              <a:rPr lang="ru-RU" dirty="0"/>
              <a:t>6.1. Одиночная игра (</a:t>
            </a:r>
            <a:r>
              <a:rPr lang="ru-RU" dirty="0" err="1"/>
              <a:t>Синглплейер</a:t>
            </a:r>
            <a:r>
              <a:rPr lang="ru-RU" dirty="0"/>
              <a:t>, англ. </a:t>
            </a:r>
            <a:r>
              <a:rPr lang="en-US" dirty="0" err="1"/>
              <a:t>Singleplayer</a:t>
            </a:r>
            <a:r>
              <a:rPr lang="en-US" dirty="0"/>
              <a:t>).</a:t>
            </a:r>
          </a:p>
          <a:p>
            <a:pPr marL="723900" algn="just"/>
            <a:r>
              <a:rPr lang="en-US" dirty="0"/>
              <a:t>6.2. </a:t>
            </a:r>
            <a:r>
              <a:rPr lang="ru-RU" dirty="0"/>
              <a:t>Совместная игра на одном устройстве (</a:t>
            </a:r>
            <a:r>
              <a:rPr lang="en-US" dirty="0" err="1"/>
              <a:t>Hotseat</a:t>
            </a:r>
            <a:r>
              <a:rPr lang="en-US" dirty="0"/>
              <a:t>, </a:t>
            </a:r>
            <a:r>
              <a:rPr lang="en-US" dirty="0" err="1"/>
              <a:t>Splitscreen</a:t>
            </a:r>
            <a:r>
              <a:rPr lang="en-US" dirty="0"/>
              <a:t>).</a:t>
            </a:r>
          </a:p>
          <a:p>
            <a:pPr marL="723900" algn="just"/>
            <a:r>
              <a:rPr lang="en-US" dirty="0"/>
              <a:t>6.3. </a:t>
            </a:r>
            <a:r>
              <a:rPr lang="ru-RU" dirty="0"/>
              <a:t>Многопользовательская игра (</a:t>
            </a:r>
            <a:r>
              <a:rPr lang="ru-RU" dirty="0" err="1"/>
              <a:t>Мультиплейер</a:t>
            </a:r>
            <a:r>
              <a:rPr lang="ru-RU" dirty="0"/>
              <a:t>, </a:t>
            </a:r>
            <a:r>
              <a:rPr lang="en-US" dirty="0"/>
              <a:t>Multiplayer).</a:t>
            </a:r>
          </a:p>
          <a:p>
            <a:pPr marL="723900" algn="just"/>
            <a:r>
              <a:rPr lang="en-US" dirty="0"/>
              <a:t>6.4. </a:t>
            </a:r>
            <a:r>
              <a:rPr lang="ru-RU" dirty="0"/>
              <a:t>Массовая онлайн игра (англ. </a:t>
            </a:r>
            <a:r>
              <a:rPr lang="en-US" dirty="0"/>
              <a:t>Massively multiplayer online game, MMO).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3887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Жанры компьютерных игр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643182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Игровые жанры определяются не по сюжету, а по игровым действиям, которые наиболее часто совершает игрок.</a:t>
            </a:r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Проблемы классификации жанров</a:t>
            </a:r>
            <a:endParaRPr lang="ru-RU" sz="40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00034" y="2017713"/>
            <a:ext cx="8455054" cy="4114800"/>
          </a:xfrm>
        </p:spPr>
        <p:txBody>
          <a:bodyPr/>
          <a:lstStyle/>
          <a:p>
            <a:pPr algn="just"/>
            <a:r>
              <a:rPr lang="ru-RU" sz="2800" dirty="0" smtClean="0"/>
              <a:t> по поводу многих игр существуют сомнения по их жанровой принадлежности;</a:t>
            </a:r>
          </a:p>
          <a:p>
            <a:pPr algn="just"/>
            <a:r>
              <a:rPr lang="ru-RU" sz="2800" dirty="0" smtClean="0"/>
              <a:t>- разные источники называют одни и те же жанры разными именами;</a:t>
            </a:r>
          </a:p>
          <a:p>
            <a:pPr algn="just"/>
            <a:r>
              <a:rPr lang="ru-RU" sz="2800" dirty="0" smtClean="0"/>
              <a:t>- все виды игр иногда называют различными симуляторами («</a:t>
            </a:r>
            <a:r>
              <a:rPr lang="ru-RU" sz="2800" dirty="0" err="1" smtClean="0"/>
              <a:t>Action</a:t>
            </a:r>
            <a:r>
              <a:rPr lang="ru-RU" sz="2800" dirty="0" smtClean="0"/>
              <a:t>» – «симулятор солдата», «</a:t>
            </a:r>
            <a:r>
              <a:rPr lang="ru-RU" sz="2800" dirty="0" err="1" smtClean="0"/>
              <a:t>Strategy</a:t>
            </a:r>
            <a:r>
              <a:rPr lang="ru-RU" sz="2800" dirty="0" smtClean="0"/>
              <a:t>» – «симулятор полководца», «Командный </a:t>
            </a:r>
            <a:r>
              <a:rPr lang="ru-RU" sz="2800" dirty="0" err="1" smtClean="0"/>
              <a:t>экшн</a:t>
            </a:r>
            <a:r>
              <a:rPr lang="ru-RU" sz="2800" dirty="0" smtClean="0"/>
              <a:t>» - «тактический симулятор»).</a:t>
            </a:r>
          </a:p>
          <a:p>
            <a:pPr algn="just"/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2"/>
            <a:ext cx="9048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71472" y="0"/>
          <a:ext cx="8215370" cy="321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348" y="3429000"/>
            <a:ext cx="2214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Обучение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Загадки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Общение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Роль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Изучение</a:t>
            </a:r>
            <a:endParaRPr lang="ru-R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3429000"/>
            <a:ext cx="2786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Собирание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Уклонение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Уничтожение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Соревнование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Вождение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5074" y="3429000"/>
            <a:ext cx="2857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Забота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Создание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Контроль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Тактика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+mj-lt"/>
              </a:rPr>
              <a:t>Планирование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/>
          <a:lstStyle/>
          <a:p>
            <a:r>
              <a:rPr lang="ru-RU" dirty="0" smtClean="0"/>
              <a:t>Игры информации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«Обучение»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2143116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Обучение</a:t>
            </a:r>
            <a:r>
              <a:rPr lang="ru-RU" dirty="0" smtClean="0"/>
              <a:t> - процесс получения новых знаний, умений, навыков, способностей. Обучение в игре может быть как явным, так и фоновым (через выразительные графические и звуковые средства, через культурный символизм, понятный и доступный представителям одной или нескольких близких культур).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85728"/>
            <a:ext cx="7793037" cy="403240"/>
          </a:xfrm>
        </p:spPr>
        <p:txBody>
          <a:bodyPr/>
          <a:lstStyle/>
          <a:p>
            <a:r>
              <a:rPr lang="ru-RU" sz="3200" b="1" i="1" dirty="0" smtClean="0"/>
              <a:t>Реализация в игре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779413"/>
            <a:ext cx="8001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 - для детей: изучение цифр, алфавита, прочих базовых знаний.</a:t>
            </a:r>
          </a:p>
          <a:p>
            <a:pPr algn="just"/>
            <a:r>
              <a:rPr lang="ru-RU" dirty="0" smtClean="0"/>
              <a:t>- для взрослой аудитории - приобретение конкретных навыков и знаний: симуляторы управления техникой, исторические игры, наглядные физические процессы, занимательное программирование.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u="sng" dirty="0" smtClean="0"/>
              <a:t>Особенность: </a:t>
            </a:r>
            <a:r>
              <a:rPr lang="ru-RU" dirty="0" smtClean="0"/>
              <a:t>обучение конкретным знаниям (факты, законы, правила, формулы), а не самостоятельному мышлению.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внутри жанра: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5009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–  по виду обучения (целенаправленное, фоновое, внутреннее);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– по масштабу обучения (предметы/объекты, существа, люди/др. разумные расы, общественное устройство, устройство мироздания);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–  по способу подачи материала (подсказка, пример/демонстрация, участие в событии, справка, объяснение).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548DD-05AB-4C42-BDD1-A2509796967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2</a:t>
            </a:r>
            <a:r>
              <a:rPr lang="ru-RU" b="1" u="sng" dirty="0"/>
              <a:t>. Классификация по графическому изображению игры:</a:t>
            </a:r>
          </a:p>
          <a:p>
            <a:r>
              <a:rPr lang="ru-RU" b="1" dirty="0"/>
              <a:t>2.1. Классификация по расположению игровой камеры:</a:t>
            </a:r>
          </a:p>
          <a:p>
            <a:pPr marL="723900"/>
            <a:r>
              <a:rPr lang="ru-RU" dirty="0"/>
              <a:t>2.1.1. Вид от 1-го лица (вид из глаз).</a:t>
            </a:r>
          </a:p>
          <a:p>
            <a:pPr marL="723900"/>
            <a:r>
              <a:rPr lang="ru-RU" dirty="0"/>
              <a:t>2.1.2. Вид от 3-го лица (вид сзади).</a:t>
            </a:r>
          </a:p>
          <a:p>
            <a:pPr marL="723900"/>
            <a:r>
              <a:rPr lang="ru-RU" dirty="0"/>
              <a:t>2.1.3. </a:t>
            </a:r>
            <a:r>
              <a:rPr lang="ru-RU" dirty="0" smtClean="0"/>
              <a:t>Двумерный </a:t>
            </a:r>
            <a:r>
              <a:rPr lang="ru-RU" dirty="0"/>
              <a:t>вид сбоку (2D вид сбоку).</a:t>
            </a:r>
          </a:p>
          <a:p>
            <a:pPr marL="723900"/>
            <a:r>
              <a:rPr lang="ru-RU" dirty="0"/>
              <a:t>2.1.4. Трехмерный вид сбоку (3D вид сбоку, </a:t>
            </a:r>
            <a:r>
              <a:rPr lang="ru-RU" dirty="0" err="1"/>
              <a:t>псевдотрехмерность</a:t>
            </a:r>
            <a:r>
              <a:rPr lang="ru-RU" dirty="0"/>
              <a:t>).</a:t>
            </a:r>
          </a:p>
          <a:p>
            <a:pPr marL="723900"/>
            <a:r>
              <a:rPr lang="ru-RU" dirty="0"/>
              <a:t>2.1.5. </a:t>
            </a:r>
            <a:r>
              <a:rPr lang="ru-RU" dirty="0" smtClean="0"/>
              <a:t>Двумерный </a:t>
            </a:r>
            <a:r>
              <a:rPr lang="ru-RU" dirty="0"/>
              <a:t>вид сверху (2D </a:t>
            </a:r>
            <a:r>
              <a:rPr lang="ru-RU" dirty="0" err="1"/>
              <a:t>TopDawn</a:t>
            </a:r>
            <a:r>
              <a:rPr lang="ru-RU" dirty="0"/>
              <a:t>).</a:t>
            </a:r>
          </a:p>
          <a:p>
            <a:pPr marL="723900"/>
            <a:r>
              <a:rPr lang="ru-RU" dirty="0"/>
              <a:t>2.1.6. Трехмерный вид сверху (3D </a:t>
            </a:r>
            <a:r>
              <a:rPr lang="ru-RU" dirty="0" err="1"/>
              <a:t>TopDawn</a:t>
            </a:r>
            <a:r>
              <a:rPr lang="ru-RU" dirty="0"/>
              <a:t>, изометрия).</a:t>
            </a:r>
          </a:p>
        </p:txBody>
      </p:sp>
    </p:spTree>
    <p:extLst>
      <p:ext uri="{BB962C8B-B14F-4D97-AF65-F5344CB8AC3E}">
        <p14:creationId xmlns:p14="http://schemas.microsoft.com/office/powerpoint/2010/main" xmlns="" val="139391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93037" cy="617554"/>
          </a:xfrm>
        </p:spPr>
        <p:txBody>
          <a:bodyPr/>
          <a:lstStyle/>
          <a:p>
            <a:r>
              <a:rPr lang="ru-RU" sz="3600" dirty="0" smtClean="0"/>
              <a:t>Виды обучения: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Целенаправленное обучение</a:t>
            </a:r>
            <a:r>
              <a:rPr lang="ru-RU" dirty="0" smtClean="0"/>
              <a:t> – явно указаны цели и ожидаемые результаты обучения.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Примеры:</a:t>
            </a:r>
            <a:r>
              <a:rPr lang="ru-RU" dirty="0" smtClean="0"/>
              <a:t>  </a:t>
            </a:r>
          </a:p>
          <a:p>
            <a:pPr algn="just"/>
            <a:endParaRPr lang="ru-RU" dirty="0" smtClean="0"/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тренажеры, имитирующие реальные транспортные средства;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игры, предлагающие знакомство и объяснение известных природных и социальных систем;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изучение физических законов на практике.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14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Фоновое обучение</a:t>
            </a:r>
            <a:r>
              <a:rPr lang="ru-RU" dirty="0" smtClean="0"/>
              <a:t> - игроку мало объясняют о происходящем или вовсе не делают этого, игрок становится участником определенных событий, получает личный опыт, и на основе него формирует свое мировоззрение, получает знания об устройстве мира, отношениях между людьми, моделях поведения в конкретных ситуациях  (например, псевдоисторические игры).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Внутреннее обучение</a:t>
            </a:r>
            <a:r>
              <a:rPr lang="ru-RU" dirty="0" smtClean="0"/>
              <a:t> – </a:t>
            </a:r>
            <a:r>
              <a:rPr lang="ru-RU" dirty="0" err="1" smtClean="0"/>
              <a:t>обучение</a:t>
            </a:r>
            <a:r>
              <a:rPr lang="ru-RU" dirty="0" smtClean="0"/>
              <a:t> правилам самой игры. Передаваемые знания нужны лишь внутри игры, и бесполезны за её пределами (всевозможные </a:t>
            </a:r>
            <a:r>
              <a:rPr lang="en-US" dirty="0" smtClean="0"/>
              <a:t>tutorials</a:t>
            </a:r>
            <a:r>
              <a:rPr lang="ru-RU" dirty="0" smtClean="0"/>
              <a:t>, обучающие миссии в начале игры</a:t>
            </a:r>
            <a:r>
              <a:rPr lang="en-US" dirty="0" smtClean="0"/>
              <a:t> – </a:t>
            </a:r>
            <a:r>
              <a:rPr lang="ru-RU" dirty="0" smtClean="0"/>
              <a:t>обязательный элемент любой </a:t>
            </a:r>
            <a:r>
              <a:rPr lang="ru-RU" dirty="0" err="1" smtClean="0"/>
              <a:t>крупнобюджетной</a:t>
            </a:r>
            <a:r>
              <a:rPr lang="ru-RU" dirty="0" smtClean="0"/>
              <a:t> игры).</a:t>
            </a:r>
          </a:p>
          <a:p>
            <a:pPr algn="just"/>
            <a:r>
              <a:rPr lang="ru-RU" dirty="0" smtClean="0"/>
              <a:t> Внутреннее обучение позволяет уменьшить порог вхождения в игру, не </a:t>
            </a:r>
            <a:r>
              <a:rPr lang="ru-RU" dirty="0" err="1" smtClean="0"/>
              <a:t>обрушая</a:t>
            </a:r>
            <a:r>
              <a:rPr lang="ru-RU" dirty="0" smtClean="0"/>
              <a:t> сразу всю игровую механику на игрока, а показывая её небольшими порциями, дополняя её объяснениями, комментариями или примерами.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 обучения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28662" y="2285992"/>
            <a:ext cx="77867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Предметы, объекты</a:t>
            </a:r>
            <a:r>
              <a:rPr lang="ru-RU" dirty="0" smtClean="0"/>
              <a:t> – обучение методам использования определенных предметов. Самый распространенный масштаб в играх. Предметом обучения являются все интерактивные игровые объекты: оружие, экипировка, инструменты, </a:t>
            </a:r>
            <a:r>
              <a:rPr lang="ru-RU" dirty="0" err="1" smtClean="0"/>
              <a:t>расходники</a:t>
            </a:r>
            <a:r>
              <a:rPr lang="ru-RU" dirty="0" smtClean="0"/>
              <a:t>, материалы, ресурсы, мебель, транспортные средства и т.д.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1472" y="1142984"/>
            <a:ext cx="80724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Существа</a:t>
            </a:r>
            <a:r>
              <a:rPr lang="ru-RU" dirty="0" smtClean="0"/>
              <a:t> – обучение взаимодействию с живыми существами. </a:t>
            </a:r>
          </a:p>
          <a:p>
            <a:pPr algn="just"/>
            <a:r>
              <a:rPr lang="ru-RU" dirty="0" smtClean="0"/>
              <a:t>Существа делятся в играх на группы по ролям: враги, нейтралы, помощники, живые декорации. Часто они имеют односложный функционал, примитивное Примеры: </a:t>
            </a:r>
            <a:r>
              <a:rPr lang="ru-RU" dirty="0" err="1" smtClean="0"/>
              <a:t>Mount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Blade</a:t>
            </a:r>
            <a:r>
              <a:rPr lang="ru-RU" dirty="0" smtClean="0"/>
              <a:t> (верховая езда), </a:t>
            </a:r>
            <a:r>
              <a:rPr lang="ru-RU" dirty="0" err="1" smtClean="0"/>
              <a:t>Bear</a:t>
            </a:r>
            <a:r>
              <a:rPr lang="ru-RU" dirty="0" smtClean="0"/>
              <a:t> </a:t>
            </a:r>
            <a:r>
              <a:rPr lang="ru-RU" dirty="0" err="1" smtClean="0"/>
              <a:t>Simulator</a:t>
            </a:r>
            <a:r>
              <a:rPr lang="ru-RU" dirty="0" smtClean="0"/>
              <a:t>,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Plan</a:t>
            </a:r>
            <a:r>
              <a:rPr lang="ru-RU" dirty="0" smtClean="0"/>
              <a:t>, </a:t>
            </a:r>
            <a:r>
              <a:rPr lang="ru-RU" dirty="0" err="1" smtClean="0"/>
              <a:t>Catlateral</a:t>
            </a:r>
            <a:r>
              <a:rPr lang="ru-RU" dirty="0" smtClean="0"/>
              <a:t> </a:t>
            </a:r>
            <a:r>
              <a:rPr lang="ru-RU" dirty="0" err="1" smtClean="0"/>
              <a:t>Damage</a:t>
            </a:r>
            <a:r>
              <a:rPr lang="ru-RU" dirty="0" smtClean="0"/>
              <a:t>, </a:t>
            </a:r>
            <a:r>
              <a:rPr lang="ru-RU" dirty="0" err="1" smtClean="0"/>
              <a:t>Mister</a:t>
            </a:r>
            <a:r>
              <a:rPr lang="ru-RU" dirty="0" smtClean="0"/>
              <a:t> </a:t>
            </a:r>
            <a:r>
              <a:rPr lang="ru-RU" dirty="0" err="1" smtClean="0"/>
              <a:t>Mosquito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Исключения, пытающиеся имитировать жизнь животных с возможностью управления их поведением: </a:t>
            </a:r>
            <a:r>
              <a:rPr lang="ru-RU" dirty="0" err="1" smtClean="0"/>
              <a:t>Wolf</a:t>
            </a:r>
            <a:r>
              <a:rPr lang="ru-RU" dirty="0" smtClean="0"/>
              <a:t> </a:t>
            </a:r>
            <a:r>
              <a:rPr lang="ru-RU" dirty="0" err="1" smtClean="0"/>
              <a:t>Simulator</a:t>
            </a:r>
            <a:r>
              <a:rPr lang="ru-RU" dirty="0" smtClean="0"/>
              <a:t>, </a:t>
            </a:r>
            <a:r>
              <a:rPr lang="ru-RU" dirty="0" err="1" smtClean="0"/>
              <a:t>Shelter</a:t>
            </a:r>
            <a:r>
              <a:rPr lang="ru-RU" dirty="0" smtClean="0"/>
              <a:t> 1-2, </a:t>
            </a:r>
            <a:r>
              <a:rPr lang="ru-RU" dirty="0" err="1" smtClean="0"/>
              <a:t>Little</a:t>
            </a:r>
            <a:r>
              <a:rPr lang="ru-RU" dirty="0" smtClean="0"/>
              <a:t> </a:t>
            </a:r>
            <a:r>
              <a:rPr lang="ru-RU" dirty="0" err="1" smtClean="0"/>
              <a:t>Barker</a:t>
            </a:r>
            <a:r>
              <a:rPr lang="ru-RU" dirty="0" smtClean="0"/>
              <a:t> - </a:t>
            </a:r>
            <a:r>
              <a:rPr lang="ru-RU" dirty="0" err="1" smtClean="0"/>
              <a:t>Kudryavka</a:t>
            </a:r>
            <a:r>
              <a:rPr lang="ru-RU" dirty="0" smtClean="0"/>
              <a:t>, </a:t>
            </a:r>
            <a:r>
              <a:rPr lang="ru-RU" dirty="0" err="1" smtClean="0"/>
              <a:t>Lion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0034" y="285728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Люди и другие разумные расы</a:t>
            </a:r>
            <a:r>
              <a:rPr lang="ru-RU" dirty="0" smtClean="0"/>
              <a:t> – масштаб обучения культуре разумных существ, их поведению, способам взаимодействия.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Почти всегда присутствует в играх, как минимум в лице персонажа, управляемого игроком.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42910" y="428604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Общественное устройство</a:t>
            </a:r>
            <a:r>
              <a:rPr lang="ru-RU" dirty="0" smtClean="0"/>
              <a:t> – обучение правилам существования в больших группах, социальные, политические, экономические отношения. </a:t>
            </a:r>
          </a:p>
          <a:p>
            <a:pPr algn="just"/>
            <a:r>
              <a:rPr lang="ru-RU" dirty="0" smtClean="0"/>
              <a:t>Почти всегда есть в играх в явном или скрытом виде.</a:t>
            </a:r>
          </a:p>
          <a:p>
            <a:pPr algn="just"/>
            <a:r>
              <a:rPr lang="ru-RU" dirty="0" smtClean="0"/>
              <a:t>Часто многие моменты общественных отношений изображают очень условно, используют лишь в качестве сюжета и смысловой нагрузки для целей персонажа.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8596" y="571480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Устройство мироздания</a:t>
            </a:r>
            <a:r>
              <a:rPr lang="ru-RU" dirty="0" smtClean="0"/>
              <a:t> - описание, объяснение и демонстрация открытых человеком или неизвестных, но предполагаемых законов мироздания (гравитация, магнетизм, оптические эффекты, взаимодействие с материей, природные явления, космос, движение планет и </a:t>
            </a:r>
            <a:r>
              <a:rPr lang="ru-RU" dirty="0" err="1" smtClean="0"/>
              <a:t>т.д</a:t>
            </a:r>
            <a:r>
              <a:rPr lang="ru-RU" dirty="0" smtClean="0"/>
              <a:t>).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Это самый не раскрытый из всех масштабов в играх.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Способы подачи информации:</a:t>
            </a:r>
            <a:endParaRPr lang="ru-RU" sz="4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7224" y="2285992"/>
            <a:ext cx="7643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Подсказка</a:t>
            </a:r>
            <a:r>
              <a:rPr lang="ru-RU" dirty="0" smtClean="0"/>
              <a:t> – игроку выводят текстовые или голосовые сообщения о том, что от него требуется. Игрок сам выполняет действия.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Пример, демонстрация</a:t>
            </a:r>
            <a:r>
              <a:rPr lang="ru-RU" dirty="0" smtClean="0"/>
              <a:t> – в игре наглядно показывают, что должно произойти от действий игрока. Игроку остаётся лишь повторять увиденные действия.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4282" y="785794"/>
            <a:ext cx="86439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Участие в событии (</a:t>
            </a:r>
            <a:r>
              <a:rPr lang="ru-RU" b="1" dirty="0" err="1" smtClean="0"/>
              <a:t>геймплейное</a:t>
            </a:r>
            <a:r>
              <a:rPr lang="ru-RU" b="1" dirty="0" smtClean="0"/>
              <a:t> обучение)</a:t>
            </a:r>
            <a:r>
              <a:rPr lang="ru-RU" dirty="0" smtClean="0"/>
              <a:t> – в игре создаётся такая ситуация, что игрок в первый раз сам неосознанно совершает нужные действия, затем он должен самостоятельно повторять их в усложненных вариантах. </a:t>
            </a:r>
          </a:p>
          <a:p>
            <a:pPr algn="just"/>
            <a:r>
              <a:rPr lang="ru-RU" b="1" dirty="0" smtClean="0"/>
              <a:t>Справка</a:t>
            </a:r>
            <a:r>
              <a:rPr lang="ru-RU" dirty="0" smtClean="0"/>
              <a:t> – в игре существует подробное описание реальных или вымышленных объектов, которые используются в игре. </a:t>
            </a:r>
          </a:p>
          <a:p>
            <a:pPr algn="just"/>
            <a:r>
              <a:rPr lang="ru-RU" dirty="0" smtClean="0"/>
              <a:t>О</a:t>
            </a:r>
            <a:r>
              <a:rPr lang="ru-RU" b="1" dirty="0" smtClean="0"/>
              <a:t>бъяснение</a:t>
            </a:r>
            <a:r>
              <a:rPr lang="ru-RU" dirty="0" smtClean="0"/>
              <a:t> – игрок выполняет действия, в это время появляются комментарии игры, объясняющие, как и за счет чего это происходит, различные факты из реальной жизни (практически не встречается в играх).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2.2</a:t>
            </a:r>
            <a:r>
              <a:rPr lang="ru-RU" b="1" dirty="0"/>
              <a:t>. Классификация по технологии графического изображения:</a:t>
            </a:r>
          </a:p>
          <a:p>
            <a:pPr marL="723900" algn="just"/>
            <a:r>
              <a:rPr lang="ru-RU" dirty="0"/>
              <a:t>2.2.1. Отсутствие графики (текстовые игры, псевдографика).</a:t>
            </a:r>
          </a:p>
          <a:p>
            <a:pPr marL="723900" algn="just"/>
            <a:r>
              <a:rPr lang="ru-RU" dirty="0"/>
              <a:t>2.2.2. Двухмерная графика (векторная, растровая).</a:t>
            </a:r>
          </a:p>
          <a:p>
            <a:pPr marL="723900" algn="just"/>
            <a:r>
              <a:rPr lang="ru-RU" dirty="0"/>
              <a:t>2.2.3. Трехмерная графика.</a:t>
            </a:r>
          </a:p>
          <a:p>
            <a:pPr marL="723900" algn="just"/>
            <a:r>
              <a:rPr lang="ru-RU" dirty="0"/>
              <a:t>2.2.4. Объемное изображение (стерео очки).</a:t>
            </a:r>
          </a:p>
          <a:p>
            <a:pPr marL="723900" algn="just"/>
            <a:r>
              <a:rPr lang="ru-RU" dirty="0"/>
              <a:t>2.2.5. Дополненная реальность (мобильные устройства с видеокамерой).</a:t>
            </a:r>
          </a:p>
          <a:p>
            <a:pPr marL="723900" algn="just"/>
            <a:r>
              <a:rPr lang="ru-RU" dirty="0"/>
              <a:t>2.2.6. Виртуальная реальность (шлем виртуальной реальности).</a:t>
            </a:r>
          </a:p>
        </p:txBody>
      </p:sp>
    </p:spTree>
    <p:extLst>
      <p:ext uri="{BB962C8B-B14F-4D97-AF65-F5344CB8AC3E}">
        <p14:creationId xmlns:p14="http://schemas.microsoft.com/office/powerpoint/2010/main" xmlns="" val="696095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i="1" dirty="0" smtClean="0"/>
              <a:t>Элементарный жанр «Загадки»</a:t>
            </a:r>
            <a:endParaRPr lang="ru-RU" sz="4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715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– тест: вопрос и несколько готовых вариантов ответа, из которых нужно выбрать правильный.</a:t>
            </a:r>
          </a:p>
          <a:p>
            <a:pPr algn="just"/>
            <a:endParaRPr lang="ru-RU" dirty="0" smtClean="0"/>
          </a:p>
          <a:p>
            <a:pPr algn="just">
              <a:buFontTx/>
              <a:buChar char="-"/>
            </a:pPr>
            <a:r>
              <a:rPr lang="ru-RU" dirty="0" smtClean="0"/>
              <a:t>ответы на вопросы;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- загадки в сюжете, когда часть истории и мотивов персонажей скрыта: загадки не обязательны, их решение дает лишь дополнительную информацию, помогающую лучше понять игровой мир.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93037" cy="1143000"/>
          </a:xfrm>
        </p:spPr>
        <p:txBody>
          <a:bodyPr/>
          <a:lstStyle/>
          <a:p>
            <a:r>
              <a:rPr lang="ru-RU" sz="4000" b="1" i="1" dirty="0" smtClean="0"/>
              <a:t>Элементарный жанр «Общение»</a:t>
            </a:r>
            <a:endParaRPr lang="ru-RU" sz="4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807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 данному жанру относятся новеллы, симуляторы свиданий, он является элементом  </a:t>
            </a:r>
            <a:r>
              <a:rPr lang="ru-RU" dirty="0" err="1" smtClean="0"/>
              <a:t>квестов</a:t>
            </a:r>
            <a:r>
              <a:rPr lang="ru-RU" dirty="0" smtClean="0"/>
              <a:t>, больших ролевых игр.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Общение – взаимодействие, влияющее на ход игры: сюжетные развилки, выбор правильных вариантов, общение между </a:t>
            </a:r>
            <a:r>
              <a:rPr lang="ru-RU" dirty="0" err="1" smtClean="0"/>
              <a:t>онлайн-игроками</a:t>
            </a:r>
            <a:r>
              <a:rPr lang="ru-RU" dirty="0" smtClean="0"/>
              <a:t> внутри команды для координации совместных действий.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«Роль»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071678"/>
            <a:ext cx="7858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Предполагает восприятие от лица персонажа.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Ролевые игры – это игры, в которых можно выбрать специализацию своего персонажа. Могут присутствовать прочие характеристики: раса, пол, физические и умственные данные, предрасположенности, навыки, умения, мировоззрение, модель поведения – всё то, что придаёт черты индивидуальности отдельному существу.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4282" y="785794"/>
            <a:ext cx="85011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0000CC"/>
                </a:solidFill>
              </a:rPr>
              <a:t>Масштаб роли:</a:t>
            </a:r>
          </a:p>
          <a:p>
            <a:pPr algn="just"/>
            <a:r>
              <a:rPr lang="ru-RU" b="1" dirty="0" smtClean="0"/>
              <a:t>Персонаж</a:t>
            </a:r>
            <a:r>
              <a:rPr lang="ru-RU" dirty="0" smtClean="0"/>
              <a:t> - чаще всего представлен в играх, ему уделяют очень много внимания. Игрок вместе с персонажем переживает не одно потрясение и проходит через целую историю, что создает мощную эмоциональную связь.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Группа</a:t>
            </a:r>
            <a:r>
              <a:rPr lang="ru-RU" dirty="0" smtClean="0"/>
              <a:t> - распространено меньше, плохо или частично реализовано. Персонажи участвуют в </a:t>
            </a:r>
            <a:r>
              <a:rPr lang="ru-RU" dirty="0" err="1" smtClean="0"/>
              <a:t>скриптах</a:t>
            </a:r>
            <a:r>
              <a:rPr lang="ru-RU" dirty="0" smtClean="0"/>
              <a:t> и, как правило, очень мало реагируют на происходящее.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4282" y="785794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Армия</a:t>
            </a:r>
            <a:r>
              <a:rPr lang="ru-RU" dirty="0" smtClean="0"/>
              <a:t> - множество обезличенных персонажей, готовы ради вас на всё. Конкретно с каждым нельзя взаимодействовать, только с группами или всеми в совокупности, но благодаря нуждам в ресурсах, плате и их потребностях, они воспринимаются как ваши подопечные.</a:t>
            </a:r>
          </a:p>
          <a:p>
            <a:pPr algn="just"/>
            <a:r>
              <a:rPr lang="ru-RU" b="1" dirty="0" smtClean="0"/>
              <a:t>Народ/цивилизация</a:t>
            </a:r>
            <a:r>
              <a:rPr lang="ru-RU" dirty="0" smtClean="0"/>
              <a:t> - отражает целый культурный пласт в исторической перспективе. Пример: серия игр </a:t>
            </a:r>
            <a:r>
              <a:rPr lang="ru-RU" dirty="0" err="1" smtClean="0"/>
              <a:t>Civillization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 smtClean="0"/>
              <a:t>Раса</a:t>
            </a:r>
            <a:r>
              <a:rPr lang="ru-RU" dirty="0" smtClean="0"/>
              <a:t> - отдельный вид существ под предводительством игрока. Почти не освоенный и тяжело передаваемый формат.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428604"/>
            <a:ext cx="85011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0000CC"/>
                </a:solidFill>
              </a:rPr>
              <a:t>Степень участия роли в процессе:</a:t>
            </a:r>
          </a:p>
          <a:p>
            <a:pPr algn="just"/>
            <a:r>
              <a:rPr lang="ru-RU" b="1" dirty="0" smtClean="0"/>
              <a:t>Участие</a:t>
            </a:r>
            <a:r>
              <a:rPr lang="ru-RU" dirty="0" smtClean="0"/>
              <a:t> - основная форма </a:t>
            </a:r>
            <a:r>
              <a:rPr lang="ru-RU" dirty="0" err="1" smtClean="0"/>
              <a:t>геймплея</a:t>
            </a:r>
            <a:r>
              <a:rPr lang="ru-RU" dirty="0" smtClean="0"/>
              <a:t>, где игрок при помощи "персонажа" совершает разные изменения в мире игры.</a:t>
            </a:r>
          </a:p>
          <a:p>
            <a:pPr algn="just"/>
            <a:r>
              <a:rPr lang="ru-RU" b="1" dirty="0" smtClean="0"/>
              <a:t>Наблюдение</a:t>
            </a:r>
            <a:r>
              <a:rPr lang="ru-RU" dirty="0" smtClean="0"/>
              <a:t> - игрок следит за процессом игры со стороны, не имеет прямого управления над персонажем, и максимум – может лишь влиять на мотивацию персонажей, а действия они будут выполнять сами.</a:t>
            </a:r>
          </a:p>
          <a:p>
            <a:pPr algn="just"/>
            <a:r>
              <a:rPr lang="ru-RU" b="1" dirty="0" smtClean="0"/>
              <a:t>Бездействие</a:t>
            </a:r>
            <a:r>
              <a:rPr lang="ru-RU" dirty="0" smtClean="0"/>
              <a:t> - нет возможности какого-либо управления и даже непрямого контроля за игровым процессом. Редкий вид игр с составным жанром или элементами "ZGP" (</a:t>
            </a:r>
            <a:r>
              <a:rPr lang="ru-RU" dirty="0" err="1" smtClean="0"/>
              <a:t>Zero</a:t>
            </a:r>
            <a:r>
              <a:rPr lang="ru-RU" dirty="0" smtClean="0"/>
              <a:t> </a:t>
            </a:r>
            <a:r>
              <a:rPr lang="ru-RU" dirty="0" err="1" smtClean="0"/>
              <a:t>playing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«Изучение»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28662" y="2285992"/>
            <a:ext cx="778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Изучение</a:t>
            </a:r>
            <a:r>
              <a:rPr lang="ru-RU" dirty="0" smtClean="0"/>
              <a:t> (освоение, </a:t>
            </a:r>
            <a:r>
              <a:rPr lang="ru-RU" dirty="0" err="1" smtClean="0"/>
              <a:t>exploration</a:t>
            </a:r>
            <a:r>
              <a:rPr lang="ru-RU" dirty="0" smtClean="0"/>
              <a:t>) – это то, что принято называть «открытым миром» в компьютерных играх - возможность самостоятельно находить себе занятия в игровом мире, не обращая внимания на сюжетные цели.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в игре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285992"/>
            <a:ext cx="7786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- Наиболее популярная форма - открытый мир в </a:t>
            </a:r>
            <a:r>
              <a:rPr lang="ru-RU" dirty="0" err="1" smtClean="0"/>
              <a:t>экшенах</a:t>
            </a:r>
            <a:r>
              <a:rPr lang="ru-RU" dirty="0" smtClean="0"/>
              <a:t> и ролевых играх. У игрока есть возможность посещать различные интересные места по своему усмотрению, выполнять дополнительные задания, собирать различные предметы.</a:t>
            </a:r>
          </a:p>
          <a:p>
            <a:pPr algn="just"/>
            <a:r>
              <a:rPr lang="ru-RU" dirty="0" smtClean="0"/>
              <a:t>- Игры, где кроме «изучения» ничего нет, обычно называют «симуляторами ходьбы»: от игрока почти ничего не требуют, остаётся только ходить и наслаждаться местными пейзажами.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Общая характеристика игр информации</a:t>
            </a:r>
            <a:endParaRPr lang="ru-RU" sz="4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Цель игры </a:t>
            </a:r>
            <a:r>
              <a:rPr lang="ru-RU" sz="3200" dirty="0"/>
              <a:t>– получение информации во всех её </a:t>
            </a:r>
            <a:r>
              <a:rPr lang="ru-RU" sz="3200" dirty="0" smtClean="0"/>
              <a:t>проявлениях (может присутствовать и </a:t>
            </a:r>
            <a:r>
              <a:rPr lang="ru-RU" sz="3200" dirty="0"/>
              <a:t>планирование, и динамика, но </a:t>
            </a:r>
            <a:r>
              <a:rPr lang="ru-RU" sz="3200" dirty="0" smtClean="0"/>
              <a:t>информация </a:t>
            </a:r>
            <a:r>
              <a:rPr lang="ru-RU" sz="3200" dirty="0"/>
              <a:t>намного </a:t>
            </a:r>
            <a:r>
              <a:rPr lang="ru-RU" sz="3200" dirty="0" smtClean="0"/>
              <a:t>важней)</a:t>
            </a:r>
            <a:endParaRPr lang="ru-RU" sz="3200" dirty="0"/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4443056" y="3984384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 bwMode="auto">
          <a:xfrm rot="10800000">
            <a:off x="554624" y="3984383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6" y="4897323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Игры с линейным сюжетом  (единственный </a:t>
            </a:r>
            <a:r>
              <a:rPr lang="ru-RU" dirty="0"/>
              <a:t>правильный </a:t>
            </a:r>
            <a:r>
              <a:rPr lang="ru-RU" dirty="0" smtClean="0"/>
              <a:t>путь)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78036" y="4897323"/>
            <a:ext cx="2658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Игры с абсолютной свободой и отсутствием сюжета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424" y="4897323"/>
            <a:ext cx="2289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RPG – возможность вживаться </a:t>
            </a:r>
            <a:r>
              <a:rPr lang="ru-RU" dirty="0"/>
              <a:t>в роль </a:t>
            </a:r>
            <a:r>
              <a:rPr lang="ru-RU" dirty="0" smtClean="0"/>
              <a:t>героя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655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Одноэлементные игры информации</a:t>
            </a:r>
            <a:endParaRPr lang="ru-RU" sz="4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000" dirty="0" smtClean="0"/>
              <a:t>Education </a:t>
            </a:r>
            <a:r>
              <a:rPr lang="en-US" sz="4000" dirty="0"/>
              <a:t>(</a:t>
            </a:r>
            <a:r>
              <a:rPr lang="ru-RU" sz="4000" dirty="0"/>
              <a:t>обучающая игра)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/>
              <a:t>Test (</a:t>
            </a:r>
            <a:r>
              <a:rPr lang="ru-RU" sz="4000" dirty="0"/>
              <a:t>вопросы, загадки)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/>
              <a:t>Contact (</a:t>
            </a:r>
            <a:r>
              <a:rPr lang="ru-RU" sz="4000" dirty="0"/>
              <a:t>общение)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/>
              <a:t>Hero (</a:t>
            </a:r>
            <a:r>
              <a:rPr lang="ru-RU" sz="4000" dirty="0"/>
              <a:t>геройская игра)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 err="1"/>
              <a:t>Toure</a:t>
            </a:r>
            <a:r>
              <a:rPr lang="en-US" sz="4000" dirty="0"/>
              <a:t> (</a:t>
            </a:r>
            <a:r>
              <a:rPr lang="ru-RU" sz="4000" dirty="0"/>
              <a:t>путешествие)</a:t>
            </a:r>
          </a:p>
        </p:txBody>
      </p:sp>
    </p:spTree>
    <p:extLst>
      <p:ext uri="{BB962C8B-B14F-4D97-AF65-F5344CB8AC3E}">
        <p14:creationId xmlns:p14="http://schemas.microsoft.com/office/powerpoint/2010/main" xmlns="" val="38090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3. Классификация по содержанию игры:</a:t>
            </a:r>
          </a:p>
          <a:p>
            <a:r>
              <a:rPr lang="ru-RU" b="1" dirty="0"/>
              <a:t>3.1. Классификация по </a:t>
            </a:r>
            <a:r>
              <a:rPr lang="ru-RU" b="1" dirty="0" smtClean="0"/>
              <a:t>жанрам.</a:t>
            </a:r>
            <a:endParaRPr lang="ru-RU" b="1" dirty="0"/>
          </a:p>
          <a:p>
            <a:r>
              <a:rPr lang="ru-RU" b="1" dirty="0" smtClean="0"/>
              <a:t>3.2</a:t>
            </a:r>
            <a:r>
              <a:rPr lang="ru-RU" b="1" dirty="0"/>
              <a:t>. Классификация по </a:t>
            </a:r>
            <a:r>
              <a:rPr lang="ru-RU" b="1" dirty="0" err="1"/>
              <a:t>сеттингу</a:t>
            </a:r>
            <a:r>
              <a:rPr lang="ru-RU" b="1" dirty="0"/>
              <a:t>:</a:t>
            </a:r>
          </a:p>
          <a:p>
            <a:r>
              <a:rPr lang="ru-RU" dirty="0"/>
              <a:t>По месту действия (тип вымышленного мира):</a:t>
            </a:r>
          </a:p>
          <a:p>
            <a:pPr marL="723900"/>
            <a:r>
              <a:rPr lang="ru-RU" dirty="0"/>
              <a:t>3.2.1. Реальный мир (игровой мир мало чем отличается от нашего мира).</a:t>
            </a:r>
          </a:p>
          <a:p>
            <a:pPr marL="723900"/>
            <a:r>
              <a:rPr lang="ru-RU" dirty="0"/>
              <a:t>3.2.2. Параллельные миры (реальный мир и переходы в искаженные миры). </a:t>
            </a:r>
          </a:p>
          <a:p>
            <a:pPr marL="723900"/>
            <a:r>
              <a:rPr lang="ru-RU" dirty="0"/>
              <a:t>3.2.3. Альтернативная история (другие варианты исторических событий). </a:t>
            </a:r>
          </a:p>
          <a:p>
            <a:pPr marL="723900"/>
            <a:r>
              <a:rPr lang="ru-RU" dirty="0"/>
              <a:t>3.2.4. </a:t>
            </a:r>
            <a:r>
              <a:rPr lang="ru-RU" dirty="0" err="1"/>
              <a:t>Фэнтези</a:t>
            </a:r>
            <a:r>
              <a:rPr lang="ru-RU" dirty="0"/>
              <a:t> (сказочный мир с наличием магии). </a:t>
            </a:r>
          </a:p>
        </p:txBody>
      </p:sp>
    </p:spTree>
    <p:extLst>
      <p:ext uri="{BB962C8B-B14F-4D97-AF65-F5344CB8AC3E}">
        <p14:creationId xmlns:p14="http://schemas.microsoft.com/office/powerpoint/2010/main" xmlns="" val="1425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(</a:t>
            </a:r>
            <a:r>
              <a:rPr lang="ru-RU" dirty="0"/>
              <a:t>обучающая игра)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2420888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Главное действие — получение новой </a:t>
            </a:r>
            <a:r>
              <a:rPr lang="ru-RU" dirty="0" smtClean="0"/>
              <a:t>информации. </a:t>
            </a:r>
          </a:p>
          <a:p>
            <a:pPr algn="just"/>
            <a:r>
              <a:rPr lang="ru-RU" dirty="0" smtClean="0"/>
              <a:t>Простейшие игры </a:t>
            </a:r>
            <a:r>
              <a:rPr lang="ru-RU" dirty="0"/>
              <a:t>— изучение цифр, алфавита, названий вещей</a:t>
            </a:r>
            <a:r>
              <a:rPr lang="ru-RU" dirty="0" smtClean="0"/>
              <a:t>.</a:t>
            </a:r>
          </a:p>
          <a:p>
            <a:pPr algn="just"/>
            <a:endParaRPr lang="ru-RU" b="1" u="sng" dirty="0"/>
          </a:p>
          <a:p>
            <a:pPr algn="just"/>
            <a:r>
              <a:rPr lang="ru-RU" b="1" u="sng" dirty="0"/>
              <a:t>Признак:</a:t>
            </a:r>
            <a:r>
              <a:rPr lang="ru-RU" dirty="0"/>
              <a:t>	учебный материал, отсутствие свободы действий</a:t>
            </a:r>
          </a:p>
        </p:txBody>
      </p:sp>
    </p:spTree>
    <p:extLst>
      <p:ext uri="{BB962C8B-B14F-4D97-AF65-F5344CB8AC3E}">
        <p14:creationId xmlns:p14="http://schemas.microsoft.com/office/powerpoint/2010/main" xmlns="" val="4185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Test (</a:t>
            </a:r>
            <a:r>
              <a:rPr lang="ru-RU" b="1" i="1" dirty="0"/>
              <a:t>вопросы, загадки)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/>
              <a:t>Главное действие — проверка знаний (ранее полученной информации</a:t>
            </a:r>
            <a:r>
              <a:rPr lang="ru-RU" sz="3600" dirty="0" smtClean="0"/>
              <a:t>) путем выбора верного ответа </a:t>
            </a:r>
            <a:r>
              <a:rPr lang="ru-RU" sz="3600" dirty="0"/>
              <a:t>из предложенных </a:t>
            </a:r>
            <a:r>
              <a:rPr lang="ru-RU" sz="3600" dirty="0" smtClean="0"/>
              <a:t>вариантов либо создания своего ответа.</a:t>
            </a:r>
          </a:p>
          <a:p>
            <a:pPr algn="just"/>
            <a:endParaRPr lang="ru-RU" sz="3600" dirty="0"/>
          </a:p>
          <a:p>
            <a:pPr algn="just"/>
            <a:r>
              <a:rPr lang="ru-RU" sz="3600" b="1" u="sng" dirty="0"/>
              <a:t>Признак:</a:t>
            </a:r>
            <a:r>
              <a:rPr lang="ru-RU" sz="3600" dirty="0"/>
              <a:t>	несколько вариантов </a:t>
            </a:r>
            <a:r>
              <a:rPr lang="ru-RU" sz="3600" dirty="0" smtClean="0"/>
              <a:t>ответа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xmlns="" val="22816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9" y="260648"/>
            <a:ext cx="8144990" cy="1143000"/>
          </a:xfrm>
        </p:spPr>
        <p:txBody>
          <a:bodyPr/>
          <a:lstStyle/>
          <a:p>
            <a:pPr algn="just"/>
            <a:r>
              <a:rPr lang="en-US" sz="2800" b="1" dirty="0"/>
              <a:t>Contact (</a:t>
            </a:r>
            <a:r>
              <a:rPr lang="ru-RU" sz="2800" b="1" dirty="0" smtClean="0"/>
              <a:t>общение - </a:t>
            </a:r>
            <a:r>
              <a:rPr lang="ru-RU" sz="2800" dirty="0"/>
              <a:t>"Игра общения", "визуальная новелла", "симулятор свидания"</a:t>
            </a:r>
            <a:r>
              <a:rPr lang="ru-RU" sz="2800" b="1" i="1" dirty="0" smtClean="0"/>
              <a:t>)</a:t>
            </a:r>
            <a:endParaRPr lang="ru-RU" sz="28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Достаточно большая свобода: правильных </a:t>
            </a:r>
            <a:r>
              <a:rPr lang="ru-RU" sz="3600" dirty="0"/>
              <a:t>ответов всегда больше одного, </a:t>
            </a:r>
            <a:r>
              <a:rPr lang="ru-RU" sz="3600" dirty="0" smtClean="0"/>
              <a:t>результат ответа может </a:t>
            </a:r>
            <a:r>
              <a:rPr lang="ru-RU" sz="3600" dirty="0"/>
              <a:t>зависеть от всех предыдущих действий. Множество вопросов и ответов связываются между собой логически в одно целое – в разговор.</a:t>
            </a:r>
          </a:p>
          <a:p>
            <a:pPr algn="just"/>
            <a:r>
              <a:rPr lang="ru-RU" sz="3600" dirty="0"/>
              <a:t>Основная группа </a:t>
            </a:r>
            <a:r>
              <a:rPr lang="ru-RU" sz="3600" dirty="0" smtClean="0"/>
              <a:t>игр -  </a:t>
            </a:r>
            <a:r>
              <a:rPr lang="ru-RU" sz="3600" dirty="0"/>
              <a:t>симуляторы свиданий</a:t>
            </a:r>
            <a:r>
              <a:rPr lang="ru-RU" sz="3600" dirty="0" smtClean="0"/>
              <a:t>.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xmlns="" val="1228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93037" cy="1143000"/>
          </a:xfrm>
        </p:spPr>
        <p:txBody>
          <a:bodyPr/>
          <a:lstStyle/>
          <a:p>
            <a:r>
              <a:rPr lang="en-US" b="1" i="1" dirty="0"/>
              <a:t>Hero (</a:t>
            </a:r>
            <a:r>
              <a:rPr lang="ru-RU" b="1" i="1" dirty="0"/>
              <a:t>геройская игра)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Главное действие — развитие чего и кого угодно по уровням и характеристикам. В таких играх существует и небольшая доля общения, но, в основном, оно сводится лишь к обмену результатами с другими игроками.</a:t>
            </a:r>
          </a:p>
          <a:p>
            <a:pPr algn="just"/>
            <a:endParaRPr lang="ru-RU" sz="3200" b="1" u="sng" dirty="0" smtClean="0"/>
          </a:p>
          <a:p>
            <a:pPr algn="just"/>
            <a:r>
              <a:rPr lang="ru-RU" sz="3200" b="1" u="sng" dirty="0" smtClean="0"/>
              <a:t>Признак</a:t>
            </a:r>
            <a:r>
              <a:rPr lang="ru-RU" sz="3200" b="1" u="sng" dirty="0"/>
              <a:t>:</a:t>
            </a:r>
            <a:r>
              <a:rPr lang="ru-RU" sz="3200" dirty="0"/>
              <a:t>	геройская статистика (уровни, характеристики, вещи)</a:t>
            </a:r>
          </a:p>
        </p:txBody>
      </p:sp>
    </p:spTree>
    <p:extLst>
      <p:ext uri="{BB962C8B-B14F-4D97-AF65-F5344CB8AC3E}">
        <p14:creationId xmlns:p14="http://schemas.microsoft.com/office/powerpoint/2010/main" xmlns="" val="11489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93037" cy="1143000"/>
          </a:xfrm>
        </p:spPr>
        <p:txBody>
          <a:bodyPr/>
          <a:lstStyle/>
          <a:p>
            <a:r>
              <a:rPr lang="en-US" i="1" dirty="0"/>
              <a:t> </a:t>
            </a:r>
            <a:r>
              <a:rPr lang="en-US" b="1" i="1" dirty="0"/>
              <a:t> </a:t>
            </a:r>
            <a:r>
              <a:rPr lang="en-US" b="1" i="1" dirty="0" err="1"/>
              <a:t>Toure</a:t>
            </a:r>
            <a:r>
              <a:rPr lang="en-US" b="1" i="1" dirty="0"/>
              <a:t> (</a:t>
            </a:r>
            <a:r>
              <a:rPr lang="ru-RU" b="1" i="1" dirty="0"/>
              <a:t>путешествие)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Главное действие — изучение окружающего мира. Игрок ходит где хочет, общается с кем хочет, и занимается тем, чем хочет. Нет ничего обязательного к выполнению</a:t>
            </a:r>
            <a:r>
              <a:rPr lang="ru-RU" sz="3200" dirty="0" smtClean="0"/>
              <a:t>. </a:t>
            </a:r>
            <a:r>
              <a:rPr lang="ru-RU" sz="3200" dirty="0"/>
              <a:t>Ролевые связи отсутствуют в начале игры, они создаются в процессе.</a:t>
            </a:r>
            <a:endParaRPr lang="ru-RU" sz="3200" dirty="0" smtClean="0"/>
          </a:p>
          <a:p>
            <a:pPr algn="just"/>
            <a:endParaRPr lang="ru-RU" sz="3200" dirty="0"/>
          </a:p>
          <a:p>
            <a:pPr algn="just"/>
            <a:r>
              <a:rPr lang="ru-RU" sz="3200" b="1" u="sng" dirty="0" smtClean="0"/>
              <a:t>Признак</a:t>
            </a:r>
            <a:r>
              <a:rPr lang="ru-RU" sz="3200" b="1" u="sng" dirty="0"/>
              <a:t>:</a:t>
            </a:r>
            <a:r>
              <a:rPr lang="ru-RU" sz="3200" dirty="0"/>
              <a:t>	открытый мир, свобода выбора</a:t>
            </a:r>
          </a:p>
        </p:txBody>
      </p:sp>
    </p:spTree>
    <p:extLst>
      <p:ext uri="{BB962C8B-B14F-4D97-AF65-F5344CB8AC3E}">
        <p14:creationId xmlns:p14="http://schemas.microsoft.com/office/powerpoint/2010/main" xmlns="" val="4054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7224" y="2714620"/>
            <a:ext cx="7772400" cy="1362075"/>
          </a:xfrm>
        </p:spPr>
        <p:txBody>
          <a:bodyPr/>
          <a:lstStyle/>
          <a:p>
            <a:r>
              <a:rPr lang="ru-RU" dirty="0" smtClean="0"/>
              <a:t>Игры действий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Общая характеристика игр действий</a:t>
            </a:r>
            <a:endParaRPr lang="ru-RU" sz="4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Главное свойство – </a:t>
            </a:r>
            <a:r>
              <a:rPr lang="ru-RU" dirty="0"/>
              <a:t>движения, которые </a:t>
            </a:r>
            <a:r>
              <a:rPr lang="ru-RU" dirty="0" smtClean="0"/>
              <a:t>необходимо </a:t>
            </a:r>
            <a:r>
              <a:rPr lang="ru-RU" dirty="0"/>
              <a:t>совершать управляя каким либо телом (человеческим или гуманоидным), либо техническим средством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4443056" y="3573016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Стрелка вправо 6"/>
          <p:cNvSpPr/>
          <p:nvPr/>
        </p:nvSpPr>
        <p:spPr bwMode="auto">
          <a:xfrm rot="10800000">
            <a:off x="554624" y="3573016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11231"/>
            <a:ext cx="30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Arial" pitchFamily="34" charset="0"/>
                <a:cs typeface="Arial" pitchFamily="34" charset="0"/>
              </a:rPr>
              <a:t>Аркадность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(простота в освоении, нереальность происходящего)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653136"/>
            <a:ext cx="3013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Arial" pitchFamily="34" charset="0"/>
                <a:cs typeface="Arial" pitchFamily="34" charset="0"/>
              </a:rPr>
              <a:t>Симуляторность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(сложность в освоении, реалистичность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505512"/>
            <a:ext cx="2289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Arial" pitchFamily="34" charset="0"/>
                <a:cs typeface="Arial" pitchFamily="34" charset="0"/>
              </a:rPr>
              <a:t>Action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(игра-боевик).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Развивает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скорость реакции.</a:t>
            </a:r>
          </a:p>
        </p:txBody>
      </p:sp>
    </p:spTree>
    <p:extLst>
      <p:ext uri="{BB962C8B-B14F-4D97-AF65-F5344CB8AC3E}">
        <p14:creationId xmlns:p14="http://schemas.microsoft.com/office/powerpoint/2010/main" xmlns="" val="3770461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«Собирание»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28662" y="2214554"/>
            <a:ext cx="7715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Персонаж в игре, приложении, на сайте, портале имеет собственное пространство, где собирает те или иные достижения, и просто может украшать его, причём это часто связанно с активной деятельностью игрока и возможностью покупки.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7158" y="428604"/>
            <a:ext cx="7793037" cy="617554"/>
          </a:xfrm>
        </p:spPr>
        <p:txBody>
          <a:bodyPr/>
          <a:lstStyle/>
          <a:p>
            <a:r>
              <a:rPr lang="ru-RU" sz="3600" dirty="0" smtClean="0"/>
              <a:t>Реализация в игре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Собирание реализовано в </a:t>
            </a:r>
            <a:r>
              <a:rPr lang="ru-RU" dirty="0" err="1" smtClean="0"/>
              <a:t>экшн</a:t>
            </a:r>
            <a:r>
              <a:rPr lang="ru-RU" dirty="0" smtClean="0"/>
              <a:t> играх: ловля предметов, быстрое введение текста (тренажеры для быстрой печати текста), лабиринты со сбором (</a:t>
            </a:r>
            <a:r>
              <a:rPr lang="ru-RU" dirty="0" err="1" smtClean="0"/>
              <a:t>Pacman</a:t>
            </a:r>
            <a:r>
              <a:rPr lang="ru-RU" dirty="0" smtClean="0"/>
              <a:t>), </a:t>
            </a:r>
            <a:r>
              <a:rPr lang="ru-RU" dirty="0" err="1" smtClean="0"/>
              <a:t>раннеры</a:t>
            </a:r>
            <a:r>
              <a:rPr lang="ru-RU" dirty="0" smtClean="0"/>
              <a:t> на мобильных телефонах, музыкальные ритмичные игры (сбор очков за правильные действия).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42852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Игры с чистым «собиранием» называют «аркадами». В аркадах выполняемые действия не очень сложны, но они требуют от игрока хорошей реакции, постепенно ускоряясь всё больше и больше.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Усложнения: </a:t>
            </a:r>
          </a:p>
          <a:p>
            <a:pPr algn="just"/>
            <a:r>
              <a:rPr lang="ru-RU" dirty="0" smtClean="0"/>
              <a:t>1) Избирательность - игрок должен принимать решение: брать или не брать. </a:t>
            </a:r>
          </a:p>
          <a:p>
            <a:pPr algn="just"/>
            <a:r>
              <a:rPr lang="ru-RU" dirty="0" smtClean="0"/>
              <a:t>2) постепенное увеличение количества и плотности расположения предметов, что призвано развивать внимание игрока.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1369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3.2.5</a:t>
            </a:r>
            <a:r>
              <a:rPr lang="ru-RU" dirty="0"/>
              <a:t>. Геройская мифология (</a:t>
            </a:r>
            <a:r>
              <a:rPr lang="ru-RU" dirty="0" err="1"/>
              <a:t>сверхсущества</a:t>
            </a:r>
            <a:r>
              <a:rPr lang="ru-RU" dirty="0"/>
              <a:t>: супергерои, мутанты, полубоги).</a:t>
            </a:r>
          </a:p>
          <a:p>
            <a:pPr algn="just"/>
            <a:r>
              <a:rPr lang="ru-RU" dirty="0"/>
              <a:t>3.2.6. Христианская мифология (ангелы, демоны, рай, ад). </a:t>
            </a:r>
          </a:p>
          <a:p>
            <a:pPr algn="just"/>
            <a:r>
              <a:rPr lang="ru-RU" dirty="0"/>
              <a:t>3.2.7. Современная мифология (нашествие зомби, нашествие инопланетян, </a:t>
            </a:r>
            <a:r>
              <a:rPr lang="ru-RU" dirty="0" err="1"/>
              <a:t>постапокалипсис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По времени действия (историческая эпоха):</a:t>
            </a:r>
          </a:p>
          <a:p>
            <a:pPr algn="just"/>
            <a:r>
              <a:rPr lang="ru-RU" dirty="0"/>
              <a:t>3.2.8. Зарождение жизни (простейшие организмы, игры на клеточном уровне).</a:t>
            </a:r>
          </a:p>
          <a:p>
            <a:pPr algn="just"/>
            <a:r>
              <a:rPr lang="ru-RU" dirty="0"/>
              <a:t>3.2.9. Доисторические времена (эра динозавров, пещерные люди).</a:t>
            </a:r>
          </a:p>
          <a:p>
            <a:pPr algn="just"/>
            <a:r>
              <a:rPr lang="ru-RU" dirty="0"/>
              <a:t>3.2.10. Зарождение цивилизаций (Древний Рим, Древний Египет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3452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85728"/>
            <a:ext cx="7793037" cy="785810"/>
          </a:xfrm>
        </p:spPr>
        <p:txBody>
          <a:bodyPr/>
          <a:lstStyle/>
          <a:p>
            <a:r>
              <a:rPr lang="ru-RU" sz="4000" b="1" dirty="0" smtClean="0"/>
              <a:t>Виды собирательства: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358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Витальное (жизненно важное)</a:t>
            </a:r>
            <a:r>
              <a:rPr lang="ru-RU" dirty="0" smtClean="0"/>
              <a:t> – то, от чего зависит жизнь персонажа в игре. 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"Про запас"</a:t>
            </a:r>
            <a:r>
              <a:rPr lang="ru-RU" dirty="0" smtClean="0"/>
              <a:t> - то, что можно использовать не сразу и отложить на более позднее время. Сюда относятся: запасные патроны для оружия, стройматериалы, ингредиенты, накопительные бонусы.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8286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Демонстративное</a:t>
            </a:r>
            <a:r>
              <a:rPr lang="ru-RU" dirty="0" smtClean="0"/>
              <a:t> – редкий уникальный </a:t>
            </a:r>
            <a:r>
              <a:rPr lang="ru-RU" dirty="0" err="1" smtClean="0"/>
              <a:t>контент</a:t>
            </a:r>
            <a:r>
              <a:rPr lang="ru-RU" dirty="0" smtClean="0"/>
              <a:t>, возможности усиления и всё то, к чему не имеют доступ другие (для выделения единичных игроков из большинства).</a:t>
            </a:r>
          </a:p>
          <a:p>
            <a:pPr algn="just"/>
            <a:r>
              <a:rPr lang="ru-RU" dirty="0" smtClean="0"/>
              <a:t>Другая сторона - "система достижений" в современных играх, профиль игрока и т.д.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Чрезмерное</a:t>
            </a:r>
            <a:r>
              <a:rPr lang="ru-RU" dirty="0" smtClean="0"/>
              <a:t> - одни и те же действия со стороны игроков, не требующиеся в таком количестве для полноценного игрового процесса, преувеличение значения конкретного ресурса и создание особой атмосферы вокруг него (</a:t>
            </a:r>
            <a:r>
              <a:rPr lang="ru-RU" dirty="0" err="1" smtClean="0"/>
              <a:t>манчикинство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«Уклонение»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1538" y="2643182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/>
              <a:t>Уклонение</a:t>
            </a:r>
            <a:r>
              <a:rPr lang="ru-RU" sz="3600" dirty="0"/>
              <a:t> – деятельность, направленная на избежание опасности любым </a:t>
            </a:r>
            <a:r>
              <a:rPr lang="ru-RU" sz="3600" dirty="0" smtClean="0"/>
              <a:t>путём, одна </a:t>
            </a:r>
            <a:r>
              <a:rPr lang="ru-RU" sz="3600" dirty="0"/>
              <a:t>из основных деятельностей </a:t>
            </a:r>
            <a:r>
              <a:rPr lang="ru-RU" sz="3600" dirty="0" smtClean="0"/>
              <a:t>в играх.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в играх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242088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</a:t>
            </a:r>
            <a:r>
              <a:rPr lang="ru-RU" dirty="0" smtClean="0"/>
              <a:t>в </a:t>
            </a:r>
            <a:r>
              <a:rPr lang="ru-RU" dirty="0"/>
              <a:t>чистом </a:t>
            </a:r>
            <a:r>
              <a:rPr lang="ru-RU" dirty="0" smtClean="0"/>
              <a:t>виде - в </a:t>
            </a:r>
            <a:r>
              <a:rPr lang="ru-RU" dirty="0"/>
              <a:t>«</a:t>
            </a:r>
            <a:r>
              <a:rPr lang="ru-RU" dirty="0" err="1"/>
              <a:t>хоррорах</a:t>
            </a:r>
            <a:r>
              <a:rPr lang="ru-RU" dirty="0" smtClean="0"/>
              <a:t>»: игрок </a:t>
            </a:r>
            <a:r>
              <a:rPr lang="ru-RU" dirty="0"/>
              <a:t>не нападает на врагов, а прячется от них, </a:t>
            </a:r>
            <a:r>
              <a:rPr lang="ru-RU" dirty="0" smtClean="0"/>
              <a:t>избегает </a:t>
            </a:r>
            <a:r>
              <a:rPr lang="ru-RU" dirty="0"/>
              <a:t>встречи с опасностями. 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уклонение-  </a:t>
            </a:r>
            <a:r>
              <a:rPr lang="ru-RU" dirty="0" err="1" smtClean="0"/>
              <a:t>неотьемлемая</a:t>
            </a:r>
            <a:r>
              <a:rPr lang="ru-RU" dirty="0" smtClean="0"/>
              <a:t> часть </a:t>
            </a:r>
            <a:r>
              <a:rPr lang="ru-RU" dirty="0"/>
              <a:t>качественных </a:t>
            </a:r>
            <a:r>
              <a:rPr lang="ru-RU" dirty="0" err="1" smtClean="0"/>
              <a:t>слешеров</a:t>
            </a:r>
            <a:r>
              <a:rPr lang="ru-RU" dirty="0" smtClean="0"/>
              <a:t> (постоянное уклонение от ударов врагов, выжидание, короткие наступления).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 smtClean="0"/>
              <a:t>поджанр</a:t>
            </a:r>
            <a:r>
              <a:rPr lang="ru-RU" dirty="0" smtClean="0"/>
              <a:t> </a:t>
            </a:r>
            <a:r>
              <a:rPr lang="ru-RU" dirty="0"/>
              <a:t>«</a:t>
            </a:r>
            <a:r>
              <a:rPr lang="ru-RU" dirty="0" err="1"/>
              <a:t>Bullet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 smtClean="0"/>
              <a:t>»: весь </a:t>
            </a:r>
            <a:r>
              <a:rPr lang="ru-RU" dirty="0"/>
              <a:t>игровой экран постоянно простреливается множеством пуль, а игроку нужно находить безопасный путь между ними.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Виды уклонения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Бегство</a:t>
            </a:r>
            <a:r>
              <a:rPr lang="ru-RU" dirty="0"/>
              <a:t> - </a:t>
            </a:r>
            <a:r>
              <a:rPr lang="ru-RU" dirty="0" smtClean="0"/>
              <a:t>прямое </a:t>
            </a:r>
            <a:r>
              <a:rPr lang="ru-RU" dirty="0"/>
              <a:t>уклонение от атак и иных воздействий врагов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Укрытие</a:t>
            </a:r>
            <a:r>
              <a:rPr lang="ru-RU" b="1" dirty="0"/>
              <a:t>, маскировка</a:t>
            </a:r>
            <a:r>
              <a:rPr lang="ru-RU" dirty="0"/>
              <a:t> - </a:t>
            </a:r>
            <a:r>
              <a:rPr lang="ru-RU" dirty="0" smtClean="0"/>
              <a:t>вид </a:t>
            </a:r>
            <a:r>
              <a:rPr lang="ru-RU" dirty="0"/>
              <a:t>уклонения, при котором взаимодействие с опасностью происходит на близкой дистанции. Жанр, в котором лучше всего это представлено, - "</a:t>
            </a:r>
            <a:r>
              <a:rPr lang="ru-RU" dirty="0" err="1"/>
              <a:t>Stealth</a:t>
            </a:r>
            <a:r>
              <a:rPr lang="ru-RU" dirty="0"/>
              <a:t>", где у персонажа есть возможность прятаться и скрываться от врагов, буквально исчезая у них на глазах. </a:t>
            </a:r>
            <a:endParaRPr lang="ru-RU" dirty="0" smtClean="0"/>
          </a:p>
          <a:p>
            <a:pPr algn="just"/>
            <a:r>
              <a:rPr lang="ru-RU" dirty="0" smtClean="0"/>
              <a:t>Примеры игр: </a:t>
            </a:r>
            <a:r>
              <a:rPr lang="ru-RU" dirty="0" err="1" smtClean="0"/>
              <a:t>Metal</a:t>
            </a:r>
            <a:r>
              <a:rPr lang="ru-RU" dirty="0" smtClean="0"/>
              <a:t> </a:t>
            </a:r>
            <a:r>
              <a:rPr lang="ru-RU" dirty="0" err="1"/>
              <a:t>Gear</a:t>
            </a:r>
            <a:r>
              <a:rPr lang="ru-RU" dirty="0"/>
              <a:t> </a:t>
            </a:r>
            <a:r>
              <a:rPr lang="ru-RU" dirty="0" err="1" smtClean="0"/>
              <a:t>Solid</a:t>
            </a:r>
            <a:r>
              <a:rPr lang="ru-RU" dirty="0" smtClean="0"/>
              <a:t>, </a:t>
            </a:r>
            <a:r>
              <a:rPr lang="ru-RU" dirty="0" err="1" smtClean="0"/>
              <a:t>Alien</a:t>
            </a:r>
            <a:r>
              <a:rPr lang="ru-RU" dirty="0" smtClean="0"/>
              <a:t> </a:t>
            </a:r>
            <a:r>
              <a:rPr lang="ru-RU" dirty="0" err="1" smtClean="0"/>
              <a:t>Isolation</a:t>
            </a:r>
            <a:r>
              <a:rPr lang="ru-RU" dirty="0" smtClean="0"/>
              <a:t>, </a:t>
            </a:r>
            <a:r>
              <a:rPr lang="ru-RU" dirty="0" err="1" smtClean="0"/>
              <a:t>Thief</a:t>
            </a:r>
            <a:r>
              <a:rPr lang="ru-RU" dirty="0" smtClean="0"/>
              <a:t>, </a:t>
            </a:r>
            <a:r>
              <a:rPr lang="ru-RU" dirty="0" err="1" smtClean="0"/>
              <a:t>Splinter</a:t>
            </a:r>
            <a:r>
              <a:rPr lang="ru-RU" dirty="0" smtClean="0"/>
              <a:t> </a:t>
            </a:r>
            <a:r>
              <a:rPr lang="ru-RU" dirty="0" err="1" smtClean="0"/>
              <a:t>Cell</a:t>
            </a:r>
            <a:r>
              <a:rPr lang="ru-RU" dirty="0" smtClean="0"/>
              <a:t>, </a:t>
            </a:r>
            <a:r>
              <a:rPr lang="ru-RU" dirty="0" err="1" smtClean="0"/>
              <a:t>Hitman</a:t>
            </a:r>
            <a:r>
              <a:rPr lang="ru-RU" dirty="0" smtClean="0"/>
              <a:t>, </a:t>
            </a:r>
            <a:r>
              <a:rPr lang="ru-RU" dirty="0" err="1" smtClean="0"/>
              <a:t>Assasin</a:t>
            </a:r>
            <a:r>
              <a:rPr lang="ru-RU" dirty="0" smtClean="0"/>
              <a:t> </a:t>
            </a:r>
            <a:r>
              <a:rPr lang="ru-RU" dirty="0" err="1" smtClean="0"/>
              <a:t>Creed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476672"/>
            <a:ext cx="81369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Демонстрация</a:t>
            </a:r>
            <a:r>
              <a:rPr lang="ru-RU" dirty="0"/>
              <a:t> - все открытые действия персонажа, направленные на предотвращение конфликта или прямой агрессии. Уклонение за счет правильного построения диалогов: запугивания, лести, обмана. Чаще всего встречается в классических партийных РПГ играх.</a:t>
            </a:r>
          </a:p>
          <a:p>
            <a:pPr algn="just"/>
            <a:r>
              <a:rPr lang="ru-RU" b="1" dirty="0"/>
              <a:t>Возможности психики</a:t>
            </a:r>
            <a:r>
              <a:rPr lang="ru-RU" dirty="0"/>
              <a:t> - специфика восприятия и расширение его диапазона возможностей через инструменты/гаджеты и собственные возможности психики (</a:t>
            </a:r>
            <a:r>
              <a:rPr lang="ru-RU" dirty="0" smtClean="0"/>
              <a:t>рентгеновское, тепловое зрение, отмотка, замедление времени) - мало </a:t>
            </a:r>
            <a:r>
              <a:rPr lang="ru-RU" dirty="0"/>
              <a:t>освоенное направление, с почти неистощимыми идеями для реализации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14296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Основные опасности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2060848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Собственный </a:t>
            </a:r>
            <a:r>
              <a:rPr lang="ru-RU" sz="3200" dirty="0" smtClean="0"/>
              <a:t>организм игрока, его </a:t>
            </a:r>
            <a:r>
              <a:rPr lang="ru-RU" sz="3200" dirty="0"/>
              <a:t>границы </a:t>
            </a:r>
            <a:r>
              <a:rPr lang="ru-RU" sz="3200" dirty="0" smtClean="0"/>
              <a:t>существования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Собственная </a:t>
            </a:r>
            <a:r>
              <a:rPr lang="ru-RU" sz="3200" dirty="0" smtClean="0"/>
              <a:t>психика.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Представители своего вида (люди</a:t>
            </a:r>
            <a:r>
              <a:rPr lang="ru-RU" sz="3200" dirty="0" smtClean="0"/>
              <a:t>). 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Другие </a:t>
            </a:r>
            <a:r>
              <a:rPr lang="ru-RU" sz="3200" dirty="0" smtClean="0"/>
              <a:t>существа.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Техника/Механизмы.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Освоенное </a:t>
            </a:r>
            <a:r>
              <a:rPr lang="ru-RU" sz="3200" dirty="0" smtClean="0"/>
              <a:t>пространство.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Среда/природа.</a:t>
            </a:r>
            <a:endParaRPr lang="ru-RU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Элементарный жанр «Уничтожение»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Позволяет выплеснуть агрессию, используется как часть других жанров.</a:t>
            </a:r>
            <a:endParaRPr lang="ru-RU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27" y="116632"/>
            <a:ext cx="7793037" cy="1143000"/>
          </a:xfrm>
        </p:spPr>
        <p:txBody>
          <a:bodyPr/>
          <a:lstStyle/>
          <a:p>
            <a:r>
              <a:rPr lang="ru-RU" b="1" i="1" dirty="0"/>
              <a:t>Виды уничтожения: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Самоуничтожение</a:t>
            </a:r>
            <a:r>
              <a:rPr lang="ru-RU" dirty="0"/>
              <a:t> - возможность игрока проиграть, смертность его персонажа, нужда в ресурсах для поддержания организма. </a:t>
            </a:r>
            <a:endParaRPr lang="ru-RU" dirty="0" smtClean="0"/>
          </a:p>
          <a:p>
            <a:pPr algn="just"/>
            <a:r>
              <a:rPr lang="ru-RU" b="1" dirty="0" smtClean="0"/>
              <a:t>Уничтожение </a:t>
            </a:r>
            <a:r>
              <a:rPr lang="ru-RU" b="1" dirty="0"/>
              <a:t>других существ</a:t>
            </a:r>
            <a:r>
              <a:rPr lang="ru-RU" dirty="0"/>
              <a:t> </a:t>
            </a:r>
            <a:r>
              <a:rPr lang="ru-RU" dirty="0" smtClean="0"/>
              <a:t>– врагов, преград </a:t>
            </a:r>
            <a:r>
              <a:rPr lang="ru-RU" dirty="0"/>
              <a:t>на пути к достижению цели, </a:t>
            </a:r>
            <a:r>
              <a:rPr lang="ru-RU" dirty="0" smtClean="0"/>
              <a:t>ожившей опасности.</a:t>
            </a:r>
          </a:p>
          <a:p>
            <a:pPr algn="just"/>
            <a:r>
              <a:rPr lang="ru-RU" b="1" dirty="0"/>
              <a:t>Уничтожение объектов и сооружений</a:t>
            </a:r>
            <a:r>
              <a:rPr lang="ru-RU" dirty="0"/>
              <a:t> </a:t>
            </a:r>
            <a:r>
              <a:rPr lang="ru-RU" dirty="0" smtClean="0"/>
              <a:t>– чаще всего в ходе сражений </a:t>
            </a:r>
            <a:r>
              <a:rPr lang="ru-RU" dirty="0"/>
              <a:t>с другими существами. </a:t>
            </a:r>
            <a:endParaRPr lang="ru-RU" dirty="0" smtClean="0"/>
          </a:p>
          <a:p>
            <a:pPr algn="just"/>
            <a:r>
              <a:rPr lang="ru-RU" b="1" dirty="0" smtClean="0"/>
              <a:t>Расщепление</a:t>
            </a:r>
            <a:r>
              <a:rPr lang="ru-RU" dirty="0" smtClean="0"/>
              <a:t> </a:t>
            </a:r>
            <a:r>
              <a:rPr lang="ru-RU" dirty="0"/>
              <a:t>- всевозможные игры, где нужно напрямую или условно контролировать и самому участвовать в химических и любых иных процессах трансформации материи. Часто встречается в играх жанра выживания. </a:t>
            </a:r>
          </a:p>
        </p:txBody>
      </p:sp>
    </p:spTree>
    <p:extLst>
      <p:ext uri="{BB962C8B-B14F-4D97-AF65-F5344CB8AC3E}">
        <p14:creationId xmlns:p14="http://schemas.microsoft.com/office/powerpoint/2010/main" xmlns="" val="86156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Элементарный жанр «Соревнование</a:t>
            </a:r>
            <a:r>
              <a:rPr lang="ru-RU" b="1" i="1" dirty="0" smtClean="0"/>
              <a:t>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/>
              <a:t>Соревнование – игра с двумя и более участниками, в которой происходит сравнение результатов, а по лучшим показателям выявляют победителя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349841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3.2.11</a:t>
            </a:r>
            <a:r>
              <a:rPr lang="ru-RU" dirty="0"/>
              <a:t>. Средневековье (рыцарские походы, междоусобицы, инквизиция).</a:t>
            </a:r>
          </a:p>
          <a:p>
            <a:pPr algn="just"/>
            <a:r>
              <a:rPr lang="ru-RU" dirty="0"/>
              <a:t>3.2.12. Эпоха колонизации (морские путешествия, новые земли).</a:t>
            </a:r>
          </a:p>
          <a:p>
            <a:pPr algn="just"/>
            <a:r>
              <a:rPr lang="ru-RU" dirty="0"/>
              <a:t>3.2.13. Эпоха индустриализации (XVIII – XIX века, </a:t>
            </a:r>
            <a:r>
              <a:rPr lang="ru-RU" dirty="0" err="1"/>
              <a:t>стимпанк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3.2.14. Прошедшие войны (Вторая Мировая война, локальные конфликты).</a:t>
            </a:r>
          </a:p>
          <a:p>
            <a:pPr algn="just"/>
            <a:r>
              <a:rPr lang="ru-RU" dirty="0"/>
              <a:t>3.2.15. Наше время (привычный мир).</a:t>
            </a:r>
          </a:p>
          <a:p>
            <a:pPr algn="just"/>
            <a:r>
              <a:rPr lang="ru-RU" dirty="0"/>
              <a:t>3.2.16. Информационная эпоха (киберпанк, антиутопия будущего).</a:t>
            </a:r>
          </a:p>
          <a:p>
            <a:pPr algn="just"/>
            <a:r>
              <a:rPr lang="ru-RU" dirty="0"/>
              <a:t>3.2.17. Освоение космоса (научная фантастика, </a:t>
            </a:r>
            <a:r>
              <a:rPr lang="ru-RU" dirty="0" err="1"/>
              <a:t>SciFi</a:t>
            </a:r>
            <a:r>
              <a:rPr lang="ru-RU" dirty="0"/>
              <a:t>, космические путешествия).</a:t>
            </a:r>
          </a:p>
          <a:p>
            <a:pPr algn="just"/>
            <a:r>
              <a:rPr lang="ru-RU" dirty="0"/>
              <a:t>3.2.18. Эволюция (наличие нескольких эпох в одной игре).</a:t>
            </a:r>
          </a:p>
        </p:txBody>
      </p:sp>
    </p:spTree>
    <p:extLst>
      <p:ext uri="{BB962C8B-B14F-4D97-AF65-F5344CB8AC3E}">
        <p14:creationId xmlns:p14="http://schemas.microsoft.com/office/powerpoint/2010/main" xmlns="" val="2728987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Элементарный жанр «Вождение</a:t>
            </a:r>
            <a:r>
              <a:rPr lang="ru-RU" b="1" i="1" dirty="0" smtClean="0"/>
              <a:t>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/>
              <a:t>Вождение – прямое </a:t>
            </a:r>
            <a:r>
              <a:rPr lang="ru-RU" sz="3600" dirty="0" smtClean="0"/>
              <a:t>управление животным </a:t>
            </a:r>
            <a:r>
              <a:rPr lang="ru-RU" sz="3600" dirty="0"/>
              <a:t>или </a:t>
            </a:r>
            <a:r>
              <a:rPr lang="ru-RU" sz="3600" dirty="0" smtClean="0"/>
              <a:t>техническим устройством. 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Неотъемлемая часть тренажеров.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772400" cy="1362075"/>
          </a:xfrm>
        </p:spPr>
        <p:txBody>
          <a:bodyPr/>
          <a:lstStyle/>
          <a:p>
            <a:r>
              <a:rPr lang="ru-RU" dirty="0" smtClean="0"/>
              <a:t>Игры КОНТРОЛЯ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CB287-BFE3-4D7D-9AD5-E6BC52E2612B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0857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Общая характеристика игр контроля</a:t>
            </a:r>
            <a:endParaRPr lang="ru-RU" sz="4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844824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Главная </a:t>
            </a:r>
            <a:r>
              <a:rPr lang="ru-RU" dirty="0"/>
              <a:t>суть </a:t>
            </a:r>
            <a:r>
              <a:rPr lang="ru-RU" dirty="0" smtClean="0"/>
              <a:t>игр </a:t>
            </a:r>
            <a:r>
              <a:rPr lang="ru-RU" dirty="0"/>
              <a:t>— планирование событий и управление для достижения преимущества в </a:t>
            </a:r>
            <a:r>
              <a:rPr lang="ru-RU" dirty="0" smtClean="0"/>
              <a:t>дальнейшем.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4443056" y="3140968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 bwMode="auto">
          <a:xfrm rot="10800000">
            <a:off x="554624" y="3140968"/>
            <a:ext cx="3888432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144634"/>
            <a:ext cx="259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игра во имя результата и достижения цели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4221088"/>
            <a:ext cx="3013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игра во имя самого процесса игры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856" y="4073464"/>
            <a:ext cx="2289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Strategy (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локальная </a:t>
            </a:r>
            <a:r>
              <a:rPr lang="ru-RU" dirty="0">
                <a:latin typeface="Arial" pitchFamily="34" charset="0"/>
                <a:cs typeface="Arial" pitchFamily="34" charset="0"/>
              </a:rPr>
              <a:t>стратегия)</a:t>
            </a:r>
          </a:p>
        </p:txBody>
      </p:sp>
    </p:spTree>
    <p:extLst>
      <p:ext uri="{BB962C8B-B14F-4D97-AF65-F5344CB8AC3E}">
        <p14:creationId xmlns:p14="http://schemas.microsoft.com/office/powerpoint/2010/main" xmlns="" val="1087733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Элементарный жанр </a:t>
            </a:r>
            <a:r>
              <a:rPr lang="ru-RU" b="1" i="1" dirty="0" smtClean="0"/>
              <a:t>«Забота»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Основное направление – сохранение, развитие, воспроизведение.</a:t>
            </a:r>
          </a:p>
          <a:p>
            <a:pPr algn="just"/>
            <a:r>
              <a:rPr lang="ru-RU" sz="3600" dirty="0" smtClean="0"/>
              <a:t>Примеры:  </a:t>
            </a:r>
            <a:r>
              <a:rPr lang="ru-RU" sz="3600" dirty="0"/>
              <a:t>серия «</a:t>
            </a:r>
            <a:r>
              <a:rPr lang="ru-RU" sz="3600" dirty="0" err="1"/>
              <a:t>The</a:t>
            </a:r>
            <a:r>
              <a:rPr lang="ru-RU" sz="3600" dirty="0"/>
              <a:t> </a:t>
            </a:r>
            <a:r>
              <a:rPr lang="ru-RU" sz="3600" dirty="0" err="1"/>
              <a:t>Sims</a:t>
            </a:r>
            <a:r>
              <a:rPr lang="ru-RU" sz="3600" dirty="0"/>
              <a:t>», «</a:t>
            </a:r>
            <a:r>
              <a:rPr lang="ru-RU" sz="3600" dirty="0" err="1"/>
              <a:t>Тамагочи</a:t>
            </a:r>
            <a:r>
              <a:rPr lang="ru-RU" sz="3600" dirty="0"/>
              <a:t>», всевозможные женские приложения в соц. </a:t>
            </a:r>
            <a:r>
              <a:rPr lang="ru-RU" sz="3600" dirty="0" smtClean="0"/>
              <a:t>сетях.</a:t>
            </a:r>
          </a:p>
        </p:txBody>
      </p:sp>
    </p:spTree>
    <p:extLst>
      <p:ext uri="{BB962C8B-B14F-4D97-AF65-F5344CB8AC3E}">
        <p14:creationId xmlns:p14="http://schemas.microsoft.com/office/powerpoint/2010/main" xmlns="" val="163923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Элементарный жанр </a:t>
            </a:r>
            <a:r>
              <a:rPr lang="ru-RU" b="1" i="1" dirty="0" smtClean="0"/>
              <a:t>«Создание»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Основное направление </a:t>
            </a:r>
            <a:r>
              <a:rPr lang="ru-RU" sz="3600" dirty="0"/>
              <a:t>– </a:t>
            </a:r>
            <a:r>
              <a:rPr lang="ru-RU" sz="3600" dirty="0" smtClean="0"/>
              <a:t> </a:t>
            </a:r>
            <a:r>
              <a:rPr lang="ru-RU" sz="3600" dirty="0"/>
              <a:t>проектирование, постройка, расстановка в игре новых предметов, зданий, сооружений.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811506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Элементарный жанр </a:t>
            </a:r>
            <a:r>
              <a:rPr lang="ru-RU" b="1" i="1" dirty="0" smtClean="0"/>
              <a:t>«Контроль»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/>
              <a:t>Контроль - процесс, обозначающий непрямое управление чем-либо, возможность влиять на чужое поведение.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905350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492896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ru-RU" sz="3200" dirty="0" smtClean="0"/>
              <a:t>Игры </a:t>
            </a:r>
            <a:r>
              <a:rPr lang="ru-RU" sz="3200" dirty="0"/>
              <a:t>контроля почти всегда имеют игровой вид </a:t>
            </a:r>
            <a:r>
              <a:rPr lang="ru-RU" sz="3200" dirty="0" smtClean="0"/>
              <a:t>сверху для лучшей оценки ситуации и увеличения числа </a:t>
            </a:r>
            <a:r>
              <a:rPr lang="ru-RU" sz="3200" dirty="0"/>
              <a:t>контролируемых объектов</a:t>
            </a:r>
            <a:r>
              <a:rPr lang="ru-RU" sz="3200" dirty="0" smtClean="0"/>
              <a:t>.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- </a:t>
            </a:r>
            <a:r>
              <a:rPr lang="ru-RU" sz="3200" dirty="0" smtClean="0"/>
              <a:t>Возможность раздавать </a:t>
            </a:r>
            <a:r>
              <a:rPr lang="ru-RU" sz="3200" dirty="0"/>
              <a:t>приказы сразу большому числу игровых </a:t>
            </a:r>
            <a:r>
              <a:rPr lang="ru-RU" sz="3200" dirty="0" smtClean="0"/>
              <a:t>объектов (армии, городу, государству).</a:t>
            </a:r>
            <a:endParaRPr lang="ru-RU" sz="3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40424" y="260648"/>
            <a:ext cx="7793037" cy="1143000"/>
          </a:xfrm>
        </p:spPr>
        <p:txBody>
          <a:bodyPr/>
          <a:lstStyle/>
          <a:p>
            <a:r>
              <a:rPr lang="ru-RU" b="1" i="1" dirty="0"/>
              <a:t>Элементарный жанр </a:t>
            </a:r>
            <a:r>
              <a:rPr lang="ru-RU" b="1" i="1" dirty="0" smtClean="0"/>
              <a:t>«Тактика»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7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/>
              <a:t>Тактика</a:t>
            </a:r>
            <a:r>
              <a:rPr lang="ru-RU" sz="3600" dirty="0"/>
              <a:t> – слаженное взаимодействие различных участников одного общего </a:t>
            </a:r>
            <a:r>
              <a:rPr lang="ru-RU" sz="3600" dirty="0" smtClean="0"/>
              <a:t>дела, </a:t>
            </a:r>
            <a:r>
              <a:rPr lang="ru-RU" sz="3600" dirty="0"/>
              <a:t>определенное запланированное поведение в настоящем и ближайшем будущем</a:t>
            </a:r>
            <a:r>
              <a:rPr lang="ru-RU" sz="3600" dirty="0" smtClean="0"/>
              <a:t>. </a:t>
            </a:r>
          </a:p>
          <a:p>
            <a:pPr algn="just"/>
            <a:r>
              <a:rPr lang="ru-RU" sz="3600" dirty="0" smtClean="0"/>
              <a:t>В военном искусстве тактика- теория </a:t>
            </a:r>
            <a:r>
              <a:rPr lang="ru-RU" sz="3600" dirty="0"/>
              <a:t>и практика подготовки и ведения боя различными типами соединений во всех возможных средах.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879091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Один </a:t>
            </a:r>
            <a:r>
              <a:rPr lang="ru-RU" dirty="0"/>
              <a:t>игрок управляет несколькими персонажами так, что на каждого уходит одинаковое </a:t>
            </a:r>
            <a:r>
              <a:rPr lang="ru-RU" dirty="0" smtClean="0"/>
              <a:t>количество. </a:t>
            </a:r>
            <a:r>
              <a:rPr lang="ru-RU" dirty="0"/>
              <a:t>Для этого необходим либо пошаговый режим, либо неспешный </a:t>
            </a:r>
            <a:r>
              <a:rPr lang="ru-RU" dirty="0" err="1"/>
              <a:t>геймплей</a:t>
            </a:r>
            <a:r>
              <a:rPr lang="ru-RU" dirty="0"/>
              <a:t> в реальном времени.</a:t>
            </a:r>
          </a:p>
          <a:p>
            <a:pPr algn="just"/>
            <a:r>
              <a:rPr lang="ru-RU" dirty="0"/>
              <a:t>Тактические игры очень близки к ролевым играм.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 </a:t>
            </a:r>
            <a:r>
              <a:rPr lang="ru-RU" dirty="0"/>
              <a:t>жанру «тактики» относится один из жанров ролевых игр - «</a:t>
            </a:r>
            <a:r>
              <a:rPr lang="ru-RU" dirty="0" err="1"/>
              <a:t>jRPG</a:t>
            </a:r>
            <a:r>
              <a:rPr lang="ru-RU" dirty="0"/>
              <a:t>» (в них объектом управления всегда является группа героев).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Элементарный жанр «Планирование»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87624" y="2348880"/>
            <a:ext cx="73448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Суть </a:t>
            </a:r>
            <a:r>
              <a:rPr lang="ru-RU" sz="3200" dirty="0"/>
              <a:t>игры – планирование </a:t>
            </a:r>
            <a:r>
              <a:rPr lang="ru-RU" sz="3200" dirty="0" smtClean="0"/>
              <a:t>всех </a:t>
            </a:r>
            <a:r>
              <a:rPr lang="ru-RU" sz="3200" dirty="0"/>
              <a:t>своих последующих действий.</a:t>
            </a:r>
          </a:p>
          <a:p>
            <a:pPr algn="just"/>
            <a:r>
              <a:rPr lang="ru-RU" sz="3200" dirty="0" smtClean="0"/>
              <a:t>Полученная информация не способствует выигрышу, за </a:t>
            </a:r>
            <a:r>
              <a:rPr lang="ru-RU" sz="3200" dirty="0"/>
              <a:t>один </a:t>
            </a:r>
            <a:r>
              <a:rPr lang="ru-RU" sz="3200" dirty="0" smtClean="0"/>
              <a:t>ход либо за множество случайных ходов выигрыш не достигается:  </a:t>
            </a:r>
            <a:r>
              <a:rPr lang="ru-RU" sz="3200" dirty="0"/>
              <a:t>тетрисы, пасьянсы, «шарики» и прочие простые игры.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980728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/>
              <a:t>3.3. Классификация по цели игры:</a:t>
            </a:r>
          </a:p>
          <a:p>
            <a:pPr algn="just"/>
            <a:r>
              <a:rPr lang="ru-RU" dirty="0"/>
              <a:t>3.3.1. Игра на прохождение (выполнение целей, сюжет).</a:t>
            </a:r>
          </a:p>
          <a:p>
            <a:pPr algn="just"/>
            <a:r>
              <a:rPr lang="ru-RU" dirty="0"/>
              <a:t>3.3.2. Обучающая игра (получение новых знаний).</a:t>
            </a:r>
          </a:p>
          <a:p>
            <a:pPr algn="just"/>
            <a:r>
              <a:rPr lang="ru-RU" dirty="0"/>
              <a:t>3.3.3. Казуальная (повседневная) игра (наслаждение самим процессом).</a:t>
            </a:r>
          </a:p>
          <a:p>
            <a:pPr algn="just"/>
            <a:r>
              <a:rPr lang="ru-RU" dirty="0"/>
              <a:t>3.3.4. Игра-песочница (творческие возможности, выбор целей).</a:t>
            </a:r>
          </a:p>
          <a:p>
            <a:pPr algn="just"/>
            <a:r>
              <a:rPr lang="ru-RU" dirty="0"/>
              <a:t>3.3.5. Игра-соревнование (дуэль, чемпионат) (соперничество).</a:t>
            </a:r>
          </a:p>
          <a:p>
            <a:pPr algn="just"/>
            <a:r>
              <a:rPr lang="ru-RU" dirty="0"/>
              <a:t>3.3.6. </a:t>
            </a:r>
            <a:r>
              <a:rPr lang="ru-RU" dirty="0" err="1"/>
              <a:t>Хардкорная</a:t>
            </a:r>
            <a:r>
              <a:rPr lang="ru-RU" dirty="0"/>
              <a:t> (очень сложная) игра (улучшение игровых навыков).</a:t>
            </a:r>
          </a:p>
        </p:txBody>
      </p:sp>
    </p:spTree>
    <p:extLst>
      <p:ext uri="{BB962C8B-B14F-4D97-AF65-F5344CB8AC3E}">
        <p14:creationId xmlns:p14="http://schemas.microsoft.com/office/powerpoint/2010/main" xmlns="" val="4177967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Гибридные жанры игр информации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2132856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Пазл</a:t>
            </a:r>
            <a:r>
              <a:rPr lang="ru-RU" sz="3600" dirty="0" smtClean="0"/>
              <a:t> = обучение + загадка</a:t>
            </a:r>
          </a:p>
          <a:p>
            <a:endParaRPr lang="ru-RU" sz="3600" dirty="0" smtClean="0"/>
          </a:p>
          <a:p>
            <a:r>
              <a:rPr lang="ru-RU" sz="3600" dirty="0" err="1" smtClean="0"/>
              <a:t>Квест</a:t>
            </a:r>
            <a:r>
              <a:rPr lang="ru-RU" sz="3600" dirty="0" smtClean="0"/>
              <a:t> = загадка + общение</a:t>
            </a:r>
          </a:p>
          <a:p>
            <a:endParaRPr lang="ru-RU" sz="3600" dirty="0" smtClean="0"/>
          </a:p>
          <a:p>
            <a:r>
              <a:rPr lang="ru-RU" sz="3600" dirty="0" err="1" smtClean="0"/>
              <a:t>Браузерная</a:t>
            </a:r>
            <a:r>
              <a:rPr lang="ru-RU" sz="3600" dirty="0" smtClean="0"/>
              <a:t> </a:t>
            </a:r>
            <a:r>
              <a:rPr lang="en-US" sz="3600" dirty="0" smtClean="0"/>
              <a:t>RPG</a:t>
            </a:r>
            <a:r>
              <a:rPr lang="ru-RU" sz="3600" dirty="0" smtClean="0"/>
              <a:t> = общение + роль</a:t>
            </a:r>
          </a:p>
          <a:p>
            <a:endParaRPr lang="ru-RU" sz="3600" dirty="0" smtClean="0"/>
          </a:p>
          <a:p>
            <a:r>
              <a:rPr lang="ru-RU" sz="3600" dirty="0" smtClean="0"/>
              <a:t>Приключение = роль + изучение мира</a:t>
            </a:r>
            <a:endParaRPr lang="ru-RU" sz="36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82912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MUD (</a:t>
            </a:r>
            <a:r>
              <a:rPr lang="ru-RU" b="1" dirty="0">
                <a:solidFill>
                  <a:srgbClr val="C00000"/>
                </a:solidFill>
              </a:rPr>
              <a:t>Текстовая онлайновая игра</a:t>
            </a:r>
            <a:r>
              <a:rPr lang="ru-RU" b="1" dirty="0" smtClean="0">
                <a:solidFill>
                  <a:srgbClr val="C00000"/>
                </a:solidFill>
              </a:rPr>
              <a:t>) </a:t>
            </a:r>
            <a:r>
              <a:rPr lang="ru-RU" b="1" dirty="0">
                <a:solidFill>
                  <a:srgbClr val="C00000"/>
                </a:solidFill>
              </a:rPr>
              <a:t>= </a:t>
            </a:r>
            <a:r>
              <a:rPr lang="ru-RU" b="1" dirty="0" smtClean="0">
                <a:solidFill>
                  <a:srgbClr val="C00000"/>
                </a:solidFill>
              </a:rPr>
              <a:t>обучение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загадки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общение</a:t>
            </a:r>
          </a:p>
          <a:p>
            <a:endParaRPr lang="ru-RU" dirty="0" smtClean="0"/>
          </a:p>
          <a:p>
            <a:endParaRPr lang="ru-RU" dirty="0"/>
          </a:p>
          <a:p>
            <a:pPr algn="just"/>
            <a:r>
              <a:rPr lang="ru-RU" dirty="0" smtClean="0"/>
              <a:t>Жанр-антиквариат, упрощенно - </a:t>
            </a:r>
            <a:r>
              <a:rPr lang="ru-RU" dirty="0" err="1" smtClean="0"/>
              <a:t>квесты</a:t>
            </a:r>
            <a:r>
              <a:rPr lang="ru-RU" dirty="0" smtClean="0"/>
              <a:t> </a:t>
            </a:r>
            <a:r>
              <a:rPr lang="ru-RU" dirty="0"/>
              <a:t>без графической картинки мира. Взаимодействие с виртуальным миром происходит с помощью «общения» текстом. Слова, которые можно использовать для решения поставленных сюжетных загадок, неизвестны. Их нужно придумывать, внимательно изучая предоставленный текст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507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MMORPG (</a:t>
            </a:r>
            <a:r>
              <a:rPr lang="ru-RU" b="1" dirty="0">
                <a:solidFill>
                  <a:srgbClr val="C00000"/>
                </a:solidFill>
              </a:rPr>
              <a:t>онлайновая ролевая игра) </a:t>
            </a:r>
            <a:r>
              <a:rPr lang="ru-RU" b="1" dirty="0" smtClean="0">
                <a:solidFill>
                  <a:srgbClr val="C00000"/>
                </a:solidFill>
              </a:rPr>
              <a:t>= общение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роль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изучение мира</a:t>
            </a:r>
          </a:p>
          <a:p>
            <a:endParaRPr lang="ru-RU" dirty="0"/>
          </a:p>
          <a:p>
            <a:pPr algn="just"/>
            <a:r>
              <a:rPr lang="ru-RU" dirty="0"/>
              <a:t> Общение в широком смысле </a:t>
            </a:r>
            <a:r>
              <a:rPr lang="ru-RU" dirty="0" smtClean="0"/>
              <a:t>слова, не </a:t>
            </a:r>
            <a:r>
              <a:rPr lang="ru-RU" dirty="0"/>
              <a:t>для решения проблем, а для развития своего социального </a:t>
            </a:r>
            <a:r>
              <a:rPr lang="ru-RU" dirty="0" smtClean="0"/>
              <a:t>статуса.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Также в MMORPG часто очень огромный, открытый для исследования мир, </a:t>
            </a:r>
            <a:r>
              <a:rPr lang="ru-RU" dirty="0" smtClean="0"/>
              <a:t>практически бессмысленный </a:t>
            </a:r>
            <a:r>
              <a:rPr lang="ru-RU" dirty="0"/>
              <a:t>и </a:t>
            </a:r>
            <a:r>
              <a:rPr lang="ru-RU" dirty="0" smtClean="0"/>
              <a:t>ненужный </a:t>
            </a:r>
            <a:r>
              <a:rPr lang="ru-RU" dirty="0"/>
              <a:t>без участия других </a:t>
            </a:r>
            <a:r>
              <a:rPr lang="ru-RU" dirty="0" smtClean="0"/>
              <a:t>игроков (по </a:t>
            </a:r>
            <a:r>
              <a:rPr lang="ru-RU" dirty="0"/>
              <a:t>сути, игроки соревнуются между собой в огромном, но полупустом </a:t>
            </a:r>
            <a:r>
              <a:rPr lang="ru-RU" dirty="0" smtClean="0"/>
              <a:t>мире). </a:t>
            </a:r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363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RPG (</a:t>
            </a:r>
            <a:r>
              <a:rPr lang="ru-RU" b="1" dirty="0">
                <a:solidFill>
                  <a:srgbClr val="C00000"/>
                </a:solidFill>
              </a:rPr>
              <a:t>ролевая игра) = </a:t>
            </a:r>
            <a:r>
              <a:rPr lang="ru-RU" b="1" dirty="0" smtClean="0">
                <a:solidFill>
                  <a:srgbClr val="C00000"/>
                </a:solidFill>
              </a:rPr>
              <a:t>загадки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общение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роль</a:t>
            </a:r>
          </a:p>
          <a:p>
            <a:endParaRPr lang="ru-RU" dirty="0"/>
          </a:p>
          <a:p>
            <a:pPr algn="just"/>
            <a:r>
              <a:rPr lang="ru-RU" dirty="0"/>
              <a:t>Главное действие — общение в широком смысле слова (разговор, сражение, союз, торговля). В таких играх общаться можно с несколькими категориями людей (живых существ). К какой категории относятся существа, зависит от их роли в вашей жизни. Это могут быть: враги, союзники, торговцы, работодатели, просто прохожие. С каждой категорией существ свой метод общения. Всё это общение – инструмент для решения четко поставленных задач в виде «</a:t>
            </a:r>
            <a:r>
              <a:rPr lang="ru-RU" dirty="0" err="1"/>
              <a:t>квестов</a:t>
            </a:r>
            <a:r>
              <a:rPr lang="ru-RU" dirty="0"/>
              <a:t>».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404664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Open</a:t>
            </a:r>
            <a:r>
              <a:rPr lang="ru-RU" dirty="0">
                <a:solidFill>
                  <a:srgbClr val="C00000"/>
                </a:solidFill>
              </a:rPr>
              <a:t> RPG (открытая ролевая игра) =  </a:t>
            </a:r>
            <a:endParaRPr lang="ru-RU" dirty="0" smtClean="0">
              <a:solidFill>
                <a:srgbClr val="C00000"/>
              </a:solidFill>
            </a:endParaRPr>
          </a:p>
          <a:p>
            <a:pPr algn="ctr"/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 smtClean="0">
                <a:solidFill>
                  <a:srgbClr val="C00000"/>
                </a:solidFill>
              </a:rPr>
              <a:t>обучение +загадки </a:t>
            </a:r>
            <a:r>
              <a:rPr lang="ru-RU" dirty="0">
                <a:solidFill>
                  <a:srgbClr val="C00000"/>
                </a:solidFill>
              </a:rPr>
              <a:t>+ </a:t>
            </a:r>
            <a:r>
              <a:rPr lang="ru-RU" dirty="0" smtClean="0">
                <a:solidFill>
                  <a:srgbClr val="C00000"/>
                </a:solidFill>
              </a:rPr>
              <a:t>общение </a:t>
            </a:r>
            <a:r>
              <a:rPr lang="ru-RU" dirty="0">
                <a:solidFill>
                  <a:srgbClr val="C00000"/>
                </a:solidFill>
              </a:rPr>
              <a:t>+ </a:t>
            </a:r>
            <a:r>
              <a:rPr lang="ru-RU" dirty="0" smtClean="0">
                <a:solidFill>
                  <a:srgbClr val="C00000"/>
                </a:solidFill>
              </a:rPr>
              <a:t>роль </a:t>
            </a:r>
            <a:r>
              <a:rPr lang="ru-RU" dirty="0">
                <a:solidFill>
                  <a:srgbClr val="C00000"/>
                </a:solidFill>
              </a:rPr>
              <a:t>+ </a:t>
            </a:r>
            <a:r>
              <a:rPr lang="ru-RU" dirty="0" smtClean="0">
                <a:solidFill>
                  <a:srgbClr val="C00000"/>
                </a:solidFill>
              </a:rPr>
              <a:t>изучение мира </a:t>
            </a:r>
          </a:p>
          <a:p>
            <a:endParaRPr lang="ru-RU" dirty="0"/>
          </a:p>
          <a:p>
            <a:pPr algn="just"/>
            <a:r>
              <a:rPr lang="ru-RU" dirty="0" smtClean="0"/>
              <a:t>Чаще </a:t>
            </a:r>
            <a:r>
              <a:rPr lang="ru-RU" dirty="0"/>
              <a:t>всего сюжет представлен лишь одним длинным основным </a:t>
            </a:r>
            <a:r>
              <a:rPr lang="ru-RU" dirty="0" err="1"/>
              <a:t>квестом</a:t>
            </a:r>
            <a:r>
              <a:rPr lang="ru-RU" dirty="0"/>
              <a:t>, нужным для прохождения игры (в классическом понимании), и в принципе необязательным для выполнения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 принадлежности </a:t>
            </a:r>
            <a:r>
              <a:rPr lang="ru-RU" dirty="0"/>
              <a:t>к </a:t>
            </a:r>
            <a:r>
              <a:rPr lang="ru-RU" dirty="0" smtClean="0"/>
              <a:t>жанру: </a:t>
            </a:r>
            <a:r>
              <a:rPr lang="ru-RU" dirty="0"/>
              <a:t>множество независимых </a:t>
            </a:r>
            <a:r>
              <a:rPr lang="ru-RU" dirty="0" err="1" smtClean="0"/>
              <a:t>квестов</a:t>
            </a:r>
            <a:r>
              <a:rPr lang="ru-RU" dirty="0" smtClean="0"/>
              <a:t>, </a:t>
            </a:r>
            <a:r>
              <a:rPr lang="ru-RU" dirty="0"/>
              <a:t>свобода выбора своих врагов и союзников </a:t>
            </a:r>
            <a:endParaRPr lang="ru-RU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разнообразие игровых персонажей, их способностей, вооружения; интересность основного сюжета. 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Dragon Age: Origins,	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Star Wars: Knights of the Old Republic, 2006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Neverwinter</a:t>
            </a:r>
            <a:r>
              <a:rPr lang="en-US" dirty="0" smtClean="0"/>
              <a:t> Nights,	2002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Divinity: Original Sin,	2014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Star Wars: Knights of the Old Republic II, 2006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Dragon Age: Inquisition, 2014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Pillars of Eternity, 2015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South Park: The Stick of Truth,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24079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Гибридные жанры игр действий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Platformer (</a:t>
            </a:r>
            <a:r>
              <a:rPr lang="ru-RU" b="1" dirty="0" err="1">
                <a:solidFill>
                  <a:srgbClr val="C00000"/>
                </a:solidFill>
              </a:rPr>
              <a:t>платформер</a:t>
            </a:r>
            <a:r>
              <a:rPr lang="ru-RU" b="1" dirty="0">
                <a:solidFill>
                  <a:srgbClr val="C00000"/>
                </a:solidFill>
              </a:rPr>
              <a:t>) = </a:t>
            </a:r>
            <a:r>
              <a:rPr lang="ru-RU" b="1" dirty="0" smtClean="0">
                <a:solidFill>
                  <a:srgbClr val="C00000"/>
                </a:solidFill>
              </a:rPr>
              <a:t>собирание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уклонение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Главное </a:t>
            </a:r>
            <a:r>
              <a:rPr lang="ru-RU" dirty="0"/>
              <a:t>действие — </a:t>
            </a:r>
            <a:r>
              <a:rPr lang="ru-RU" dirty="0" smtClean="0"/>
              <a:t>прыжки для </a:t>
            </a:r>
            <a:r>
              <a:rPr lang="ru-RU" dirty="0"/>
              <a:t>преодоления препятствий – пропастей, ловушек, врагов. Уровни построены из различных платформ (платформы – это прямоугольные островки, висящие в воздухе или поднятые над общим уровнем земли, на которых можно стоять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52400"/>
            <a:ext cx="8496944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сложность и разнообразие препятствий, простота управления, множество уровней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Super Meat </a:t>
            </a:r>
            <a:r>
              <a:rPr lang="en-US" dirty="0" smtClean="0"/>
              <a:t>Boy, 2010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Braid, 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Rayman</a:t>
            </a:r>
            <a:r>
              <a:rPr lang="en-US" dirty="0" smtClean="0"/>
              <a:t> Legends, 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Limbo, 2011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Ori </a:t>
            </a:r>
            <a:r>
              <a:rPr lang="en-US" dirty="0"/>
              <a:t>and the Blind </a:t>
            </a:r>
            <a:r>
              <a:rPr lang="en-US" dirty="0" smtClean="0"/>
              <a:t>Forest, 2015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BattleBlock</a:t>
            </a:r>
            <a:r>
              <a:rPr lang="en-US" dirty="0" smtClean="0"/>
              <a:t> Theater, 2014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Trine 2, 2011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Rogue Legacy, 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Terraria, 2011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INSIDE, </a:t>
            </a:r>
            <a:r>
              <a:rPr lang="en-US" dirty="0"/>
              <a:t>2016 </a:t>
            </a:r>
            <a:endParaRPr lang="ru-RU" dirty="0"/>
          </a:p>
        </p:txBody>
      </p:sp>
      <p:pic>
        <p:nvPicPr>
          <p:cNvPr id="2049" name="Picture 1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5666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81472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 Stealth-Action (</a:t>
            </a:r>
            <a:r>
              <a:rPr lang="ru-RU" b="1" dirty="0">
                <a:solidFill>
                  <a:srgbClr val="C00000"/>
                </a:solidFill>
              </a:rPr>
              <a:t>Шпионский боевик) =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уклонение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уничтожение</a:t>
            </a:r>
          </a:p>
          <a:p>
            <a:endParaRPr lang="ru-RU" dirty="0"/>
          </a:p>
          <a:p>
            <a:pPr algn="just"/>
            <a:r>
              <a:rPr lang="ru-RU" dirty="0"/>
              <a:t>Игры, в которых крайне редко нужно (а то и вообще не требуется) уничтожать </a:t>
            </a:r>
            <a:r>
              <a:rPr lang="ru-RU" dirty="0" smtClean="0"/>
              <a:t>врагов, главное - незаметно </a:t>
            </a:r>
            <a:r>
              <a:rPr lang="ru-RU" dirty="0"/>
              <a:t>и </a:t>
            </a:r>
            <a:r>
              <a:rPr lang="ru-RU" dirty="0" smtClean="0"/>
              <a:t>аккуратно перемещаться, избегать </a:t>
            </a:r>
            <a:r>
              <a:rPr lang="ru-RU" dirty="0"/>
              <a:t>контакта с противником. </a:t>
            </a:r>
          </a:p>
          <a:p>
            <a:pPr algn="just"/>
            <a:r>
              <a:rPr lang="ru-RU" dirty="0" smtClean="0"/>
              <a:t>Герой </a:t>
            </a:r>
            <a:r>
              <a:rPr lang="ru-RU" dirty="0"/>
              <a:t>игры – </a:t>
            </a:r>
            <a:r>
              <a:rPr lang="ru-RU" dirty="0" smtClean="0"/>
              <a:t>шпион</a:t>
            </a:r>
            <a:r>
              <a:rPr lang="ru-RU" dirty="0"/>
              <a:t>, вор, убийца, </a:t>
            </a:r>
            <a:r>
              <a:rPr lang="ru-RU" dirty="0" smtClean="0"/>
              <a:t>снайпер, задачи </a:t>
            </a:r>
            <a:r>
              <a:rPr lang="ru-RU" dirty="0"/>
              <a:t>– взлом неприступных банков, бесшумные убийства, подрывная деятельность на территории вражеских государств. У героя имеется множество различных шпионских приспособлений: устройство ночного видения, ловушки, взрывные устройства, бесшумное оружие.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9856" y="454612"/>
            <a:ext cx="8496944" cy="6124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количество доступных приёмов и способностей, правдоподобность поведения врагов, разнообразие игровых </a:t>
            </a:r>
            <a:r>
              <a:rPr lang="ru-RU" dirty="0" smtClean="0"/>
              <a:t>ситуаций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Metal Gear Solid V: The Phantom </a:t>
            </a:r>
            <a:r>
              <a:rPr lang="en-US" dirty="0" smtClean="0"/>
              <a:t>Pain, 2015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Mark </a:t>
            </a:r>
            <a:r>
              <a:rPr lang="en-US" dirty="0"/>
              <a:t>of the </a:t>
            </a:r>
            <a:r>
              <a:rPr lang="en-US" dirty="0" smtClean="0"/>
              <a:t>Ninja, 2012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Tom </a:t>
            </a:r>
            <a:r>
              <a:rPr lang="en-US" dirty="0"/>
              <a:t>Clancy's Splinter Cell: Chaos </a:t>
            </a:r>
            <a:r>
              <a:rPr lang="en-US" dirty="0" smtClean="0"/>
              <a:t>Theory, 2005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Dishonored, 2012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Assassin's </a:t>
            </a:r>
            <a:r>
              <a:rPr lang="en-US" dirty="0"/>
              <a:t>Creed </a:t>
            </a:r>
            <a:r>
              <a:rPr lang="en-US" dirty="0" smtClean="0"/>
              <a:t>3, 2012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Dishonored 2, 2016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Hitman</a:t>
            </a:r>
            <a:r>
              <a:rPr lang="en-US" dirty="0"/>
              <a:t>: Blood </a:t>
            </a:r>
            <a:r>
              <a:rPr lang="en-US" dirty="0" smtClean="0"/>
              <a:t>Money, 2006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Hitman,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52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776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/>
              <a:t>4. Классификация игр по издательским критериям:</a:t>
            </a:r>
          </a:p>
          <a:p>
            <a:pPr algn="just"/>
            <a:r>
              <a:rPr lang="ru-RU" b="1" dirty="0"/>
              <a:t>4.1. Классификация по бюджету разработки:</a:t>
            </a:r>
          </a:p>
          <a:p>
            <a:pPr marL="723900" algn="just"/>
            <a:r>
              <a:rPr lang="ru-RU" dirty="0"/>
              <a:t>4.1.1. Профессиональная игра высшего качества (ААА-класс, блокбастеры).</a:t>
            </a:r>
          </a:p>
          <a:p>
            <a:pPr marL="723900" algn="just"/>
            <a:r>
              <a:rPr lang="ru-RU" dirty="0"/>
              <a:t>4.1.2. Профессиональная игра (игры со средним бюджетом).</a:t>
            </a:r>
          </a:p>
          <a:p>
            <a:pPr marL="723900" algn="just"/>
            <a:r>
              <a:rPr lang="ru-RU" dirty="0"/>
              <a:t>4.1.3. </a:t>
            </a:r>
            <a:r>
              <a:rPr lang="ru-RU" dirty="0" err="1"/>
              <a:t>Инди</a:t>
            </a:r>
            <a:r>
              <a:rPr lang="ru-RU" dirty="0"/>
              <a:t>-игра (независимая игра, малобюджетный класс).</a:t>
            </a:r>
          </a:p>
          <a:p>
            <a:pPr marL="723900" algn="just"/>
            <a:r>
              <a:rPr lang="ru-RU" dirty="0"/>
              <a:t>4.1.4. Любительская игра (бесплатная игра с минимальным качеством).</a:t>
            </a:r>
          </a:p>
        </p:txBody>
      </p:sp>
    </p:spTree>
    <p:extLst>
      <p:ext uri="{BB962C8B-B14F-4D97-AF65-F5344CB8AC3E}">
        <p14:creationId xmlns:p14="http://schemas.microsoft.com/office/powerpoint/2010/main" xmlns="" val="523876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07" y="-2441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b="1" dirty="0">
                <a:solidFill>
                  <a:srgbClr val="C00000"/>
                </a:solidFill>
              </a:rPr>
              <a:t>Fighting (</a:t>
            </a:r>
            <a:r>
              <a:rPr lang="ru-RU" b="1" dirty="0">
                <a:solidFill>
                  <a:srgbClr val="C00000"/>
                </a:solidFill>
              </a:rPr>
              <a:t>поединок)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 уничтожение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соревнование</a:t>
            </a:r>
          </a:p>
          <a:p>
            <a:endParaRPr lang="ru-RU" dirty="0"/>
          </a:p>
          <a:p>
            <a:pPr algn="just"/>
            <a:r>
              <a:rPr lang="ru-RU" dirty="0"/>
              <a:t>Соревнования по уничтожению </a:t>
            </a:r>
            <a:r>
              <a:rPr lang="ru-RU" dirty="0" smtClean="0"/>
              <a:t>соперников, как </a:t>
            </a:r>
            <a:r>
              <a:rPr lang="ru-RU" dirty="0"/>
              <a:t>обычные спортивные </a:t>
            </a:r>
            <a:r>
              <a:rPr lang="ru-RU" dirty="0" smtClean="0"/>
              <a:t>соревнования (бокс</a:t>
            </a:r>
            <a:r>
              <a:rPr lang="ru-RU" dirty="0"/>
              <a:t>, восточные единоборства, фехтование, </a:t>
            </a:r>
            <a:r>
              <a:rPr lang="ru-RU" dirty="0" smtClean="0"/>
              <a:t>реслинг), так </a:t>
            </a:r>
            <a:r>
              <a:rPr lang="ru-RU" dirty="0"/>
              <a:t>и придуманные кровавые соревнования.</a:t>
            </a:r>
          </a:p>
          <a:p>
            <a:pPr algn="just"/>
            <a:r>
              <a:rPr lang="ru-RU" dirty="0" smtClean="0"/>
              <a:t>Трехмерные </a:t>
            </a:r>
            <a:r>
              <a:rPr lang="ru-RU" dirty="0"/>
              <a:t>игры в режиме «</a:t>
            </a:r>
            <a:r>
              <a:rPr lang="ru-RU" dirty="0" err="1"/>
              <a:t>DeathMatch</a:t>
            </a:r>
            <a:r>
              <a:rPr lang="ru-RU" dirty="0" smtClean="0"/>
              <a:t>»- отдельная </a:t>
            </a:r>
            <a:r>
              <a:rPr lang="ru-RU" dirty="0"/>
              <a:t>категория «3D-Fighting». </a:t>
            </a:r>
          </a:p>
          <a:p>
            <a:pPr algn="just"/>
            <a:r>
              <a:rPr lang="ru-RU" dirty="0" smtClean="0"/>
              <a:t>Главное </a:t>
            </a:r>
            <a:r>
              <a:rPr lang="ru-RU" dirty="0"/>
              <a:t>действие — уничтожение </a:t>
            </a:r>
            <a:r>
              <a:rPr lang="ru-RU" dirty="0" smtClean="0"/>
              <a:t>соперников на </a:t>
            </a:r>
            <a:r>
              <a:rPr lang="ru-RU" dirty="0"/>
              <a:t>ринге </a:t>
            </a:r>
            <a:r>
              <a:rPr lang="ru-RU" dirty="0" smtClean="0"/>
              <a:t>или </a:t>
            </a:r>
            <a:r>
              <a:rPr lang="ru-RU" dirty="0"/>
              <a:t>в любом другом ограниченном </a:t>
            </a:r>
            <a:r>
              <a:rPr lang="ru-RU" dirty="0" smtClean="0"/>
              <a:t>месте с помощью </a:t>
            </a:r>
            <a:r>
              <a:rPr lang="ru-RU" dirty="0"/>
              <a:t>ударов, </a:t>
            </a:r>
            <a:r>
              <a:rPr lang="ru-RU" dirty="0" err="1"/>
              <a:t>спецприемов</a:t>
            </a:r>
            <a:r>
              <a:rPr lang="ru-RU" dirty="0"/>
              <a:t>, оружий. Каждый успешный удар уменьшает здоровье у врага, в итоге потерявший всё здоровье считается проигравшим, оставшийся в живых – победителем.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разнообразие персонажей, количество видов ударов и </a:t>
            </a:r>
            <a:r>
              <a:rPr lang="ru-RU" dirty="0" err="1"/>
              <a:t>спецприемов</a:t>
            </a:r>
            <a:r>
              <a:rPr lang="ru-RU" dirty="0"/>
              <a:t>, отзывчивое и чувствительное управление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Mortal </a:t>
            </a:r>
            <a:r>
              <a:rPr lang="en-US" dirty="0" err="1"/>
              <a:t>Kombat</a:t>
            </a:r>
            <a:r>
              <a:rPr lang="en-US" dirty="0"/>
              <a:t> C</a:t>
            </a:r>
            <a:r>
              <a:rPr lang="en-US" dirty="0" smtClean="0"/>
              <a:t>omplete Edition, 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Street </a:t>
            </a:r>
            <a:r>
              <a:rPr lang="en-US" dirty="0"/>
              <a:t>Fighter </a:t>
            </a:r>
            <a:r>
              <a:rPr lang="en-US" dirty="0" smtClean="0"/>
              <a:t>IV, 2009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Guilty </a:t>
            </a:r>
            <a:r>
              <a:rPr lang="en-US" dirty="0"/>
              <a:t>Gear XX Reload </a:t>
            </a:r>
            <a:r>
              <a:rPr lang="en-US" dirty="0" smtClean="0"/>
              <a:t>2006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Mortal </a:t>
            </a:r>
            <a:r>
              <a:rPr lang="en-US" dirty="0" err="1"/>
              <a:t>Kombat</a:t>
            </a:r>
            <a:r>
              <a:rPr lang="en-US" dirty="0"/>
              <a:t> </a:t>
            </a:r>
            <a:r>
              <a:rPr lang="en-US" dirty="0" smtClean="0"/>
              <a:t>X, 2015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BlazBlue</a:t>
            </a:r>
            <a:r>
              <a:rPr lang="en-US" dirty="0"/>
              <a:t>: Calamity </a:t>
            </a:r>
            <a:r>
              <a:rPr lang="en-US" dirty="0" smtClean="0"/>
              <a:t>Trigger, 2010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Guilty </a:t>
            </a:r>
            <a:r>
              <a:rPr lang="en-US" dirty="0"/>
              <a:t>Gear </a:t>
            </a:r>
            <a:r>
              <a:rPr lang="en-US" dirty="0" smtClean="0"/>
              <a:t>X, 2002 </a:t>
            </a:r>
            <a:endParaRPr lang="en-US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1025" name="Picture 1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07" y="-2441"/>
            <a:ext cx="84969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b="1" dirty="0">
                <a:solidFill>
                  <a:srgbClr val="C00000"/>
                </a:solidFill>
              </a:rPr>
              <a:t>Slasher (</a:t>
            </a:r>
            <a:r>
              <a:rPr lang="ru-RU" b="1" dirty="0" smtClean="0">
                <a:solidFill>
                  <a:srgbClr val="C00000"/>
                </a:solidFill>
              </a:rPr>
              <a:t>сражение) 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 </a:t>
            </a:r>
            <a:r>
              <a:rPr lang="ru-RU" b="1" dirty="0" smtClean="0">
                <a:solidFill>
                  <a:srgbClr val="C00000"/>
                </a:solidFill>
              </a:rPr>
              <a:t>собирание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уклонение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уничтожение</a:t>
            </a:r>
          </a:p>
          <a:p>
            <a:endParaRPr lang="ru-RU" dirty="0"/>
          </a:p>
          <a:p>
            <a:pPr algn="just"/>
            <a:r>
              <a:rPr lang="en-US" dirty="0" smtClean="0"/>
              <a:t>C</a:t>
            </a:r>
            <a:r>
              <a:rPr lang="ru-RU" dirty="0" err="1" smtClean="0"/>
              <a:t>мысл</a:t>
            </a:r>
            <a:r>
              <a:rPr lang="ru-RU" dirty="0" smtClean="0"/>
              <a:t> игр - преодоление </a:t>
            </a:r>
            <a:r>
              <a:rPr lang="ru-RU" dirty="0"/>
              <a:t>препятствий в виде врагов, с помощью действий «уклонения» и «уничтожения». </a:t>
            </a:r>
            <a:r>
              <a:rPr lang="ru-RU" dirty="0" smtClean="0"/>
              <a:t>Основное </a:t>
            </a:r>
            <a:r>
              <a:rPr lang="ru-RU" dirty="0"/>
              <a:t>отличие от «боевиков» (где главное точность и быстрота) - сильные враги, которые заставляют игрока постоянно маневрировать, «</a:t>
            </a:r>
            <a:r>
              <a:rPr lang="ru-RU" dirty="0" smtClean="0"/>
              <a:t>уклоняться</a:t>
            </a:r>
            <a:r>
              <a:rPr lang="ru-RU" dirty="0"/>
              <a:t>». </a:t>
            </a:r>
            <a:r>
              <a:rPr lang="ru-RU" dirty="0" smtClean="0"/>
              <a:t>Враги </a:t>
            </a:r>
            <a:r>
              <a:rPr lang="ru-RU" dirty="0"/>
              <a:t>живут намного дольше, чем в среднестатистическом «боевике», убиваются только в ближнем бою и с большим трудом. Чтобы успешно играть в такие игры, нужно изучать поведение врагов, находить слабые места, вовремя наносить удары, блокировать вражеские атаки. </a:t>
            </a:r>
          </a:p>
        </p:txBody>
      </p:sp>
    </p:spTree>
    <p:extLst>
      <p:ext uri="{BB962C8B-B14F-4D97-AF65-F5344CB8AC3E}">
        <p14:creationId xmlns:p14="http://schemas.microsoft.com/office/powerpoint/2010/main" xmlns="" val="4178800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Признак: </a:t>
            </a:r>
            <a:r>
              <a:rPr lang="ru-RU" dirty="0"/>
              <a:t>зрелищность, сильные враги, большие и сложные боссы </a:t>
            </a:r>
          </a:p>
          <a:p>
            <a:pPr algn="just"/>
            <a:r>
              <a:rPr lang="ru-RU" u="sng" dirty="0" smtClean="0">
                <a:solidFill>
                  <a:srgbClr val="C00000"/>
                </a:solidFill>
              </a:rPr>
              <a:t>Критерии 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разнообразные удары и </a:t>
            </a:r>
            <a:r>
              <a:rPr lang="ru-RU" dirty="0" err="1"/>
              <a:t>спецприемы</a:t>
            </a:r>
            <a:r>
              <a:rPr lang="ru-RU" dirty="0"/>
              <a:t> героя, разнообразные удары и тактики врагов, сложные уникальные боссы, зрелищность сражений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DmC</a:t>
            </a:r>
            <a:r>
              <a:rPr lang="en-US" dirty="0"/>
              <a:t>: Devil May </a:t>
            </a:r>
            <a:r>
              <a:rPr lang="en-US" dirty="0" smtClean="0"/>
              <a:t>Cry</a:t>
            </a:r>
            <a:r>
              <a:rPr lang="ru-RU" dirty="0" smtClean="0"/>
              <a:t>,</a:t>
            </a:r>
            <a:r>
              <a:rPr lang="en-US" dirty="0" smtClean="0"/>
              <a:t> 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Metal Gear Rising </a:t>
            </a:r>
            <a:r>
              <a:rPr lang="en-US" dirty="0" err="1" smtClean="0"/>
              <a:t>Revengeance</a:t>
            </a:r>
            <a:r>
              <a:rPr lang="ru-RU" dirty="0"/>
              <a:t>,</a:t>
            </a:r>
            <a:r>
              <a:rPr lang="en-US" dirty="0" smtClean="0"/>
              <a:t> 2013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Darksiders</a:t>
            </a:r>
            <a:r>
              <a:rPr lang="en-US" dirty="0"/>
              <a:t>: Wrath of </a:t>
            </a:r>
            <a:r>
              <a:rPr lang="en-US" dirty="0" smtClean="0"/>
              <a:t>War</a:t>
            </a:r>
            <a:r>
              <a:rPr lang="ru-RU" dirty="0"/>
              <a:t>,</a:t>
            </a:r>
            <a:r>
              <a:rPr lang="en-US" dirty="0" smtClean="0"/>
              <a:t> 2010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Darksiders</a:t>
            </a:r>
            <a:r>
              <a:rPr lang="en-US" dirty="0" smtClean="0"/>
              <a:t> </a:t>
            </a:r>
            <a:r>
              <a:rPr lang="en-US" dirty="0"/>
              <a:t>II: Death </a:t>
            </a:r>
            <a:r>
              <a:rPr lang="en-US" dirty="0" smtClean="0"/>
              <a:t>Lives</a:t>
            </a:r>
            <a:r>
              <a:rPr lang="ru-RU" dirty="0" smtClean="0"/>
              <a:t>,</a:t>
            </a:r>
            <a:r>
              <a:rPr lang="en-US" dirty="0" smtClean="0"/>
              <a:t> 2012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Castlevania</a:t>
            </a:r>
            <a:r>
              <a:rPr lang="en-US" dirty="0"/>
              <a:t>: Lords of </a:t>
            </a:r>
            <a:r>
              <a:rPr lang="en-US" dirty="0" smtClean="0"/>
              <a:t>Shadow</a:t>
            </a:r>
            <a:r>
              <a:rPr lang="ru-RU" dirty="0" smtClean="0"/>
              <a:t>,</a:t>
            </a:r>
            <a:r>
              <a:rPr lang="en-US" dirty="0" smtClean="0"/>
              <a:t> 2013</a:t>
            </a:r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6107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07" y="-2441"/>
            <a:ext cx="8496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b="1" dirty="0" smtClean="0">
                <a:solidFill>
                  <a:srgbClr val="C00000"/>
                </a:solidFill>
              </a:rPr>
              <a:t>Battle </a:t>
            </a:r>
            <a:r>
              <a:rPr lang="en-US" b="1" dirty="0">
                <a:solidFill>
                  <a:srgbClr val="C00000"/>
                </a:solidFill>
              </a:rPr>
              <a:t>Racing (</a:t>
            </a:r>
            <a:r>
              <a:rPr lang="ru-RU" b="1" dirty="0">
                <a:solidFill>
                  <a:srgbClr val="C00000"/>
                </a:solidFill>
              </a:rPr>
              <a:t>Гонки-сражения)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 </a:t>
            </a:r>
            <a:r>
              <a:rPr lang="ru-RU" b="1" dirty="0" smtClean="0">
                <a:solidFill>
                  <a:srgbClr val="C00000"/>
                </a:solidFill>
              </a:rPr>
              <a:t>уничтожение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соревнование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техника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Обычные </a:t>
            </a:r>
            <a:r>
              <a:rPr lang="ru-RU" dirty="0"/>
              <a:t>«гонки», но с применением оружия и </a:t>
            </a:r>
            <a:r>
              <a:rPr lang="ru-RU" dirty="0" smtClean="0"/>
              <a:t>уничтожением </a:t>
            </a:r>
            <a:r>
              <a:rPr lang="ru-RU" dirty="0"/>
              <a:t>врагов. Реже бывает </a:t>
            </a:r>
            <a:r>
              <a:rPr lang="ru-RU" dirty="0" smtClean="0"/>
              <a:t>соревнование по уничтожению </a:t>
            </a:r>
            <a:r>
              <a:rPr lang="ru-RU" dirty="0"/>
              <a:t>на </a:t>
            </a:r>
            <a:r>
              <a:rPr lang="ru-RU" dirty="0" smtClean="0"/>
              <a:t>технике. 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Главное </a:t>
            </a:r>
            <a:r>
              <a:rPr lang="ru-RU" dirty="0"/>
              <a:t>действие — соревнование на определенном виде техники с уничтожением противников.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50538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Признак: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средства передвижения, оборудованные средствами уничтожения </a:t>
            </a:r>
          </a:p>
          <a:p>
            <a:pPr algn="just"/>
            <a:endParaRPr lang="ru-RU" u="sng" dirty="0" smtClean="0">
              <a:solidFill>
                <a:srgbClr val="C00000"/>
              </a:solidFill>
            </a:endParaRPr>
          </a:p>
          <a:p>
            <a:pPr algn="just"/>
            <a:r>
              <a:rPr lang="ru-RU" u="sng" dirty="0" smtClean="0">
                <a:solidFill>
                  <a:srgbClr val="C00000"/>
                </a:solidFill>
              </a:rPr>
              <a:t>Критерии 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простота управления техникой, разнообразные оружия и улучшающие бонусы, зрелищность </a:t>
            </a:r>
            <a:r>
              <a:rPr lang="ru-RU" dirty="0" smtClean="0"/>
              <a:t>спецэффектов.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World </a:t>
            </a:r>
            <a:r>
              <a:rPr lang="en-US" dirty="0"/>
              <a:t>of </a:t>
            </a:r>
            <a:r>
              <a:rPr lang="en-US" dirty="0" smtClean="0"/>
              <a:t>Tanks</a:t>
            </a:r>
            <a:r>
              <a:rPr lang="ru-RU" dirty="0" smtClean="0"/>
              <a:t>, </a:t>
            </a:r>
            <a:r>
              <a:rPr lang="en-US" dirty="0" smtClean="0"/>
              <a:t>2011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Split/Second</a:t>
            </a:r>
            <a:r>
              <a:rPr lang="ru-RU" dirty="0"/>
              <a:t>,</a:t>
            </a:r>
            <a:r>
              <a:rPr lang="en-US" dirty="0" smtClean="0"/>
              <a:t> 2010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Blur</a:t>
            </a:r>
            <a:r>
              <a:rPr lang="ru-RU" dirty="0"/>
              <a:t>,</a:t>
            </a:r>
            <a:r>
              <a:rPr lang="en-US" dirty="0" smtClean="0"/>
              <a:t> 2010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7138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07" y="-2441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b="1" dirty="0">
                <a:solidFill>
                  <a:srgbClr val="C00000"/>
                </a:solidFill>
              </a:rPr>
              <a:t> Action (</a:t>
            </a:r>
            <a:r>
              <a:rPr lang="ru-RU" b="1" dirty="0" smtClean="0">
                <a:solidFill>
                  <a:srgbClr val="C00000"/>
                </a:solidFill>
              </a:rPr>
              <a:t>боевик) 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 </a:t>
            </a:r>
            <a:r>
              <a:rPr lang="ru-RU" b="1" dirty="0" smtClean="0">
                <a:solidFill>
                  <a:srgbClr val="C00000"/>
                </a:solidFill>
              </a:rPr>
              <a:t>уклонение + уничтожение </a:t>
            </a:r>
            <a:r>
              <a:rPr lang="ru-RU" b="1" dirty="0">
                <a:solidFill>
                  <a:srgbClr val="C00000"/>
                </a:solidFill>
              </a:rPr>
              <a:t>+ </a:t>
            </a:r>
            <a:r>
              <a:rPr lang="ru-RU" b="1" dirty="0" smtClean="0">
                <a:solidFill>
                  <a:srgbClr val="C00000"/>
                </a:solidFill>
              </a:rPr>
              <a:t>соревнование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Сражения с помощью «уклонения» и «уничтожения», враги при этом не так сложны как в </a:t>
            </a:r>
            <a:r>
              <a:rPr lang="ru-RU" dirty="0" err="1" smtClean="0"/>
              <a:t>Slasher</a:t>
            </a:r>
            <a:r>
              <a:rPr lang="en-US" dirty="0" smtClean="0"/>
              <a:t>’</a:t>
            </a:r>
            <a:r>
              <a:rPr lang="ru-RU" dirty="0" smtClean="0"/>
              <a:t>е</a:t>
            </a:r>
            <a:r>
              <a:rPr lang="ru-RU" dirty="0"/>
              <a:t>, они имеют равные возможности с </a:t>
            </a:r>
            <a:r>
              <a:rPr lang="ru-RU" dirty="0" smtClean="0"/>
              <a:t>игроком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как в </a:t>
            </a:r>
            <a:r>
              <a:rPr lang="ru-RU" dirty="0" smtClean="0"/>
              <a:t>соревнованиях.</a:t>
            </a:r>
            <a:endParaRPr lang="ru-RU" dirty="0"/>
          </a:p>
          <a:p>
            <a:pPr algn="just"/>
            <a:r>
              <a:rPr lang="ru-RU" dirty="0" smtClean="0"/>
              <a:t>Главное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зрелищность, </a:t>
            </a:r>
            <a:r>
              <a:rPr lang="ru-RU" dirty="0" smtClean="0"/>
              <a:t>самые </a:t>
            </a:r>
            <a:r>
              <a:rPr lang="ru-RU" dirty="0"/>
              <a:t>новые спецэффекты и технологии. </a:t>
            </a:r>
            <a:endParaRPr lang="en-US" dirty="0" smtClean="0"/>
          </a:p>
          <a:p>
            <a:pPr algn="just"/>
            <a:r>
              <a:rPr lang="ru-RU" dirty="0" smtClean="0"/>
              <a:t>Главное </a:t>
            </a:r>
            <a:r>
              <a:rPr lang="ru-RU" dirty="0"/>
              <a:t>действие — уничтожение врагов, равных по силе. Так как врагов много, а у игрока персонаж всего один, в виде компенсации этот персонаж наделён различными </a:t>
            </a:r>
            <a:r>
              <a:rPr lang="ru-RU" dirty="0" err="1" smtClean="0"/>
              <a:t>спецприемами</a:t>
            </a:r>
            <a:r>
              <a:rPr lang="ru-RU" dirty="0" smtClean="0"/>
              <a:t>, нечеловеческими способностями</a:t>
            </a:r>
            <a:r>
              <a:rPr lang="en-US" dirty="0" smtClean="0"/>
              <a:t> </a:t>
            </a:r>
            <a:r>
              <a:rPr lang="ru-RU" dirty="0" smtClean="0"/>
              <a:t>либо</a:t>
            </a:r>
            <a:r>
              <a:rPr lang="en-US" dirty="0" smtClean="0"/>
              <a:t> </a:t>
            </a:r>
            <a:r>
              <a:rPr lang="ru-RU" dirty="0" smtClean="0"/>
              <a:t>большим </a:t>
            </a:r>
            <a:r>
              <a:rPr lang="ru-RU" dirty="0"/>
              <a:t>арсеналом оружия, более </a:t>
            </a:r>
            <a:r>
              <a:rPr lang="ru-RU" dirty="0" smtClean="0"/>
              <a:t>сильным, </a:t>
            </a:r>
            <a:r>
              <a:rPr lang="ru-RU" dirty="0"/>
              <a:t>чем у врагов </a:t>
            </a:r>
          </a:p>
        </p:txBody>
      </p:sp>
    </p:spTree>
    <p:extLst>
      <p:ext uri="{BB962C8B-B14F-4D97-AF65-F5344CB8AC3E}">
        <p14:creationId xmlns:p14="http://schemas.microsoft.com/office/powerpoint/2010/main" xmlns="" val="888572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rgbClr val="C00000"/>
                </a:solidFill>
              </a:rPr>
              <a:t>Критерии 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разнообразие оружий и </a:t>
            </a:r>
            <a:r>
              <a:rPr lang="ru-RU" dirty="0" err="1"/>
              <a:t>спецспособностей</a:t>
            </a:r>
            <a:r>
              <a:rPr lang="ru-RU" dirty="0"/>
              <a:t>, </a:t>
            </a:r>
            <a:r>
              <a:rPr lang="ru-RU" dirty="0" err="1"/>
              <a:t>выскотехнологичность</a:t>
            </a:r>
            <a:r>
              <a:rPr lang="ru-RU" dirty="0"/>
              <a:t>, графическая правдоподобность окружающего мира, высокий искусственный интеллект врагов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BioShock</a:t>
            </a:r>
            <a:r>
              <a:rPr lang="en-US" dirty="0" smtClean="0"/>
              <a:t> Infinite</a:t>
            </a:r>
            <a:r>
              <a:rPr lang="ru-RU" dirty="0" smtClean="0"/>
              <a:t>,</a:t>
            </a:r>
            <a:r>
              <a:rPr lang="en-US" dirty="0" smtClean="0"/>
              <a:t> 2013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BioShock</a:t>
            </a:r>
            <a:r>
              <a:rPr lang="ru-RU" dirty="0" smtClean="0"/>
              <a:t>,</a:t>
            </a:r>
            <a:r>
              <a:rPr lang="en-US" dirty="0" smtClean="0"/>
              <a:t> 2007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Mass </a:t>
            </a:r>
            <a:r>
              <a:rPr lang="en-US" dirty="0"/>
              <a:t>Effect </a:t>
            </a:r>
            <a:r>
              <a:rPr lang="ru-RU" dirty="0" smtClean="0"/>
              <a:t>1-3, </a:t>
            </a:r>
            <a:r>
              <a:rPr lang="en-US" dirty="0" smtClean="0"/>
              <a:t>200</a:t>
            </a:r>
            <a:r>
              <a:rPr lang="ru-RU" dirty="0" smtClean="0"/>
              <a:t>8, 2010, 2012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Tomb Raider</a:t>
            </a:r>
            <a:r>
              <a:rPr lang="ru-RU" dirty="0" smtClean="0"/>
              <a:t>,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7775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 smtClean="0"/>
              <a:t>Гибридные</a:t>
            </a:r>
            <a:r>
              <a:rPr lang="uk-UA" b="1" dirty="0" smtClean="0"/>
              <a:t> </a:t>
            </a:r>
            <a:r>
              <a:rPr lang="uk-UA" b="1" dirty="0" err="1" smtClean="0"/>
              <a:t>жанры</a:t>
            </a:r>
            <a:r>
              <a:rPr lang="uk-UA" b="1" dirty="0" smtClean="0"/>
              <a:t> </a:t>
            </a:r>
            <a:r>
              <a:rPr lang="uk-UA" b="1" dirty="0" err="1" smtClean="0"/>
              <a:t>игр</a:t>
            </a:r>
            <a:r>
              <a:rPr lang="uk-UA" b="1" dirty="0" smtClean="0"/>
              <a:t> </a:t>
            </a:r>
            <a:r>
              <a:rPr lang="uk-UA" b="1" dirty="0" err="1" smtClean="0"/>
              <a:t>контроля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57174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 Economical (</a:t>
            </a:r>
            <a:r>
              <a:rPr lang="ru-RU" b="1" u="sng" dirty="0" smtClean="0">
                <a:solidFill>
                  <a:srgbClr val="C00000"/>
                </a:solidFill>
              </a:rPr>
              <a:t>экономическая стратегия)= </a:t>
            </a:r>
            <a:r>
              <a:rPr lang="ru-RU" b="1" u="sng" dirty="0" err="1" smtClean="0">
                <a:solidFill>
                  <a:srgbClr val="C00000"/>
                </a:solidFill>
              </a:rPr>
              <a:t>=развитие+забота</a:t>
            </a:r>
            <a:endParaRPr lang="ru-RU" b="1" u="sng" dirty="0">
              <a:solidFill>
                <a:srgbClr val="C00000"/>
              </a:solidFill>
            </a:endParaRP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Похожи на «стратегии», но боевых подразделений либо очень мало, либо они совсем отсутствуют. Экономика: добыча ресурсов, производство и продажа товаров. </a:t>
            </a:r>
          </a:p>
          <a:p>
            <a:pPr algn="just"/>
            <a:r>
              <a:rPr lang="ru-RU" dirty="0" smtClean="0"/>
              <a:t>Объект управления - большой </a:t>
            </a:r>
            <a:r>
              <a:rPr lang="ru-RU" dirty="0" err="1" smtClean="0"/>
              <a:t>самодостаточный</a:t>
            </a:r>
            <a:r>
              <a:rPr lang="ru-RU" dirty="0" smtClean="0"/>
              <a:t> город.</a:t>
            </a:r>
          </a:p>
        </p:txBody>
      </p:sp>
    </p:spTree>
    <p:extLst>
      <p:ext uri="{BB962C8B-B14F-4D97-AF65-F5344CB8AC3E}">
        <p14:creationId xmlns:p14="http://schemas.microsoft.com/office/powerpoint/2010/main" xmlns="" val="20437775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>
                <a:solidFill>
                  <a:srgbClr val="C00000"/>
                </a:solidFill>
              </a:rPr>
              <a:t>Tycoon</a:t>
            </a:r>
            <a:r>
              <a:rPr lang="ru-RU" b="1" dirty="0" smtClean="0">
                <a:solidFill>
                  <a:srgbClr val="C00000"/>
                </a:solidFill>
              </a:rPr>
              <a:t> (</a:t>
            </a:r>
            <a:r>
              <a:rPr lang="ru-RU" b="1" dirty="0" err="1" smtClean="0">
                <a:solidFill>
                  <a:srgbClr val="C00000"/>
                </a:solidFill>
              </a:rPr>
              <a:t>поджанр</a:t>
            </a:r>
            <a:r>
              <a:rPr lang="ru-RU" b="1" dirty="0" smtClean="0">
                <a:solidFill>
                  <a:srgbClr val="C00000"/>
                </a:solidFill>
              </a:rPr>
              <a:t>): </a:t>
            </a:r>
            <a:r>
              <a:rPr lang="ru-RU" dirty="0" smtClean="0"/>
              <a:t>объект управления - отдельное заведение, ориентированное на посетителей. Управляемые заведения: парк развлечений, ресторан, гостиница, зоопарк, курорт, обычный магазин. Сюда же относятся спортивные менеджеры.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7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/>
              <a:t>4.2. Классификация по издательскому формату:</a:t>
            </a:r>
          </a:p>
          <a:p>
            <a:pPr marL="723900" algn="just"/>
            <a:r>
              <a:rPr lang="ru-RU" dirty="0"/>
              <a:t>4.2.1. Оригинальная игра.</a:t>
            </a:r>
          </a:p>
          <a:p>
            <a:pPr marL="723900" algn="just"/>
            <a:r>
              <a:rPr lang="ru-RU" dirty="0"/>
              <a:t>4.2.2. Очередная игра в игровой серии (сиквел, </a:t>
            </a:r>
            <a:r>
              <a:rPr lang="ru-RU" dirty="0" err="1"/>
              <a:t>приквел</a:t>
            </a:r>
            <a:r>
              <a:rPr lang="ru-RU" dirty="0"/>
              <a:t>).</a:t>
            </a:r>
          </a:p>
          <a:p>
            <a:pPr marL="723900" algn="just"/>
            <a:r>
              <a:rPr lang="ru-RU" dirty="0"/>
              <a:t>4.2.3. Дополнение к игре.</a:t>
            </a:r>
          </a:p>
          <a:p>
            <a:pPr marL="723900" algn="just"/>
            <a:r>
              <a:rPr lang="ru-RU" dirty="0"/>
              <a:t>4.2.4. Скачиваемый контент к игре (DLC).</a:t>
            </a:r>
          </a:p>
        </p:txBody>
      </p:sp>
    </p:spTree>
    <p:extLst>
      <p:ext uri="{BB962C8B-B14F-4D97-AF65-F5344CB8AC3E}">
        <p14:creationId xmlns:p14="http://schemas.microsoft.com/office/powerpoint/2010/main" xmlns="" val="23050313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rgbClr val="C00000"/>
                </a:solidFill>
              </a:rPr>
              <a:t>Критерии 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количество доступных построек, наличие постоянного дефицита, правдоподобность экономических законов, зрелищность происходящего на экране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Anno 2070</a:t>
            </a:r>
            <a:r>
              <a:rPr lang="ru-RU" dirty="0" smtClean="0"/>
              <a:t>, </a:t>
            </a:r>
            <a:r>
              <a:rPr lang="en-US" dirty="0" smtClean="0"/>
              <a:t>2011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Anno 1404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Tropico</a:t>
            </a:r>
            <a:r>
              <a:rPr lang="en-US" dirty="0" smtClean="0"/>
              <a:t> 3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Port Royale 2</a:t>
            </a:r>
            <a:r>
              <a:rPr lang="ru-RU" dirty="0" smtClean="0"/>
              <a:t>, </a:t>
            </a:r>
            <a:r>
              <a:rPr lang="en-US" dirty="0" smtClean="0"/>
              <a:t>2004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Anno 1701</a:t>
            </a:r>
            <a:r>
              <a:rPr lang="ru-RU" dirty="0" smtClean="0"/>
              <a:t>, </a:t>
            </a:r>
            <a:r>
              <a:rPr lang="en-US" dirty="0" smtClean="0"/>
              <a:t>2008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Tropico</a:t>
            </a:r>
            <a:r>
              <a:rPr lang="en-US" dirty="0" smtClean="0"/>
              <a:t> 5</a:t>
            </a:r>
            <a:r>
              <a:rPr lang="ru-RU" dirty="0" smtClean="0"/>
              <a:t>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7775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124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Tower </a:t>
            </a:r>
            <a:r>
              <a:rPr lang="en-US" b="1" dirty="0" err="1" smtClean="0">
                <a:solidFill>
                  <a:srgbClr val="C00000"/>
                </a:solidFill>
              </a:rPr>
              <a:t>Defence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ru-RU" b="1" dirty="0" smtClean="0">
                <a:solidFill>
                  <a:srgbClr val="C00000"/>
                </a:solidFill>
              </a:rPr>
              <a:t>защитные башни) 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микроконтроль+развитие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dirty="0" smtClean="0"/>
              <a:t>Строительство, которое требует от игрока быстроты реакции.</a:t>
            </a:r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игре имеется небольшая база, которую нужно защитить от наступления превосходящих сил противника. Игрок может быстро возводить защитные сооружения, а они будут автоматически уничтожать врагов. Со временем нужно улучшать и строить всё больше сооружений .</a:t>
            </a:r>
          </a:p>
          <a:p>
            <a:pPr algn="just"/>
            <a:r>
              <a:rPr lang="ru-RU" dirty="0" smtClean="0"/>
              <a:t>Признак:	возможность строительства, множество атакующих врагов</a:t>
            </a:r>
            <a:endParaRPr lang="ru-RU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количество доступных построек, разнообразие атакующих врагов.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	Plants vs. Zombies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 	Space Run</a:t>
            </a:r>
            <a:r>
              <a:rPr lang="ru-RU" dirty="0" smtClean="0"/>
              <a:t>,  </a:t>
            </a:r>
            <a:r>
              <a:rPr lang="en-US" dirty="0" smtClean="0"/>
              <a:t>2015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 	</a:t>
            </a:r>
            <a:r>
              <a:rPr lang="en-US" dirty="0" err="1" smtClean="0"/>
              <a:t>Orcs</a:t>
            </a:r>
            <a:r>
              <a:rPr lang="en-US" dirty="0" smtClean="0"/>
              <a:t> Must Die</a:t>
            </a:r>
            <a:r>
              <a:rPr lang="ru-RU" dirty="0" smtClean="0"/>
              <a:t>, 2</a:t>
            </a:r>
            <a:r>
              <a:rPr lang="en-US" dirty="0" smtClean="0"/>
              <a:t>015</a:t>
            </a: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189442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43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44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45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46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47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Wargame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ru-RU" b="1" dirty="0" smtClean="0">
                <a:solidFill>
                  <a:srgbClr val="C00000"/>
                </a:solidFill>
              </a:rPr>
              <a:t>военная игра) 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тактика+микроконтроль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dirty="0" smtClean="0"/>
              <a:t>С самого начала и до конца миссии под управлением игрока находится несколько боевых подразделений. Впереди неизведанная территория с возможными засадами и ловушками. Цель каждой миссии - выполнить все поставленные задачи, полученные во время брифинга. Действия могут происходить пошагово или в режиме реального времени, но в любом случае всегда можно остановиться и обдумывать свои дальнейшие действия.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	 в подчинении небольшое войско, в котором нужно беречь каждый </a:t>
            </a:r>
            <a:r>
              <a:rPr lang="ru-RU" dirty="0" err="1" smtClean="0"/>
              <a:t>юнит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важность использования тактических приёмов, правдоподобность и историчность вооружения. 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Wargame</a:t>
            </a:r>
            <a:r>
              <a:rPr lang="en-US" dirty="0" smtClean="0"/>
              <a:t>: European Escalation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Blitzkrieg</a:t>
            </a:r>
            <a:r>
              <a:rPr lang="ru-RU" dirty="0" smtClean="0"/>
              <a:t>, </a:t>
            </a:r>
            <a:r>
              <a:rPr lang="en-US" dirty="0" smtClean="0"/>
              <a:t>2003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Blitzkrieg 2</a:t>
            </a:r>
            <a:r>
              <a:rPr lang="ru-RU" dirty="0" smtClean="0"/>
              <a:t>, </a:t>
            </a:r>
            <a:r>
              <a:rPr lang="en-US" dirty="0" smtClean="0"/>
              <a:t>2005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Close Combat: Cross of Iron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World War II: Frontline Command</a:t>
            </a:r>
            <a:r>
              <a:rPr lang="ru-RU" dirty="0" smtClean="0"/>
              <a:t>, </a:t>
            </a:r>
            <a:r>
              <a:rPr lang="en-US" dirty="0" smtClean="0"/>
              <a:t>2003</a:t>
            </a:r>
            <a:endParaRPr lang="ru-RU" dirty="0"/>
          </a:p>
        </p:txBody>
      </p:sp>
      <p:pic>
        <p:nvPicPr>
          <p:cNvPr id="190466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467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468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469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470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471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Cardgame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ru-RU" b="1" dirty="0" smtClean="0">
                <a:solidFill>
                  <a:srgbClr val="C00000"/>
                </a:solidFill>
              </a:rPr>
              <a:t>карточная ролевая игра)=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планирование+тактика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dirty="0" smtClean="0"/>
              <a:t>Между собой сражаются двое или несколько игроков. У каждого игрока свой набор карт, каждая из них олицетворяет отдельное подразделение армии. Игроки ничего не знают о составе вражеских армий, поэтому план меняется прямо по ходу игры. Игроки на каждом ходу кладут карту, изображая тем самым атаку, противник защищается. Так продолжается, пока у противников не исчерпаются карты.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	сила и состав армии врага неизвестен, корректировка плана после каждого хода.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важность долгосрочных планов, интересность игровых правил, наличие принципа "камень-ножницы-бумага".  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Hearthstone: Heroes of </a:t>
            </a:r>
            <a:r>
              <a:rPr lang="en-US" dirty="0" err="1" smtClean="0"/>
              <a:t>Warcraft</a:t>
            </a:r>
            <a:r>
              <a:rPr lang="ru-RU" dirty="0" smtClean="0"/>
              <a:t>, </a:t>
            </a:r>
            <a:r>
              <a:rPr lang="en-US" dirty="0" smtClean="0"/>
              <a:t>2014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Gwent: The video game</a:t>
            </a:r>
            <a:r>
              <a:rPr lang="ru-RU" dirty="0" smtClean="0"/>
              <a:t>, </a:t>
            </a:r>
            <a:r>
              <a:rPr lang="en-US" dirty="0" smtClean="0"/>
              <a:t>2016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Magic: The Gathering Online</a:t>
            </a:r>
            <a:r>
              <a:rPr lang="ru-RU" dirty="0" smtClean="0"/>
              <a:t>, </a:t>
            </a:r>
            <a:r>
              <a:rPr lang="en-US" dirty="0" smtClean="0"/>
              <a:t>2002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Urban Rivals</a:t>
            </a:r>
            <a:r>
              <a:rPr lang="ru-RU" dirty="0" smtClean="0"/>
              <a:t>, </a:t>
            </a:r>
            <a:r>
              <a:rPr lang="en-US" dirty="0" smtClean="0"/>
              <a:t>2002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Klanz</a:t>
            </a:r>
            <a:r>
              <a:rPr lang="ru-RU" dirty="0" smtClean="0"/>
              <a:t>, </a:t>
            </a:r>
            <a:r>
              <a:rPr lang="en-US" dirty="0" smtClean="0"/>
              <a:t>2007</a:t>
            </a:r>
            <a:endParaRPr lang="ru-RU" dirty="0"/>
          </a:p>
        </p:txBody>
      </p:sp>
      <p:pic>
        <p:nvPicPr>
          <p:cNvPr id="191490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491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492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493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494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495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Sim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Strategy</a:t>
            </a:r>
            <a:r>
              <a:rPr lang="ru-RU" b="1" dirty="0" smtClean="0">
                <a:solidFill>
                  <a:srgbClr val="C00000"/>
                </a:solidFill>
              </a:rPr>
              <a:t> (стратегия непрямого контроля)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микроконтроль+развитие+забота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Главное действие — </a:t>
            </a:r>
            <a:r>
              <a:rPr lang="ru-RU" dirty="0" err="1" smtClean="0"/>
              <a:t>микроконтроль</a:t>
            </a:r>
            <a:r>
              <a:rPr lang="ru-RU" dirty="0" smtClean="0"/>
              <a:t> с помощью денег. Игрок выступает в роли правителя, он распределяет материальные средства между своими воинами и постройками новых зданий. Воинами управлять нельзя, а враги имеются. Необходимо стимулировать действия подчиненных воинов с помощью денежных выплат или другими способами.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	</a:t>
            </a:r>
            <a:r>
              <a:rPr lang="ru-RU" b="1" dirty="0" smtClean="0"/>
              <a:t> </a:t>
            </a:r>
            <a:r>
              <a:rPr lang="ru-RU" dirty="0" smtClean="0"/>
              <a:t>в подчинении есть воины, они не контролируются, а управляются системой наград и поощрений.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rgbClr val="C00000"/>
                </a:solidFill>
              </a:rPr>
              <a:t>Критерии </a:t>
            </a:r>
            <a:r>
              <a:rPr lang="ru-RU" u="sng" dirty="0" smtClean="0">
                <a:solidFill>
                  <a:srgbClr val="C00000"/>
                </a:solidFill>
              </a:rPr>
              <a:t>оценки:</a:t>
            </a:r>
            <a:endParaRPr lang="ru-RU" u="sng" dirty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уровень искусственного интеллекта подопечных и врагов, количество рычагов воздействия, разнообразие игровых ситуаций.   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Лучшие игры жанра: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Black &amp; White</a:t>
            </a:r>
            <a:r>
              <a:rPr lang="ru-RU" dirty="0" smtClean="0"/>
              <a:t>, </a:t>
            </a:r>
            <a:r>
              <a:rPr lang="en-US" dirty="0" smtClean="0"/>
              <a:t>2001</a:t>
            </a: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Black &amp; White 2</a:t>
            </a:r>
            <a:r>
              <a:rPr lang="ru-RU" dirty="0" smtClean="0"/>
              <a:t>, </a:t>
            </a:r>
            <a:r>
              <a:rPr lang="en-US" dirty="0" smtClean="0"/>
              <a:t>2005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Majesty 2: The Fantasy Kingdom </a:t>
            </a:r>
            <a:r>
              <a:rPr lang="en-US" dirty="0" err="1" smtClean="0"/>
              <a:t>Sim</a:t>
            </a:r>
            <a:r>
              <a:rPr lang="ru-RU" dirty="0" smtClean="0"/>
              <a:t>, </a:t>
            </a:r>
            <a:r>
              <a:rPr lang="en-US" dirty="0" smtClean="0"/>
              <a:t>2009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Kingdom	</a:t>
            </a:r>
            <a:r>
              <a:rPr lang="ru-RU" dirty="0" smtClean="0"/>
              <a:t>, </a:t>
            </a:r>
            <a:r>
              <a:rPr lang="en-US" dirty="0" smtClean="0"/>
              <a:t>2016</a:t>
            </a:r>
            <a:endParaRPr lang="ru-RU" dirty="0"/>
          </a:p>
        </p:txBody>
      </p:sp>
      <p:pic>
        <p:nvPicPr>
          <p:cNvPr id="192514" name="Picture 2" descr="И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515" name="Picture 3" descr="PC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516" name="Picture 4" descr="Л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517" name="Picture 5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518" name="Picture 6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519" name="Picture 7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183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4969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i="1" dirty="0" smtClean="0"/>
              <a:t>  </a:t>
            </a:r>
            <a:r>
              <a:rPr lang="ru-RU" b="1" dirty="0" err="1" smtClean="0">
                <a:solidFill>
                  <a:srgbClr val="C00000"/>
                </a:solidFill>
              </a:rPr>
              <a:t>Global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Wargame</a:t>
            </a:r>
            <a:r>
              <a:rPr lang="ru-RU" b="1" dirty="0" smtClean="0">
                <a:solidFill>
                  <a:srgbClr val="C00000"/>
                </a:solidFill>
              </a:rPr>
              <a:t> (глобальная военная игра)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= </a:t>
            </a:r>
            <a:r>
              <a:rPr lang="ru-RU" b="1" dirty="0" err="1" smtClean="0">
                <a:solidFill>
                  <a:srgbClr val="C00000"/>
                </a:solidFill>
              </a:rPr>
              <a:t>планирование+тактика+микроконтроль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Поле боя делится на элементарные части - квадраты или </a:t>
            </a:r>
            <a:r>
              <a:rPr lang="ru-RU" dirty="0" err="1" smtClean="0"/>
              <a:t>гексы</a:t>
            </a:r>
            <a:r>
              <a:rPr lang="ru-RU" dirty="0" smtClean="0"/>
              <a:t> (шестиугольники). В каждом квадрате или </a:t>
            </a:r>
            <a:r>
              <a:rPr lang="ru-RU" dirty="0" err="1" smtClean="0"/>
              <a:t>гексе</a:t>
            </a:r>
            <a:r>
              <a:rPr lang="ru-RU" dirty="0" smtClean="0"/>
              <a:t> может одновременно находиться строго один отряд. Перемещения происходят так же четко – с одного элемента на другой. У каждого подчиненного отряда есть своя дальность передвижения и дальность боя, иногда есть </a:t>
            </a:r>
            <a:r>
              <a:rPr lang="ru-RU" dirty="0" err="1" smtClean="0"/>
              <a:t>спецприемы</a:t>
            </a:r>
            <a:r>
              <a:rPr lang="ru-RU" dirty="0" smtClean="0"/>
              <a:t>. На этих различиях отрядов друг от друга и строится «тактика» боя.</a:t>
            </a:r>
            <a:br>
              <a:rPr lang="ru-RU" dirty="0" smtClean="0"/>
            </a:br>
            <a:r>
              <a:rPr lang="ru-RU" dirty="0" smtClean="0"/>
              <a:t>Простейший пример: шашки или шахматы.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Признак:	</a:t>
            </a:r>
            <a:r>
              <a:rPr lang="ru-RU" b="1" dirty="0" smtClean="0"/>
              <a:t> </a:t>
            </a:r>
            <a:r>
              <a:rPr lang="ru-RU" dirty="0" smtClean="0"/>
              <a:t>пошаговый режим, сетка на поле боя, невозможность производить или строить.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месь">
  <a:themeElements>
    <a:clrScheme name="Смесь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Смесь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месь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месь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месь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Designs\Смесь.pot</Template>
  <TotalTime>1792</TotalTime>
  <Words>3563</Words>
  <Application>Microsoft Office PowerPoint</Application>
  <PresentationFormat>Экран (4:3)</PresentationFormat>
  <Paragraphs>687</Paragraphs>
  <Slides>108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09" baseType="lpstr">
      <vt:lpstr>Смесь</vt:lpstr>
      <vt:lpstr>Способы классификации игр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Жанры компьютерных игр</vt:lpstr>
      <vt:lpstr>Проблемы классификации жанров</vt:lpstr>
      <vt:lpstr>Слайд 14</vt:lpstr>
      <vt:lpstr>Слайд 15</vt:lpstr>
      <vt:lpstr>Игры информации</vt:lpstr>
      <vt:lpstr>Элементарный жанр «Обучение»</vt:lpstr>
      <vt:lpstr>Реализация в игре</vt:lpstr>
      <vt:lpstr>Классификация внутри жанра:</vt:lpstr>
      <vt:lpstr>Виды обучения:</vt:lpstr>
      <vt:lpstr>Слайд 21</vt:lpstr>
      <vt:lpstr>Слайд 22</vt:lpstr>
      <vt:lpstr>Масштаб обучения</vt:lpstr>
      <vt:lpstr>Слайд 24</vt:lpstr>
      <vt:lpstr>Слайд 25</vt:lpstr>
      <vt:lpstr>Слайд 26</vt:lpstr>
      <vt:lpstr>Слайд 27</vt:lpstr>
      <vt:lpstr>Способы подачи информации:</vt:lpstr>
      <vt:lpstr>Слайд 29</vt:lpstr>
      <vt:lpstr>Элементарный жанр «Загадки»</vt:lpstr>
      <vt:lpstr>Элементарный жанр «Общение»</vt:lpstr>
      <vt:lpstr>Элементарный жанр «Роль»</vt:lpstr>
      <vt:lpstr>Слайд 33</vt:lpstr>
      <vt:lpstr>Слайд 34</vt:lpstr>
      <vt:lpstr>Слайд 35</vt:lpstr>
      <vt:lpstr>Элементарный жанр «Изучение»</vt:lpstr>
      <vt:lpstr>Реализация в игре</vt:lpstr>
      <vt:lpstr>Общая характеристика игр информации</vt:lpstr>
      <vt:lpstr>Одноэлементные игры информации</vt:lpstr>
      <vt:lpstr>Education (обучающая игра)</vt:lpstr>
      <vt:lpstr>Test (вопросы, загадки)</vt:lpstr>
      <vt:lpstr>Contact (общение - "Игра общения", "визуальная новелла", "симулятор свидания")</vt:lpstr>
      <vt:lpstr>Hero (геройская игра)</vt:lpstr>
      <vt:lpstr>  Toure (путешествие)</vt:lpstr>
      <vt:lpstr>Игры действий</vt:lpstr>
      <vt:lpstr>Общая характеристика игр действий</vt:lpstr>
      <vt:lpstr>Элементарный жанр «Собирание»</vt:lpstr>
      <vt:lpstr>Реализация в игре</vt:lpstr>
      <vt:lpstr>Слайд 49</vt:lpstr>
      <vt:lpstr>Виды собирательства:</vt:lpstr>
      <vt:lpstr>Слайд 51</vt:lpstr>
      <vt:lpstr>Элементарный жанр «Уклонение»</vt:lpstr>
      <vt:lpstr>Реализация в играх</vt:lpstr>
      <vt:lpstr>Виды уклонения</vt:lpstr>
      <vt:lpstr>Слайд 55</vt:lpstr>
      <vt:lpstr>Основные опасности</vt:lpstr>
      <vt:lpstr>Элементарный жанр «Уничтожение»</vt:lpstr>
      <vt:lpstr>Виды уничтожения:</vt:lpstr>
      <vt:lpstr>Элементарный жанр «Соревнование»</vt:lpstr>
      <vt:lpstr>Элементарный жанр «Вождение»</vt:lpstr>
      <vt:lpstr>Игры КОНТРОЛЯ</vt:lpstr>
      <vt:lpstr>Общая характеристика игр контроля</vt:lpstr>
      <vt:lpstr>Элементарный жанр «Забота»</vt:lpstr>
      <vt:lpstr>Элементарный жанр «Создание»</vt:lpstr>
      <vt:lpstr>Элементарный жанр «Контроль»</vt:lpstr>
      <vt:lpstr>Особенности реализации</vt:lpstr>
      <vt:lpstr>Элементарный жанр «Тактика»</vt:lpstr>
      <vt:lpstr>Особенности реализации</vt:lpstr>
      <vt:lpstr>Элементарный жанр «Планирование»</vt:lpstr>
      <vt:lpstr>Гибридные жанры игр информации</vt:lpstr>
      <vt:lpstr>Слайд 71</vt:lpstr>
      <vt:lpstr>Слайд 72</vt:lpstr>
      <vt:lpstr>Слайд 73</vt:lpstr>
      <vt:lpstr>Слайд 74</vt:lpstr>
      <vt:lpstr>Слайд 75</vt:lpstr>
      <vt:lpstr>Гибридные жанры игр действий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Гибридные жанры игр контроля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Гибридные макро-жанры</vt:lpstr>
      <vt:lpstr>Слайд 106</vt:lpstr>
      <vt:lpstr>Слайд 107</vt:lpstr>
      <vt:lpstr>Слайд 108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Admin</cp:lastModifiedBy>
  <cp:revision>387</cp:revision>
  <dcterms:created xsi:type="dcterms:W3CDTF">2001-11-25T14:33:40Z</dcterms:created>
  <dcterms:modified xsi:type="dcterms:W3CDTF">2017-08-18T12:18:50Z</dcterms:modified>
</cp:coreProperties>
</file>