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3"/>
  </p:notesMasterIdLst>
  <p:sldIdLst>
    <p:sldId id="407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264" r:id="rId17"/>
    <p:sldId id="295" r:id="rId18"/>
    <p:sldId id="294" r:id="rId19"/>
    <p:sldId id="299" r:id="rId20"/>
    <p:sldId id="296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297" r:id="rId29"/>
    <p:sldId id="298" r:id="rId30"/>
    <p:sldId id="300" r:id="rId31"/>
    <p:sldId id="265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9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01" r:id="rId58"/>
    <p:sldId id="396" r:id="rId59"/>
    <p:sldId id="303" r:id="rId60"/>
    <p:sldId id="302" r:id="rId61"/>
    <p:sldId id="305" r:id="rId62"/>
    <p:sldId id="266" r:id="rId63"/>
    <p:sldId id="306" r:id="rId64"/>
    <p:sldId id="307" r:id="rId65"/>
    <p:sldId id="397" r:id="rId66"/>
    <p:sldId id="398" r:id="rId67"/>
    <p:sldId id="399" r:id="rId68"/>
    <p:sldId id="400" r:id="rId69"/>
    <p:sldId id="401" r:id="rId70"/>
    <p:sldId id="402" r:id="rId71"/>
    <p:sldId id="403" r:id="rId72"/>
    <p:sldId id="404" r:id="rId73"/>
    <p:sldId id="405" r:id="rId74"/>
    <p:sldId id="406" r:id="rId75"/>
    <p:sldId id="267" r:id="rId76"/>
    <p:sldId id="308" r:id="rId77"/>
    <p:sldId id="309" r:id="rId78"/>
    <p:sldId id="268" r:id="rId79"/>
    <p:sldId id="271" r:id="rId80"/>
    <p:sldId id="310" r:id="rId81"/>
    <p:sldId id="313" r:id="rId82"/>
    <p:sldId id="321" r:id="rId83"/>
    <p:sldId id="323" r:id="rId84"/>
    <p:sldId id="322" r:id="rId85"/>
    <p:sldId id="324" r:id="rId86"/>
    <p:sldId id="325" r:id="rId87"/>
    <p:sldId id="312" r:id="rId88"/>
    <p:sldId id="314" r:id="rId89"/>
    <p:sldId id="315" r:id="rId90"/>
    <p:sldId id="317" r:id="rId91"/>
    <p:sldId id="318" r:id="rId92"/>
    <p:sldId id="319" r:id="rId93"/>
    <p:sldId id="311" r:id="rId94"/>
    <p:sldId id="272" r:id="rId95"/>
    <p:sldId id="273" r:id="rId96"/>
    <p:sldId id="277" r:id="rId97"/>
    <p:sldId id="278" r:id="rId98"/>
    <p:sldId id="320" r:id="rId99"/>
    <p:sldId id="279" r:id="rId100"/>
    <p:sldId id="280" r:id="rId101"/>
    <p:sldId id="326" r:id="rId102"/>
    <p:sldId id="327" r:id="rId103"/>
    <p:sldId id="328" r:id="rId104"/>
    <p:sldId id="329" r:id="rId105"/>
    <p:sldId id="330" r:id="rId106"/>
    <p:sldId id="331" r:id="rId107"/>
    <p:sldId id="332" r:id="rId108"/>
    <p:sldId id="281" r:id="rId109"/>
    <p:sldId id="260" r:id="rId110"/>
    <p:sldId id="333" r:id="rId111"/>
    <p:sldId id="334" r:id="rId112"/>
    <p:sldId id="335" r:id="rId113"/>
    <p:sldId id="337" r:id="rId114"/>
    <p:sldId id="261" r:id="rId115"/>
    <p:sldId id="339" r:id="rId116"/>
    <p:sldId id="338" r:id="rId117"/>
    <p:sldId id="257" r:id="rId118"/>
    <p:sldId id="258" r:id="rId119"/>
    <p:sldId id="259" r:id="rId120"/>
    <p:sldId id="341" r:id="rId121"/>
    <p:sldId id="342" r:id="rId122"/>
    <p:sldId id="343" r:id="rId123"/>
    <p:sldId id="344" r:id="rId124"/>
    <p:sldId id="345" r:id="rId125"/>
    <p:sldId id="346" r:id="rId126"/>
    <p:sldId id="262" r:id="rId127"/>
    <p:sldId id="348" r:id="rId128"/>
    <p:sldId id="347" r:id="rId129"/>
    <p:sldId id="353" r:id="rId130"/>
    <p:sldId id="287" r:id="rId131"/>
    <p:sldId id="288" r:id="rId132"/>
    <p:sldId id="354" r:id="rId133"/>
    <p:sldId id="289" r:id="rId134"/>
    <p:sldId id="355" r:id="rId135"/>
    <p:sldId id="290" r:id="rId136"/>
    <p:sldId id="356" r:id="rId137"/>
    <p:sldId id="357" r:id="rId138"/>
    <p:sldId id="358" r:id="rId139"/>
    <p:sldId id="359" r:id="rId140"/>
    <p:sldId id="360" r:id="rId141"/>
    <p:sldId id="361" r:id="rId1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3B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73F3C-6EF7-438E-BB8B-FA823C853406}" type="datetimeFigureOut">
              <a:rPr lang="ru-RU" smtClean="0"/>
              <a:pPr/>
              <a:t>21.08.2017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35BC7-9E35-4357-BDDD-CC5548959C3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3C8B-58A0-493E-9723-6C19AC52F048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EE81-E172-4220-A6AC-89EA24E70BCF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D7E6-9B82-4CB6-AFD9-B4AB6B77A73A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A75C-0545-43AD-8803-52D7D524088C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AACC-7E35-4EBC-B2D9-B57D170EAD8E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D414F8-14BB-4093-B8DF-691AB33DA453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6821-DD9D-48FD-8F53-E0768D4D0276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789D-1471-4DA8-ADC8-390FF3344CBF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308-B473-4AA8-818B-8884BE769ADC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F38A-900F-4F17-AFD0-D9CE75CE02E5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03B923-E9B4-4213-8549-6C7DAB79AEB6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B32582-A6A9-466A-AF51-9A3220199470}" type="datetime1">
              <a:rPr lang="ru-RU" smtClean="0"/>
              <a:pPr/>
              <a:t>21.08.2017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0E239A-1486-41FE-8ABA-CD5EB1B890B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71472" y="2571744"/>
            <a:ext cx="8143932" cy="1673225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b="0" dirty="0" smtClean="0"/>
              <a:t>базовые механизмы игровых систем</a:t>
            </a:r>
            <a:r>
              <a:rPr lang="ru-RU" sz="2800" b="0" dirty="0" smtClean="0"/>
              <a:t>,</a:t>
            </a:r>
          </a:p>
          <a:p>
            <a:pPr algn="just"/>
            <a:endParaRPr lang="ru-RU" sz="2800" b="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b="0" dirty="0" smtClean="0"/>
              <a:t> </a:t>
            </a:r>
            <a:r>
              <a:rPr lang="ru-RU" sz="2800" b="0" dirty="0" smtClean="0"/>
              <a:t>важнейшие цели дизайна, </a:t>
            </a:r>
            <a:endParaRPr lang="ru-RU" sz="2800" b="0" dirty="0" smtClean="0"/>
          </a:p>
          <a:p>
            <a:pPr algn="just"/>
            <a:endParaRPr lang="en-US" sz="2800" b="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b="0" dirty="0" smtClean="0"/>
              <a:t>результаты</a:t>
            </a:r>
            <a:r>
              <a:rPr lang="ru-RU" sz="2800" b="0" dirty="0" smtClean="0"/>
              <a:t>, ожидаемые от игрового процесса.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Аспекты разработки игр: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точки зрения на игру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52578" name="Picture 2" descr="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357694"/>
            <a:ext cx="8326216" cy="1785950"/>
          </a:xfrm>
          <a:prstGeom prst="rect">
            <a:avLst/>
          </a:prstGeom>
          <a:noFill/>
        </p:spPr>
      </p:pic>
      <p:sp>
        <p:nvSpPr>
          <p:cNvPr id="5" name="Выноска-облако 4"/>
          <p:cNvSpPr/>
          <p:nvPr/>
        </p:nvSpPr>
        <p:spPr>
          <a:xfrm>
            <a:off x="642910" y="1500174"/>
            <a:ext cx="3714776" cy="2714644"/>
          </a:xfrm>
          <a:prstGeom prst="cloudCallout">
            <a:avLst/>
          </a:prstGeom>
          <a:noFill/>
          <a:ln w="28575">
            <a:solidFill>
              <a:srgbClr val="421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ыноска-облако 5"/>
          <p:cNvSpPr/>
          <p:nvPr/>
        </p:nvSpPr>
        <p:spPr>
          <a:xfrm>
            <a:off x="5214942" y="1500174"/>
            <a:ext cx="3714776" cy="2571768"/>
          </a:xfrm>
          <a:prstGeom prst="cloudCallout">
            <a:avLst>
              <a:gd name="adj1" fmla="val 16738"/>
              <a:gd name="adj2" fmla="val 65195"/>
            </a:avLst>
          </a:prstGeom>
          <a:noFill/>
          <a:ln w="28575">
            <a:solidFill>
              <a:srgbClr val="421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00100" y="2000240"/>
            <a:ext cx="3286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механика задаёт динамическое поведение системы, что приводит к определённому эстетическому восприятию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1940660"/>
            <a:ext cx="3143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тон задаёт эстетика, она рождается из наблюдаемой динамики и, в конечном счёте, действующей механики</a:t>
            </a:r>
            <a:endParaRPr lang="ru-RU" sz="20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Продюсеры различных этапов разработки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714488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Продюсер </a:t>
            </a:r>
            <a:r>
              <a:rPr lang="ru-RU" sz="2400" b="1" dirty="0" smtClean="0"/>
              <a:t>оперирования -  </a:t>
            </a:r>
            <a:r>
              <a:rPr lang="ru-RU" sz="2400" dirty="0" smtClean="0"/>
              <a:t>отвечает </a:t>
            </a:r>
            <a:r>
              <a:rPr lang="ru-RU" sz="2400" dirty="0"/>
              <a:t>за запуск и последующее оперирование игрового проекта.</a:t>
            </a:r>
          </a:p>
          <a:p>
            <a:pPr algn="just"/>
            <a:r>
              <a:rPr lang="ru-RU" sz="2400" b="1" dirty="0" err="1"/>
              <a:t>Креативный</a:t>
            </a:r>
            <a:r>
              <a:rPr lang="ru-RU" sz="2400" b="1" dirty="0"/>
              <a:t> </a:t>
            </a:r>
            <a:r>
              <a:rPr lang="ru-RU" sz="2400" b="1" dirty="0" smtClean="0"/>
              <a:t>продюсер</a:t>
            </a:r>
            <a:r>
              <a:rPr lang="ru-RU" sz="2400" dirty="0"/>
              <a:t> </a:t>
            </a:r>
            <a:r>
              <a:rPr lang="ru-RU" sz="2400" dirty="0" smtClean="0"/>
              <a:t>- отвечает </a:t>
            </a:r>
            <a:r>
              <a:rPr lang="ru-RU" sz="2400" dirty="0"/>
              <a:t>за игру «изнутри», за работу с </a:t>
            </a:r>
            <a:r>
              <a:rPr lang="ru-RU" sz="2400" dirty="0" err="1"/>
              <a:t>геймдизайнерами</a:t>
            </a:r>
            <a:r>
              <a:rPr lang="ru-RU" sz="2400" dirty="0"/>
              <a:t> и ведет проект с самого начала разработки.</a:t>
            </a:r>
          </a:p>
          <a:p>
            <a:pPr algn="just"/>
            <a:r>
              <a:rPr lang="ru-RU" sz="2400" b="1" dirty="0" err="1" smtClean="0"/>
              <a:t>Арт-продюсер</a:t>
            </a:r>
            <a:r>
              <a:rPr lang="ru-RU" sz="2400" b="1" dirty="0" smtClean="0"/>
              <a:t> </a:t>
            </a:r>
            <a:r>
              <a:rPr lang="ru-RU" sz="2400" dirty="0"/>
              <a:t> </a:t>
            </a:r>
            <a:r>
              <a:rPr lang="ru-RU" sz="2400" dirty="0" smtClean="0"/>
              <a:t>- отвечает </a:t>
            </a:r>
            <a:r>
              <a:rPr lang="ru-RU" sz="2400" dirty="0"/>
              <a:t>за визуальную составляющую игры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dirty="0"/>
              <a:t>Генеральный </a:t>
            </a:r>
            <a:r>
              <a:rPr lang="ru-RU" sz="2400" b="1" dirty="0" smtClean="0"/>
              <a:t>продюсер</a:t>
            </a:r>
            <a:r>
              <a:rPr lang="ru-RU" sz="2400" dirty="0"/>
              <a:t> </a:t>
            </a:r>
            <a:r>
              <a:rPr lang="ru-RU" sz="2400" dirty="0" smtClean="0"/>
              <a:t>- отвечает </a:t>
            </a:r>
            <a:r>
              <a:rPr lang="ru-RU" sz="2400" dirty="0"/>
              <a:t>за стратегию развития компании в целом, за выполнение миссии компании и достижение ключевых целей. У него в подчинении находятся остальные продюсеры компании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100</a:t>
            </a:fld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 smtClean="0"/>
              <a:t>МАРКЕТИНГ И PR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Задачи</a:t>
            </a:r>
            <a:r>
              <a:rPr lang="ru-RU" sz="3200" dirty="0"/>
              <a:t>: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управлением </a:t>
            </a:r>
            <a:r>
              <a:rPr lang="ru-RU" sz="3200" dirty="0"/>
              <a:t>трафиком,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работа </a:t>
            </a:r>
            <a:r>
              <a:rPr lang="ru-RU" sz="3200" dirty="0"/>
              <a:t>со СМИ и </a:t>
            </a:r>
            <a:r>
              <a:rPr lang="ru-RU" sz="3200" dirty="0" err="1"/>
              <a:t>блогерами</a:t>
            </a:r>
            <a:r>
              <a:rPr lang="ru-RU" sz="3200" dirty="0"/>
              <a:t>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запуск </a:t>
            </a:r>
            <a:r>
              <a:rPr lang="ru-RU" sz="3200" dirty="0"/>
              <a:t>партнерских спецпроектов,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участие </a:t>
            </a:r>
            <a:r>
              <a:rPr lang="ru-RU" sz="3200" dirty="0"/>
              <a:t>в выставках,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Сувенирная продукция </a:t>
            </a:r>
            <a:r>
              <a:rPr lang="ru-RU" sz="3200" dirty="0"/>
              <a:t>и партнерские призы,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крупные </a:t>
            </a:r>
            <a:r>
              <a:rPr lang="ru-RU" sz="3200" dirty="0" err="1"/>
              <a:t>оффлайн</a:t>
            </a:r>
            <a:r>
              <a:rPr lang="ru-RU" sz="3200" dirty="0"/>
              <a:t> мероприятия для игроков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101</a:t>
            </a:fld>
            <a:endParaRPr lang="ru-R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КОМЬЮНИТИ-МЕНЕДЖЕМЕНТ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Написание </a:t>
            </a:r>
            <a:r>
              <a:rPr lang="ru-RU" sz="2800" dirty="0"/>
              <a:t>новостей, </a:t>
            </a:r>
            <a:r>
              <a:rPr lang="ru-RU" sz="2800" dirty="0" err="1"/>
              <a:t>гайдов</a:t>
            </a:r>
            <a:r>
              <a:rPr lang="ru-RU" sz="2800" dirty="0"/>
              <a:t>, анонсов для внутренних ресурсов (сайт, группа </a:t>
            </a:r>
            <a:r>
              <a:rPr lang="ru-RU" sz="2800" dirty="0" smtClean="0"/>
              <a:t>соц. сети);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работа </a:t>
            </a:r>
            <a:r>
              <a:rPr lang="ru-RU" sz="2800" dirty="0"/>
              <a:t>с модераторами (контроль качества, управление), 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работа </a:t>
            </a:r>
            <a:r>
              <a:rPr lang="ru-RU" sz="2800" dirty="0"/>
              <a:t>с пользователями в соц. сетях и на форуме (проведение конкурсов, ответы на личные сообщения), 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сбор </a:t>
            </a:r>
            <a:r>
              <a:rPr lang="ru-RU" sz="2800" dirty="0" err="1" smtClean="0"/>
              <a:t>фидбека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Ключевое </a:t>
            </a:r>
            <a:r>
              <a:rPr lang="ru-RU" sz="2800" dirty="0"/>
              <a:t>направление работы – удержание игроков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102</a:t>
            </a:fld>
            <a:endParaRPr lang="ru-RU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ГЕЙМ-МАСТЕРА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572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решение </a:t>
            </a:r>
            <a:r>
              <a:rPr lang="ru-RU" sz="2400" dirty="0"/>
              <a:t>проблем </a:t>
            </a:r>
            <a:r>
              <a:rPr lang="ru-RU" sz="2400" dirty="0" smtClean="0"/>
              <a:t>пользователей,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помощь </a:t>
            </a:r>
            <a:r>
              <a:rPr lang="ru-RU" sz="2400" dirty="0"/>
              <a:t>с тестированием, с установкой </a:t>
            </a:r>
            <a:r>
              <a:rPr lang="ru-RU" sz="2400" dirty="0" err="1"/>
              <a:t>патчей</a:t>
            </a:r>
            <a:r>
              <a:rPr lang="ru-RU" sz="2400" dirty="0"/>
              <a:t>, с игровой экспертизой и др. помощью по запросу продюсера.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b="1" u="sng" dirty="0" smtClean="0"/>
              <a:t>Первая линия </a:t>
            </a:r>
            <a:r>
              <a:rPr lang="ru-RU" sz="2400" dirty="0" err="1" smtClean="0"/>
              <a:t>гейм-мастеров</a:t>
            </a:r>
            <a:r>
              <a:rPr lang="ru-RU" sz="2400" dirty="0" smtClean="0"/>
              <a:t> </a:t>
            </a:r>
            <a:r>
              <a:rPr lang="ru-RU" sz="2400" dirty="0"/>
              <a:t>решает стандартные проблемы игроков и фильтрует вопросы для следующих </a:t>
            </a:r>
            <a:r>
              <a:rPr lang="ru-RU" sz="2400" b="1" u="sng" dirty="0"/>
              <a:t>линий. </a:t>
            </a:r>
            <a:endParaRPr lang="ru-RU" sz="2400" b="1" u="sng" dirty="0" smtClean="0"/>
          </a:p>
          <a:p>
            <a:pPr algn="just"/>
            <a:r>
              <a:rPr lang="ru-RU" sz="2400" b="1" u="sng" dirty="0" smtClean="0"/>
              <a:t>Вторая </a:t>
            </a:r>
            <a:r>
              <a:rPr lang="ru-RU" sz="2400" b="1" u="sng" dirty="0"/>
              <a:t>линия </a:t>
            </a:r>
            <a:r>
              <a:rPr lang="ru-RU" sz="2400" dirty="0"/>
              <a:t>решает более сложные вопросы. </a:t>
            </a:r>
            <a:endParaRPr lang="ru-RU" sz="2400" dirty="0" smtClean="0"/>
          </a:p>
          <a:p>
            <a:pPr algn="just"/>
            <a:r>
              <a:rPr lang="ru-RU" sz="2400" b="1" u="sng" dirty="0" smtClean="0"/>
              <a:t>Третья линия </a:t>
            </a:r>
            <a:r>
              <a:rPr lang="ru-RU" sz="2400" dirty="0" smtClean="0"/>
              <a:t>- наиболее </a:t>
            </a:r>
            <a:r>
              <a:rPr lang="ru-RU" sz="2400" dirty="0"/>
              <a:t>сложные вопросы, требующие коммуникации с разработчиками, нахождения нестандартных технических </a:t>
            </a:r>
            <a:r>
              <a:rPr lang="ru-RU" sz="2400" dirty="0" smtClean="0"/>
              <a:t>решений, сложные </a:t>
            </a:r>
            <a:r>
              <a:rPr lang="ru-RU" sz="2400" dirty="0"/>
              <a:t>расследования при возникновении различных проблем с игроками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103</a:t>
            </a:fld>
            <a:endParaRPr lang="ru-RU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ЛОКАЛИЗАТОРЫ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57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600" dirty="0" smtClean="0"/>
              <a:t>Перевод игры, </a:t>
            </a:r>
          </a:p>
          <a:p>
            <a:pPr>
              <a:buFont typeface="Arial" pitchFamily="34" charset="0"/>
              <a:buChar char="•"/>
            </a:pPr>
            <a:r>
              <a:rPr lang="ru-RU" sz="3600" dirty="0" smtClean="0"/>
              <a:t>Редактирование, </a:t>
            </a:r>
          </a:p>
          <a:p>
            <a:pPr>
              <a:buFont typeface="Arial" pitchFamily="34" charset="0"/>
              <a:buChar char="•"/>
            </a:pPr>
            <a:r>
              <a:rPr lang="ru-RU" sz="3600" dirty="0" smtClean="0"/>
              <a:t>тестирование </a:t>
            </a:r>
            <a:r>
              <a:rPr lang="ru-RU" sz="3600" dirty="0"/>
              <a:t>игры и ее обновлений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104</a:t>
            </a:fld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ДИЗАЙНЕРЫ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производство </a:t>
            </a:r>
            <a:r>
              <a:rPr lang="ru-RU" sz="3600" dirty="0"/>
              <a:t>баннеров, </a:t>
            </a:r>
            <a:r>
              <a:rPr lang="ru-RU" sz="3600" dirty="0" err="1"/>
              <a:t>артов</a:t>
            </a:r>
            <a:r>
              <a:rPr lang="ru-RU" sz="3600" dirty="0"/>
              <a:t>, деталей интерфейсов, точек входа, маркетинговых материалов и </a:t>
            </a:r>
            <a:r>
              <a:rPr lang="ru-RU" sz="3600" dirty="0" smtClean="0"/>
              <a:t>другая дизайнерская работа.</a:t>
            </a:r>
          </a:p>
          <a:p>
            <a:pPr algn="just"/>
            <a:endParaRPr lang="ru-RU" sz="3600" dirty="0"/>
          </a:p>
          <a:p>
            <a:pPr algn="just"/>
            <a:r>
              <a:rPr lang="ru-RU" sz="3600" b="1" dirty="0"/>
              <a:t>Продюсер ставит задачи дизайнерам и контролирует их выполнением</a:t>
            </a:r>
            <a:r>
              <a:rPr lang="ru-RU" sz="3600" b="1" dirty="0" smtClean="0"/>
              <a:t>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105</a:t>
            </a:fld>
            <a:endParaRPr lang="ru-RU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ВЕБЕРЫ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программирование </a:t>
            </a:r>
            <a:r>
              <a:rPr lang="ru-RU" sz="2400" dirty="0"/>
              <a:t>и </a:t>
            </a:r>
            <a:r>
              <a:rPr lang="ru-RU" sz="2400" dirty="0" smtClean="0"/>
              <a:t>верстка </a:t>
            </a:r>
            <a:r>
              <a:rPr lang="ru-RU" sz="2400" dirty="0"/>
              <a:t>web-элементов (</a:t>
            </a:r>
            <a:r>
              <a:rPr lang="ru-RU" sz="2400" dirty="0" err="1"/>
              <a:t>веб-страницы</a:t>
            </a:r>
            <a:r>
              <a:rPr lang="ru-RU" sz="2400" dirty="0"/>
              <a:t>, механики для акций, </a:t>
            </a:r>
            <a:r>
              <a:rPr lang="ru-RU" sz="2400" dirty="0" err="1"/>
              <a:t>аккаунтинг</a:t>
            </a:r>
            <a:r>
              <a:rPr lang="ru-RU" sz="2400" dirty="0"/>
              <a:t> и др</a:t>
            </a:r>
            <a:r>
              <a:rPr lang="ru-RU" sz="2400" dirty="0" smtClean="0"/>
              <a:t>.);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верстка рассылок;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техническая </a:t>
            </a:r>
            <a:r>
              <a:rPr lang="ru-RU" sz="2400" dirty="0"/>
              <a:t>реализация </a:t>
            </a:r>
            <a:r>
              <a:rPr lang="ru-RU" sz="2400" dirty="0" err="1"/>
              <a:t>монетизационных</a:t>
            </a:r>
            <a:r>
              <a:rPr lang="ru-RU" sz="2400" dirty="0"/>
              <a:t> </a:t>
            </a:r>
            <a:r>
              <a:rPr lang="ru-RU" sz="2400" dirty="0" smtClean="0"/>
              <a:t>акций;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выгрузка </a:t>
            </a:r>
            <a:r>
              <a:rPr lang="ru-RU" sz="2400" dirty="0"/>
              <a:t>из базы данных (например, для рассылки или для анализа статистики</a:t>
            </a:r>
            <a:r>
              <a:rPr lang="ru-RU" sz="2400" dirty="0" smtClean="0"/>
              <a:t>);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создание </a:t>
            </a:r>
            <a:r>
              <a:rPr lang="ru-RU" sz="2400" dirty="0" err="1"/>
              <a:t>ГМ-тулов</a:t>
            </a:r>
            <a:r>
              <a:rPr lang="ru-RU" sz="2400" dirty="0"/>
              <a:t> (специальных программ, которые позволяют </a:t>
            </a:r>
            <a:r>
              <a:rPr lang="ru-RU" sz="2400" dirty="0" err="1"/>
              <a:t>гейм-мастерам</a:t>
            </a:r>
            <a:r>
              <a:rPr lang="ru-RU" sz="2400" dirty="0"/>
              <a:t> выполнять работы по поддержке проекта (банить провинившихся игроков, отслеживать активности, расследовать различные нештатные ситуации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106</a:t>
            </a:fld>
            <a:endParaRPr lang="ru-RU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АДМИНЫ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57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600" dirty="0" smtClean="0"/>
              <a:t>поддержка </a:t>
            </a:r>
            <a:r>
              <a:rPr lang="ru-RU" sz="3600" dirty="0"/>
              <a:t>серверной части </a:t>
            </a:r>
            <a:r>
              <a:rPr lang="ru-RU" sz="3600" dirty="0" smtClean="0"/>
              <a:t>проекта;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3600" dirty="0" smtClean="0"/>
              <a:t>установка обновлений.</a:t>
            </a:r>
          </a:p>
          <a:p>
            <a:pPr algn="just">
              <a:buFont typeface="Arial" pitchFamily="34" charset="0"/>
              <a:buChar char="•"/>
            </a:pP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107</a:t>
            </a:fld>
            <a:endParaRPr 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 smtClean="0"/>
              <a:t>ДРУГИЕ СОТРУДНИКИ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1714488"/>
            <a:ext cx="78581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Юристы </a:t>
            </a:r>
            <a:r>
              <a:rPr lang="ru-RU" sz="2800" dirty="0"/>
              <a:t>(лицензионные соглашения, судебные процессы, договора</a:t>
            </a:r>
            <a:r>
              <a:rPr lang="ru-RU" sz="2800" dirty="0" smtClean="0"/>
              <a:t>);</a:t>
            </a:r>
            <a:endParaRPr lang="ru-RU" sz="2800" dirty="0"/>
          </a:p>
          <a:p>
            <a:pPr>
              <a:buFont typeface="Arial" pitchFamily="34" charset="0"/>
              <a:buChar char="•"/>
            </a:pPr>
            <a:r>
              <a:rPr lang="ru-RU" sz="2800" dirty="0"/>
              <a:t>Финансисты (роялти, иные выплаты, налоги</a:t>
            </a:r>
            <a:r>
              <a:rPr lang="ru-RU" sz="2800" dirty="0" smtClean="0"/>
              <a:t>);</a:t>
            </a:r>
            <a:endParaRPr lang="ru-RU" sz="2800" dirty="0"/>
          </a:p>
          <a:p>
            <a:pPr>
              <a:buFont typeface="Arial" pitchFamily="34" charset="0"/>
              <a:buChar char="•"/>
            </a:pPr>
            <a:r>
              <a:rPr lang="ru-RU" sz="2800" dirty="0" err="1"/>
              <a:t>Биздевы</a:t>
            </a:r>
            <a:r>
              <a:rPr lang="ru-RU" sz="2800" dirty="0"/>
              <a:t> (контракты с партнерами, новые проекты</a:t>
            </a:r>
            <a:r>
              <a:rPr lang="ru-RU" sz="2800" dirty="0" smtClean="0"/>
              <a:t>);</a:t>
            </a:r>
            <a:endParaRPr lang="ru-RU" sz="2800" dirty="0"/>
          </a:p>
          <a:p>
            <a:pPr>
              <a:buFont typeface="Arial" pitchFamily="34" charset="0"/>
              <a:buChar char="•"/>
            </a:pPr>
            <a:r>
              <a:rPr lang="ru-RU" sz="2800" dirty="0" err="1"/>
              <a:t>Аутсорсеры</a:t>
            </a:r>
            <a:r>
              <a:rPr lang="ru-RU" sz="2800" dirty="0"/>
              <a:t> (</a:t>
            </a:r>
            <a:r>
              <a:rPr lang="ru-RU" sz="2800" dirty="0" err="1"/>
              <a:t>арт</a:t>
            </a:r>
            <a:r>
              <a:rPr lang="ru-RU" sz="2800" dirty="0"/>
              <a:t>, </a:t>
            </a:r>
            <a:r>
              <a:rPr lang="ru-RU" sz="2800" dirty="0" err="1"/>
              <a:t>скриншоты</a:t>
            </a:r>
            <a:r>
              <a:rPr lang="ru-RU" sz="2800" dirty="0"/>
              <a:t>, видео, </a:t>
            </a:r>
            <a:r>
              <a:rPr lang="ru-RU" sz="2800" dirty="0" err="1"/>
              <a:t>etc</a:t>
            </a:r>
            <a:r>
              <a:rPr lang="ru-RU" sz="2800" dirty="0" smtClean="0"/>
              <a:t>.);</a:t>
            </a:r>
            <a:endParaRPr lang="ru-RU" sz="2800" dirty="0"/>
          </a:p>
          <a:p>
            <a:pPr>
              <a:buFont typeface="Arial" pitchFamily="34" charset="0"/>
              <a:buChar char="•"/>
            </a:pPr>
            <a:r>
              <a:rPr lang="ru-RU" sz="2800" dirty="0"/>
              <a:t>Сотрудники </a:t>
            </a:r>
            <a:r>
              <a:rPr lang="ru-RU" sz="2800" dirty="0" smtClean="0"/>
              <a:t>платформы.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108</a:t>
            </a:fld>
            <a:endParaRPr lang="ru-RU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85720" y="2643182"/>
            <a:ext cx="8501122" cy="357190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Назначение профиля:</a:t>
            </a:r>
          </a:p>
          <a:p>
            <a:pPr algn="just"/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понять нужды предполагаемого клиента/покупателя/партнера, </a:t>
            </a:r>
          </a:p>
          <a:p>
            <a:pPr algn="just"/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прорисовать конкретные черты его характера и обозначить жизненные приоритеты. 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109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Портрет потенциального клиента (профиль потребителя)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в интерпретации МДЭ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8072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С точки зрения МДЭ содержание </a:t>
            </a:r>
            <a:r>
              <a:rPr lang="ru-RU" sz="3600" dirty="0" smtClean="0"/>
              <a:t>игры </a:t>
            </a:r>
            <a:r>
              <a:rPr lang="ru-RU" sz="3600" dirty="0" smtClean="0"/>
              <a:t>-  </a:t>
            </a:r>
            <a:r>
              <a:rPr lang="ru-RU" sz="3600" dirty="0" smtClean="0"/>
              <a:t>её поведение, а не выразительное средство, которое доносит его до игрока.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Игра- система, которая строит </a:t>
            </a:r>
            <a:r>
              <a:rPr lang="ru-RU" sz="3600" dirty="0" smtClean="0"/>
              <a:t>своё поведение на взаимодействии. </a:t>
            </a:r>
            <a:endParaRPr lang="ru-RU" sz="36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Использование профиля потребителя: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8215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Составление и </a:t>
            </a:r>
            <a:r>
              <a:rPr lang="ru-RU" sz="3200" dirty="0" err="1" smtClean="0"/>
              <a:t>таргетирование</a:t>
            </a:r>
            <a:r>
              <a:rPr lang="ru-RU" sz="3200" dirty="0" smtClean="0"/>
              <a:t>  коммерческого предложения;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правильная разработка рекламной концепции;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эффективное общение </a:t>
            </a:r>
            <a:r>
              <a:rPr lang="ru-RU" sz="3200" dirty="0"/>
              <a:t>с потенциальными </a:t>
            </a:r>
            <a:r>
              <a:rPr lang="ru-RU" sz="3200" dirty="0" smtClean="0"/>
              <a:t>клиентами.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110</a:t>
            </a:fld>
            <a:endParaRPr lang="ru-RU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/>
          </a:bodyPr>
          <a:lstStyle/>
          <a:p>
            <a:r>
              <a:rPr lang="ru-RU" dirty="0" smtClean="0"/>
              <a:t>Профиль потребителя -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8215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ключевые характеристики потребителя, позволяющие понять: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какой </a:t>
            </a:r>
            <a:r>
              <a:rPr lang="ru-RU" sz="2800" dirty="0"/>
              <a:t>продукт и какая функциональность ему необходимы и полезны; 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за </a:t>
            </a:r>
            <a:r>
              <a:rPr lang="ru-RU" sz="2800" dirty="0"/>
              <a:t>что он действительно готов платить; 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как </a:t>
            </a:r>
            <a:r>
              <a:rPr lang="ru-RU" sz="2800" dirty="0"/>
              <a:t>должно выглядеть </a:t>
            </a:r>
            <a:r>
              <a:rPr lang="ru-RU" sz="2800" dirty="0" smtClean="0"/>
              <a:t>предложение </a:t>
            </a:r>
            <a:r>
              <a:rPr lang="ru-RU" sz="2800" dirty="0"/>
              <a:t>(проект, товар и т. п.), чтобы привлечь потребителя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111</a:t>
            </a:fld>
            <a:endParaRPr lang="ru-RU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Составляющие профиля потребителя: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82153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фактическая </a:t>
            </a:r>
            <a:r>
              <a:rPr lang="ru-RU" sz="3200" dirty="0"/>
              <a:t>часть профиля – это </a:t>
            </a:r>
            <a:r>
              <a:rPr lang="ru-RU" sz="3200" dirty="0" err="1"/>
              <a:t>социодемографические</a:t>
            </a:r>
            <a:r>
              <a:rPr lang="ru-RU" sz="3200" dirty="0"/>
              <a:t> данные: имя, пол, возраст, образование, политические взгляды, религиозная лояльность, социальный статус, место проживания, семейное положение, финансовое состояние и </a:t>
            </a:r>
            <a:r>
              <a:rPr lang="ru-RU" sz="3200" dirty="0" smtClean="0"/>
              <a:t>прочее. Помогает правильно выстроить презентацию продукции.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112</a:t>
            </a:fld>
            <a:endParaRPr lang="ru-R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Составляющие профиля потребителя: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821537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поведенческая часть профиля - помогает </a:t>
            </a:r>
            <a:r>
              <a:rPr lang="ru-RU" sz="2800" dirty="0"/>
              <a:t>понять привычки, мотивацию, круг интересов, проблемы, надежды и ожидания </a:t>
            </a:r>
            <a:r>
              <a:rPr lang="ru-RU" sz="2800" dirty="0" smtClean="0"/>
              <a:t>потребителя: как </a:t>
            </a:r>
            <a:r>
              <a:rPr lang="ru-RU" sz="2800" dirty="0"/>
              <a:t>именно человек делает выбор, что влияет на решение купить продукт или отказаться от покупки, какой параметр является главным (качество товара, известная марка, стоимость, мнение друзей и т. п.).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Для  правильного определения этой части профиля потребителя составляют карту </a:t>
            </a:r>
            <a:r>
              <a:rPr lang="ru-RU" sz="2800" dirty="0" err="1" smtClean="0"/>
              <a:t>эмпатии</a:t>
            </a:r>
            <a:r>
              <a:rPr lang="ru-RU" sz="2800" dirty="0" smtClean="0"/>
              <a:t>.</a:t>
            </a:r>
          </a:p>
          <a:p>
            <a:pPr algn="just"/>
            <a:endParaRPr lang="ru-RU" sz="2800" dirty="0"/>
          </a:p>
          <a:p>
            <a:pPr algn="just">
              <a:buFont typeface="Arial" pitchFamily="34" charset="0"/>
              <a:buChar char="•"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113</a:t>
            </a:fld>
            <a:endParaRPr lang="ru-RU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</a:t>
            </a:r>
            <a:r>
              <a:rPr lang="ru-RU" dirty="0" err="1" smtClean="0"/>
              <a:t>эмпатии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8215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err="1" smtClean="0"/>
              <a:t>Эмпатия</a:t>
            </a:r>
            <a:r>
              <a:rPr lang="ru-RU" sz="2800" dirty="0" smtClean="0"/>
              <a:t> </a:t>
            </a:r>
            <a:r>
              <a:rPr lang="ru-RU" sz="2800" dirty="0"/>
              <a:t>– это психологический термин, который отражает способность понимать чувства и настроения других </a:t>
            </a:r>
            <a:r>
              <a:rPr lang="ru-RU" sz="2800" dirty="0" smtClean="0"/>
              <a:t>людей,  </a:t>
            </a:r>
            <a:r>
              <a:rPr lang="ru-RU" sz="2800" dirty="0"/>
              <a:t>умение поставить себя на место другого и увидеть мир его глазами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114</a:t>
            </a:fld>
            <a:endParaRPr lang="ru-RU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</a:t>
            </a:r>
            <a:r>
              <a:rPr lang="ru-RU" dirty="0" err="1" smtClean="0"/>
              <a:t>эмпатии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82153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Карта </a:t>
            </a:r>
            <a:r>
              <a:rPr lang="ru-RU" sz="2800" dirty="0" err="1"/>
              <a:t>эмпатии</a:t>
            </a:r>
            <a:r>
              <a:rPr lang="ru-RU" sz="2800" dirty="0"/>
              <a:t> – это метод исследования целевой аудитории, разработанный компанией </a:t>
            </a:r>
            <a:r>
              <a:rPr lang="ru-RU" sz="2800" dirty="0" smtClean="0"/>
              <a:t>XPLANE (методика </a:t>
            </a:r>
            <a:r>
              <a:rPr lang="ru-RU" sz="2800" dirty="0" err="1" smtClean="0"/>
              <a:t>UserExperience</a:t>
            </a:r>
            <a:r>
              <a:rPr lang="ru-RU" sz="2800" dirty="0" smtClean="0"/>
              <a:t>). </a:t>
            </a:r>
            <a:r>
              <a:rPr lang="ru-RU" sz="2800" dirty="0"/>
              <a:t>Из потребительских сегментов выбирают конкретных потребителей, с которыми проводится кропотливая работа: группа заполняет анкеты и проходит тестирование. При этом важно наблюдать за поведением каждого человека в группе и анализировать его слова и поступки, чтобы на основании всей этой информации составить полную картину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115</a:t>
            </a:fld>
            <a:endParaRPr lang="ru-RU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задача карты </a:t>
            </a:r>
            <a:r>
              <a:rPr lang="ru-RU" dirty="0" err="1" smtClean="0"/>
              <a:t>эмпатии</a:t>
            </a:r>
            <a:r>
              <a:rPr lang="ru-RU" dirty="0" smtClean="0"/>
              <a:t>-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составление подробного портрета </a:t>
            </a:r>
            <a:r>
              <a:rPr lang="ru-RU" sz="2800" dirty="0"/>
              <a:t>идеального потребителя для конкретного продукта.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Карта </a:t>
            </a:r>
            <a:r>
              <a:rPr lang="ru-RU" sz="2800" dirty="0"/>
              <a:t>позволяет визуализировать идеи и взглянуть на продукт глазами потребителя. </a:t>
            </a:r>
            <a:endParaRPr lang="ru-RU" sz="2800" dirty="0" smtClean="0"/>
          </a:p>
          <a:p>
            <a:pPr algn="just"/>
            <a:r>
              <a:rPr lang="ru-RU" sz="2800" dirty="0" smtClean="0"/>
              <a:t>Может </a:t>
            </a:r>
            <a:r>
              <a:rPr lang="ru-RU" sz="2800" dirty="0"/>
              <a:t>быть составлена как для реально существующего товара или услуги, так и для идеи продукта.</a:t>
            </a:r>
          </a:p>
          <a:p>
            <a:pPr algn="just"/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116</a:t>
            </a:fld>
            <a:endParaRPr lang="ru-RU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 smtClean="0"/>
              <a:t>Этапы заполнения </a:t>
            </a:r>
            <a:r>
              <a:rPr lang="ru-RU" sz="2800" b="1" cap="all" dirty="0" err="1" smtClean="0"/>
              <a:t>КАРТы</a:t>
            </a:r>
            <a:r>
              <a:rPr lang="ru-RU" sz="2800" b="1" cap="all" dirty="0" smtClean="0"/>
              <a:t> ЭМПАТИИ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6439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AutoNum type="arabicPeriod"/>
            </a:pPr>
            <a:r>
              <a:rPr lang="ru-RU" sz="3200" dirty="0" smtClean="0"/>
              <a:t>Определение </a:t>
            </a:r>
            <a:r>
              <a:rPr lang="ru-RU" sz="3200" dirty="0"/>
              <a:t>целевой аудитории. </a:t>
            </a:r>
            <a:endParaRPr lang="ru-RU" sz="3200" dirty="0" smtClean="0"/>
          </a:p>
          <a:p>
            <a:pPr marL="342900" indent="-342900" algn="just" fontAlgn="base">
              <a:buAutoNum type="arabicPeriod"/>
            </a:pPr>
            <a:r>
              <a:rPr lang="ru-RU" sz="3200" dirty="0" smtClean="0"/>
              <a:t>Добавление сведений, полученных </a:t>
            </a:r>
            <a:r>
              <a:rPr lang="ru-RU" sz="3200" dirty="0"/>
              <a:t>на основании опыта и предположений. </a:t>
            </a:r>
            <a:endParaRPr lang="ru-RU" sz="3200" dirty="0" smtClean="0"/>
          </a:p>
          <a:p>
            <a:pPr marL="342900" indent="-342900" algn="just" fontAlgn="base">
              <a:buAutoNum type="arabicPeriod"/>
            </a:pPr>
            <a:r>
              <a:rPr lang="ru-RU" sz="3200" dirty="0" err="1" smtClean="0"/>
              <a:t>Онлайн-исследование</a:t>
            </a:r>
            <a:r>
              <a:rPr lang="ru-RU" sz="3200" dirty="0" smtClean="0"/>
              <a:t> </a:t>
            </a:r>
            <a:r>
              <a:rPr lang="ru-RU" sz="3200" dirty="0"/>
              <a:t>с помощью различных инструментов, которое позволяет определить поведение пользователей по отношению к проблеме (на решение которой и </a:t>
            </a:r>
            <a:r>
              <a:rPr lang="ru-RU" sz="3200" dirty="0" smtClean="0"/>
              <a:t>направлен продукт</a:t>
            </a:r>
            <a:r>
              <a:rPr lang="ru-RU" sz="3200" dirty="0"/>
              <a:t>). </a:t>
            </a:r>
            <a:endParaRPr lang="ru-RU" sz="3200" dirty="0" smtClean="0"/>
          </a:p>
          <a:p>
            <a:pPr marL="342900" indent="-342900" algn="just" fontAlgn="base">
              <a:buAutoNum type="arabicPeriod"/>
            </a:pPr>
            <a:r>
              <a:rPr lang="ru-RU" sz="3200" dirty="0" smtClean="0"/>
              <a:t>Интервьюирование </a:t>
            </a:r>
            <a:r>
              <a:rPr lang="ru-RU" sz="3200" dirty="0"/>
              <a:t>пользователей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117</a:t>
            </a:fld>
            <a:endParaRPr lang="ru-RU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534400" cy="1285884"/>
          </a:xfrm>
        </p:spPr>
        <p:txBody>
          <a:bodyPr anchor="t">
            <a:noAutofit/>
          </a:bodyPr>
          <a:lstStyle/>
          <a:p>
            <a:r>
              <a:rPr lang="ru-RU" sz="2000" b="1" dirty="0" smtClean="0"/>
              <a:t>Шаблон карты:</a:t>
            </a:r>
            <a:br>
              <a:rPr lang="ru-RU" sz="2000" b="1" dirty="0" smtClean="0"/>
            </a:br>
            <a:r>
              <a:rPr lang="ru-RU" sz="2000" b="1" dirty="0" smtClean="0"/>
              <a:t> В центре - персонаж, олицетворяющий пользователя.</a:t>
            </a:r>
            <a:br>
              <a:rPr lang="ru-RU" sz="2000" b="1" dirty="0" smtClean="0"/>
            </a:br>
            <a:r>
              <a:rPr lang="ru-RU" sz="2000" b="1" dirty="0" smtClean="0"/>
              <a:t>6 блоков  характеризуют пользователя</a:t>
            </a:r>
            <a:endParaRPr lang="ru-RU" sz="2000" b="1" dirty="0"/>
          </a:p>
        </p:txBody>
      </p:sp>
      <p:pic>
        <p:nvPicPr>
          <p:cNvPr id="1026" name="Picture 2" descr="Empathy-Map-empty-EMGcanv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3" y="1500174"/>
            <a:ext cx="8888655" cy="5190836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118</a:t>
            </a:fld>
            <a:endParaRPr lang="ru-RU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Блок 1. Что он видит?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714488"/>
            <a:ext cx="8001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В </a:t>
            </a:r>
            <a:r>
              <a:rPr lang="ru-RU" sz="2800" dirty="0"/>
              <a:t>какой среде находится пользователь? </a:t>
            </a:r>
            <a:endParaRPr lang="ru-RU" sz="2800" dirty="0" smtClean="0"/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С </a:t>
            </a:r>
            <a:r>
              <a:rPr lang="ru-RU" sz="2800" dirty="0"/>
              <a:t>какими предложениями или альтернативами вашего продукта он сталкивается и где? </a:t>
            </a:r>
            <a:endParaRPr lang="ru-RU" sz="2800" dirty="0" smtClean="0"/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На </a:t>
            </a:r>
            <a:r>
              <a:rPr lang="ru-RU" sz="2800" dirty="0"/>
              <a:t>что обращает внимание? </a:t>
            </a:r>
            <a:endParaRPr lang="ru-RU" sz="2800" dirty="0" smtClean="0"/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Как </a:t>
            </a:r>
            <a:r>
              <a:rPr lang="ru-RU" sz="2800" dirty="0"/>
              <a:t>воспринимает продукты/услуги/бренды конкурентов? </a:t>
            </a: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119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286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При разработке  </a:t>
            </a:r>
            <a:r>
              <a:rPr lang="ru-RU" sz="3600" dirty="0" smtClean="0"/>
              <a:t>или </a:t>
            </a:r>
            <a:r>
              <a:rPr lang="ru-RU" sz="3600" dirty="0" smtClean="0"/>
              <a:t>улучшении  игры формулируются эстетические цели, определяются динамические модели, обеспечивающие эти цели, после чего реализуется соответствующая механика</a:t>
            </a:r>
            <a:endParaRPr lang="ru-RU" sz="36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dirty="0" smtClean="0"/>
              <a:t>Блок 2. Что он слышит?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714488"/>
            <a:ext cx="800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О </a:t>
            </a:r>
            <a:r>
              <a:rPr lang="ru-RU" sz="2800" dirty="0"/>
              <a:t>чем говорят </a:t>
            </a:r>
            <a:r>
              <a:rPr lang="ru-RU" sz="2800" dirty="0" smtClean="0"/>
              <a:t>коллеги</a:t>
            </a:r>
            <a:r>
              <a:rPr lang="ru-RU" sz="2800" dirty="0"/>
              <a:t>, друзья, </a:t>
            </a:r>
            <a:r>
              <a:rPr lang="ru-RU" sz="2800" dirty="0" smtClean="0"/>
              <a:t>семья потребителя? </a:t>
            </a:r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Что </a:t>
            </a:r>
            <a:r>
              <a:rPr lang="ru-RU" sz="2800" dirty="0"/>
              <a:t>транслируется по радио и ТВ? </a:t>
            </a:r>
            <a:endParaRPr lang="ru-RU" sz="2800" dirty="0" smtClean="0"/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Кто </a:t>
            </a:r>
            <a:r>
              <a:rPr lang="ru-RU" sz="2800" dirty="0"/>
              <a:t>является агентами влияния пользователя – чьим словам он доверяет</a:t>
            </a:r>
            <a:r>
              <a:rPr lang="ru-RU" sz="2800" dirty="0" smtClean="0"/>
              <a:t>?</a:t>
            </a:r>
          </a:p>
          <a:p>
            <a:pPr algn="just" fontAlgn="base"/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120</a:t>
            </a:fld>
            <a:endParaRPr lang="ru-RU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Блок 3. О чем он думает и что чувствует?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35824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Что человек знает о продукте?</a:t>
            </a:r>
          </a:p>
          <a:p>
            <a:pPr algn="just"/>
            <a:r>
              <a:rPr lang="ru-RU" sz="2800" dirty="0" smtClean="0"/>
              <a:t>Как он эмоционально относится к продукту?</a:t>
            </a:r>
          </a:p>
          <a:p>
            <a:pPr algn="just"/>
            <a:r>
              <a:rPr lang="ru-RU" sz="2800" dirty="0" smtClean="0"/>
              <a:t>Высказанные и невысказанные желания, связанные с продуктом?</a:t>
            </a:r>
          </a:p>
          <a:p>
            <a:pPr algn="just"/>
            <a:r>
              <a:rPr lang="ru-RU" sz="2800" dirty="0" smtClean="0"/>
              <a:t>Какие слова и поступки действительно трогают человека и оставляют след в его памяти?</a:t>
            </a:r>
          </a:p>
          <a:p>
            <a:pPr algn="just"/>
            <a:r>
              <a:rPr lang="ru-RU" sz="2800" dirty="0" smtClean="0"/>
              <a:t>В каком эмоциональном настроении человек находится большую часть времени?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000" dirty="0" smtClean="0"/>
              <a:t>Заполняется путем изучения того, что люди пишут на форумах, в отзывах продуктов-конкурентов или близких по функционалу.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121</a:t>
            </a:fld>
            <a:endParaRPr lang="ru-RU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dirty="0" smtClean="0"/>
              <a:t>Блок 4. Что он говорит и делает?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643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публичные высказывания потребителя о продукте (цитаты);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источники и методы поиска информации о продукте;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отношение к людям, уже купившим продукт;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восприятие человека окружающими людьми, с которыми он говорит о продукте.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122</a:t>
            </a:fld>
            <a:endParaRPr lang="ru-RU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dirty="0" smtClean="0"/>
              <a:t>Блок 5. Страхи и проблемы (</a:t>
            </a:r>
            <a:r>
              <a:rPr lang="en-US" b="1" dirty="0" smtClean="0"/>
              <a:t>Pain)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 какими неудачами и разочарованиями сталкивался потребитель;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«скользкие» темы, которые вызывают дискомфорт;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существующие страхи, опасения, тревоги, которые могут стать причиной отказа потребителя от приобретения продукта;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на какой риск идет ради получения желаемого.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123</a:t>
            </a:fld>
            <a:endParaRPr lang="ru-RU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dirty="0" smtClean="0"/>
              <a:t>Блок 6. Ценность (</a:t>
            </a:r>
            <a:r>
              <a:rPr lang="en-US" b="1" dirty="0" smtClean="0"/>
              <a:t>Gain)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Какие </a:t>
            </a:r>
            <a:r>
              <a:rPr lang="ru-RU" sz="2800" dirty="0"/>
              <a:t>цели и устремления есть у пользователя? </a:t>
            </a:r>
            <a:endParaRPr lang="ru-RU" sz="2800" dirty="0" smtClean="0"/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Как </a:t>
            </a:r>
            <a:r>
              <a:rPr lang="ru-RU" sz="2800" dirty="0"/>
              <a:t>продукт </a:t>
            </a:r>
            <a:r>
              <a:rPr lang="ru-RU" sz="2800" dirty="0" smtClean="0"/>
              <a:t>может помочь </a:t>
            </a:r>
            <a:r>
              <a:rPr lang="ru-RU" sz="2800" dirty="0"/>
              <a:t>в их достижении? </a:t>
            </a:r>
            <a:endParaRPr lang="ru-RU" sz="2800" dirty="0" smtClean="0"/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По </a:t>
            </a:r>
            <a:r>
              <a:rPr lang="ru-RU" sz="2800" dirty="0"/>
              <a:t>каким критериям пользователь оценивает успешность решения своей проблемы</a:t>
            </a:r>
            <a:r>
              <a:rPr lang="ru-RU" sz="2800" dirty="0" smtClean="0"/>
              <a:t>?</a:t>
            </a:r>
            <a:endParaRPr lang="en-US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Что в продукте может заинтересовать потребителя как инструмент достижения этой цели?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124</a:t>
            </a:fld>
            <a:endParaRPr lang="ru-RU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158" y="571480"/>
            <a:ext cx="84296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Карта </a:t>
            </a:r>
            <a:r>
              <a:rPr lang="ru-RU" sz="3200" dirty="0" err="1" smtClean="0"/>
              <a:t>эмпатии</a:t>
            </a:r>
            <a:r>
              <a:rPr lang="ru-RU" sz="3200" dirty="0" smtClean="0"/>
              <a:t> позволяет систематизировать знания о целевой аудитории и ее проблемах, выявить сильные и слабые стороны проектируемого продукта, понять, какие изменения необходимо в него внести. В конечном итоге все это позволяет улучшить опыт взаимодействия и, как следствие, привлечь больше клиентов.</a:t>
            </a:r>
          </a:p>
          <a:p>
            <a:pPr algn="just"/>
            <a:endParaRPr lang="ru-RU" sz="32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сбора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1357298"/>
          <a:ext cx="864399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3286148"/>
                <a:gridCol w="2286017"/>
              </a:tblGrid>
              <a:tr h="88899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Данные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Раздел карты </a:t>
                      </a:r>
                      <a:r>
                        <a:rPr lang="ru-RU" sz="2400" dirty="0" err="1" smtClean="0"/>
                        <a:t>эмпатии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Анализ профилей в социальных сетях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 каких группах состоит потребитель, какие мероприятия посещает, какими событиями интересуется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Say</a:t>
                      </a:r>
                      <a:r>
                        <a:rPr lang="en-US" sz="2400" baseline="0" dirty="0" smtClean="0"/>
                        <a:t> and Do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Интернет-опросы</a:t>
                      </a:r>
                      <a:r>
                        <a:rPr lang="ru-RU" sz="2400" dirty="0" smtClean="0"/>
                        <a:t> на официальном сайте продукта и опросы в социальных сетях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эмоциональное отношение потребителя к продукту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Think and Feel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282" y="214290"/>
          <a:ext cx="86439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143272"/>
                <a:gridCol w="1643075"/>
              </a:tblGrid>
              <a:tr h="88899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Данные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Раздел карты </a:t>
                      </a:r>
                      <a:r>
                        <a:rPr lang="ru-RU" sz="2400" dirty="0" err="1" smtClean="0"/>
                        <a:t>эмпатии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Анализ </a:t>
                      </a:r>
                      <a:r>
                        <a:rPr lang="ru-RU" sz="2400" dirty="0" err="1" smtClean="0"/>
                        <a:t>медиасреды</a:t>
                      </a:r>
                      <a:r>
                        <a:rPr lang="ru-RU" sz="2400" dirty="0" smtClean="0"/>
                        <a:t>, в которой находится потребитель: наружная и телевизионная реклама, пресса и профессиональные издания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общая тематика, высказывания и настроение на форуме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Hear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Интервьюирование представителей целевой группы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Hear</a:t>
                      </a:r>
                    </a:p>
                    <a:p>
                      <a:r>
                        <a:rPr lang="en-US" sz="2400" dirty="0" smtClean="0"/>
                        <a:t>See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Профиль потребителя</a:t>
            </a:r>
            <a:r>
              <a:rPr lang="en-US" b="1" dirty="0" smtClean="0"/>
              <a:t> – </a:t>
            </a:r>
            <a:r>
              <a:rPr lang="ru-RU" b="1" dirty="0" smtClean="0"/>
              <a:t>инструмент для решения задач: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28596" y="1571612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разработка понятной аргументации;</a:t>
            </a:r>
            <a:endParaRPr lang="ru-RU" sz="2400" dirty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правильная форма </a:t>
            </a:r>
            <a:r>
              <a:rPr lang="ru-RU" sz="2400" dirty="0"/>
              <a:t>подачи информации;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определение времени </a:t>
            </a:r>
            <a:r>
              <a:rPr lang="ru-RU" sz="2400" dirty="0"/>
              <a:t>и </a:t>
            </a:r>
            <a:r>
              <a:rPr lang="ru-RU" sz="2400" dirty="0" smtClean="0"/>
              <a:t>места </a:t>
            </a:r>
            <a:r>
              <a:rPr lang="ru-RU" sz="2400" dirty="0"/>
              <a:t>размещения рекламы.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Блоки </a:t>
            </a:r>
            <a:r>
              <a:rPr lang="en-US" sz="2400" dirty="0" smtClean="0"/>
              <a:t>See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en-US" sz="2400" dirty="0" smtClean="0"/>
              <a:t>Hear</a:t>
            </a:r>
            <a:r>
              <a:rPr lang="ru-RU" sz="2400" dirty="0" smtClean="0"/>
              <a:t> </a:t>
            </a:r>
            <a:r>
              <a:rPr lang="ru-RU" sz="2400" dirty="0"/>
              <a:t>позволяют определить оптимальные каналы распространения информации о </a:t>
            </a:r>
            <a:r>
              <a:rPr lang="ru-RU" sz="2400" dirty="0" smtClean="0"/>
              <a:t>продукте</a:t>
            </a:r>
            <a:r>
              <a:rPr lang="ru-RU" sz="2400" dirty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ru-RU" sz="2400" dirty="0" smtClean="0"/>
              <a:t>Презентация предложения </a:t>
            </a:r>
            <a:r>
              <a:rPr lang="ru-RU" sz="2400" dirty="0"/>
              <a:t>должна развеять все сомнения и тревоги, заключенные в блоке </a:t>
            </a:r>
            <a:r>
              <a:rPr lang="en-US" sz="2400" dirty="0" smtClean="0"/>
              <a:t>Pain</a:t>
            </a:r>
            <a:r>
              <a:rPr lang="ru-RU" sz="2400" dirty="0" smtClean="0"/>
              <a:t>, </a:t>
            </a:r>
            <a:r>
              <a:rPr lang="ru-RU" sz="2400" dirty="0"/>
              <a:t>и максимально подчеркивать способность этого товара/услуги помочь в реализации целей из блока </a:t>
            </a:r>
            <a:r>
              <a:rPr lang="en-US" sz="2400" dirty="0" smtClean="0"/>
              <a:t>Gain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профиля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Мужчины в возрасте 25-50 лет, увлекающиеся военной тематикой и периодом Второй мировой Войны, а также любители </a:t>
            </a:r>
            <a:r>
              <a:rPr lang="ru-RU" sz="2800" dirty="0" err="1" smtClean="0"/>
              <a:t>шутеров</a:t>
            </a:r>
            <a:r>
              <a:rPr lang="ru-RU" sz="2800" dirty="0" smtClean="0"/>
              <a:t>, мужчины от 14 до 20 лет. И те, и другие — обладатели приставки Х.</a:t>
            </a:r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Эстетические компоненты, формирующие </a:t>
            </a:r>
            <a:r>
              <a:rPr lang="ru-RU" dirty="0" smtClean="0"/>
              <a:t>впечатление игрока от  </a:t>
            </a:r>
            <a:r>
              <a:rPr lang="ru-RU" dirty="0" smtClean="0"/>
              <a:t>игр: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8501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Ощущение </a:t>
            </a:r>
            <a:r>
              <a:rPr lang="ru-RU" sz="2800" dirty="0" smtClean="0"/>
              <a:t>(игра -  </a:t>
            </a:r>
            <a:r>
              <a:rPr lang="ru-RU" sz="2800" dirty="0" smtClean="0"/>
              <a:t>удовольствие от </a:t>
            </a:r>
            <a:r>
              <a:rPr lang="ru-RU" sz="2800" dirty="0" smtClean="0"/>
              <a:t>ощущений);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Фантазия (игра - </a:t>
            </a:r>
            <a:r>
              <a:rPr lang="ru-RU" sz="2800" dirty="0" smtClean="0"/>
              <a:t>стимул </a:t>
            </a:r>
            <a:r>
              <a:rPr lang="ru-RU" sz="2800" dirty="0" smtClean="0"/>
              <a:t>воображения);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Повествование(игра – драма);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Преодоление вызова </a:t>
            </a:r>
            <a:r>
              <a:rPr lang="ru-RU" sz="2800" dirty="0" smtClean="0"/>
              <a:t>(игра - полоса препятствий);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Единение (игра - социальная структура);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Открытие </a:t>
            </a:r>
            <a:r>
              <a:rPr lang="ru-RU" sz="2800" dirty="0" smtClean="0"/>
              <a:t>(игра - неисследованная территория);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Выражение </a:t>
            </a:r>
            <a:r>
              <a:rPr lang="ru-RU" sz="2800" dirty="0" smtClean="0"/>
              <a:t>(игра - средство самопознания);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Подчинение </a:t>
            </a:r>
            <a:r>
              <a:rPr lang="ru-RU" sz="2800" dirty="0" smtClean="0"/>
              <a:t>(игра – хобби).</a:t>
            </a:r>
            <a:endParaRPr lang="ru-RU" sz="28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85720" y="2743200"/>
            <a:ext cx="8572560" cy="3471882"/>
          </a:xfrm>
        </p:spPr>
        <p:txBody>
          <a:bodyPr>
            <a:noAutofit/>
          </a:bodyPr>
          <a:lstStyle/>
          <a:p>
            <a:pPr algn="just" fontAlgn="base"/>
            <a:r>
              <a:rPr lang="ru-RU" sz="2800" b="0" cap="none" dirty="0" smtClean="0">
                <a:solidFill>
                  <a:schemeClr val="tx1"/>
                </a:solidFill>
              </a:rPr>
              <a:t>Дизайн- документ- это детальное описание разрабатываемой компьютерной игры. Создается и редактируется командой разработчиков в результате сотрудничества между дизайнерами, художниками и программистами как руководство, которое используется в процессе разработки.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ДИЗАЙН-ДОКУМЕНТ</a:t>
            </a:r>
            <a:endParaRPr lang="ru-RU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Оглавление </a:t>
            </a:r>
            <a:r>
              <a:rPr lang="ru-RU" dirty="0" err="1" smtClean="0"/>
              <a:t>дизайн-документа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500174"/>
            <a:ext cx="8572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400" dirty="0" smtClean="0"/>
              <a:t>1. </a:t>
            </a:r>
            <a:r>
              <a:rPr lang="ru-RU" sz="2400" dirty="0" err="1" smtClean="0"/>
              <a:t>Фичи</a:t>
            </a:r>
            <a:r>
              <a:rPr lang="ru-RU" sz="2400" dirty="0" smtClean="0"/>
              <a:t> (</a:t>
            </a:r>
            <a:r>
              <a:rPr lang="ru-RU" sz="2400" dirty="0" err="1" smtClean="0"/>
              <a:t>Feature</a:t>
            </a:r>
            <a:r>
              <a:rPr lang="ru-RU" sz="2400" dirty="0" smtClean="0"/>
              <a:t>) – особенности, </a:t>
            </a:r>
            <a:r>
              <a:rPr lang="ru-RU" sz="2400" dirty="0" err="1" smtClean="0"/>
              <a:t>интересныя</a:t>
            </a:r>
            <a:r>
              <a:rPr lang="ru-RU" sz="2400" dirty="0" smtClean="0"/>
              <a:t> игроку и демонстрирующие отличие одной игры от другой.</a:t>
            </a:r>
          </a:p>
          <a:p>
            <a:pPr algn="just" fontAlgn="base"/>
            <a:r>
              <a:rPr lang="ru-RU" sz="2400" dirty="0" smtClean="0"/>
              <a:t>2. Основные особенности игры (USP) — уникальные черты </a:t>
            </a:r>
            <a:r>
              <a:rPr lang="ru-RU" sz="2400" dirty="0" err="1" smtClean="0"/>
              <a:t>геймплея</a:t>
            </a:r>
            <a:r>
              <a:rPr lang="ru-RU" sz="2400" dirty="0" smtClean="0"/>
              <a:t>, которые определяют общую интересность проекта для игрока (приманки).</a:t>
            </a:r>
          </a:p>
          <a:p>
            <a:pPr algn="just" fontAlgn="base"/>
            <a:r>
              <a:rPr lang="ru-RU" sz="2400" dirty="0" smtClean="0"/>
              <a:t>3. Объектная </a:t>
            </a:r>
            <a:r>
              <a:rPr lang="ru-RU" sz="2400" dirty="0"/>
              <a:t>Модель</a:t>
            </a:r>
          </a:p>
          <a:p>
            <a:pPr algn="just" fontAlgn="base"/>
            <a:r>
              <a:rPr lang="ru-RU" sz="2400" dirty="0" smtClean="0"/>
              <a:t>4. Функциональная </a:t>
            </a:r>
            <a:r>
              <a:rPr lang="ru-RU" sz="2400" dirty="0"/>
              <a:t>спецификация</a:t>
            </a:r>
          </a:p>
          <a:p>
            <a:pPr algn="just" fontAlgn="base"/>
            <a:r>
              <a:rPr lang="ru-RU" sz="2400" dirty="0" smtClean="0"/>
              <a:t>5. </a:t>
            </a:r>
            <a:r>
              <a:rPr lang="ru-RU" sz="2400" dirty="0" err="1" smtClean="0"/>
              <a:t>Контент</a:t>
            </a:r>
            <a:r>
              <a:rPr lang="ru-RU" sz="2400" dirty="0" smtClean="0"/>
              <a:t> </a:t>
            </a:r>
            <a:r>
              <a:rPr lang="ru-RU" sz="2400" dirty="0"/>
              <a:t>игры</a:t>
            </a:r>
          </a:p>
          <a:p>
            <a:pPr algn="just" fontAlgn="base"/>
            <a:r>
              <a:rPr lang="ru-RU" sz="2400" dirty="0" smtClean="0"/>
              <a:t>6. Интерфейс</a:t>
            </a:r>
            <a:endParaRPr lang="ru-RU" sz="2400" dirty="0"/>
          </a:p>
          <a:p>
            <a:pPr algn="just" fontAlgn="base"/>
            <a:r>
              <a:rPr lang="ru-RU" sz="2400" dirty="0" smtClean="0"/>
              <a:t>7. Монетизация</a:t>
            </a:r>
            <a:endParaRPr lang="ru-RU" sz="2400" dirty="0"/>
          </a:p>
          <a:p>
            <a:pPr algn="just" fontAlgn="base"/>
            <a:r>
              <a:rPr lang="ru-RU" sz="2400" dirty="0" smtClean="0"/>
              <a:t>8. </a:t>
            </a:r>
            <a:r>
              <a:rPr lang="ru-RU" sz="2400" dirty="0" err="1" smtClean="0"/>
              <a:t>Виральность</a:t>
            </a:r>
            <a:r>
              <a:rPr lang="ru-RU" sz="2400" dirty="0" smtClean="0"/>
              <a:t> </a:t>
            </a:r>
            <a:r>
              <a:rPr lang="ru-RU" sz="2400" dirty="0"/>
              <a:t>(если предусматривается)</a:t>
            </a:r>
          </a:p>
          <a:p>
            <a:pPr algn="just" fontAlgn="base"/>
            <a:r>
              <a:rPr lang="ru-RU" sz="2400" dirty="0" smtClean="0"/>
              <a:t>9. Техническая </a:t>
            </a:r>
            <a:r>
              <a:rPr lang="ru-RU" sz="2400" dirty="0"/>
              <a:t>спецификация</a:t>
            </a:r>
          </a:p>
          <a:p>
            <a:pPr algn="just" fontAlgn="base"/>
            <a:r>
              <a:rPr lang="ru-RU" sz="2400" dirty="0" smtClean="0"/>
              <a:t>10. База </a:t>
            </a:r>
            <a:r>
              <a:rPr lang="ru-RU" sz="2400" dirty="0"/>
              <a:t>знаний (ссылки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131</a:t>
            </a:fld>
            <a:endParaRPr lang="ru-RU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Объектная модель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714488"/>
            <a:ext cx="8572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описывает </a:t>
            </a:r>
            <a:r>
              <a:rPr lang="ru-RU" sz="2800" dirty="0"/>
              <a:t>каждую игровую сущность, ее параметры и то, что она может </a:t>
            </a:r>
            <a:r>
              <a:rPr lang="ru-RU" sz="2800" dirty="0" smtClean="0"/>
              <a:t>делать.</a:t>
            </a:r>
            <a:r>
              <a:rPr lang="ru-RU" sz="2800" dirty="0"/>
              <a:t> </a:t>
            </a:r>
            <a:endParaRPr lang="ru-RU" sz="2800" dirty="0" smtClean="0"/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Пример - описание </a:t>
            </a:r>
            <a:r>
              <a:rPr lang="ru-RU" sz="2800" dirty="0"/>
              <a:t>сущности </a:t>
            </a:r>
            <a:r>
              <a:rPr lang="en-US" sz="2800" dirty="0"/>
              <a:t>Equipment </a:t>
            </a:r>
            <a:r>
              <a:rPr lang="ru-RU" sz="2800" dirty="0"/>
              <a:t>из </a:t>
            </a:r>
            <a:r>
              <a:rPr lang="ru-RU" sz="2800" dirty="0" smtClean="0"/>
              <a:t>гипотетического </a:t>
            </a:r>
            <a:r>
              <a:rPr lang="ru-RU" sz="2800" dirty="0"/>
              <a:t>проекта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132</a:t>
            </a:fld>
            <a:endParaRPr lang="ru-RU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00034" y="1428736"/>
          <a:ext cx="8429685" cy="4214004"/>
        </p:xfrm>
        <a:graphic>
          <a:graphicData uri="http://schemas.openxmlformats.org/drawingml/2006/table">
            <a:tbl>
              <a:tblPr/>
              <a:tblGrid>
                <a:gridCol w="2809895"/>
                <a:gridCol w="2809895"/>
                <a:gridCol w="2809895"/>
              </a:tblGrid>
              <a:tr h="109048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100" dirty="0">
                          <a:solidFill>
                            <a:srgbClr val="808080"/>
                          </a:solidFill>
                          <a:latin typeface="inherit"/>
                        </a:rPr>
                        <a:t>Описание</a:t>
                      </a:r>
                      <a:endParaRPr lang="ru-RU" sz="1100" dirty="0">
                        <a:solidFill>
                          <a:srgbClr val="FFFFFF"/>
                        </a:solidFill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4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Тип</a:t>
                      </a:r>
                      <a:endParaRPr lang="ru-RU" sz="1100">
                        <a:solidFill>
                          <a:srgbClr val="FFFFFF"/>
                        </a:solidFill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4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Имя</a:t>
                      </a:r>
                      <a:endParaRPr lang="ru-RU" sz="1100">
                        <a:solidFill>
                          <a:srgbClr val="FFFFFF"/>
                        </a:solidFill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498"/>
                    </a:solidFill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Прочность максимальная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int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DurabilityMax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Прочность текущая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int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DurabilityCurrent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7532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Тип доспехов (влияет на то, может ли тот или иной класс использовать этот предмет, или может но с пенальти или наоборот, с бонусами)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ArmorTypes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ArmorType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Апгрейд (уровень апгрейда)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 err="1">
                          <a:solidFill>
                            <a:srgbClr val="808080"/>
                          </a:solidFill>
                          <a:latin typeface="inherit"/>
                        </a:rPr>
                        <a:t>int</a:t>
                      </a:r>
                      <a:endParaRPr lang="en-US" sz="1100" dirty="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UpgradeLevel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Модификатор урона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float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ModDam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Модификатор ХП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float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ModHP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Модификатор регенерации ХП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float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ModHPregen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Модификатор маны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float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ModEP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Модификатор регенерации маны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float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ModEPregen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Модификатор скорости бега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float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ModMove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Модификатор скорости атаки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float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ModAttackSpeed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Модификатор скорости парирования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float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ModParrySpeed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Модификатор скорости защит щитом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float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ModShieldSpeed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3762">
                <a:tc>
                  <a:txBody>
                    <a:bodyPr/>
                    <a:lstStyle/>
                    <a:p>
                      <a:pPr fontAlgn="base"/>
                      <a:r>
                        <a:rPr lang="ru-RU" sz="1100">
                          <a:solidFill>
                            <a:srgbClr val="808080"/>
                          </a:solidFill>
                          <a:latin typeface="inherit"/>
                        </a:rPr>
                        <a:t>Свойство (бафф, который вешается на персонажа когда предмет одет на персонажа)</a:t>
                      </a:r>
                      <a:endParaRPr lang="ru-RU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solidFill>
                            <a:srgbClr val="808080"/>
                          </a:solidFill>
                          <a:latin typeface="inherit"/>
                        </a:rPr>
                        <a:t>ItemAffects</a:t>
                      </a:r>
                      <a:endParaRPr lang="en-US" sz="110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 err="1">
                          <a:solidFill>
                            <a:srgbClr val="808080"/>
                          </a:solidFill>
                          <a:latin typeface="inherit"/>
                        </a:rPr>
                        <a:t>ItemAffect</a:t>
                      </a:r>
                      <a:endParaRPr lang="en-US" sz="1100" dirty="0">
                        <a:latin typeface="inherit"/>
                      </a:endParaRPr>
                    </a:p>
                  </a:txBody>
                  <a:tcPr marL="14053" marR="14053" marT="14053" marB="14053" anchor="ctr">
                    <a:lnL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133</a:t>
            </a:fld>
            <a:endParaRPr lang="ru-RU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857364"/>
            <a:ext cx="85011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dirty="0" smtClean="0"/>
              <a:t>Может быть одета на персонажа или снята</a:t>
            </a:r>
          </a:p>
          <a:p>
            <a:pPr fontAlgn="base"/>
            <a:r>
              <a:rPr lang="ru-RU" sz="2800" dirty="0" smtClean="0"/>
              <a:t>Одевается только в предназначенный ей слот (определяется типом одежды)</a:t>
            </a:r>
          </a:p>
          <a:p>
            <a:pPr fontAlgn="base"/>
            <a:r>
              <a:rPr lang="ru-RU" sz="2800" dirty="0" smtClean="0"/>
              <a:t>Может быть куплена/продана в магазине</a:t>
            </a:r>
          </a:p>
          <a:p>
            <a:pPr fontAlgn="base"/>
            <a:r>
              <a:rPr lang="ru-RU" sz="2800" dirty="0" smtClean="0"/>
              <a:t>Может быть потеряна при смерти</a:t>
            </a:r>
          </a:p>
          <a:p>
            <a:pPr fontAlgn="base"/>
            <a:r>
              <a:rPr lang="ru-RU" sz="2800" dirty="0" smtClean="0"/>
              <a:t>Может терять прочность</a:t>
            </a:r>
          </a:p>
          <a:p>
            <a:pPr fontAlgn="base"/>
            <a:r>
              <a:rPr lang="ru-RU" sz="2800" dirty="0" smtClean="0"/>
              <a:t>Ломается, когда прочность достигает 0</a:t>
            </a:r>
          </a:p>
          <a:p>
            <a:pPr fontAlgn="base"/>
            <a:r>
              <a:rPr lang="ru-RU" sz="2800" dirty="0" smtClean="0"/>
              <a:t>. . 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 Функциональная спецификация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785926"/>
            <a:ext cx="800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описывает </a:t>
            </a:r>
            <a:r>
              <a:rPr lang="ru-RU" sz="2800" dirty="0" err="1"/>
              <a:t>геймплей</a:t>
            </a:r>
            <a:r>
              <a:rPr lang="ru-RU" sz="2800" dirty="0"/>
              <a:t>, что как работает, </a:t>
            </a:r>
            <a:r>
              <a:rPr lang="ru-RU" sz="2800" dirty="0" smtClean="0"/>
              <a:t>поэлементно (правила </a:t>
            </a:r>
            <a:r>
              <a:rPr lang="ru-RU" sz="2800" dirty="0"/>
              <a:t>игры, по которым существуют игровые </a:t>
            </a:r>
            <a:r>
              <a:rPr lang="ru-RU" sz="2800" dirty="0" smtClean="0"/>
              <a:t>сущности). </a:t>
            </a:r>
          </a:p>
          <a:p>
            <a:pPr algn="just" fontAlgn="base"/>
            <a:endParaRPr lang="ru-RU" sz="2800" dirty="0" smtClean="0"/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Описывается с </a:t>
            </a:r>
            <a:r>
              <a:rPr lang="ru-RU" sz="2800" dirty="0"/>
              <a:t>точки зрения </a:t>
            </a:r>
            <a:r>
              <a:rPr lang="ru-RU" sz="2800" dirty="0" smtClean="0"/>
              <a:t>функционала:</a:t>
            </a:r>
            <a:r>
              <a:rPr lang="ru-RU" sz="2800" dirty="0"/>
              <a:t> </a:t>
            </a:r>
            <a:r>
              <a:rPr lang="ru-RU" sz="2800" b="1" dirty="0"/>
              <a:t>что происходит</a:t>
            </a:r>
            <a:r>
              <a:rPr lang="ru-RU" sz="2800" dirty="0"/>
              <a:t>, </a:t>
            </a:r>
            <a:r>
              <a:rPr lang="ru-RU" sz="2800" dirty="0" smtClean="0"/>
              <a:t>а не </a:t>
            </a:r>
            <a:r>
              <a:rPr lang="ru-RU" sz="2800" b="1" dirty="0" smtClean="0"/>
              <a:t>как реализовано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135</a:t>
            </a:fld>
            <a:endParaRPr lang="ru-RU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 </a:t>
            </a:r>
            <a:r>
              <a:rPr lang="ru-RU" dirty="0" err="1" smtClean="0"/>
              <a:t>Контент</a:t>
            </a:r>
            <a:r>
              <a:rPr lang="ru-RU" dirty="0" smtClean="0"/>
              <a:t> игры 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785926"/>
            <a:ext cx="8001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включает </a:t>
            </a:r>
            <a:r>
              <a:rPr lang="ru-RU" sz="2800" dirty="0"/>
              <a:t>в себя описание конкретики в </a:t>
            </a:r>
            <a:r>
              <a:rPr lang="ru-RU" sz="2800" dirty="0" smtClean="0"/>
              <a:t>игре: в </a:t>
            </a:r>
            <a:r>
              <a:rPr lang="ru-RU" sz="2800" dirty="0"/>
              <a:t>функциональной спецификации </a:t>
            </a:r>
            <a:r>
              <a:rPr lang="ru-RU" sz="2800" dirty="0" smtClean="0"/>
              <a:t> описывается </a:t>
            </a:r>
            <a:r>
              <a:rPr lang="ru-RU" sz="2800" dirty="0"/>
              <a:t>строительный материал, а в </a:t>
            </a:r>
            <a:r>
              <a:rPr lang="ru-RU" sz="2800" dirty="0" err="1"/>
              <a:t>контенте</a:t>
            </a:r>
            <a:r>
              <a:rPr lang="ru-RU" sz="2800" dirty="0"/>
              <a:t> </a:t>
            </a:r>
            <a:r>
              <a:rPr lang="ru-RU" sz="2800" dirty="0" smtClean="0"/>
              <a:t> он используется  </a:t>
            </a:r>
            <a:r>
              <a:rPr lang="ru-RU" sz="2800" dirty="0"/>
              <a:t>для </a:t>
            </a:r>
            <a:r>
              <a:rPr lang="ru-RU" sz="2800" dirty="0" smtClean="0"/>
              <a:t>строительства </a:t>
            </a:r>
            <a:r>
              <a:rPr lang="ru-RU" sz="2800" dirty="0"/>
              <a:t>игры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136</a:t>
            </a:fld>
            <a:endParaRPr lang="ru-RU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429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Внешний вид интерфейса, его стиль,  схемы (</a:t>
            </a:r>
            <a:r>
              <a:rPr lang="ru-RU" sz="2800" dirty="0" err="1" smtClean="0"/>
              <a:t>фейк-скрины</a:t>
            </a:r>
            <a:r>
              <a:rPr lang="ru-RU" sz="2800" dirty="0" smtClean="0"/>
              <a:t>).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Монетизация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Как игра будет приносить деньги. </a:t>
            </a:r>
            <a:endParaRPr lang="en-US" sz="2800" dirty="0" smtClean="0"/>
          </a:p>
          <a:p>
            <a:pPr algn="just" fontAlgn="base"/>
            <a:endParaRPr lang="ru-RU" sz="2800" dirty="0" smtClean="0"/>
          </a:p>
          <a:p>
            <a:pPr algn="just" fontAlgn="base"/>
            <a:r>
              <a:rPr lang="ru-RU" sz="2800" dirty="0" smtClean="0"/>
              <a:t>Если это подписка, то сколько она стоит, какие будут скидки, какие будут специальные акции и так далее. </a:t>
            </a:r>
          </a:p>
          <a:p>
            <a:pPr algn="just" fontAlgn="base"/>
            <a:r>
              <a:rPr lang="ru-RU" sz="2800" dirty="0" smtClean="0"/>
              <a:t>Если это </a:t>
            </a:r>
            <a:r>
              <a:rPr lang="en-US" sz="2800" dirty="0" smtClean="0"/>
              <a:t>F</a:t>
            </a:r>
            <a:r>
              <a:rPr lang="ru-RU" sz="2800" dirty="0" smtClean="0"/>
              <a:t>2</a:t>
            </a:r>
            <a:r>
              <a:rPr lang="en-US" sz="2800" dirty="0" smtClean="0"/>
              <a:t>P</a:t>
            </a:r>
            <a:r>
              <a:rPr lang="ru-RU" sz="2800" dirty="0" smtClean="0"/>
              <a:t>, то должны быть описаны все статьи монетизации, как они работают, на кого нацелены и, может быть, какой вклад в общий доход игры они внесут (в процентном соотношении).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Виральность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способность </a:t>
            </a:r>
            <a:r>
              <a:rPr lang="ru-RU" sz="2800" dirty="0" err="1" smtClean="0"/>
              <a:t>контента</a:t>
            </a:r>
            <a:r>
              <a:rPr lang="ru-RU" sz="2800" dirty="0" smtClean="0"/>
              <a:t> распространяться самостоятельно, без участия </a:t>
            </a:r>
            <a:r>
              <a:rPr lang="ru-RU" sz="2800" dirty="0" err="1" smtClean="0"/>
              <a:t>веб-мастеров</a:t>
            </a:r>
            <a:r>
              <a:rPr lang="ru-RU" sz="2800" dirty="0" smtClean="0"/>
              <a:t> и оптимизаторов.</a:t>
            </a:r>
          </a:p>
          <a:p>
            <a:pPr algn="just" fontAlgn="base"/>
            <a:r>
              <a:rPr lang="ru-RU" sz="2800" dirty="0" smtClean="0"/>
              <a:t>В данном разделе описываются все ее механики: способы, которыми друзья приглашают своих друзей и то, почему они работают; как это должно быть реализовано; какие есть оповещения и в каких случаях, их тексты; какие существуют бонусы, что и когда пишется на стены в </a:t>
            </a:r>
            <a:r>
              <a:rPr lang="ru-RU" sz="2800" dirty="0" err="1" smtClean="0"/>
              <a:t>соцсетях</a:t>
            </a:r>
            <a:r>
              <a:rPr lang="ru-RU" sz="2800" dirty="0" smtClean="0"/>
              <a:t> и так далее.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785926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Есть задача- добавить в игру эстетический компонент «преодоление вызова».</a:t>
            </a:r>
          </a:p>
          <a:p>
            <a:pPr algn="just"/>
            <a:endParaRPr lang="ru-RU" sz="3200" dirty="0" smtClean="0"/>
          </a:p>
          <a:p>
            <a:pPr algn="just"/>
            <a:r>
              <a:rPr lang="ru-RU" sz="3200" dirty="0" smtClean="0"/>
              <a:t>В качестве динамической модели принять </a:t>
            </a:r>
            <a:r>
              <a:rPr lang="ru-RU" sz="3200" dirty="0" smtClean="0"/>
              <a:t> </a:t>
            </a:r>
            <a:r>
              <a:rPr lang="ru-RU" sz="3200" dirty="0" smtClean="0"/>
              <a:t>ограничение </a:t>
            </a:r>
            <a:r>
              <a:rPr lang="ru-RU" sz="3200" dirty="0" smtClean="0"/>
              <a:t>во времени или </a:t>
            </a:r>
            <a:r>
              <a:rPr lang="ru-RU" sz="3200" dirty="0" smtClean="0"/>
              <a:t>действия противника.</a:t>
            </a:r>
          </a:p>
          <a:p>
            <a:pPr algn="just"/>
            <a:endParaRPr lang="ru-RU" sz="3200" dirty="0" smtClean="0"/>
          </a:p>
          <a:p>
            <a:pPr algn="just"/>
            <a:r>
              <a:rPr lang="ru-RU" sz="3200" dirty="0" smtClean="0"/>
              <a:t>После этого реализуется соответствующая механика.</a:t>
            </a:r>
            <a:endParaRPr lang="ru-RU" sz="32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 спецификация 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140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предназначена для программистов, которые пишут документацию по игре, ее архитектуре, описывают что как реализовано, </a:t>
            </a:r>
            <a:r>
              <a:rPr lang="ru-RU" sz="2800" dirty="0" err="1" smtClean="0"/>
              <a:t>кодинг</a:t>
            </a:r>
            <a:r>
              <a:rPr lang="ru-RU" sz="2800" dirty="0" smtClean="0"/>
              <a:t> формат, схемы взаимодействия сущностей и так далее.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lang="ru-RU" sz="2800" dirty="0" smtClean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знаний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141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429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dirty="0" smtClean="0"/>
              <a:t>раздел для хранения статей, ссылок, </a:t>
            </a:r>
            <a:r>
              <a:rPr lang="ru-RU" sz="2800" dirty="0" err="1" smtClean="0"/>
              <a:t>референсов</a:t>
            </a:r>
            <a:r>
              <a:rPr lang="ru-RU" sz="2800" dirty="0" smtClean="0"/>
              <a:t>, статистических данных, видео, контактов и так далее.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500042"/>
            <a:ext cx="84296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Формулы</a:t>
            </a:r>
            <a:r>
              <a:rPr lang="ru-RU" sz="3200" dirty="0" smtClean="0"/>
              <a:t>, которая определяет состав и пропорции элементов, которые составляют «интересную» игру, </a:t>
            </a:r>
            <a:r>
              <a:rPr lang="ru-RU" sz="3200" dirty="0" smtClean="0"/>
              <a:t>не существует.</a:t>
            </a:r>
          </a:p>
          <a:p>
            <a:pPr algn="ctr"/>
            <a:endParaRPr lang="ru-RU" sz="3200" dirty="0" smtClean="0"/>
          </a:p>
          <a:p>
            <a:pPr algn="ctr"/>
            <a:r>
              <a:rPr lang="ru-RU" sz="3200" dirty="0" smtClean="0"/>
              <a:t>Разные </a:t>
            </a:r>
            <a:r>
              <a:rPr lang="ru-RU" sz="3200" dirty="0" smtClean="0"/>
              <a:t>игры привлекают разных игроков, или тех же игроков, но в разное время</a:t>
            </a:r>
            <a:r>
              <a:rPr lang="ru-RU" sz="3200" dirty="0" smtClean="0"/>
              <a:t>.</a:t>
            </a:r>
          </a:p>
          <a:p>
            <a:pPr algn="ctr"/>
            <a:endParaRPr lang="ru-RU" sz="3200" dirty="0" smtClean="0"/>
          </a:p>
          <a:p>
            <a:pPr algn="ctr"/>
            <a:r>
              <a:rPr lang="ru-RU" sz="3200" dirty="0" smtClean="0"/>
              <a:t>Простые </a:t>
            </a:r>
            <a:r>
              <a:rPr lang="ru-RU" sz="3200" dirty="0" smtClean="0"/>
              <a:t>изменения в требованиях к эстетике приводят к изменениям в механике на всех уровнях </a:t>
            </a:r>
            <a:r>
              <a:rPr lang="ru-RU" sz="3200" dirty="0" smtClean="0"/>
              <a:t>программы</a:t>
            </a:r>
            <a:endParaRPr lang="ru-RU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14282" y="2571744"/>
            <a:ext cx="8501122" cy="3643338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sz="2400" dirty="0" err="1" smtClean="0"/>
              <a:t>Концептирование</a:t>
            </a:r>
            <a:r>
              <a:rPr lang="ru-RU" sz="2400" dirty="0" smtClean="0"/>
              <a:t> (</a:t>
            </a:r>
            <a:r>
              <a:rPr lang="ru-RU" sz="2400" dirty="0" err="1" smtClean="0"/>
              <a:t>Concept</a:t>
            </a:r>
            <a:r>
              <a:rPr lang="ru-RU" sz="2400" dirty="0" smtClean="0"/>
              <a:t>)</a:t>
            </a:r>
          </a:p>
          <a:p>
            <a:pPr marL="342900" indent="-342900" algn="just">
              <a:buAutoNum type="arabicPeriod"/>
            </a:pPr>
            <a:r>
              <a:rPr lang="ru-RU" sz="2400" dirty="0" err="1" smtClean="0"/>
              <a:t>Прототипирование</a:t>
            </a:r>
            <a:r>
              <a:rPr lang="ru-RU" sz="2400" dirty="0" smtClean="0"/>
              <a:t> (</a:t>
            </a:r>
            <a:r>
              <a:rPr lang="ru-RU" sz="2400" dirty="0" err="1" smtClean="0"/>
              <a:t>Prototyping</a:t>
            </a:r>
            <a:r>
              <a:rPr lang="ru-RU" sz="2400" dirty="0" smtClean="0"/>
              <a:t>)</a:t>
            </a:r>
          </a:p>
          <a:p>
            <a:pPr marL="342900" indent="-342900" algn="just">
              <a:buAutoNum type="arabicPeriod" startAt="3"/>
            </a:pPr>
            <a:r>
              <a:rPr lang="ru-RU" sz="2400" dirty="0" smtClean="0"/>
              <a:t>Вертикальный срез (</a:t>
            </a:r>
            <a:r>
              <a:rPr lang="ru-RU" sz="2400" dirty="0" err="1" smtClean="0"/>
              <a:t>Vertical</a:t>
            </a:r>
            <a:r>
              <a:rPr lang="ru-RU" sz="2400" dirty="0" smtClean="0"/>
              <a:t> </a:t>
            </a:r>
            <a:r>
              <a:rPr lang="ru-RU" sz="2400" dirty="0" err="1" smtClean="0"/>
              <a:t>Slice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342900" indent="-342900" algn="just">
              <a:buAutoNum type="arabicPeriod" startAt="3"/>
            </a:pPr>
            <a:r>
              <a:rPr lang="ru-RU" sz="2400" dirty="0" smtClean="0"/>
              <a:t>Производство </a:t>
            </a:r>
            <a:r>
              <a:rPr lang="ru-RU" sz="2400" dirty="0" err="1" smtClean="0"/>
              <a:t>контента</a:t>
            </a:r>
            <a:endParaRPr lang="ru-RU" sz="2400" dirty="0" smtClean="0"/>
          </a:p>
          <a:p>
            <a:pPr marL="342900" indent="-342900" algn="just">
              <a:buAutoNum type="arabicPeriod" startAt="3"/>
            </a:pPr>
            <a:r>
              <a:rPr lang="ru-RU" sz="2400" dirty="0" smtClean="0"/>
              <a:t>Закрытое бета- тестирование</a:t>
            </a:r>
          </a:p>
          <a:p>
            <a:pPr marL="342900" indent="-342900" algn="just">
              <a:buAutoNum type="arabicPeriod" startAt="3"/>
            </a:pPr>
            <a:r>
              <a:rPr lang="ru-RU" sz="2400" dirty="0" smtClean="0"/>
              <a:t>Открытое бета- тестирование</a:t>
            </a:r>
          </a:p>
          <a:p>
            <a:pPr marL="342900" indent="-342900" algn="just">
              <a:buAutoNum type="arabicPeriod" startAt="3"/>
            </a:pPr>
            <a:r>
              <a:rPr lang="ru-RU" sz="2400" dirty="0" smtClean="0"/>
              <a:t>Выпуск</a:t>
            </a:r>
            <a:endParaRPr lang="en-US" sz="2400" dirty="0" smtClean="0"/>
          </a:p>
          <a:p>
            <a:pPr algn="just"/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Семь этапов создания игры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 </a:t>
            </a:r>
            <a:r>
              <a:rPr lang="ru-RU" dirty="0" err="1" smtClean="0"/>
              <a:t>Концептирование</a:t>
            </a:r>
            <a:r>
              <a:rPr lang="ru-RU" dirty="0" smtClean="0"/>
              <a:t> (</a:t>
            </a:r>
            <a:r>
              <a:rPr lang="ru-RU" dirty="0" err="1" smtClean="0"/>
              <a:t>Concept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785926"/>
            <a:ext cx="8358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Содержание этапа</a:t>
            </a:r>
            <a:r>
              <a:rPr lang="ru-RU" sz="2800" dirty="0" smtClean="0"/>
              <a:t>: разработка концепции игры и начальная проработка </a:t>
            </a:r>
            <a:r>
              <a:rPr lang="ru-RU" sz="2800" dirty="0"/>
              <a:t>игрового дизайна. </a:t>
            </a:r>
            <a:endParaRPr lang="ru-RU" sz="2800" dirty="0" smtClean="0"/>
          </a:p>
          <a:p>
            <a:pPr algn="just"/>
            <a:r>
              <a:rPr lang="ru-RU" sz="2800" b="1" u="sng" dirty="0" smtClean="0"/>
              <a:t>Главная </a:t>
            </a:r>
            <a:r>
              <a:rPr lang="ru-RU" sz="2800" b="1" u="sng" dirty="0"/>
              <a:t>цель </a:t>
            </a:r>
            <a:r>
              <a:rPr lang="ru-RU" sz="2800" b="1" u="sng" dirty="0" smtClean="0"/>
              <a:t> </a:t>
            </a:r>
            <a:r>
              <a:rPr lang="ru-RU" sz="2800" b="1" u="sng" dirty="0"/>
              <a:t>этапа</a:t>
            </a:r>
            <a:r>
              <a:rPr lang="ru-RU" sz="2800" dirty="0"/>
              <a:t> – </a:t>
            </a:r>
            <a:r>
              <a:rPr lang="ru-RU" sz="2800" dirty="0" err="1" smtClean="0"/>
              <a:t>геймдизайнерская</a:t>
            </a:r>
            <a:r>
              <a:rPr lang="ru-RU" sz="2800" dirty="0" smtClean="0"/>
              <a:t> документация.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b="1" u="sng" dirty="0" smtClean="0"/>
              <a:t>Состав документации:</a:t>
            </a:r>
            <a:r>
              <a:rPr lang="ru-RU" sz="28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err="1" smtClean="0"/>
              <a:t>Vision</a:t>
            </a:r>
            <a:r>
              <a:rPr lang="ru-RU" sz="2800" dirty="0" smtClean="0"/>
              <a:t> - развернутый </a:t>
            </a:r>
            <a:r>
              <a:rPr lang="ru-RU" sz="2800" dirty="0"/>
              <a:t>документ, описывающий игру, как конечный </a:t>
            </a:r>
            <a:r>
              <a:rPr lang="ru-RU" sz="2800" dirty="0" smtClean="0"/>
              <a:t>бизнес-продукт,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err="1" smtClean="0"/>
              <a:t>Concept</a:t>
            </a:r>
            <a:r>
              <a:rPr lang="ru-RU" sz="2800" dirty="0" smtClean="0"/>
              <a:t> </a:t>
            </a:r>
            <a:r>
              <a:rPr lang="ru-RU" sz="2800" dirty="0" err="1"/>
              <a:t>Document</a:t>
            </a:r>
            <a:r>
              <a:rPr lang="ru-RU" sz="2800" dirty="0"/>
              <a:t> </a:t>
            </a:r>
            <a:r>
              <a:rPr lang="ru-RU" sz="2800" dirty="0" smtClean="0"/>
              <a:t>- начальная проработка </a:t>
            </a:r>
            <a:r>
              <a:rPr lang="ru-RU" sz="2800" dirty="0"/>
              <a:t>всех аспектов </a:t>
            </a:r>
            <a:r>
              <a:rPr lang="ru-RU" sz="2800" dirty="0" smtClean="0"/>
              <a:t>игры.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документации для разных специалистов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785926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u="sng" dirty="0" err="1" smtClean="0"/>
              <a:t>Геймдизайнер</a:t>
            </a:r>
            <a:r>
              <a:rPr lang="ru-RU" sz="2800" u="sng" dirty="0" smtClean="0"/>
              <a:t>: </a:t>
            </a:r>
            <a:r>
              <a:rPr lang="ru-RU" sz="2800" dirty="0" smtClean="0"/>
              <a:t>формулирование и сохранение своих идей. </a:t>
            </a:r>
          </a:p>
          <a:p>
            <a:pPr algn="just"/>
            <a:r>
              <a:rPr lang="ru-RU" sz="2800" u="sng" dirty="0" smtClean="0"/>
              <a:t>Исполнитель: </a:t>
            </a:r>
            <a:r>
              <a:rPr lang="ru-RU" sz="2800" dirty="0" smtClean="0"/>
              <a:t>правильное понимание своих задач </a:t>
            </a:r>
            <a:r>
              <a:rPr lang="ru-RU" sz="2800" dirty="0"/>
              <a:t>по реализации продукта. </a:t>
            </a:r>
            <a:endParaRPr lang="ru-RU" sz="2800" dirty="0" smtClean="0"/>
          </a:p>
          <a:p>
            <a:pPr algn="just"/>
            <a:r>
              <a:rPr lang="ru-RU" sz="2800" u="sng" dirty="0" err="1" smtClean="0"/>
              <a:t>Тестировщик</a:t>
            </a:r>
            <a:r>
              <a:rPr lang="ru-RU" sz="2800" u="sng" dirty="0" smtClean="0"/>
              <a:t>:</a:t>
            </a:r>
            <a:r>
              <a:rPr lang="ru-RU" sz="2800" dirty="0" smtClean="0"/>
              <a:t> представление о тестируемой программе.</a:t>
            </a:r>
          </a:p>
          <a:p>
            <a:pPr algn="just"/>
            <a:r>
              <a:rPr lang="ru-RU" sz="2800" u="sng" dirty="0" smtClean="0"/>
              <a:t>Продюсер:</a:t>
            </a:r>
            <a:r>
              <a:rPr lang="ru-RU" sz="2800" dirty="0" smtClean="0"/>
              <a:t> формирование </a:t>
            </a:r>
            <a:r>
              <a:rPr lang="ru-RU" sz="2800" dirty="0"/>
              <a:t>планов и </a:t>
            </a:r>
            <a:r>
              <a:rPr lang="ru-RU" sz="2800" dirty="0" smtClean="0"/>
              <a:t>контроль </a:t>
            </a:r>
            <a:r>
              <a:rPr lang="ru-RU" sz="2800" dirty="0"/>
              <a:t>выполнения задач. </a:t>
            </a:r>
            <a:endParaRPr lang="ru-RU" sz="2800" dirty="0" smtClean="0"/>
          </a:p>
          <a:p>
            <a:pPr algn="just"/>
            <a:r>
              <a:rPr lang="ru-RU" sz="2800" u="sng" dirty="0" smtClean="0"/>
              <a:t>Инвестор:</a:t>
            </a:r>
            <a:r>
              <a:rPr lang="ru-RU" sz="2800" dirty="0" smtClean="0"/>
              <a:t> понимание</a:t>
            </a:r>
            <a:r>
              <a:rPr lang="ru-RU" sz="2800" dirty="0"/>
              <a:t>, на что именно он выделяет средства</a:t>
            </a:r>
            <a:r>
              <a:rPr lang="ru-RU" sz="2800" dirty="0" smtClean="0"/>
              <a:t>.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758952"/>
          </a:xfrm>
        </p:spPr>
        <p:txBody>
          <a:bodyPr>
            <a:noAutofit/>
          </a:bodyPr>
          <a:lstStyle/>
          <a:p>
            <a:r>
              <a:rPr lang="ru-RU" sz="2400" dirty="0" smtClean="0"/>
              <a:t>Вся проектная и продуктовая документация должна поддерживаться в актуальном состоянии на всех этапах развития проекта.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785926"/>
            <a:ext cx="8358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Для </a:t>
            </a:r>
            <a:r>
              <a:rPr lang="ru-RU" sz="2800" dirty="0"/>
              <a:t>эффективного использования и </a:t>
            </a:r>
            <a:r>
              <a:rPr lang="ru-RU" sz="2800" dirty="0" smtClean="0"/>
              <a:t>обновления документации используются специальные инструменты, что сильно </a:t>
            </a:r>
            <a:r>
              <a:rPr lang="ru-RU" sz="2800" dirty="0"/>
              <a:t>упрощает процесс параллельного внесения изменений несколькими участниками разработки, а также позволяет всем членам команды оперативно получать любую актуальную информацию, касающуюся продукта и всех его изменений</a:t>
            </a:r>
            <a:r>
              <a:rPr lang="ru-RU" sz="2800" dirty="0" smtClean="0"/>
              <a:t>. 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err="1" smtClean="0"/>
              <a:t>World</a:t>
            </a:r>
            <a:r>
              <a:rPr lang="ru-RU" sz="3200" dirty="0" smtClean="0"/>
              <a:t> </a:t>
            </a:r>
            <a:r>
              <a:rPr lang="ru-RU" sz="3200" dirty="0" err="1" smtClean="0"/>
              <a:t>Driven</a:t>
            </a:r>
            <a:r>
              <a:rPr lang="ru-RU" sz="3200" dirty="0" smtClean="0"/>
              <a:t>;</a:t>
            </a:r>
          </a:p>
          <a:p>
            <a:pPr algn="just"/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err="1" smtClean="0"/>
              <a:t>Gameplay</a:t>
            </a:r>
            <a:r>
              <a:rPr lang="ru-RU" sz="3200" dirty="0" smtClean="0"/>
              <a:t> </a:t>
            </a:r>
            <a:r>
              <a:rPr lang="ru-RU" sz="3200" dirty="0" err="1" smtClean="0"/>
              <a:t>Driven</a:t>
            </a:r>
            <a:r>
              <a:rPr lang="ru-RU" sz="32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созданию игр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принципы формирования продуктовой документации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785926"/>
            <a:ext cx="8358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структурированность</a:t>
            </a:r>
            <a:r>
              <a:rPr lang="ru-RU" sz="2800" dirty="0"/>
              <a:t>, 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защищенность </a:t>
            </a:r>
            <a:r>
              <a:rPr lang="ru-RU" sz="2800" dirty="0"/>
              <a:t>от разночтений, 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полное </a:t>
            </a:r>
            <a:r>
              <a:rPr lang="ru-RU" sz="2800" dirty="0"/>
              <a:t>описание продукта, 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регулярная актуализация.</a:t>
            </a:r>
          </a:p>
          <a:p>
            <a:pPr algn="just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этапа: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4348" y="1785926"/>
            <a:ext cx="8072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1. Определение цели: формулирование идеи, выбор жанра,  </a:t>
            </a:r>
            <a:r>
              <a:rPr lang="ru-RU" sz="3600" dirty="0" err="1" smtClean="0"/>
              <a:t>сеттинг</a:t>
            </a:r>
            <a:r>
              <a:rPr lang="ru-RU" sz="3600" dirty="0" smtClean="0"/>
              <a:t>.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2. Выбор средств:  программный код,  игровой движок.</a:t>
            </a:r>
          </a:p>
          <a:p>
            <a:endParaRPr lang="ru-RU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86808" cy="1143000"/>
          </a:xfrm>
        </p:spPr>
        <p:txBody>
          <a:bodyPr/>
          <a:lstStyle/>
          <a:p>
            <a:r>
              <a:rPr lang="ru-RU" dirty="0" smtClean="0"/>
              <a:t>Определение цели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2285992"/>
            <a:ext cx="78581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Идея – определяет концепцию игры.</a:t>
            </a:r>
          </a:p>
          <a:p>
            <a:pPr algn="just"/>
            <a:endParaRPr lang="ru-RU" sz="3200" dirty="0" smtClean="0"/>
          </a:p>
          <a:p>
            <a:pPr algn="just"/>
            <a:r>
              <a:rPr lang="ru-RU" sz="3200" dirty="0" smtClean="0"/>
              <a:t>Жанр - фундамент всей игры. Для смены жанра проще начать разработку игры заново, чем переделывать то, что уже было наработано.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71612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принадлежность игры к какой-то сюжетной теме или к определённому виртуальному миру: </a:t>
            </a:r>
          </a:p>
          <a:p>
            <a:pPr marL="365125" algn="just">
              <a:buFont typeface="Arial" pitchFamily="34" charset="0"/>
              <a:buChar char="•"/>
            </a:pPr>
            <a:r>
              <a:rPr lang="ru-RU" sz="3200" dirty="0" err="1" smtClean="0"/>
              <a:t>фэнтези</a:t>
            </a:r>
            <a:r>
              <a:rPr lang="ru-RU" sz="3200" dirty="0" smtClean="0"/>
              <a:t>, </a:t>
            </a:r>
          </a:p>
          <a:p>
            <a:pPr marL="365125" algn="just">
              <a:buFont typeface="Arial" pitchFamily="34" charset="0"/>
              <a:buChar char="•"/>
            </a:pPr>
            <a:r>
              <a:rPr lang="ru-RU" sz="3200" dirty="0" smtClean="0"/>
              <a:t>научная фантастика (</a:t>
            </a:r>
            <a:r>
              <a:rPr lang="ru-RU" sz="3200" dirty="0" err="1" smtClean="0"/>
              <a:t>sci-fi</a:t>
            </a:r>
            <a:r>
              <a:rPr lang="ru-RU" sz="3200" dirty="0" smtClean="0"/>
              <a:t>), </a:t>
            </a:r>
          </a:p>
          <a:p>
            <a:pPr marL="365125" algn="just">
              <a:buFont typeface="Arial" pitchFamily="34" charset="0"/>
              <a:buChar char="•"/>
            </a:pPr>
            <a:r>
              <a:rPr lang="ru-RU" sz="3200" dirty="0" smtClean="0"/>
              <a:t>вторая мировая война, </a:t>
            </a:r>
          </a:p>
          <a:p>
            <a:pPr marL="365125" algn="just">
              <a:buFont typeface="Arial" pitchFamily="34" charset="0"/>
              <a:buChar char="•"/>
            </a:pPr>
            <a:r>
              <a:rPr lang="ru-RU" sz="3200" dirty="0" smtClean="0"/>
              <a:t>средневековье, </a:t>
            </a:r>
          </a:p>
          <a:p>
            <a:pPr marL="365125" algn="just">
              <a:buFont typeface="Arial" pitchFamily="34" charset="0"/>
              <a:buChar char="•"/>
            </a:pPr>
            <a:r>
              <a:rPr lang="ru-RU" sz="3200" dirty="0" err="1" smtClean="0"/>
              <a:t>аниме</a:t>
            </a:r>
            <a:r>
              <a:rPr lang="ru-RU" sz="3200" dirty="0" smtClean="0"/>
              <a:t>, </a:t>
            </a:r>
          </a:p>
          <a:p>
            <a:pPr marL="365125" algn="just">
              <a:buFont typeface="Arial" pitchFamily="34" charset="0"/>
              <a:buChar char="•"/>
            </a:pPr>
            <a:r>
              <a:rPr lang="ru-RU" sz="3200" dirty="0" smtClean="0"/>
              <a:t>Комиксы, …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35716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err="1" smtClean="0">
                <a:solidFill>
                  <a:schemeClr val="accent3">
                    <a:lumMod val="75000"/>
                  </a:schemeClr>
                </a:solidFill>
              </a:rPr>
              <a:t>Сеттинг</a:t>
            </a:r>
            <a:r>
              <a:rPr lang="ru-RU" sz="3600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endParaRPr lang="ru-RU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158" y="500042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</a:rPr>
              <a:t>Преимущества популярных </a:t>
            </a:r>
            <a:r>
              <a:rPr lang="ru-RU" sz="2800" b="1" dirty="0" err="1" smtClean="0">
                <a:solidFill>
                  <a:srgbClr val="C00000"/>
                </a:solidFill>
              </a:rPr>
              <a:t>сеттингов</a:t>
            </a:r>
            <a:r>
              <a:rPr lang="ru-RU" sz="2800" b="1" dirty="0" smtClean="0">
                <a:solidFill>
                  <a:srgbClr val="C00000"/>
                </a:solidFill>
              </a:rPr>
              <a:t>: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популярность разрабатываемой игры;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комфортность для игроков.</a:t>
            </a:r>
          </a:p>
          <a:p>
            <a:pPr algn="just"/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b="1" dirty="0" smtClean="0">
                <a:solidFill>
                  <a:srgbClr val="C00000"/>
                </a:solidFill>
              </a:rPr>
              <a:t>Преимущества уникальных </a:t>
            </a:r>
            <a:r>
              <a:rPr lang="ru-RU" sz="2800" b="1" dirty="0" err="1" smtClean="0">
                <a:solidFill>
                  <a:srgbClr val="C00000"/>
                </a:solidFill>
              </a:rPr>
              <a:t>сеттингов</a:t>
            </a:r>
            <a:r>
              <a:rPr lang="ru-RU" sz="2800" b="1" dirty="0" smtClean="0">
                <a:solidFill>
                  <a:srgbClr val="C00000"/>
                </a:solidFill>
              </a:rPr>
              <a:t>: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уникальность игры;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возможность завоевания новой ниши на рынке.</a:t>
            </a:r>
            <a:endParaRPr lang="ru-RU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средств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2285992"/>
            <a:ext cx="85725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smtClean="0">
                <a:solidFill>
                  <a:srgbClr val="C00000"/>
                </a:solidFill>
              </a:rPr>
              <a:t>Программный код</a:t>
            </a:r>
            <a:r>
              <a:rPr lang="ru-RU" sz="3200" dirty="0" smtClean="0"/>
              <a:t>  - каркас (скелет) разработки.</a:t>
            </a:r>
          </a:p>
          <a:p>
            <a:pPr algn="just"/>
            <a:endParaRPr lang="ru-RU" sz="3200" dirty="0" smtClean="0"/>
          </a:p>
          <a:p>
            <a:pPr algn="just"/>
            <a:r>
              <a:rPr lang="ru-RU" sz="3200" b="1" dirty="0" smtClean="0">
                <a:solidFill>
                  <a:srgbClr val="C00000"/>
                </a:solidFill>
              </a:rPr>
              <a:t>Игровой движок </a:t>
            </a:r>
            <a:r>
              <a:rPr lang="ru-RU" sz="3200" dirty="0" smtClean="0"/>
              <a:t>– среда  быстрой разработки игр. В движке реализованы базовые функции, способные связать воедино графику, звук, объекты и их движения.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Игровая механика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2357430"/>
            <a:ext cx="8501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Игровая механика определяет разнообразие и «интересность» игровых возможностей. 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Игровая механика - свод правил, по которым будет функционировать игра. </a:t>
            </a:r>
            <a:endParaRPr lang="ru-RU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78581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</a:rPr>
              <a:t>Объекты </a:t>
            </a:r>
            <a:r>
              <a:rPr lang="ru-RU" sz="2800" b="1" dirty="0" smtClean="0"/>
              <a:t>-</a:t>
            </a:r>
            <a:r>
              <a:rPr lang="ru-RU" sz="2800" dirty="0" smtClean="0"/>
              <a:t> основа всей механики: главный герой игры, компьютерные соперники, второстепенные персонажи (NPC), бонусы, подвижные объекты, декорации.</a:t>
            </a:r>
          </a:p>
          <a:p>
            <a:pPr algn="just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>
                <a:solidFill>
                  <a:srgbClr val="C00000"/>
                </a:solidFill>
              </a:rPr>
              <a:t>Управление</a:t>
            </a:r>
            <a:r>
              <a:rPr lang="ru-RU" sz="2800" b="1" dirty="0" smtClean="0"/>
              <a:t> – </a:t>
            </a:r>
            <a:r>
              <a:rPr lang="ru-RU" sz="2800" dirty="0" smtClean="0"/>
              <a:t>клавиши для управления героями или основными игровыми объектами.</a:t>
            </a:r>
          </a:p>
          <a:p>
            <a:pPr algn="just"/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2.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(</a:t>
            </a:r>
            <a:r>
              <a:rPr lang="ru-RU" dirty="0" err="1" smtClean="0"/>
              <a:t>Prototyping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785926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Суть этапа – в создании прототипа для </a:t>
            </a:r>
            <a:r>
              <a:rPr lang="ru-RU" sz="2800" dirty="0"/>
              <a:t>оценки основного игрового процесса, проверки различных гипотез, проведения тестов игровых механик</a:t>
            </a:r>
            <a:r>
              <a:rPr lang="ru-RU" sz="2800" dirty="0" smtClean="0"/>
              <a:t>,  </a:t>
            </a:r>
            <a:r>
              <a:rPr lang="ru-RU" sz="2800" dirty="0"/>
              <a:t>для проверки ключевых технических моментов</a:t>
            </a:r>
            <a:r>
              <a:rPr lang="ru-RU" sz="2800" dirty="0" smtClean="0"/>
              <a:t>.</a:t>
            </a:r>
            <a:r>
              <a:rPr lang="ru-RU" sz="2800" dirty="0"/>
              <a:t>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В прототипе реализуется только </a:t>
            </a:r>
            <a:r>
              <a:rPr lang="ru-RU" sz="2800" dirty="0"/>
              <a:t>то, что нужно проверить </a:t>
            </a:r>
            <a:r>
              <a:rPr lang="ru-RU" sz="2800" dirty="0" smtClean="0"/>
              <a:t>в </a:t>
            </a:r>
            <a:r>
              <a:rPr lang="ru-RU" sz="2800" dirty="0"/>
              <a:t>сжатые сроки</a:t>
            </a:r>
            <a:r>
              <a:rPr lang="ru-RU" sz="2800" dirty="0" smtClean="0"/>
              <a:t>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 </a:t>
            </a:r>
            <a:r>
              <a:rPr lang="ru-RU" sz="2800" dirty="0"/>
              <a:t>Прототип должен быть простым в </a:t>
            </a:r>
            <a:r>
              <a:rPr lang="ru-RU" sz="2800" dirty="0" smtClean="0"/>
              <a:t>реализации.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 Вертикальный срез (</a:t>
            </a:r>
            <a:r>
              <a:rPr lang="ru-RU" dirty="0" err="1" smtClean="0"/>
              <a:t>Vertical</a:t>
            </a:r>
            <a:r>
              <a:rPr lang="ru-RU" dirty="0" smtClean="0"/>
              <a:t> </a:t>
            </a:r>
            <a:r>
              <a:rPr lang="ru-RU" dirty="0" err="1" smtClean="0"/>
              <a:t>Slice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785926"/>
            <a:ext cx="835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Цель этапа </a:t>
            </a:r>
            <a:r>
              <a:rPr lang="ru-RU" sz="3200" dirty="0"/>
              <a:t>– получить минимально возможную полноценную версию игры, включающую в себя полностью реализованный основной игровой процесс. </a:t>
            </a: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</a:t>
            </a:r>
            <a:r>
              <a:rPr lang="ru-RU" dirty="0" err="1" smtClean="0"/>
              <a:t>World</a:t>
            </a:r>
            <a:r>
              <a:rPr lang="ru-RU" dirty="0" smtClean="0"/>
              <a:t> </a:t>
            </a:r>
            <a:r>
              <a:rPr lang="ru-RU" dirty="0" err="1" smtClean="0"/>
              <a:t>Driven</a:t>
            </a:r>
            <a:r>
              <a:rPr lang="ru-RU" dirty="0" smtClean="0"/>
              <a:t>: разработка игры начинается с создания игровой вселенной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b="1" u="sng" dirty="0" smtClean="0"/>
              <a:t>Условия использования подхода: 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ru-RU" sz="2800" dirty="0" smtClean="0"/>
              <a:t>достоверность вселенной (она </a:t>
            </a:r>
            <a:r>
              <a:rPr lang="ru-RU" sz="2800" dirty="0"/>
              <a:t>должна максимально совпадать с реальным </a:t>
            </a:r>
            <a:r>
              <a:rPr lang="ru-RU" sz="2800" dirty="0" smtClean="0"/>
              <a:t>миром- реально </a:t>
            </a:r>
            <a:r>
              <a:rPr lang="ru-RU" sz="2800" dirty="0"/>
              <a:t>существующий город с точным расположением улиц и домов, </a:t>
            </a:r>
            <a:r>
              <a:rPr lang="ru-RU" sz="2800" dirty="0" smtClean="0"/>
              <a:t> цвета </a:t>
            </a:r>
            <a:r>
              <a:rPr lang="ru-RU" sz="2800" dirty="0"/>
              <a:t>и расположения звезд в соответствии с реальной </a:t>
            </a:r>
            <a:r>
              <a:rPr lang="ru-RU" sz="2800" dirty="0" smtClean="0"/>
              <a:t>вселенной и т.п., пример- </a:t>
            </a:r>
            <a:r>
              <a:rPr lang="en-US" sz="2800" dirty="0" smtClean="0"/>
              <a:t>Journey</a:t>
            </a:r>
            <a:r>
              <a:rPr lang="ru-RU" sz="2800" dirty="0" smtClean="0"/>
              <a:t>), 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ru-RU" sz="2800" dirty="0" smtClean="0"/>
              <a:t>мир</a:t>
            </a:r>
            <a:r>
              <a:rPr lang="ru-RU" sz="2800" dirty="0"/>
              <a:t>, живущий сам по </a:t>
            </a:r>
            <a:r>
              <a:rPr lang="ru-RU" sz="2800" dirty="0" smtClean="0"/>
              <a:t>себе (примеры- симуляторы Бога, </a:t>
            </a:r>
            <a:r>
              <a:rPr lang="ru-RU" sz="2800" dirty="0" err="1" smtClean="0"/>
              <a:t>Майнкрафт</a:t>
            </a:r>
            <a:r>
              <a:rPr lang="ru-RU" sz="2800" dirty="0" smtClean="0"/>
              <a:t>): разработка начинается с </a:t>
            </a:r>
            <a:r>
              <a:rPr lang="ru-RU" sz="2800" dirty="0"/>
              <a:t>создания такого мира и только затем </a:t>
            </a:r>
            <a:r>
              <a:rPr lang="ru-RU" sz="2800" dirty="0" smtClean="0"/>
              <a:t>в него встраивается </a:t>
            </a:r>
            <a:r>
              <a:rPr lang="ru-RU" sz="2800" dirty="0" err="1"/>
              <a:t>геймплей</a:t>
            </a:r>
            <a:r>
              <a:rPr lang="ru-RU" sz="2800" dirty="0"/>
              <a:t> игрока (если он там вообще будет нужен</a:t>
            </a:r>
            <a:r>
              <a:rPr lang="ru-RU" sz="2800" dirty="0" smtClean="0"/>
              <a:t>),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создаваемой версии: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357298"/>
            <a:ext cx="8358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000" dirty="0" smtClean="0"/>
              <a:t>Высокое </a:t>
            </a:r>
            <a:r>
              <a:rPr lang="ru-RU" sz="3000" dirty="0"/>
              <a:t>качество проработки </a:t>
            </a:r>
            <a:r>
              <a:rPr lang="ru-RU" sz="3000" dirty="0" smtClean="0"/>
              <a:t>реализуется только </a:t>
            </a:r>
            <a:r>
              <a:rPr lang="ru-RU" sz="3000" dirty="0"/>
              <a:t>для тех игровых элементов, которые существенно влияют на восприятие </a:t>
            </a:r>
            <a:r>
              <a:rPr lang="ru-RU" sz="3000" dirty="0" smtClean="0"/>
              <a:t>продукта; </a:t>
            </a:r>
          </a:p>
          <a:p>
            <a:pPr algn="just">
              <a:buFont typeface="Arial" pitchFamily="34" charset="0"/>
              <a:buChar char="•"/>
            </a:pPr>
            <a:r>
              <a:rPr lang="ru-RU" sz="3000" dirty="0" smtClean="0"/>
              <a:t>все </a:t>
            </a:r>
            <a:r>
              <a:rPr lang="ru-RU" sz="3000" dirty="0"/>
              <a:t>базовые </a:t>
            </a:r>
            <a:r>
              <a:rPr lang="ru-RU" sz="3000" dirty="0" err="1"/>
              <a:t>фичи</a:t>
            </a:r>
            <a:r>
              <a:rPr lang="ru-RU" sz="3000" dirty="0"/>
              <a:t> игры присутствуют как минимум в черновом </a:t>
            </a:r>
            <a:r>
              <a:rPr lang="ru-RU" sz="3000" dirty="0" smtClean="0"/>
              <a:t>качестве;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3000" dirty="0" smtClean="0"/>
              <a:t>реализован </a:t>
            </a:r>
            <a:r>
              <a:rPr lang="ru-RU" sz="3000" dirty="0"/>
              <a:t>минимальный, но достаточный для воплощения полноценного игрового процесса набор </a:t>
            </a:r>
            <a:r>
              <a:rPr lang="ru-RU" sz="3000" dirty="0" err="1"/>
              <a:t>контента</a:t>
            </a:r>
            <a:r>
              <a:rPr lang="ru-RU" sz="3000" dirty="0"/>
              <a:t> (один уровень или одна локация).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4. Производство </a:t>
            </a:r>
            <a:r>
              <a:rPr lang="ru-RU" dirty="0" err="1" smtClean="0"/>
              <a:t>контента</a:t>
            </a:r>
            <a:r>
              <a:rPr lang="ru-RU" dirty="0" smtClean="0"/>
              <a:t> (</a:t>
            </a:r>
            <a:r>
              <a:rPr lang="ru-RU" dirty="0" err="1" smtClean="0"/>
              <a:t>Content</a:t>
            </a:r>
            <a:r>
              <a:rPr lang="ru-RU" dirty="0" smtClean="0"/>
              <a:t> </a:t>
            </a:r>
            <a:r>
              <a:rPr lang="ru-RU" dirty="0" err="1" smtClean="0"/>
              <a:t>production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572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Содержание этапа – производство достаточного количества </a:t>
            </a:r>
            <a:r>
              <a:rPr lang="ru-RU" sz="2400" dirty="0" err="1"/>
              <a:t>контента</a:t>
            </a:r>
            <a:r>
              <a:rPr lang="ru-RU" sz="2400" dirty="0"/>
              <a:t> для первого запуска на внешнюю аудиторию. </a:t>
            </a:r>
            <a:endParaRPr lang="ru-RU" sz="2400" dirty="0" smtClean="0"/>
          </a:p>
          <a:p>
            <a:pPr algn="just"/>
            <a:r>
              <a:rPr lang="ru-RU" sz="2400" dirty="0" smtClean="0"/>
              <a:t>Реализуются </a:t>
            </a:r>
            <a:r>
              <a:rPr lang="ru-RU" sz="2400" dirty="0"/>
              <a:t>все </a:t>
            </a:r>
            <a:r>
              <a:rPr lang="ru-RU" sz="2400" dirty="0" err="1"/>
              <a:t>фичи</a:t>
            </a:r>
            <a:r>
              <a:rPr lang="ru-RU" sz="2400" dirty="0"/>
              <a:t>, запланированные к закрытому </a:t>
            </a:r>
            <a:r>
              <a:rPr lang="ru-RU" sz="2400" dirty="0" err="1"/>
              <a:t>бета-тестированию</a:t>
            </a:r>
            <a:r>
              <a:rPr lang="ru-RU" sz="2400" dirty="0"/>
              <a:t>. Это наиболее продолжительный этап, который может </a:t>
            </a:r>
            <a:r>
              <a:rPr lang="ru-RU" sz="2400" dirty="0" smtClean="0"/>
              <a:t>длиться год </a:t>
            </a:r>
            <a:r>
              <a:rPr lang="ru-RU" sz="2400" dirty="0"/>
              <a:t>и более.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/>
              <a:t>На этом этапе задействуется наибольшее количество специалистов, которые занимаются производством всего основного наполнения игры. Художники создают все графические ресурсы, </a:t>
            </a:r>
            <a:r>
              <a:rPr lang="ru-RU" sz="2400" dirty="0" err="1"/>
              <a:t>геймдизайнеры</a:t>
            </a:r>
            <a:r>
              <a:rPr lang="ru-RU" sz="2400" dirty="0"/>
              <a:t> настраивают баланс и заполняют </a:t>
            </a:r>
            <a:r>
              <a:rPr lang="ru-RU" sz="2400" dirty="0" err="1"/>
              <a:t>конфиги</a:t>
            </a:r>
            <a:r>
              <a:rPr lang="ru-RU" sz="2400" dirty="0"/>
              <a:t>, программисты реализуют и полируют все </a:t>
            </a:r>
            <a:r>
              <a:rPr lang="ru-RU" sz="2400" dirty="0" err="1"/>
              <a:t>фичи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793037" cy="1143000"/>
          </a:xfrm>
        </p:spPr>
        <p:txBody>
          <a:bodyPr/>
          <a:lstStyle/>
          <a:p>
            <a:r>
              <a:rPr lang="ru-RU" dirty="0" smtClean="0"/>
              <a:t>Уровни (левел- дизайн)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3582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Уровни- отдельные виртуальные пространства.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На каждом отдельном уровне расставляются игровые объекты, стенки, платформы, декорации, фоны. </a:t>
            </a:r>
          </a:p>
          <a:p>
            <a:pPr algn="just"/>
            <a:r>
              <a:rPr lang="ru-RU" sz="2800" dirty="0" smtClean="0"/>
              <a:t>Уровни создаются в играх всех жанров.</a:t>
            </a:r>
          </a:p>
          <a:p>
            <a:pPr algn="just"/>
            <a:r>
              <a:rPr lang="ru-RU" sz="2800" dirty="0" smtClean="0"/>
              <a:t>Построением уровней занимаются </a:t>
            </a:r>
            <a:r>
              <a:rPr lang="ru-RU" sz="2800" u="sng" dirty="0" err="1" smtClean="0"/>
              <a:t>левел-дизайнеры</a:t>
            </a:r>
            <a:r>
              <a:rPr lang="ru-RU" sz="2800" dirty="0" smtClean="0"/>
              <a:t> – люди из числа заядлых игроков, хорошо представляющие игровой процесс и чувствующие, как от перемещения объектов на уровне будет изменяться игровая ситуация.</a:t>
            </a:r>
            <a:endParaRPr lang="ru-RU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85786" y="785794"/>
            <a:ext cx="80010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u="sng" dirty="0" smtClean="0"/>
              <a:t>Редактор уровней </a:t>
            </a:r>
            <a:r>
              <a:rPr lang="ru-RU" sz="3200" dirty="0" smtClean="0"/>
              <a:t>– надстройка (часто в комплекте с игрой) для самостоятельного создания игроками новых карт и уровней.</a:t>
            </a:r>
          </a:p>
          <a:p>
            <a:pPr algn="just"/>
            <a:endParaRPr lang="ru-RU" sz="3200" dirty="0" smtClean="0"/>
          </a:p>
          <a:p>
            <a:pPr algn="just"/>
            <a:r>
              <a:rPr lang="ru-RU" sz="3200" dirty="0" smtClean="0"/>
              <a:t>Дизайн уровней определяет важнейшую составляющую игры – </a:t>
            </a:r>
            <a:r>
              <a:rPr lang="ru-RU" sz="3200" dirty="0" err="1" smtClean="0"/>
              <a:t>геймплей</a:t>
            </a:r>
            <a:r>
              <a:rPr lang="ru-RU" sz="3200" dirty="0" smtClean="0"/>
              <a:t> (исключение- большинство казуальных игр, </a:t>
            </a:r>
            <a:r>
              <a:rPr lang="ru-RU" sz="3200" dirty="0" err="1" smtClean="0"/>
              <a:t>файтингов</a:t>
            </a:r>
            <a:r>
              <a:rPr lang="ru-RU" sz="3200" dirty="0" smtClean="0"/>
              <a:t> и спортивных игр, где уровни крайне примитивны). </a:t>
            </a:r>
            <a:endParaRPr lang="ru-RU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дизайна уровней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80032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предоставление задачи игроку;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предоставление </a:t>
            </a:r>
            <a:r>
              <a:rPr lang="ru-RU" sz="2800" dirty="0"/>
              <a:t>удовлетворительной игровой среды</a:t>
            </a:r>
            <a:r>
              <a:rPr lang="ru-RU" sz="2800" dirty="0" smtClean="0"/>
              <a:t>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 smtClean="0"/>
              <a:t>Хороший </a:t>
            </a:r>
            <a:r>
              <a:rPr lang="ru-RU" sz="2800" dirty="0"/>
              <a:t>дизайн уровня </a:t>
            </a:r>
            <a:r>
              <a:rPr lang="ru-RU" sz="2800" dirty="0" smtClean="0"/>
              <a:t>обеспечивает качественный </a:t>
            </a:r>
            <a:r>
              <a:rPr lang="ru-RU" sz="2800" dirty="0" err="1" smtClean="0"/>
              <a:t>геймплей</a:t>
            </a:r>
            <a:r>
              <a:rPr lang="ru-RU" sz="2800" dirty="0" smtClean="0"/>
              <a:t>, погружение </a:t>
            </a:r>
            <a:r>
              <a:rPr lang="ru-RU" sz="2800" dirty="0"/>
              <a:t>игрока в мир </a:t>
            </a:r>
            <a:r>
              <a:rPr lang="ru-RU" sz="2800" dirty="0" smtClean="0"/>
              <a:t>игры, улучшение </a:t>
            </a:r>
            <a:r>
              <a:rPr lang="ru-RU" sz="2800" dirty="0"/>
              <a:t>и </a:t>
            </a:r>
            <a:r>
              <a:rPr lang="ru-RU" sz="2800" dirty="0" smtClean="0"/>
              <a:t>дополнительное раскрытие </a:t>
            </a:r>
            <a:r>
              <a:rPr lang="ru-RU" sz="2800" dirty="0"/>
              <a:t>сюжетной линии. </a:t>
            </a:r>
          </a:p>
        </p:txBody>
      </p:sp>
    </p:spTree>
    <p:extLst>
      <p:ext uri="{BB962C8B-B14F-4D97-AF65-F5344CB8AC3E}">
        <p14:creationId xmlns:p14="http://schemas.microsoft.com/office/powerpoint/2010/main" xmlns="" val="4122033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476672"/>
            <a:ext cx="82912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Первый шаг в дизайне уровня - концептуальный дизайн. </a:t>
            </a:r>
          </a:p>
          <a:p>
            <a:pPr algn="just"/>
            <a:r>
              <a:rPr lang="ru-RU" sz="2800" dirty="0" smtClean="0"/>
              <a:t>Чаще всего выполняется художником, не обладающим </a:t>
            </a:r>
            <a:r>
              <a:rPr lang="ru-RU" sz="2800" dirty="0"/>
              <a:t>профессиональными навыками дизайнера уровней.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В современных играх дизайн уровня </a:t>
            </a:r>
            <a:r>
              <a:rPr lang="ru-RU" sz="2800" dirty="0" smtClean="0"/>
              <a:t>включает: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документацию </a:t>
            </a:r>
            <a:r>
              <a:rPr lang="ru-RU" sz="2800" dirty="0"/>
              <a:t>по дизайну</a:t>
            </a:r>
            <a:r>
              <a:rPr lang="ru-RU" sz="2800" dirty="0" smtClean="0"/>
              <a:t>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моделирование,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заполнение ландшафта,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установку </a:t>
            </a:r>
            <a:r>
              <a:rPr lang="ru-RU" sz="2800" dirty="0"/>
              <a:t>на него различных объектов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431913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476672"/>
            <a:ext cx="8291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4000" dirty="0" smtClean="0"/>
          </a:p>
          <a:p>
            <a:pPr algn="just"/>
            <a:r>
              <a:rPr lang="ru-RU" sz="4000" dirty="0" smtClean="0"/>
              <a:t>Реализация - с </a:t>
            </a:r>
            <a:r>
              <a:rPr lang="ru-RU" sz="4000" dirty="0"/>
              <a:t>помощью редактора уровней</a:t>
            </a:r>
            <a:r>
              <a:rPr lang="ru-RU" sz="4000" dirty="0" smtClean="0"/>
              <a:t>.</a:t>
            </a:r>
          </a:p>
          <a:p>
            <a:pPr algn="just"/>
            <a:endParaRPr lang="ru-RU" sz="4000" dirty="0" smtClean="0"/>
          </a:p>
          <a:p>
            <a:pPr algn="just"/>
            <a:r>
              <a:rPr lang="ru-RU" sz="4000" dirty="0"/>
              <a:t>Дизайн уровня может состоять из нескольких итераций для достижения желаемого </a:t>
            </a:r>
            <a:r>
              <a:rPr lang="ru-RU" sz="4000" dirty="0" smtClean="0"/>
              <a:t>результата.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xmlns="" val="3413886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этапы создания уровней: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91772" y="1988840"/>
            <a:ext cx="807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Разбивка </a:t>
            </a:r>
            <a:r>
              <a:rPr lang="ru-RU" sz="2400" dirty="0"/>
              <a:t>территории карты на </a:t>
            </a:r>
            <a:r>
              <a:rPr lang="ru-RU" sz="2400" dirty="0" smtClean="0"/>
              <a:t>секторы </a:t>
            </a:r>
            <a:r>
              <a:rPr lang="ru-RU" sz="2400" dirty="0"/>
              <a:t>— горы, города, туннели, площади для возможности перемещения игрока и </a:t>
            </a:r>
            <a:r>
              <a:rPr lang="ru-RU" sz="2400" dirty="0" smtClean="0"/>
              <a:t>противников;</a:t>
            </a:r>
            <a:endParaRPr lang="ru-RU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Определение отдельных регионов на карте, где должна происходить какая-либо </a:t>
            </a:r>
            <a:r>
              <a:rPr lang="ru-RU" sz="2400" dirty="0" smtClean="0"/>
              <a:t>деятельность (добыча </a:t>
            </a:r>
            <a:r>
              <a:rPr lang="ru-RU" sz="2400" dirty="0"/>
              <a:t>ресурсов, строительство базы и </a:t>
            </a:r>
            <a:r>
              <a:rPr lang="ru-RU" sz="2400" dirty="0" smtClean="0"/>
              <a:t>т.д.);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Определение нестатических объектов на карте (двери, ключи, кнопки, взаимодействующие с разными механизмами, скрытые проходы и т.д.);</a:t>
            </a:r>
          </a:p>
        </p:txBody>
      </p:sp>
    </p:spTree>
    <p:extLst>
      <p:ext uri="{BB962C8B-B14F-4D97-AF65-F5344CB8AC3E}">
        <p14:creationId xmlns:p14="http://schemas.microsoft.com/office/powerpoint/2010/main" xmlns="" val="2883199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285728"/>
            <a:ext cx="80752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Определение </a:t>
            </a:r>
            <a:r>
              <a:rPr lang="ru-RU" sz="3200" dirty="0"/>
              <a:t>мест </a:t>
            </a:r>
            <a:r>
              <a:rPr lang="ru-RU" sz="3200" dirty="0" smtClean="0"/>
              <a:t>организаций (точки </a:t>
            </a:r>
            <a:r>
              <a:rPr lang="ru-RU" sz="3200" dirty="0"/>
              <a:t>возрождения </a:t>
            </a:r>
            <a:r>
              <a:rPr lang="ru-RU" sz="3200" dirty="0" smtClean="0"/>
              <a:t>врагов, </a:t>
            </a:r>
            <a:r>
              <a:rPr lang="ru-RU" sz="3200" dirty="0"/>
              <a:t>игрока, размещение лестниц, монет, скоплений ресурсов, оружия, точек сохранения и т. д</a:t>
            </a:r>
            <a:r>
              <a:rPr lang="ru-RU" sz="3200" dirty="0" smtClean="0"/>
              <a:t>.);</a:t>
            </a:r>
            <a:endParaRPr lang="ru-RU" sz="32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200" dirty="0"/>
              <a:t>Определение мест старта и конца для одного или нескольких игроков;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200" dirty="0"/>
              <a:t>Добавление определённых </a:t>
            </a:r>
            <a:r>
              <a:rPr lang="ru-RU" sz="3200" dirty="0" smtClean="0"/>
              <a:t>деталей (текстур</a:t>
            </a:r>
            <a:r>
              <a:rPr lang="ru-RU" sz="3200" dirty="0"/>
              <a:t>, звуков, </a:t>
            </a:r>
            <a:r>
              <a:rPr lang="ru-RU" sz="3200" dirty="0" err="1"/>
              <a:t>анимаций</a:t>
            </a:r>
            <a:r>
              <a:rPr lang="ru-RU" sz="3200" dirty="0"/>
              <a:t>, освещения и музыкального сопровождения и т. д</a:t>
            </a:r>
            <a:r>
              <a:rPr lang="ru-RU" sz="3200" dirty="0" smtClean="0"/>
              <a:t>.);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189005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071546"/>
            <a:ext cx="8075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Добавление </a:t>
            </a:r>
            <a:r>
              <a:rPr lang="ru-RU" sz="3200" dirty="0"/>
              <a:t>скриптов и триггеров на уровень;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/>
              <a:t>Добавление скриптов поиска пути для мобов, области, в которых они могут находиться, действия, которые будут происходить после пересечения определённого триггера и диалоги с игроком и между </a:t>
            </a:r>
            <a:r>
              <a:rPr lang="ru-RU" sz="3200" dirty="0" smtClean="0"/>
              <a:t>мобами.</a:t>
            </a:r>
            <a:endParaRPr lang="ru-RU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411716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357298"/>
            <a:ext cx="8643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buFont typeface="Arial" pitchFamily="34" charset="0"/>
              <a:buChar char="•"/>
            </a:pPr>
            <a:r>
              <a:rPr lang="ru-RU" sz="2800" dirty="0" err="1" smtClean="0"/>
              <a:t>ситибилдер</a:t>
            </a:r>
            <a:r>
              <a:rPr lang="ru-RU" sz="2800" dirty="0" smtClean="0"/>
              <a:t> – разработка начинается с экономической модели,</a:t>
            </a:r>
          </a:p>
          <a:p>
            <a:pPr algn="just" fontAlgn="base"/>
            <a:endParaRPr lang="ru-RU" sz="2800" dirty="0"/>
          </a:p>
          <a:p>
            <a:pPr algn="just" fontAlgn="base">
              <a:buFont typeface="Arial" pitchFamily="34" charset="0"/>
              <a:buChar char="•"/>
            </a:pPr>
            <a:r>
              <a:rPr lang="ru-RU" sz="2800" dirty="0" smtClean="0"/>
              <a:t>необходимость создания физической реалистичности, влияющей на игру  (реализовать </a:t>
            </a:r>
            <a:r>
              <a:rPr lang="ru-RU" sz="2800" dirty="0"/>
              <a:t>физику </a:t>
            </a:r>
            <a:r>
              <a:rPr lang="ru-RU" sz="2800" dirty="0" smtClean="0"/>
              <a:t>воды, </a:t>
            </a:r>
            <a:r>
              <a:rPr lang="ru-RU" sz="2800" dirty="0"/>
              <a:t>волн, создать разные поведения воды, ее реакцию на ветер, </a:t>
            </a:r>
            <a:r>
              <a:rPr lang="ru-RU" sz="2800" dirty="0" smtClean="0"/>
              <a:t>дождь, и т.п.)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1" dirty="0">
                <a:solidFill>
                  <a:srgbClr val="C00000"/>
                </a:solidFill>
              </a:rPr>
              <a:t>Триггерная </a:t>
            </a:r>
            <a:r>
              <a:rPr lang="ru-RU" sz="3600" b="1" dirty="0" smtClean="0">
                <a:solidFill>
                  <a:srgbClr val="C00000"/>
                </a:solidFill>
              </a:rPr>
              <a:t>зона</a:t>
            </a:r>
            <a:r>
              <a:rPr lang="ru-RU" sz="3600" dirty="0" smtClean="0"/>
              <a:t> - зона </a:t>
            </a:r>
            <a:r>
              <a:rPr lang="ru-RU" sz="3600" dirty="0"/>
              <a:t>в игровом пространстве, которая проверяет наличие или отсутствие в ней игрока, врага или какого-либо другого </a:t>
            </a:r>
            <a:r>
              <a:rPr lang="ru-RU" sz="3600" dirty="0" smtClean="0"/>
              <a:t>объекта (в 3D-играх - невидимый </a:t>
            </a:r>
            <a:r>
              <a:rPr lang="ru-RU" sz="3600" dirty="0"/>
              <a:t>для игрока </a:t>
            </a:r>
            <a:r>
              <a:rPr lang="ru-RU" sz="3600" dirty="0" smtClean="0"/>
              <a:t>объект: параллелепипед, сфера, плоскость </a:t>
            </a:r>
            <a:r>
              <a:rPr lang="ru-RU" sz="3600" dirty="0"/>
              <a:t>и т. п</a:t>
            </a:r>
            <a:r>
              <a:rPr lang="ru-RU" sz="3600" dirty="0" smtClean="0"/>
              <a:t>.)</a:t>
            </a:r>
            <a:endParaRPr lang="ru-RU" sz="3600" dirty="0"/>
          </a:p>
          <a:p>
            <a:pPr algn="just"/>
            <a:endParaRPr lang="ru-RU" sz="3600" dirty="0"/>
          </a:p>
          <a:p>
            <a:pPr algn="just"/>
            <a:r>
              <a:rPr lang="ru-RU" sz="3600" b="1" dirty="0" smtClean="0">
                <a:solidFill>
                  <a:srgbClr val="C00000"/>
                </a:solidFill>
              </a:rPr>
              <a:t>Триггер-точка</a:t>
            </a:r>
            <a:r>
              <a:rPr lang="ru-RU" sz="3600" dirty="0" smtClean="0"/>
              <a:t> - триггер </a:t>
            </a:r>
            <a:r>
              <a:rPr lang="ru-RU" sz="3600" dirty="0"/>
              <a:t>в виде точки, проверяющей расстояние от себя до объекта.</a:t>
            </a:r>
          </a:p>
        </p:txBody>
      </p:sp>
    </p:spTree>
    <p:extLst>
      <p:ext uri="{BB962C8B-B14F-4D97-AF65-F5344CB8AC3E}">
        <p14:creationId xmlns:p14="http://schemas.microsoft.com/office/powerpoint/2010/main" xmlns="" val="423638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</a:rPr>
              <a:t>Триггер</a:t>
            </a:r>
            <a:r>
              <a:rPr lang="ru-RU" sz="2800" dirty="0" smtClean="0"/>
              <a:t>— механизм</a:t>
            </a:r>
            <a:r>
              <a:rPr lang="ru-RU" sz="2800" dirty="0"/>
              <a:t>, проверяющий присутствие каких-либо объектов игрового мира в заданном пространстве или расстояние от этих объектов до специальной точки. При выполнении условий (например, объект находится в триггерной зоне и этот объект — игрок) срабатывает определённое событие или цепь событий (скрипт</a:t>
            </a:r>
            <a:r>
              <a:rPr lang="ru-RU" sz="2800" dirty="0" smtClean="0"/>
              <a:t>): на игрока нападает </a:t>
            </a:r>
            <a:r>
              <a:rPr lang="ru-RU" sz="2800" dirty="0"/>
              <a:t>враг, взрывается бомба, он проваливается сквозь землю и </a:t>
            </a:r>
            <a:r>
              <a:rPr lang="ru-RU" sz="2800" dirty="0" smtClean="0"/>
              <a:t>т.д</a:t>
            </a:r>
            <a:r>
              <a:rPr lang="ru-RU" sz="2800" dirty="0"/>
              <a:t>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Также триггерами называют участки игровых скриптов, которые при выполнении определённых условий запускают заданные </a:t>
            </a:r>
            <a:r>
              <a:rPr lang="ru-RU" sz="2800" dirty="0" smtClean="0"/>
              <a:t>команды.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649127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err="1" smtClean="0">
                <a:solidFill>
                  <a:srgbClr val="C00000"/>
                </a:solidFill>
              </a:rPr>
              <a:t>Риспон</a:t>
            </a:r>
            <a:r>
              <a:rPr lang="ru-RU" sz="3200" b="1" dirty="0" smtClean="0">
                <a:solidFill>
                  <a:srgbClr val="C00000"/>
                </a:solidFill>
              </a:rPr>
              <a:t>, </a:t>
            </a:r>
            <a:r>
              <a:rPr lang="ru-RU" sz="3200" b="1" dirty="0" err="1" smtClean="0">
                <a:solidFill>
                  <a:srgbClr val="C00000"/>
                </a:solidFill>
              </a:rPr>
              <a:t>респаун</a:t>
            </a:r>
            <a:r>
              <a:rPr lang="ru-RU" sz="3200" b="1" dirty="0" smtClean="0">
                <a:solidFill>
                  <a:srgbClr val="C00000"/>
                </a:solidFill>
              </a:rPr>
              <a:t> (</a:t>
            </a:r>
            <a:r>
              <a:rPr lang="ru-RU" sz="3200" b="1" dirty="0" err="1" smtClean="0">
                <a:solidFill>
                  <a:srgbClr val="C00000"/>
                </a:solidFill>
              </a:rPr>
              <a:t>respawn</a:t>
            </a:r>
            <a:r>
              <a:rPr lang="ru-RU" sz="3200" b="1" dirty="0" smtClean="0">
                <a:solidFill>
                  <a:srgbClr val="C00000"/>
                </a:solidFill>
              </a:rPr>
              <a:t>) </a:t>
            </a:r>
            <a:r>
              <a:rPr lang="ru-RU" sz="3200" dirty="0" smtClean="0"/>
              <a:t>—место </a:t>
            </a:r>
            <a:r>
              <a:rPr lang="ru-RU" sz="3200" dirty="0"/>
              <a:t>постоянного появления какого-либо объекта или персонажа игрового мира, происходящее в определённой точке </a:t>
            </a:r>
            <a:r>
              <a:rPr lang="ru-RU" sz="3200" dirty="0" smtClean="0"/>
              <a:t>(</a:t>
            </a:r>
            <a:r>
              <a:rPr lang="ru-RU" sz="3200" dirty="0" err="1" smtClean="0"/>
              <a:t>respawn</a:t>
            </a:r>
            <a:r>
              <a:rPr lang="ru-RU" sz="3200" dirty="0" smtClean="0"/>
              <a:t> </a:t>
            </a:r>
            <a:r>
              <a:rPr lang="ru-RU" sz="3200" dirty="0" err="1"/>
              <a:t>point</a:t>
            </a:r>
            <a:r>
              <a:rPr lang="ru-RU" sz="3200" dirty="0"/>
              <a:t>) игрового пространства</a:t>
            </a:r>
            <a:r>
              <a:rPr lang="ru-RU" sz="3200" dirty="0" smtClean="0"/>
              <a:t>.</a:t>
            </a:r>
          </a:p>
          <a:p>
            <a:pPr algn="just"/>
            <a:endParaRPr lang="ru-RU" sz="3200" dirty="0" smtClean="0"/>
          </a:p>
          <a:p>
            <a:pPr algn="just"/>
            <a:r>
              <a:rPr lang="ru-RU" sz="3200" b="1" dirty="0">
                <a:solidFill>
                  <a:srgbClr val="C00000"/>
                </a:solidFill>
              </a:rPr>
              <a:t>Точки </a:t>
            </a:r>
            <a:r>
              <a:rPr lang="ru-RU" sz="3200" b="1" dirty="0" err="1">
                <a:solidFill>
                  <a:srgbClr val="C00000"/>
                </a:solidFill>
              </a:rPr>
              <a:t>респауна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</a:rPr>
              <a:t>игроков </a:t>
            </a:r>
            <a:r>
              <a:rPr lang="ru-RU" sz="3200" dirty="0" smtClean="0"/>
              <a:t>-точки</a:t>
            </a:r>
            <a:r>
              <a:rPr lang="ru-RU" sz="3200" dirty="0"/>
              <a:t>, где появляются игроки в начале игры (при подключении к игровому серверу) или после смерти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79899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В </a:t>
            </a:r>
            <a:r>
              <a:rPr lang="ru-RU" sz="2800" dirty="0"/>
              <a:t>однопользовательском игровом режиме находятся, как правило, либо в начале уровня, либо на контрольной точке (</a:t>
            </a:r>
            <a:r>
              <a:rPr lang="ru-RU" sz="2800" dirty="0" err="1" smtClean="0"/>
              <a:t>чекпойнте</a:t>
            </a:r>
            <a:r>
              <a:rPr lang="ru-RU" sz="2800" dirty="0"/>
              <a:t>). </a:t>
            </a:r>
            <a:endParaRPr lang="ru-RU" sz="2800" dirty="0" smtClean="0"/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В многопользовательском режиме точек появления игрока несколько и обычно выбирается случайная точка на всей карте </a:t>
            </a:r>
            <a:r>
              <a:rPr lang="ru-RU" sz="2800" dirty="0" smtClean="0"/>
              <a:t>или </a:t>
            </a:r>
            <a:r>
              <a:rPr lang="ru-RU" sz="2800" dirty="0"/>
              <a:t>из группы точек, которые характеризуют команду к которой принадлежит игрок (в MMORPG такие точки находятся внутри безопасных локаций, в которых присутствует большое количество нейтральных игроков). В некоторых командных многопользовательских играх </a:t>
            </a:r>
            <a:r>
              <a:rPr lang="ru-RU" sz="2800" dirty="0" smtClean="0"/>
              <a:t>игрок </a:t>
            </a:r>
            <a:r>
              <a:rPr lang="ru-RU" sz="2800" dirty="0"/>
              <a:t>может самостоятельно выбрать точку </a:t>
            </a:r>
            <a:r>
              <a:rPr lang="ru-RU" sz="2800" dirty="0" err="1"/>
              <a:t>респауна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962684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50004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Точка </a:t>
            </a:r>
            <a:r>
              <a:rPr lang="ru-RU" sz="2800" dirty="0"/>
              <a:t>появления игрока обычно расположена так, чтобы после появления игрок был в полной безопасности (особенно в однопользовательских </a:t>
            </a:r>
            <a:r>
              <a:rPr lang="ru-RU" sz="2800" dirty="0" smtClean="0"/>
              <a:t>играх) </a:t>
            </a:r>
            <a:r>
              <a:rPr lang="ru-RU" sz="2800" dirty="0"/>
              <a:t>до совершения каких-либо действий. В многопользовательском режиме зачастую используется защита после </a:t>
            </a:r>
            <a:r>
              <a:rPr lang="ru-RU" sz="2800" dirty="0" err="1"/>
              <a:t>респауна</a:t>
            </a:r>
            <a:r>
              <a:rPr lang="ru-RU" sz="2800" dirty="0"/>
              <a:t> (англ. </a:t>
            </a:r>
            <a:r>
              <a:rPr lang="ru-RU" sz="2800" dirty="0" err="1"/>
              <a:t>Spawn</a:t>
            </a:r>
            <a:r>
              <a:rPr lang="ru-RU" sz="2800" dirty="0"/>
              <a:t> </a:t>
            </a:r>
            <a:r>
              <a:rPr lang="ru-RU" sz="2800" dirty="0" err="1"/>
              <a:t>Protection</a:t>
            </a:r>
            <a:r>
              <a:rPr lang="ru-RU" sz="2800" dirty="0"/>
              <a:t>), когда игрок, появившись на уровне рядом с противником мог подождать пока он отойдет на безопасное расстояние прежде чем вступить в игру, или остаётся неуязвимым в течение нескольких секунд после своего появления. </a:t>
            </a:r>
          </a:p>
        </p:txBody>
      </p:sp>
    </p:spTree>
    <p:extLst>
      <p:ext uri="{BB962C8B-B14F-4D97-AF65-F5344CB8AC3E}">
        <p14:creationId xmlns:p14="http://schemas.microsoft.com/office/powerpoint/2010/main" xmlns="" val="875823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В </a:t>
            </a:r>
            <a:r>
              <a:rPr lang="ru-RU" sz="2800" dirty="0"/>
              <a:t>играх без защиты после появления недобросовестные игроки могут удерживать позиции около точек </a:t>
            </a:r>
            <a:r>
              <a:rPr lang="ru-RU" sz="2800" dirty="0" err="1"/>
              <a:t>респауна</a:t>
            </a:r>
            <a:r>
              <a:rPr lang="ru-RU" sz="2800" dirty="0"/>
              <a:t> или даже минировать их, однако такое поведение порицается другими игроками. В командных режимах игры может использоваться защита от таких действий, например, неуничтожимые оружейные установки, которые находятся около точек </a:t>
            </a:r>
            <a:r>
              <a:rPr lang="ru-RU" sz="2800" dirty="0" err="1"/>
              <a:t>респауна</a:t>
            </a:r>
            <a:r>
              <a:rPr lang="ru-RU" sz="2800" dirty="0"/>
              <a:t> каждой команды и убивают игроков команды противника при приближении к этим </a:t>
            </a:r>
            <a:r>
              <a:rPr lang="ru-RU" sz="2800" dirty="0" smtClean="0"/>
              <a:t>точкам.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698242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C00000"/>
                </a:solidFill>
              </a:rPr>
              <a:t>Точки </a:t>
            </a:r>
            <a:r>
              <a:rPr lang="ru-RU" sz="2400" b="1" dirty="0" err="1">
                <a:solidFill>
                  <a:srgbClr val="C00000"/>
                </a:solidFill>
              </a:rPr>
              <a:t>респауна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dirty="0" smtClean="0">
                <a:solidFill>
                  <a:srgbClr val="C00000"/>
                </a:solidFill>
              </a:rPr>
              <a:t>врагов </a:t>
            </a:r>
            <a:r>
              <a:rPr lang="ru-RU" sz="2400" dirty="0" smtClean="0"/>
              <a:t>- точки</a:t>
            </a:r>
            <a:r>
              <a:rPr lang="ru-RU" sz="2400" dirty="0"/>
              <a:t>, где появляются управляемые искусственным интеллектом враги. Могут находиться в любом месте уровня, но не помещаются рядом с точками появления игроков.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Восстановление врагов на игровых картах используется редко. </a:t>
            </a:r>
            <a:r>
              <a:rPr lang="ru-RU" sz="2400" dirty="0" smtClean="0"/>
              <a:t>Повторное </a:t>
            </a:r>
            <a:r>
              <a:rPr lang="ru-RU" sz="2400" dirty="0"/>
              <a:t>появление монстров происходит при достаточном удалении от точки </a:t>
            </a:r>
            <a:r>
              <a:rPr lang="ru-RU" sz="2400" dirty="0" err="1"/>
              <a:t>респауна</a:t>
            </a:r>
            <a:r>
              <a:rPr lang="ru-RU" sz="2400" dirty="0"/>
              <a:t> (чаще в однопользовательских играх) или через определённый промежуток времени (чаще в многопользовательских играх</a:t>
            </a:r>
            <a:r>
              <a:rPr lang="ru-RU" sz="2400" dirty="0" smtClean="0"/>
              <a:t>). </a:t>
            </a:r>
          </a:p>
          <a:p>
            <a:pPr algn="just"/>
            <a:r>
              <a:rPr lang="ru-RU" sz="2400" dirty="0" smtClean="0"/>
              <a:t>Такие </a:t>
            </a:r>
            <a:r>
              <a:rPr lang="ru-RU" sz="2400" dirty="0"/>
              <a:t>точки могут быть оформлены как «логово» монстров, а могут быть и не обозначены вовсе (когда срабатывают при значительном удалении игрока</a:t>
            </a:r>
            <a:r>
              <a:rPr lang="ru-RU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485396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C00000"/>
                </a:solidFill>
              </a:rPr>
              <a:t>Точки </a:t>
            </a:r>
            <a:r>
              <a:rPr lang="ru-RU" sz="2400" b="1" dirty="0" err="1">
                <a:solidFill>
                  <a:srgbClr val="C00000"/>
                </a:solidFill>
              </a:rPr>
              <a:t>респауна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dirty="0" smtClean="0">
                <a:solidFill>
                  <a:srgbClr val="C00000"/>
                </a:solidFill>
              </a:rPr>
              <a:t>предметов </a:t>
            </a:r>
            <a:r>
              <a:rPr lang="ru-RU" sz="2400" dirty="0" smtClean="0"/>
              <a:t>- точки</a:t>
            </a:r>
            <a:r>
              <a:rPr lang="ru-RU" sz="2400" dirty="0"/>
              <a:t>, где постоянно появляются различные игровые предметы. Такие точки в основном присутствуют в играх, основанных на </a:t>
            </a:r>
            <a:r>
              <a:rPr lang="ru-RU" sz="2400" dirty="0" err="1"/>
              <a:t>deathmatch</a:t>
            </a:r>
            <a:r>
              <a:rPr lang="ru-RU" sz="2400" dirty="0"/>
              <a:t> и проходящих в ограниченных пространствах. Такие точки обусловлены тем, что игроки появляются на уровне неоднократно </a:t>
            </a:r>
            <a:r>
              <a:rPr lang="ru-RU" sz="2400" dirty="0" smtClean="0"/>
              <a:t>и, </a:t>
            </a:r>
            <a:r>
              <a:rPr lang="ru-RU" sz="2400" dirty="0"/>
              <a:t>подобрав предмет и </a:t>
            </a:r>
            <a:r>
              <a:rPr lang="ru-RU" sz="2400" dirty="0" smtClean="0"/>
              <a:t>погибнув, </a:t>
            </a:r>
            <a:r>
              <a:rPr lang="ru-RU" sz="2400" dirty="0"/>
              <a:t>они могли бы заново подобрать этот предмет. В таких играх используется «чистка» игрового пространства от предметов, которое несли сами игроки — если выпавший из игрока предмет не будет подобран в течение некоторого времени, он исчезает. Это связано с тем, что все игроки постоянно появляются с базовым набором предметов (обычно, оружие</a:t>
            </a:r>
            <a:r>
              <a:rPr lang="ru-RU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485396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571480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</a:rPr>
              <a:t>Моб </a:t>
            </a:r>
            <a:r>
              <a:rPr lang="ru-RU" sz="2800" dirty="0" smtClean="0"/>
              <a:t>— </a:t>
            </a:r>
            <a:r>
              <a:rPr lang="ru-RU" sz="2800" dirty="0"/>
              <a:t>любой </a:t>
            </a:r>
            <a:r>
              <a:rPr lang="ru-RU" sz="2800" dirty="0" err="1"/>
              <a:t>нестатичный</a:t>
            </a:r>
            <a:r>
              <a:rPr lang="ru-RU" sz="2800" dirty="0"/>
              <a:t> объект в компьютерной </a:t>
            </a:r>
            <a:r>
              <a:rPr lang="ru-RU" sz="2800" dirty="0" smtClean="0"/>
              <a:t>игре: игровой персонаж, неигровой персонаж </a:t>
            </a:r>
            <a:r>
              <a:rPr lang="ru-RU" sz="2800" dirty="0"/>
              <a:t>(NPC), </a:t>
            </a:r>
            <a:r>
              <a:rPr lang="ru-RU" sz="2800" dirty="0" smtClean="0"/>
              <a:t>монстр </a:t>
            </a:r>
            <a:r>
              <a:rPr lang="ru-RU" sz="2800" dirty="0"/>
              <a:t>(</a:t>
            </a:r>
            <a:r>
              <a:rPr lang="ru-RU" sz="2800" dirty="0" smtClean="0"/>
              <a:t>агрессивный моб).</a:t>
            </a:r>
            <a:endParaRPr lang="ru-RU" sz="2800" dirty="0"/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Основное предназначение </a:t>
            </a:r>
            <a:r>
              <a:rPr lang="ru-RU" sz="2800" u="sng" dirty="0">
                <a:solidFill>
                  <a:srgbClr val="C00000"/>
                </a:solidFill>
              </a:rPr>
              <a:t>агрессивного моба</a:t>
            </a:r>
            <a:r>
              <a:rPr lang="ru-RU" sz="2800" dirty="0"/>
              <a:t> — быть убитым игроком для набора опыта, денег или различных предметов.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Основное </a:t>
            </a:r>
            <a:r>
              <a:rPr lang="ru-RU" sz="2800" dirty="0"/>
              <a:t>предназначение </a:t>
            </a:r>
            <a:r>
              <a:rPr lang="ru-RU" sz="2800" u="sng" dirty="0">
                <a:solidFill>
                  <a:srgbClr val="C00000"/>
                </a:solidFill>
              </a:rPr>
              <a:t>моба-NPC</a:t>
            </a:r>
            <a:r>
              <a:rPr lang="ru-RU" sz="2800" dirty="0"/>
              <a:t> — обеспечивать игроку социальное взаимодействие, выдавать </a:t>
            </a:r>
            <a:r>
              <a:rPr lang="ru-RU" sz="2800" dirty="0" err="1"/>
              <a:t>квесты</a:t>
            </a:r>
            <a:r>
              <a:rPr lang="ru-RU" sz="2800" dirty="0"/>
              <a:t>, покупать и продавать товары и т. д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02175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u="sng" dirty="0">
                <a:solidFill>
                  <a:srgbClr val="C00000"/>
                </a:solidFill>
              </a:rPr>
              <a:t>Неагрессивные (или пассивные) мобы </a:t>
            </a:r>
            <a:r>
              <a:rPr lang="ru-RU" sz="2800" dirty="0"/>
              <a:t>- атакуют только в ответ на атаку игрока или не атакуют вообще (например, в случае с мобами — NPC).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u="sng" dirty="0" smtClean="0">
                <a:solidFill>
                  <a:srgbClr val="C00000"/>
                </a:solidFill>
              </a:rPr>
              <a:t>Агрессивные мобы </a:t>
            </a:r>
            <a:r>
              <a:rPr lang="ru-RU" sz="2800" dirty="0" smtClean="0"/>
              <a:t>- нападают </a:t>
            </a:r>
            <a:r>
              <a:rPr lang="ru-RU" sz="2800" dirty="0"/>
              <a:t>на игрока первым (как только игрок оказывается в их поле зрения</a:t>
            </a:r>
            <a:r>
              <a:rPr lang="ru-RU" sz="2800" dirty="0" smtClean="0"/>
              <a:t>).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У агрессивных мобов обычно задан радиус агрессивности. Если игрок находится за пределами этого радиуса, моб нападать не будет, если его не атаковать из-за радиуса (например, дистанционно). </a:t>
            </a:r>
          </a:p>
        </p:txBody>
      </p:sp>
    </p:spTree>
    <p:extLst>
      <p:ext uri="{BB962C8B-B14F-4D97-AF65-F5344CB8AC3E}">
        <p14:creationId xmlns:p14="http://schemas.microsoft.com/office/powerpoint/2010/main" xmlns="" val="138555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2. </a:t>
            </a:r>
            <a:r>
              <a:rPr lang="ru-RU" b="1" dirty="0" err="1" smtClean="0"/>
              <a:t>Gameplay</a:t>
            </a:r>
            <a:r>
              <a:rPr lang="ru-RU" b="1" dirty="0" smtClean="0"/>
              <a:t> </a:t>
            </a:r>
            <a:r>
              <a:rPr lang="ru-RU" b="1" dirty="0" err="1" smtClean="0"/>
              <a:t>Driven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4296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600" dirty="0"/>
              <a:t> </a:t>
            </a:r>
            <a:r>
              <a:rPr lang="ru-RU" sz="2600" dirty="0" smtClean="0"/>
              <a:t>Для </a:t>
            </a:r>
            <a:r>
              <a:rPr lang="ru-RU" sz="2600" dirty="0"/>
              <a:t>большинства игр этот способ </a:t>
            </a:r>
            <a:r>
              <a:rPr lang="ru-RU" sz="2600" dirty="0" smtClean="0"/>
              <a:t>предпочтителен: аркады</a:t>
            </a:r>
            <a:r>
              <a:rPr lang="ru-RU" sz="2600" dirty="0"/>
              <a:t>, </a:t>
            </a:r>
            <a:r>
              <a:rPr lang="ru-RU" sz="2600" dirty="0" err="1"/>
              <a:t>шутеры</a:t>
            </a:r>
            <a:r>
              <a:rPr lang="ru-RU" sz="2600" dirty="0"/>
              <a:t>, </a:t>
            </a:r>
            <a:r>
              <a:rPr lang="ru-RU" sz="2600" dirty="0" err="1"/>
              <a:t>паззлы</a:t>
            </a:r>
            <a:r>
              <a:rPr lang="ru-RU" sz="2600" dirty="0"/>
              <a:t>, </a:t>
            </a:r>
            <a:r>
              <a:rPr lang="ru-RU" sz="2600" dirty="0" err="1"/>
              <a:t>квесты</a:t>
            </a:r>
            <a:r>
              <a:rPr lang="ru-RU" sz="2600" dirty="0"/>
              <a:t> — </a:t>
            </a:r>
            <a:r>
              <a:rPr lang="ru-RU" sz="2600" dirty="0" smtClean="0"/>
              <a:t>все</a:t>
            </a:r>
            <a:r>
              <a:rPr lang="ru-RU" sz="2600" dirty="0"/>
              <a:t>, что может обойтись на ранней стадии без окружающего мира и что не особо с ним взаимодействует. </a:t>
            </a:r>
            <a:endParaRPr lang="ru-RU" sz="2600" dirty="0" smtClean="0"/>
          </a:p>
          <a:p>
            <a:pPr algn="just" fontAlgn="base"/>
            <a:endParaRPr lang="ru-RU" sz="2600" dirty="0"/>
          </a:p>
          <a:p>
            <a:pPr algn="just" fontAlgn="base"/>
            <a:r>
              <a:rPr lang="ru-RU" sz="2600" dirty="0" err="1" smtClean="0"/>
              <a:t>Прототипирование</a:t>
            </a:r>
            <a:r>
              <a:rPr lang="ru-RU" sz="2600" dirty="0" smtClean="0"/>
              <a:t> </a:t>
            </a:r>
            <a:r>
              <a:rPr lang="ru-RU" sz="2600" dirty="0"/>
              <a:t>основного игрового процесса на самой ранней стадии поможет определить его слабые стороны, если они есть; подскажет, что можно улучшить и развить; как можно сделать его </a:t>
            </a:r>
            <a:r>
              <a:rPr lang="ru-RU" sz="2600" dirty="0" smtClean="0"/>
              <a:t>интереснее,  </a:t>
            </a:r>
            <a:r>
              <a:rPr lang="ru-RU" sz="2600" dirty="0"/>
              <a:t>поможет избежать серьезных переделок в будущем.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В </a:t>
            </a:r>
            <a:r>
              <a:rPr lang="ru-RU" sz="2800" dirty="0"/>
              <a:t>некоторых играх радиус определяется разницей уровней моба и </a:t>
            </a:r>
            <a:r>
              <a:rPr lang="ru-RU" sz="2800" dirty="0" smtClean="0"/>
              <a:t>игрока: при </a:t>
            </a:r>
            <a:r>
              <a:rPr lang="ru-RU" sz="2800" dirty="0"/>
              <a:t>одинаковом расстоянии моб может «проигнорировать» высокоуровневого игрока, но напасть на низкоуровневого. </a:t>
            </a:r>
            <a:endParaRPr lang="ru-RU" sz="2800" dirty="0" smtClean="0"/>
          </a:p>
          <a:p>
            <a:pPr algn="just"/>
            <a:r>
              <a:rPr lang="ru-RU" sz="2800" dirty="0" smtClean="0"/>
              <a:t>Иногда </a:t>
            </a:r>
            <a:r>
              <a:rPr lang="ru-RU" sz="2800" dirty="0"/>
              <a:t>существует «зона обитания» моба, из которой он не может выйти. Часто моб при выходе игрока из его «зоны обитания» полностью теряет интерес к игроку и возвращается к месту, где он обычно </a:t>
            </a:r>
            <a:r>
              <a:rPr lang="ru-RU" sz="2800" dirty="0" smtClean="0"/>
              <a:t>находится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853302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32774" y="428604"/>
            <a:ext cx="8496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u="sng" dirty="0" smtClean="0">
                <a:solidFill>
                  <a:srgbClr val="C00000"/>
                </a:solidFill>
              </a:rPr>
              <a:t>Социальность</a:t>
            </a:r>
            <a:r>
              <a:rPr lang="ru-RU" sz="2800" dirty="0" smtClean="0"/>
              <a:t> – свойство, определяющее взаимодействие мобов: если </a:t>
            </a:r>
            <a:r>
              <a:rPr lang="ru-RU" sz="2800" dirty="0"/>
              <a:t>достаточно близко к одному мобу стоит социальный ему второй, то на атаку игроком первого моба ответят оба, даже если второй моб находится вне радиуса </a:t>
            </a:r>
            <a:r>
              <a:rPr lang="ru-RU" sz="2800" dirty="0" smtClean="0"/>
              <a:t>агрессивности (на </a:t>
            </a:r>
            <a:r>
              <a:rPr lang="ru-RU" sz="2800" dirty="0"/>
              <a:t>этом основаны некоторые групповые </a:t>
            </a:r>
            <a:r>
              <a:rPr lang="ru-RU" sz="2800" dirty="0" smtClean="0"/>
              <a:t>приключения).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4187324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Графика (оформление игры)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2285992"/>
            <a:ext cx="7858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err="1" smtClean="0"/>
              <a:t>Арты</a:t>
            </a:r>
            <a:r>
              <a:rPr lang="ru-RU" sz="2800" b="1" dirty="0" smtClean="0"/>
              <a:t> - </a:t>
            </a:r>
            <a:r>
              <a:rPr lang="ru-RU" sz="2800" dirty="0" smtClean="0"/>
              <a:t>образы героев, врагов, игровых предметов, задних фонов (первоначально- на бумаге, либо на компьютере с использованием графического планшета). </a:t>
            </a:r>
          </a:p>
          <a:p>
            <a:pPr algn="just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2D, 3D модели- </a:t>
            </a:r>
            <a:r>
              <a:rPr lang="ru-RU" sz="2800" dirty="0" smtClean="0"/>
              <a:t>создаются дизайнерами либо в виде спрайтов из пикселей, либо в виде моделей из полигонов.</a:t>
            </a:r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572560" cy="590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Анимации – </a:t>
            </a:r>
            <a:r>
              <a:rPr lang="ru-RU" sz="2800" dirty="0" smtClean="0"/>
              <a:t>создаются для игровых объектов, которые будут передвигаться в ходе игры.</a:t>
            </a:r>
          </a:p>
          <a:p>
            <a:pPr algn="just"/>
            <a:r>
              <a:rPr lang="ru-RU" sz="2800" dirty="0" smtClean="0"/>
              <a:t>Современная технология для создания человекоподобных 3D-персонажей - </a:t>
            </a:r>
            <a:r>
              <a:rPr lang="ru-RU" sz="2800" dirty="0" err="1" smtClean="0"/>
              <a:t>Motion</a:t>
            </a:r>
            <a:r>
              <a:rPr lang="ru-RU" sz="2800" dirty="0" smtClean="0"/>
              <a:t> </a:t>
            </a:r>
            <a:r>
              <a:rPr lang="ru-RU" sz="2800" dirty="0" err="1" smtClean="0"/>
              <a:t>Capture</a:t>
            </a:r>
            <a:r>
              <a:rPr lang="ru-RU" sz="2800" dirty="0" smtClean="0"/>
              <a:t>, создание анимации на основе движений настоящих людей с помощью специального оборудования. </a:t>
            </a:r>
          </a:p>
          <a:p>
            <a:pPr algn="just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Фоны- </a:t>
            </a:r>
            <a:r>
              <a:rPr lang="ru-RU" sz="2800" dirty="0" smtClean="0"/>
              <a:t>как правило, статические изображения.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b="1" dirty="0" smtClean="0"/>
              <a:t>Визуальные спецэффекты</a:t>
            </a:r>
            <a:r>
              <a:rPr lang="ru-RU" sz="2800" dirty="0" smtClean="0"/>
              <a:t> –перемещения частиц и светофильтров, повышают выразительность игры. </a:t>
            </a:r>
            <a:endParaRPr lang="ru-RU"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42910" y="642918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1" dirty="0" smtClean="0"/>
              <a:t>Оформление экрана и меню –</a:t>
            </a:r>
            <a:r>
              <a:rPr lang="ru-RU" sz="3600" dirty="0" smtClean="0"/>
              <a:t> для системы, объединяющей в единое целое игровые уровни (GUI).</a:t>
            </a:r>
          </a:p>
          <a:p>
            <a:pPr algn="just"/>
            <a:endParaRPr lang="ru-RU" sz="3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177" y="0"/>
            <a:ext cx="7793037" cy="1143000"/>
          </a:xfrm>
        </p:spPr>
        <p:txBody>
          <a:bodyPr/>
          <a:lstStyle/>
          <a:p>
            <a:r>
              <a:rPr lang="ru-RU" b="1" dirty="0" smtClean="0"/>
              <a:t>Сюжет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3582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Сюжет – средство привлечения игрока, стимул пройти игру до конца. </a:t>
            </a:r>
          </a:p>
          <a:p>
            <a:pPr algn="just"/>
            <a:r>
              <a:rPr lang="ru-RU" sz="3200" dirty="0" smtClean="0"/>
              <a:t>Обязательные характеристики - уникальность, интересность и правдоподобность сюжета; каждый персонаж должен иметь свою неповторимую личность, и совершать поступки согласно ей; действующих лиц и событий должно быть не больше, чем может воспринять человеческий мозг; события должны происходить логично.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214290"/>
            <a:ext cx="8358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err="1" smtClean="0"/>
              <a:t>Скрипты</a:t>
            </a:r>
            <a:r>
              <a:rPr lang="ru-RU" sz="3200" b="1" dirty="0" smtClean="0"/>
              <a:t> – </a:t>
            </a:r>
            <a:r>
              <a:rPr lang="ru-RU" sz="3200" dirty="0" smtClean="0"/>
              <a:t>программирование действий, выполняющихся при определенных условиях (после совершения игроком некоторых действий).</a:t>
            </a:r>
          </a:p>
          <a:p>
            <a:pPr algn="just"/>
            <a:endParaRPr lang="ru-RU" sz="3200" dirty="0" smtClean="0"/>
          </a:p>
          <a:p>
            <a:pPr algn="just"/>
            <a:endParaRPr lang="ru-RU" sz="3200" dirty="0" smtClean="0"/>
          </a:p>
          <a:p>
            <a:pPr algn="just"/>
            <a:r>
              <a:rPr lang="ru-RU" sz="3200" b="1" dirty="0" smtClean="0"/>
              <a:t>Игровые диалоги, повествования</a:t>
            </a:r>
            <a:r>
              <a:rPr lang="ru-RU" sz="3200" dirty="0" smtClean="0"/>
              <a:t> происходят в процессе игры, в безопасных местах или с остановкой игрового времени, чтобы игрок мог сосредоточиться только на тексте.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Autofit/>
          </a:bodyPr>
          <a:lstStyle/>
          <a:p>
            <a:r>
              <a:rPr lang="ru-RU" sz="2800" dirty="0" smtClean="0"/>
              <a:t>5. </a:t>
            </a:r>
            <a:r>
              <a:rPr lang="ru-RU" sz="2800" dirty="0" err="1" smtClean="0"/>
              <a:t>Friends</a:t>
            </a:r>
            <a:r>
              <a:rPr lang="ru-RU" sz="2800" dirty="0" smtClean="0"/>
              <a:t> &amp; </a:t>
            </a:r>
            <a:r>
              <a:rPr lang="ru-RU" sz="2800" dirty="0" err="1" smtClean="0"/>
              <a:t>Family</a:t>
            </a:r>
            <a:r>
              <a:rPr lang="ru-RU" sz="2800" dirty="0" smtClean="0"/>
              <a:t> / CBT (закрытое бета-тестирование)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428736"/>
            <a:ext cx="8286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Содержание этапа – первая демонстрация продукта достаточно </a:t>
            </a:r>
            <a:r>
              <a:rPr lang="ru-RU" sz="3200" dirty="0"/>
              <a:t>широкой публике, хотя и лояльной продукту или компании. </a:t>
            </a:r>
            <a:r>
              <a:rPr lang="ru-RU" sz="3200" dirty="0" smtClean="0"/>
              <a:t>В </a:t>
            </a:r>
            <a:r>
              <a:rPr lang="ru-RU" sz="3200" dirty="0"/>
              <a:t>игре присутствуют уже все ключевые </a:t>
            </a:r>
            <a:r>
              <a:rPr lang="ru-RU" sz="3200" dirty="0" err="1"/>
              <a:t>фичи</a:t>
            </a:r>
            <a:r>
              <a:rPr lang="ru-RU" sz="3200" dirty="0"/>
              <a:t>, создано достаточно </a:t>
            </a:r>
            <a:r>
              <a:rPr lang="ru-RU" sz="3200" dirty="0" err="1"/>
              <a:t>контента</a:t>
            </a:r>
            <a:r>
              <a:rPr lang="ru-RU" sz="3200" dirty="0"/>
              <a:t> для полноценной игры продолжительное время, настроены сбор и анализ статистики. Тестирование идет по </a:t>
            </a:r>
            <a:r>
              <a:rPr lang="ru-RU" sz="3200" dirty="0" err="1"/>
              <a:t>тест-плану</a:t>
            </a:r>
            <a:r>
              <a:rPr lang="ru-RU" sz="3200" dirty="0"/>
              <a:t>, проводятся </a:t>
            </a:r>
            <a:r>
              <a:rPr lang="ru-RU" sz="3200" dirty="0" err="1"/>
              <a:t>стресс-тесты</a:t>
            </a:r>
            <a:r>
              <a:rPr lang="ru-RU" sz="3200" dirty="0"/>
              <a:t> уже с привлечением реальных игроков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этапа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85786" y="2500306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потенциальные тестеры регистрируются, </a:t>
            </a:r>
            <a:r>
              <a:rPr lang="ru-RU" sz="3600" dirty="0"/>
              <a:t>получают аккаунты, </a:t>
            </a:r>
            <a:r>
              <a:rPr lang="ru-RU" sz="3600" dirty="0" smtClean="0"/>
              <a:t>после чего открывается </a:t>
            </a:r>
            <a:r>
              <a:rPr lang="ru-RU" sz="3600" dirty="0"/>
              <a:t>публичный </a:t>
            </a:r>
            <a:r>
              <a:rPr lang="ru-RU" sz="3600" dirty="0" smtClean="0"/>
              <a:t>сервер для тестирования.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9847919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Autofit/>
          </a:bodyPr>
          <a:lstStyle/>
          <a:p>
            <a:r>
              <a:rPr lang="ru-RU" sz="3600" dirty="0" smtClean="0"/>
              <a:t>Задачи этапа: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428736"/>
            <a:ext cx="8286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поиск </a:t>
            </a:r>
            <a:r>
              <a:rPr lang="ru-RU" sz="3200" dirty="0"/>
              <a:t>и исправление </a:t>
            </a:r>
            <a:r>
              <a:rPr lang="ru-RU" sz="3200" dirty="0" err="1"/>
              <a:t>гейм-дизайнерских</a:t>
            </a:r>
            <a:r>
              <a:rPr lang="ru-RU" sz="3200" dirty="0"/>
              <a:t> ошибок,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поиск и исправление проблем </a:t>
            </a:r>
            <a:r>
              <a:rPr lang="ru-RU" sz="3200" dirty="0"/>
              <a:t>игровой </a:t>
            </a:r>
            <a:r>
              <a:rPr lang="ru-RU" sz="3200" dirty="0" smtClean="0"/>
              <a:t>логики,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устранение </a:t>
            </a:r>
            <a:r>
              <a:rPr lang="ru-RU" sz="3200" dirty="0"/>
              <a:t>критических </a:t>
            </a:r>
            <a:r>
              <a:rPr lang="ru-RU" sz="3200" dirty="0" err="1"/>
              <a:t>багов</a:t>
            </a:r>
            <a:r>
              <a:rPr lang="ru-RU" sz="32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МДЭ: Формальный подход к </a:t>
            </a:r>
            <a:r>
              <a:rPr lang="ru-RU" dirty="0" err="1" smtClean="0"/>
              <a:t>гейм-дизайну</a:t>
            </a:r>
            <a:r>
              <a:rPr lang="ru-RU" dirty="0" smtClean="0"/>
              <a:t> и изучению игр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7929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МДЭ  = Механика</a:t>
            </a:r>
            <a:r>
              <a:rPr lang="ru-RU" sz="3200" dirty="0"/>
              <a:t>, Динамика, </a:t>
            </a:r>
            <a:r>
              <a:rPr lang="ru-RU" sz="3200" dirty="0" smtClean="0"/>
              <a:t>Эстетика</a:t>
            </a:r>
            <a:endParaRPr lang="ru-RU" sz="3200" dirty="0" smtClean="0"/>
          </a:p>
          <a:p>
            <a:pPr algn="just"/>
            <a:endParaRPr lang="ru-RU" sz="3200" dirty="0"/>
          </a:p>
          <a:p>
            <a:pPr algn="just" fontAlgn="base"/>
            <a:r>
              <a:rPr lang="ru-RU" sz="3200" dirty="0" smtClean="0"/>
              <a:t>Разница </a:t>
            </a:r>
            <a:r>
              <a:rPr lang="ru-RU" sz="3200" dirty="0"/>
              <a:t>между играми и другими продуктами сферы развлечений (книги, музыка, фильмы, пьесы) </a:t>
            </a:r>
            <a:r>
              <a:rPr lang="ru-RU" sz="3200" dirty="0" smtClean="0"/>
              <a:t>– в непредсказуемости их потребления.</a:t>
            </a:r>
          </a:p>
          <a:p>
            <a:pPr algn="just"/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7410" name="Picture 2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4714908"/>
            <a:ext cx="9001156" cy="20716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758952"/>
          </a:xfrm>
        </p:spPr>
        <p:txBody>
          <a:bodyPr>
            <a:normAutofit/>
          </a:bodyPr>
          <a:lstStyle/>
          <a:p>
            <a:r>
              <a:rPr lang="ru-RU" dirty="0" smtClean="0"/>
              <a:t>6. </a:t>
            </a:r>
            <a:r>
              <a:rPr lang="ru-RU" dirty="0" err="1" smtClean="0"/>
              <a:t>Soft</a:t>
            </a:r>
            <a:r>
              <a:rPr lang="ru-RU" dirty="0" smtClean="0"/>
              <a:t> </a:t>
            </a:r>
            <a:r>
              <a:rPr lang="ru-RU" dirty="0" err="1" smtClean="0"/>
              <a:t>Launch</a:t>
            </a:r>
            <a:r>
              <a:rPr lang="ru-RU" dirty="0" smtClean="0"/>
              <a:t> / OBT (открытый бета-тест)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428736"/>
            <a:ext cx="8143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Суть этапа - тестирование игры на </a:t>
            </a:r>
            <a:r>
              <a:rPr lang="ru-RU" sz="2800" dirty="0"/>
              <a:t>широкой аудитории.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b="1" u="sng" dirty="0" smtClean="0"/>
              <a:t>Характеристики игры: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готовность для приема большого трафика,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 игре реализован </a:t>
            </a:r>
            <a:r>
              <a:rPr lang="ru-RU" sz="2800" dirty="0" err="1" smtClean="0"/>
              <a:t>биллинг</a:t>
            </a:r>
            <a:r>
              <a:rPr lang="ru-RU" sz="2800" dirty="0" smtClean="0"/>
              <a:t> и принимаются платежи,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к началу этапа полностью функционирует инфраструктура проекта: сайт, группы соц. сетях, каналы привлечения (</a:t>
            </a:r>
            <a:r>
              <a:rPr lang="ru-RU" sz="2800" dirty="0" err="1" smtClean="0"/>
              <a:t>User</a:t>
            </a:r>
            <a:r>
              <a:rPr lang="ru-RU" sz="2800" dirty="0" smtClean="0"/>
              <a:t> </a:t>
            </a:r>
            <a:r>
              <a:rPr lang="ru-RU" sz="2800" dirty="0" err="1" smtClean="0"/>
              <a:t>Acquisition</a:t>
            </a:r>
            <a:r>
              <a:rPr lang="ru-RU" sz="2800" dirty="0" smtClean="0"/>
              <a:t>), поддержка пользователей.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75895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Содержание этапа: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428736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оптимизация </a:t>
            </a:r>
            <a:r>
              <a:rPr lang="ru-RU" sz="2800" dirty="0"/>
              <a:t>под большие </a:t>
            </a:r>
            <a:r>
              <a:rPr lang="ru-RU" sz="2800" dirty="0" smtClean="0"/>
              <a:t>нагрузки;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полное завершение разработки новых </a:t>
            </a:r>
            <a:r>
              <a:rPr lang="ru-RU" sz="2800" dirty="0" err="1" smtClean="0"/>
              <a:t>фичей</a:t>
            </a:r>
            <a:r>
              <a:rPr lang="ru-RU" sz="2800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err="1" smtClean="0"/>
              <a:t>feature</a:t>
            </a:r>
            <a:r>
              <a:rPr lang="ru-RU" sz="2800" dirty="0" smtClean="0"/>
              <a:t> </a:t>
            </a:r>
            <a:r>
              <a:rPr lang="ru-RU" sz="2800" dirty="0" err="1" smtClean="0"/>
              <a:t>freeze</a:t>
            </a:r>
            <a:r>
              <a:rPr lang="ru-RU" sz="2800" dirty="0" smtClean="0"/>
              <a:t>- программисты перестают реализовывать что-то новое, а полностью переключаются на отладку и </a:t>
            </a:r>
            <a:r>
              <a:rPr lang="ru-RU" sz="2800" dirty="0" err="1" smtClean="0"/>
              <a:t>тюнинг</a:t>
            </a:r>
            <a:r>
              <a:rPr lang="ru-RU" sz="2800" dirty="0" smtClean="0"/>
              <a:t> имеющихся </a:t>
            </a:r>
            <a:r>
              <a:rPr lang="ru-RU" sz="2800" dirty="0" err="1" smtClean="0"/>
              <a:t>фичей</a:t>
            </a:r>
            <a:r>
              <a:rPr lang="ru-RU" sz="2800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err="1" smtClean="0"/>
              <a:t>геймдизайнеры</a:t>
            </a:r>
            <a:r>
              <a:rPr lang="ru-RU" sz="2800" dirty="0" smtClean="0"/>
              <a:t>, продюсер и аналитики делают выводы из собранной на CBT статистики и проверяют эффективность монетизации.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7. </a:t>
            </a:r>
            <a:r>
              <a:rPr lang="ru-RU" dirty="0" err="1" smtClean="0"/>
              <a:t>Release</a:t>
            </a:r>
            <a:r>
              <a:rPr lang="ru-RU" dirty="0" smtClean="0"/>
              <a:t> (выпуск)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Ключевая цель этапа </a:t>
            </a:r>
            <a:r>
              <a:rPr lang="ru-RU" sz="3200" dirty="0"/>
              <a:t>– </a:t>
            </a:r>
            <a:r>
              <a:rPr lang="ru-RU" sz="3200" dirty="0" smtClean="0"/>
              <a:t>получение </a:t>
            </a:r>
            <a:r>
              <a:rPr lang="ru-RU" sz="3200" dirty="0"/>
              <a:t>прибыли. </a:t>
            </a:r>
            <a:endParaRPr lang="ru-RU" sz="3200" dirty="0" smtClean="0"/>
          </a:p>
          <a:p>
            <a:pPr algn="just"/>
            <a:endParaRPr lang="ru-RU" sz="3200" dirty="0" smtClean="0"/>
          </a:p>
          <a:p>
            <a:pPr algn="just"/>
            <a:r>
              <a:rPr lang="ru-RU" sz="3200" b="1" u="sng" dirty="0" smtClean="0"/>
              <a:t>Базовый критерий, применяемый для оценки прибыльности:</a:t>
            </a:r>
          </a:p>
          <a:p>
            <a:pPr algn="just"/>
            <a:r>
              <a:rPr lang="ru-RU" sz="3200" dirty="0" smtClean="0"/>
              <a:t> </a:t>
            </a:r>
            <a:r>
              <a:rPr lang="ru-RU" sz="3200" dirty="0"/>
              <a:t>количество денег, принесенных в среднем одним игроком за все время (LTV </a:t>
            </a:r>
            <a:r>
              <a:rPr lang="ru-RU" sz="3200" dirty="0" err="1"/>
              <a:t>aka</a:t>
            </a:r>
            <a:r>
              <a:rPr lang="ru-RU" sz="3200" dirty="0"/>
              <a:t> </a:t>
            </a:r>
            <a:r>
              <a:rPr lang="ru-RU" sz="3200" dirty="0" err="1"/>
              <a:t>lifetime</a:t>
            </a:r>
            <a:r>
              <a:rPr lang="ru-RU" sz="3200" dirty="0"/>
              <a:t> </a:t>
            </a:r>
            <a:r>
              <a:rPr lang="ru-RU" sz="3200" dirty="0" err="1"/>
              <a:t>value</a:t>
            </a:r>
            <a:r>
              <a:rPr lang="ru-RU" sz="3200" dirty="0"/>
              <a:t>), должно превосходить расходы на привлечение этого игрока (CPI </a:t>
            </a:r>
            <a:r>
              <a:rPr lang="ru-RU" sz="3200" dirty="0" err="1"/>
              <a:t>aka</a:t>
            </a:r>
            <a:r>
              <a:rPr lang="ru-RU" sz="3200" dirty="0"/>
              <a:t> </a:t>
            </a:r>
            <a:r>
              <a:rPr lang="ru-RU" sz="3200" dirty="0" err="1"/>
              <a:t>cost</a:t>
            </a:r>
            <a:r>
              <a:rPr lang="ru-RU" sz="3200" dirty="0"/>
              <a:t> </a:t>
            </a:r>
            <a:r>
              <a:rPr lang="ru-RU" sz="3200" dirty="0" err="1"/>
              <a:t>per</a:t>
            </a:r>
            <a:r>
              <a:rPr lang="ru-RU" sz="3200" dirty="0"/>
              <a:t> </a:t>
            </a:r>
            <a:r>
              <a:rPr lang="ru-RU" sz="3200" dirty="0" err="1"/>
              <a:t>install</a:t>
            </a:r>
            <a:r>
              <a:rPr lang="ru-RU" sz="3200" dirty="0" smtClean="0"/>
              <a:t>).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Содержание этапа: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оперирование </a:t>
            </a:r>
            <a:r>
              <a:rPr lang="ru-RU" sz="3200" dirty="0"/>
              <a:t>продукта (техническая поддержка, работа с </a:t>
            </a:r>
            <a:r>
              <a:rPr lang="ru-RU" sz="3200" dirty="0" err="1"/>
              <a:t>комьюнити</a:t>
            </a:r>
            <a:r>
              <a:rPr lang="ru-RU" sz="3200" dirty="0" smtClean="0"/>
              <a:t>) полностью отлажено, 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соблюдаются </a:t>
            </a:r>
            <a:r>
              <a:rPr lang="ru-RU" sz="3200" dirty="0"/>
              <a:t>маркетинговые и финансовые планы,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ведутся </a:t>
            </a:r>
            <a:r>
              <a:rPr lang="ru-RU" sz="3200" dirty="0"/>
              <a:t>работы по улучшению финансовых показателей,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активно </a:t>
            </a:r>
            <a:r>
              <a:rPr lang="ru-RU" sz="3200" dirty="0"/>
              <a:t>отрабатываются каналы по привлечению трафика</a:t>
            </a:r>
            <a:r>
              <a:rPr lang="ru-RU" sz="3200" dirty="0" smtClean="0"/>
              <a:t>.</a:t>
            </a:r>
            <a:endParaRPr lang="en-US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команды разработчиков: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исправление </a:t>
            </a:r>
            <a:r>
              <a:rPr lang="ru-RU" sz="2800" dirty="0"/>
              <a:t>технических </a:t>
            </a:r>
            <a:r>
              <a:rPr lang="ru-RU" sz="2800" dirty="0" err="1"/>
              <a:t>багов</a:t>
            </a:r>
            <a:r>
              <a:rPr lang="ru-RU" sz="2800" dirty="0"/>
              <a:t>, выявляемых в процессе </a:t>
            </a:r>
            <a:r>
              <a:rPr lang="ru-RU" sz="2800" dirty="0" smtClean="0"/>
              <a:t>эксплуатации,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оптимизация продукта,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err="1" smtClean="0"/>
              <a:t>геймдизайнеры</a:t>
            </a:r>
            <a:r>
              <a:rPr lang="ru-RU" sz="2800" dirty="0" smtClean="0"/>
              <a:t> - тонкая настройка </a:t>
            </a:r>
            <a:r>
              <a:rPr lang="ru-RU" sz="2800" dirty="0" err="1"/>
              <a:t>геймплея</a:t>
            </a:r>
            <a:r>
              <a:rPr lang="ru-RU" sz="2800" dirty="0"/>
              <a:t> под реальную ситуацию в игровом мире (особенно актуально для ММО проектов</a:t>
            </a:r>
            <a:r>
              <a:rPr lang="ru-RU" sz="2800" dirty="0" smtClean="0"/>
              <a:t>),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реализация </a:t>
            </a:r>
            <a:r>
              <a:rPr lang="ru-RU" sz="2800" dirty="0" err="1" smtClean="0"/>
              <a:t>внутриигровых</a:t>
            </a:r>
            <a:r>
              <a:rPr lang="ru-RU" sz="2800" dirty="0" smtClean="0"/>
              <a:t> </a:t>
            </a:r>
            <a:r>
              <a:rPr lang="ru-RU" sz="2800" dirty="0" err="1" smtClean="0"/>
              <a:t>фичей</a:t>
            </a:r>
            <a:r>
              <a:rPr lang="ru-RU" sz="2800" dirty="0" smtClean="0"/>
              <a:t>, поддерживающих </a:t>
            </a:r>
            <a:r>
              <a:rPr lang="ru-RU" sz="2800" dirty="0"/>
              <a:t>новые </a:t>
            </a:r>
            <a:r>
              <a:rPr lang="ru-RU" sz="2800" dirty="0" err="1"/>
              <a:t>монетизационные</a:t>
            </a:r>
            <a:r>
              <a:rPr lang="ru-RU" sz="2800" dirty="0"/>
              <a:t> </a:t>
            </a:r>
            <a:r>
              <a:rPr lang="ru-RU" sz="2800" dirty="0" smtClean="0"/>
              <a:t>схемы,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разработка </a:t>
            </a:r>
            <a:r>
              <a:rPr lang="ru-RU" sz="2800" dirty="0"/>
              <a:t>и интеграция в продукт нового </a:t>
            </a:r>
            <a:r>
              <a:rPr lang="ru-RU" sz="2800" dirty="0" err="1"/>
              <a:t>контента</a:t>
            </a:r>
            <a:r>
              <a:rPr lang="ru-RU" sz="2800" dirty="0"/>
              <a:t>, поддерживающего интерес игроков.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разработанной игры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650293" cy="1143000"/>
          </a:xfrm>
        </p:spPr>
        <p:txBody>
          <a:bodyPr/>
          <a:lstStyle/>
          <a:p>
            <a:r>
              <a:rPr lang="ru-RU" dirty="0" smtClean="0"/>
              <a:t>Пути поддержки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</a:rPr>
              <a:t>Выпуск </a:t>
            </a:r>
            <a:r>
              <a:rPr lang="ru-RU" sz="2800" b="1" dirty="0" err="1" smtClean="0">
                <a:solidFill>
                  <a:srgbClr val="C00000"/>
                </a:solidFill>
              </a:rPr>
              <a:t>патчей</a:t>
            </a:r>
            <a:r>
              <a:rPr lang="ru-RU" sz="2800" b="1" dirty="0" smtClean="0"/>
              <a:t> – бесплатное </a:t>
            </a:r>
            <a:r>
              <a:rPr lang="ru-RU" sz="2800" dirty="0" smtClean="0"/>
              <a:t>внесение исправлений в готовую игру для устранения ошибок,</a:t>
            </a:r>
            <a:r>
              <a:rPr lang="ru-RU" sz="2800" b="1" dirty="0" smtClean="0"/>
              <a:t> </a:t>
            </a:r>
            <a:r>
              <a:rPr lang="ru-RU" sz="2800" dirty="0" smtClean="0"/>
              <a:t>которые не смогли обнаружить группы бета-тестеров (проблемы из-за несовместимости с </a:t>
            </a:r>
            <a:r>
              <a:rPr lang="ru-RU" sz="2800" dirty="0" err="1" smtClean="0"/>
              <a:t>малопопулярными</a:t>
            </a:r>
            <a:r>
              <a:rPr lang="ru-RU" sz="2800" dirty="0" smtClean="0"/>
              <a:t> марками оборудования, или ошибки из-за неестественного использования игровых возможностей). </a:t>
            </a:r>
          </a:p>
          <a:p>
            <a:pPr algn="just"/>
            <a:endParaRPr lang="ru-RU" sz="28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2800" b="1" dirty="0" smtClean="0">
                <a:solidFill>
                  <a:srgbClr val="C00000"/>
                </a:solidFill>
              </a:rPr>
              <a:t>Выпуск дополнений</a:t>
            </a:r>
            <a:r>
              <a:rPr lang="ru-RU" sz="2800" dirty="0" smtClean="0"/>
              <a:t> – развитие сюжета, создание новой версии успешного продукта.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</a:rPr>
              <a:t>Мод</a:t>
            </a:r>
            <a:r>
              <a:rPr lang="ru-RU" sz="2800" dirty="0" smtClean="0"/>
              <a:t> </a:t>
            </a:r>
            <a:r>
              <a:rPr lang="ru-RU" sz="2800" dirty="0"/>
              <a:t>(сокр. от «модификация», </a:t>
            </a:r>
            <a:r>
              <a:rPr lang="ru-RU" sz="2800" dirty="0" err="1"/>
              <a:t>моддинг</a:t>
            </a:r>
            <a:r>
              <a:rPr lang="ru-RU" sz="2800" dirty="0"/>
              <a:t> игр) — дополнение к компьютерной игре, написанное, как правило, сторонними разработчиками или любителями с помощью SDK, </a:t>
            </a:r>
            <a:r>
              <a:rPr lang="ru-RU" sz="2800" dirty="0" err="1"/>
              <a:t>прилагающегося</a:t>
            </a:r>
            <a:r>
              <a:rPr lang="ru-RU" sz="2800" dirty="0"/>
              <a:t> к игре или специальных, разработанных для модифицирования игр любительских программ</a:t>
            </a:r>
            <a:r>
              <a:rPr lang="ru-RU" sz="2800" dirty="0" smtClean="0"/>
              <a:t>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Моды </a:t>
            </a:r>
            <a:r>
              <a:rPr lang="ru-RU" sz="2800" dirty="0"/>
              <a:t>обычно разрабатываются фанатами и для фанатов и предполагают исключительно бесплатное распространение. </a:t>
            </a:r>
            <a:r>
              <a:rPr lang="ru-RU" sz="2800" dirty="0" smtClean="0"/>
              <a:t>Они </a:t>
            </a:r>
            <a:r>
              <a:rPr lang="ru-RU" sz="2800" dirty="0"/>
              <a:t>часто изменяют баланс сил (в стратегических играх) или набор оружия и возможности героя (в 3D-шутерах).</a:t>
            </a:r>
          </a:p>
        </p:txBody>
      </p:sp>
    </p:spTree>
    <p:extLst>
      <p:ext uri="{BB962C8B-B14F-4D97-AF65-F5344CB8AC3E}">
        <p14:creationId xmlns:p14="http://schemas.microsoft.com/office/powerpoint/2010/main" xmlns="" val="1266247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u="sng" dirty="0" smtClean="0">
                <a:solidFill>
                  <a:srgbClr val="C00000"/>
                </a:solidFill>
              </a:rPr>
              <a:t>Глобальный мод </a:t>
            </a:r>
            <a:r>
              <a:rPr lang="ru-RU" sz="2800" dirty="0" smtClean="0"/>
              <a:t>— модификация игры, которая полностью изменяет игру:  полностью заменяет игровую карту, персонажей, добавляет транспорт или миссии (очень популярны в сериях игр </a:t>
            </a:r>
            <a:r>
              <a:rPr lang="ru-RU" sz="2800" dirty="0" err="1" smtClean="0"/>
              <a:t>Grand</a:t>
            </a:r>
            <a:r>
              <a:rPr lang="ru-RU" sz="2800" dirty="0" smtClean="0"/>
              <a:t> </a:t>
            </a:r>
            <a:r>
              <a:rPr lang="ru-RU" sz="2800" dirty="0" err="1" smtClean="0"/>
              <a:t>Theft</a:t>
            </a:r>
            <a:r>
              <a:rPr lang="ru-RU" sz="2800" dirty="0" smtClean="0"/>
              <a:t> </a:t>
            </a:r>
            <a:r>
              <a:rPr lang="ru-RU" sz="2800" dirty="0" err="1" smtClean="0"/>
              <a:t>Auto</a:t>
            </a:r>
            <a:r>
              <a:rPr lang="ru-RU" sz="2800" dirty="0" smtClean="0"/>
              <a:t>, </a:t>
            </a:r>
            <a:r>
              <a:rPr lang="ru-RU" sz="2800" dirty="0" err="1" smtClean="0"/>
              <a:t>The</a:t>
            </a:r>
            <a:r>
              <a:rPr lang="ru-RU" sz="2800" dirty="0" smtClean="0"/>
              <a:t> </a:t>
            </a:r>
            <a:r>
              <a:rPr lang="ru-RU" sz="2800" dirty="0" err="1" smtClean="0"/>
              <a:t>Elder</a:t>
            </a:r>
            <a:r>
              <a:rPr lang="ru-RU" sz="2800" dirty="0" smtClean="0"/>
              <a:t> </a:t>
            </a:r>
            <a:r>
              <a:rPr lang="ru-RU" sz="2800" dirty="0" err="1" smtClean="0"/>
              <a:t>Scrolls</a:t>
            </a:r>
            <a:r>
              <a:rPr lang="ru-RU" sz="2800" dirty="0" smtClean="0"/>
              <a:t>, S.T.A.L.K.E.R.).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Расширение вселенной — вид модификации, при которой в оригинальной игре заменяется концепция игры, иногда предметам добавляются новые функции. </a:t>
            </a:r>
          </a:p>
        </p:txBody>
      </p:sp>
    </p:spTree>
    <p:extLst>
      <p:ext uri="{BB962C8B-B14F-4D97-AF65-F5344CB8AC3E}">
        <p14:creationId xmlns:p14="http://schemas.microsoft.com/office/powerpoint/2010/main" xmlns="" val="2865013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214290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u="sng" dirty="0" smtClean="0">
                <a:solidFill>
                  <a:srgbClr val="C00000"/>
                </a:solidFill>
              </a:rPr>
              <a:t>Официальные </a:t>
            </a:r>
            <a:r>
              <a:rPr lang="ru-RU" sz="2800" u="sng" dirty="0">
                <a:solidFill>
                  <a:srgbClr val="C00000"/>
                </a:solidFill>
              </a:rPr>
              <a:t>моды </a:t>
            </a:r>
            <a:r>
              <a:rPr lang="ru-RU" sz="2800" dirty="0"/>
              <a:t>— понятие, появившееся относительно недавно, после образования игрового сообщества </a:t>
            </a:r>
            <a:r>
              <a:rPr lang="ru-RU" sz="2800" dirty="0" err="1"/>
              <a:t>Steam</a:t>
            </a:r>
            <a:r>
              <a:rPr lang="ru-RU" sz="2800" dirty="0"/>
              <a:t>. Первые официальные моды появились в игре </a:t>
            </a:r>
            <a:r>
              <a:rPr lang="ru-RU" sz="2800" dirty="0" err="1"/>
              <a:t>Half-Life</a:t>
            </a:r>
            <a:r>
              <a:rPr lang="ru-RU" sz="2800" dirty="0"/>
              <a:t>, но они не сильно меняли игровой процесс и походили на </a:t>
            </a:r>
            <a:r>
              <a:rPr lang="ru-RU" sz="2800" dirty="0" err="1"/>
              <a:t>мутаторы</a:t>
            </a:r>
            <a:r>
              <a:rPr lang="ru-RU" sz="2800" dirty="0"/>
              <a:t>.</a:t>
            </a:r>
          </a:p>
          <a:p>
            <a:pPr algn="just"/>
            <a:r>
              <a:rPr lang="ru-RU" sz="2800" u="sng" dirty="0" err="1" smtClean="0">
                <a:solidFill>
                  <a:srgbClr val="C00000"/>
                </a:solidFill>
              </a:rPr>
              <a:t>Реплейсеры</a:t>
            </a:r>
            <a:r>
              <a:rPr lang="ru-RU" sz="2800" dirty="0" smtClean="0"/>
              <a:t> </a:t>
            </a:r>
            <a:r>
              <a:rPr lang="ru-RU" sz="2800" dirty="0"/>
              <a:t>— это модификации для игр, заменяющие модели или текстуры каких-либо игровых объектов (например, оружия или персонажа</a:t>
            </a:r>
            <a:r>
              <a:rPr lang="ru-RU" sz="2800" dirty="0" smtClean="0"/>
              <a:t>), позволяющие улучшить </a:t>
            </a:r>
            <a:r>
              <a:rPr lang="ru-RU" sz="2800" dirty="0"/>
              <a:t>и временами существенно изменить игровую графику. </a:t>
            </a:r>
            <a:endParaRPr lang="ru-RU" sz="2800" dirty="0" smtClean="0"/>
          </a:p>
          <a:p>
            <a:pPr algn="just"/>
            <a:r>
              <a:rPr lang="ru-RU" sz="2800" dirty="0" err="1" smtClean="0"/>
              <a:t>Реплейсеры</a:t>
            </a:r>
            <a:r>
              <a:rPr lang="ru-RU" sz="2800" dirty="0"/>
              <a:t>, заменяющие текстуры, иногда называются </a:t>
            </a:r>
            <a:r>
              <a:rPr lang="ru-RU" sz="2800" u="sng" dirty="0" err="1">
                <a:solidFill>
                  <a:srgbClr val="C00000"/>
                </a:solidFill>
              </a:rPr>
              <a:t>скинам</a:t>
            </a:r>
            <a:r>
              <a:rPr lang="ru-RU" sz="2800" dirty="0" err="1"/>
              <a:t>и</a:t>
            </a:r>
            <a:r>
              <a:rPr lang="ru-RU" sz="2800" dirty="0"/>
              <a:t> или </a:t>
            </a:r>
            <a:r>
              <a:rPr lang="ru-RU" sz="2800" u="sng" dirty="0" err="1">
                <a:solidFill>
                  <a:srgbClr val="C00000"/>
                </a:solidFill>
              </a:rPr>
              <a:t>ретекстурами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1569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1538" y="785794"/>
            <a:ext cx="7286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http://aushestov.ru/%D1%83%D1%80%D0%BE%D0%B2%D0%B5%D0%BD%D1%8C-5-%D0%BC%D0%B5%D1%85%D0%B0%D0%BD%D0%B8%D0%BA%D0%B0-%D0%B8-%D0%B4%D0%B8%D0%BD%D0%B0%D0%BC%D0%B8%D0%BA%D0%B0/</a:t>
            </a: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>
                <a:solidFill>
                  <a:srgbClr val="C00000"/>
                </a:solidFill>
              </a:rPr>
              <a:t>Мутатор</a:t>
            </a:r>
            <a:r>
              <a:rPr lang="ru-RU" dirty="0"/>
              <a:t> — модификация игры, которая лишь частично изменяет игру. </a:t>
            </a:r>
            <a:endParaRPr lang="ru-RU" dirty="0" smtClean="0"/>
          </a:p>
          <a:p>
            <a:pPr algn="just"/>
            <a:r>
              <a:rPr lang="ru-RU" dirty="0" smtClean="0"/>
              <a:t>Согласно </a:t>
            </a:r>
            <a:r>
              <a:rPr lang="ru-RU" dirty="0"/>
              <a:t>одному из подходов, «полноценные» моды нельзя совмещать (в игре одновременно может быть активно не более одного мода), в то время как в одной игре может быть одновременно включено несколько </a:t>
            </a:r>
            <a:r>
              <a:rPr lang="ru-RU" dirty="0" err="1" smtClean="0"/>
              <a:t>мутаторов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Порядок, в котором применяются </a:t>
            </a:r>
            <a:r>
              <a:rPr lang="ru-RU" dirty="0" err="1"/>
              <a:t>мутаторы</a:t>
            </a:r>
            <a:r>
              <a:rPr lang="ru-RU" dirty="0"/>
              <a:t>, может быть важен. </a:t>
            </a:r>
          </a:p>
          <a:p>
            <a:pPr algn="just"/>
            <a:r>
              <a:rPr lang="ru-RU" dirty="0"/>
              <a:t>Подключение </a:t>
            </a:r>
            <a:r>
              <a:rPr lang="ru-RU" dirty="0" err="1"/>
              <a:t>мутаторов</a:t>
            </a:r>
            <a:r>
              <a:rPr lang="ru-RU" dirty="0"/>
              <a:t> существует лишь в некоторых играх. </a:t>
            </a:r>
          </a:p>
        </p:txBody>
      </p:sp>
    </p:spTree>
    <p:extLst>
      <p:ext uri="{BB962C8B-B14F-4D97-AF65-F5344CB8AC3E}">
        <p14:creationId xmlns:p14="http://schemas.microsoft.com/office/powerpoint/2010/main" xmlns="" val="27479986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214290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solidFill>
                  <a:srgbClr val="C00000"/>
                </a:solidFill>
              </a:rPr>
              <a:t>Дополнение (</a:t>
            </a:r>
            <a:r>
              <a:rPr lang="ru-RU" sz="2800" b="1" dirty="0" err="1">
                <a:solidFill>
                  <a:srgbClr val="C00000"/>
                </a:solidFill>
              </a:rPr>
              <a:t>аддон</a:t>
            </a:r>
            <a:r>
              <a:rPr lang="ru-RU" sz="2800" b="1" dirty="0">
                <a:solidFill>
                  <a:srgbClr val="C00000"/>
                </a:solidFill>
              </a:rPr>
              <a:t>) </a:t>
            </a:r>
            <a:r>
              <a:rPr lang="ru-RU" sz="2800" dirty="0"/>
              <a:t>(англ. </a:t>
            </a:r>
            <a:r>
              <a:rPr lang="ru-RU" sz="2800" dirty="0" err="1"/>
              <a:t>Expansion</a:t>
            </a:r>
            <a:r>
              <a:rPr lang="ru-RU" sz="2800" dirty="0"/>
              <a:t> </a:t>
            </a:r>
            <a:r>
              <a:rPr lang="ru-RU" sz="2800" dirty="0" err="1"/>
              <a:t>pack</a:t>
            </a:r>
            <a:r>
              <a:rPr lang="ru-RU" sz="2800" dirty="0"/>
              <a:t>, </a:t>
            </a:r>
            <a:r>
              <a:rPr lang="ru-RU" sz="2800" dirty="0" err="1"/>
              <a:t>add-on</a:t>
            </a:r>
            <a:r>
              <a:rPr lang="ru-RU" sz="2800" dirty="0"/>
              <a:t>) — добавление к существующей компьютерной игре </a:t>
            </a:r>
            <a:r>
              <a:rPr lang="ru-RU" sz="2800" dirty="0" smtClean="0"/>
              <a:t>различного </a:t>
            </a:r>
            <a:r>
              <a:rPr lang="ru-RU" sz="2800" dirty="0"/>
              <a:t>игрового </a:t>
            </a:r>
            <a:r>
              <a:rPr lang="ru-RU" sz="2800" dirty="0" smtClean="0"/>
              <a:t>материала: новых уровней, оружия, персонажей, продолжения </a:t>
            </a:r>
            <a:r>
              <a:rPr lang="ru-RU" sz="2800" dirty="0"/>
              <a:t>к сюжету оригинала. </a:t>
            </a:r>
            <a:endParaRPr lang="ru-RU" sz="2800" dirty="0" smtClean="0"/>
          </a:p>
          <a:p>
            <a:pPr algn="just"/>
            <a:r>
              <a:rPr lang="ru-RU" sz="2800" dirty="0" smtClean="0"/>
              <a:t>Как </a:t>
            </a:r>
            <a:r>
              <a:rPr lang="ru-RU" sz="2800" dirty="0"/>
              <a:t>правило, разработчик оригинальной игры участвует в создании </a:t>
            </a:r>
            <a:r>
              <a:rPr lang="ru-RU" sz="2800" dirty="0" smtClean="0"/>
              <a:t>дополнения.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Цена </a:t>
            </a:r>
            <a:r>
              <a:rPr lang="ru-RU" sz="2800" dirty="0"/>
              <a:t>дополнения обычно меньше стоимости оригинальной игры. Но большинство </a:t>
            </a:r>
            <a:r>
              <a:rPr lang="ru-RU" sz="2800" dirty="0" err="1"/>
              <a:t>аддонов</a:t>
            </a:r>
            <a:r>
              <a:rPr lang="ru-RU" sz="2800" dirty="0"/>
              <a:t> требуют наличия оригинальной игры для установки. Если у игры имеется несколько дополнений, некоторые могут включать в себя </a:t>
            </a:r>
            <a:r>
              <a:rPr lang="ru-RU" sz="2800" dirty="0" smtClean="0"/>
              <a:t>предыдущие.</a:t>
            </a:r>
          </a:p>
        </p:txBody>
      </p:sp>
    </p:spTree>
    <p:extLst>
      <p:ext uri="{BB962C8B-B14F-4D97-AF65-F5344CB8AC3E}">
        <p14:creationId xmlns:p14="http://schemas.microsoft.com/office/powerpoint/2010/main" xmlns="" val="18201155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u="sng" dirty="0" err="1">
                <a:solidFill>
                  <a:srgbClr val="C00000"/>
                </a:solidFill>
              </a:rPr>
              <a:t>stand-alone</a:t>
            </a:r>
            <a:r>
              <a:rPr lang="ru-RU" sz="2800" dirty="0"/>
              <a:t> </a:t>
            </a:r>
            <a:r>
              <a:rPr lang="ru-RU" sz="2800" dirty="0" smtClean="0"/>
              <a:t>– дополнения, </a:t>
            </a:r>
            <a:r>
              <a:rPr lang="ru-RU" sz="2800" dirty="0"/>
              <a:t>не </a:t>
            </a:r>
            <a:r>
              <a:rPr lang="ru-RU" sz="2800" dirty="0" smtClean="0"/>
              <a:t>требующие </a:t>
            </a:r>
            <a:r>
              <a:rPr lang="ru-RU" sz="2800" dirty="0"/>
              <a:t>оригинальной игры для использования новых </a:t>
            </a:r>
            <a:r>
              <a:rPr lang="ru-RU" sz="2800" dirty="0" smtClean="0"/>
              <a:t>особенностей.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Большинство </a:t>
            </a:r>
            <a:r>
              <a:rPr lang="ru-RU" sz="2800" dirty="0" err="1"/>
              <a:t>аддонов</a:t>
            </a:r>
            <a:r>
              <a:rPr lang="ru-RU" sz="2800" dirty="0"/>
              <a:t> выпускаются для ПК-игр, однако некоторые консольные игры тоже имеют </a:t>
            </a:r>
            <a:r>
              <a:rPr lang="ru-RU" sz="2800" dirty="0" err="1"/>
              <a:t>аддоны</a:t>
            </a:r>
            <a:r>
              <a:rPr lang="ru-RU" sz="2800" dirty="0"/>
              <a:t>.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Чаще </a:t>
            </a:r>
            <a:r>
              <a:rPr lang="ru-RU" sz="2800" dirty="0"/>
              <a:t>всего на консолях игровые компании добавляют новые особенности в оригинальную игру и переиздают </a:t>
            </a:r>
            <a:r>
              <a:rPr lang="ru-RU" sz="2800" dirty="0" smtClean="0"/>
              <a:t>её.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956396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8DDC-A737-462A-985D-714A31A36678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u="sng" dirty="0" err="1" smtClean="0">
                <a:solidFill>
                  <a:srgbClr val="C00000"/>
                </a:solidFill>
              </a:rPr>
              <a:t>Аддон</a:t>
            </a:r>
            <a:r>
              <a:rPr lang="ru-RU" sz="2800" u="sng" dirty="0" smtClean="0">
                <a:solidFill>
                  <a:srgbClr val="C00000"/>
                </a:solidFill>
              </a:rPr>
              <a:t>-сиквел</a:t>
            </a:r>
            <a:r>
              <a:rPr lang="ru-RU" sz="2800" dirty="0" smtClean="0"/>
              <a:t> - полная игра, </a:t>
            </a:r>
            <a:r>
              <a:rPr lang="ru-RU" sz="2800" dirty="0"/>
              <a:t>по большей части </a:t>
            </a:r>
            <a:r>
              <a:rPr lang="ru-RU" sz="2800" dirty="0" smtClean="0"/>
              <a:t>сиквел, </a:t>
            </a:r>
            <a:r>
              <a:rPr lang="ru-RU" sz="2800" dirty="0"/>
              <a:t>который продолжает сюжетную линию предыдущей игры, имеет новые уровни, персонажей и особенности, но его </a:t>
            </a:r>
            <a:r>
              <a:rPr lang="ru-RU" sz="2800" dirty="0" err="1"/>
              <a:t>геймплей</a:t>
            </a:r>
            <a:r>
              <a:rPr lang="ru-RU" sz="2800" dirty="0"/>
              <a:t> и графика остались практически без </a:t>
            </a:r>
            <a:r>
              <a:rPr lang="ru-RU" sz="2800" dirty="0" smtClean="0"/>
              <a:t>изменений.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Термин </a:t>
            </a:r>
            <a:r>
              <a:rPr lang="ru-RU" sz="2800" dirty="0"/>
              <a:t>также используется для описания новых игр, которые изданы после оригинальной игры, но перед официальным сиквелом.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9929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74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Оперирование игр</a:t>
            </a:r>
            <a:endParaRPr lang="ru-R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Оперирование игр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785926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Оперирование игр — это запуск и поддержка успешного функционирования игры на </a:t>
            </a:r>
            <a:r>
              <a:rPr lang="ru-RU" sz="3200" dirty="0" smtClean="0"/>
              <a:t>рынке (как купленной </a:t>
            </a:r>
            <a:r>
              <a:rPr lang="ru-RU" sz="3200" dirty="0"/>
              <a:t>по лицензии </a:t>
            </a:r>
            <a:r>
              <a:rPr lang="ru-RU" sz="3200" dirty="0" smtClean="0"/>
              <a:t>игры </a:t>
            </a:r>
            <a:r>
              <a:rPr lang="ru-RU" sz="3200" dirty="0"/>
              <a:t>внешних разработчиков, так и </a:t>
            </a:r>
            <a:r>
              <a:rPr lang="ru-RU" sz="3200" dirty="0" smtClean="0"/>
              <a:t>продукта </a:t>
            </a:r>
            <a:r>
              <a:rPr lang="ru-RU" sz="3200" dirty="0"/>
              <a:t>собственной </a:t>
            </a:r>
            <a:r>
              <a:rPr lang="ru-RU" sz="3200" dirty="0" smtClean="0"/>
              <a:t>разработки). </a:t>
            </a:r>
          </a:p>
          <a:p>
            <a:pPr algn="just"/>
            <a:r>
              <a:rPr lang="ru-RU" sz="3200" dirty="0" smtClean="0"/>
              <a:t>Цель </a:t>
            </a:r>
            <a:r>
              <a:rPr lang="ru-RU" sz="3200" dirty="0"/>
              <a:t>оператора – зарабатывать деньги. </a:t>
            </a:r>
            <a:endParaRPr lang="ru-RU" sz="3200" dirty="0" smtClean="0"/>
          </a:p>
          <a:p>
            <a:pPr algn="just"/>
            <a:r>
              <a:rPr lang="ru-RU" sz="3200" dirty="0" smtClean="0"/>
              <a:t>Специфика </a:t>
            </a:r>
            <a:r>
              <a:rPr lang="ru-RU" sz="3200" dirty="0"/>
              <a:t>оперирования во многом зависит от платформы, на которой </a:t>
            </a:r>
            <a:r>
              <a:rPr lang="ru-RU" sz="3200" dirty="0" smtClean="0"/>
              <a:t>функционирует </a:t>
            </a:r>
            <a:r>
              <a:rPr lang="ru-RU" sz="3200" dirty="0"/>
              <a:t>игра.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75</a:t>
            </a:fld>
            <a:endParaRPr 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Игровые платформы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358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b="1" dirty="0" smtClean="0"/>
              <a:t>Мобильные </a:t>
            </a:r>
            <a:r>
              <a:rPr lang="ru-RU" sz="2400" dirty="0" smtClean="0"/>
              <a:t>(</a:t>
            </a:r>
            <a:r>
              <a:rPr lang="ru-RU" sz="2400" dirty="0" err="1" smtClean="0"/>
              <a:t>Android</a:t>
            </a:r>
            <a:r>
              <a:rPr lang="ru-RU" sz="2400" dirty="0" smtClean="0"/>
              <a:t>, </a:t>
            </a:r>
            <a:r>
              <a:rPr lang="ru-RU" sz="2400" dirty="0" err="1" smtClean="0"/>
              <a:t>iOS</a:t>
            </a:r>
            <a:r>
              <a:rPr lang="ru-RU" sz="2400" dirty="0" smtClean="0"/>
              <a:t>) - наибольшее </a:t>
            </a:r>
            <a:r>
              <a:rPr lang="ru-RU" sz="2400" dirty="0"/>
              <a:t>количество </a:t>
            </a:r>
            <a:r>
              <a:rPr lang="ru-RU" sz="2400" dirty="0" smtClean="0"/>
              <a:t>игр, доходы от </a:t>
            </a:r>
            <a:r>
              <a:rPr lang="ru-RU" sz="2400" dirty="0"/>
              <a:t>игр этого сегмента </a:t>
            </a:r>
            <a:r>
              <a:rPr lang="ru-RU" sz="2400" dirty="0" smtClean="0"/>
              <a:t>высока (например, игра </a:t>
            </a:r>
            <a:r>
              <a:rPr lang="ru-RU" sz="2400" dirty="0" err="1" smtClean="0"/>
              <a:t>Clash</a:t>
            </a:r>
            <a:r>
              <a:rPr lang="ru-RU" sz="2400" dirty="0" smtClean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Clans</a:t>
            </a:r>
            <a:r>
              <a:rPr lang="ru-RU" sz="2400" dirty="0"/>
              <a:t> в 2015 году заработала столько же, сколько вся игровая индустрия России: $1,3 </a:t>
            </a:r>
            <a:r>
              <a:rPr lang="ru-RU" sz="2400" dirty="0" err="1" smtClean="0"/>
              <a:t>млрд</a:t>
            </a:r>
            <a:r>
              <a:rPr lang="ru-RU" sz="2400" dirty="0" smtClean="0"/>
              <a:t>);</a:t>
            </a:r>
            <a:endParaRPr lang="ru-RU" sz="2400" dirty="0"/>
          </a:p>
          <a:p>
            <a:pPr algn="just">
              <a:buFont typeface="Arial" pitchFamily="34" charset="0"/>
              <a:buChar char="•"/>
            </a:pPr>
            <a:r>
              <a:rPr lang="ru-RU" sz="2400" b="1" dirty="0" smtClean="0"/>
              <a:t>PC;</a:t>
            </a:r>
            <a:r>
              <a:rPr lang="ru-RU" sz="2400" dirty="0"/>
              <a:t> 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b="1" dirty="0" smtClean="0"/>
              <a:t>платформа </a:t>
            </a:r>
            <a:r>
              <a:rPr lang="ru-RU" sz="2400" b="1" dirty="0"/>
              <a:t>игровых </a:t>
            </a:r>
            <a:r>
              <a:rPr lang="ru-RU" sz="2400" b="1" dirty="0" smtClean="0"/>
              <a:t>приставок;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аркадные </a:t>
            </a:r>
            <a:r>
              <a:rPr lang="ru-RU" sz="2400" dirty="0"/>
              <a:t>автоматы, </a:t>
            </a: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SMART </a:t>
            </a:r>
            <a:r>
              <a:rPr lang="ru-RU" sz="2400" dirty="0"/>
              <a:t>TV, </a:t>
            </a: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умные </a:t>
            </a:r>
            <a:r>
              <a:rPr lang="ru-RU" sz="2400" dirty="0"/>
              <a:t>часы, </a:t>
            </a: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виртуальная </a:t>
            </a:r>
            <a:r>
              <a:rPr lang="ru-RU" sz="2400" dirty="0"/>
              <a:t>реальность (VR), </a:t>
            </a: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игры </a:t>
            </a:r>
            <a:r>
              <a:rPr lang="ru-RU" sz="2400" dirty="0"/>
              <a:t>в самолетах и др. 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На </a:t>
            </a:r>
            <a:r>
              <a:rPr lang="ru-RU" sz="2400" dirty="0"/>
              <a:t>данный момент наиболее </a:t>
            </a:r>
            <a:r>
              <a:rPr lang="ru-RU" sz="2400" dirty="0" smtClean="0"/>
              <a:t>перспективна </a:t>
            </a:r>
            <a:r>
              <a:rPr lang="ru-RU" sz="2400" dirty="0"/>
              <a:t>VR платформа.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76</a:t>
            </a:fld>
            <a:endParaRPr lang="ru-RU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6072198" y="3714752"/>
            <a:ext cx="357190" cy="1857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429388" y="442913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менее распространенные</a:t>
            </a:r>
            <a:endParaRPr lang="ru-RU" sz="2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Платформы </a:t>
            </a:r>
            <a:r>
              <a:rPr lang="ru-RU" b="1" dirty="0" smtClean="0"/>
              <a:t>PC</a:t>
            </a:r>
            <a:r>
              <a:rPr lang="ru-RU" dirty="0" smtClean="0"/>
              <a:t> игр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785926"/>
            <a:ext cx="8358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b="1" dirty="0" err="1" smtClean="0"/>
              <a:t>Сингл-игры</a:t>
            </a:r>
            <a:r>
              <a:rPr lang="ru-RU" sz="2800" b="1" dirty="0" smtClean="0"/>
              <a:t>  -</a:t>
            </a:r>
            <a:r>
              <a:rPr lang="ru-RU" sz="2800" dirty="0" smtClean="0"/>
              <a:t> распространяются в </a:t>
            </a:r>
            <a:r>
              <a:rPr lang="ru-RU" sz="2800" dirty="0"/>
              <a:t>основном через </a:t>
            </a:r>
            <a:r>
              <a:rPr lang="ru-RU" sz="2800" dirty="0" err="1"/>
              <a:t>Steam</a:t>
            </a:r>
            <a:r>
              <a:rPr lang="ru-RU" sz="28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b="1" dirty="0" smtClean="0"/>
              <a:t>Клиентские </a:t>
            </a:r>
            <a:r>
              <a:rPr lang="ru-RU" sz="2800" b="1" dirty="0" err="1"/>
              <a:t>онлайн-игры</a:t>
            </a:r>
            <a:r>
              <a:rPr lang="ru-RU" sz="2800" dirty="0"/>
              <a:t>, 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b="1" dirty="0" err="1" smtClean="0"/>
              <a:t>Браузерные</a:t>
            </a:r>
            <a:r>
              <a:rPr lang="ru-RU" sz="2800" b="1" dirty="0" smtClean="0"/>
              <a:t> игры,</a:t>
            </a:r>
            <a:r>
              <a:rPr lang="ru-RU" sz="2800" dirty="0"/>
              <a:t> в которые можно играть непосредственно в браузере без загрузки «клиента</a:t>
            </a:r>
            <a:r>
              <a:rPr lang="ru-RU" sz="2800" dirty="0" smtClean="0"/>
              <a:t>» (в настоящее время не </a:t>
            </a:r>
            <a:r>
              <a:rPr lang="ru-RU" sz="2800" dirty="0"/>
              <a:t>в тренде, но </a:t>
            </a:r>
            <a:r>
              <a:rPr lang="ru-RU" sz="2800" dirty="0" smtClean="0"/>
              <a:t>потенциально очень прибыльны),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b="1" dirty="0" smtClean="0"/>
              <a:t>Социальные игры - </a:t>
            </a:r>
            <a:r>
              <a:rPr lang="ru-RU" sz="2800" dirty="0" smtClean="0"/>
              <a:t>на </a:t>
            </a:r>
            <a:r>
              <a:rPr lang="ru-RU" sz="2800" dirty="0"/>
              <a:t>платформе социальных </a:t>
            </a:r>
            <a:r>
              <a:rPr lang="ru-RU" sz="2800" dirty="0" smtClean="0"/>
              <a:t>сетей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77</a:t>
            </a:fld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 основе оперирования – четыре вида деятельности: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78</a:t>
            </a:fld>
            <a:endParaRPr lang="ru-RU"/>
          </a:p>
        </p:txBody>
      </p:sp>
      <p:pic>
        <p:nvPicPr>
          <p:cNvPr id="5" name="Picture 2" descr="https://habrastorage.org/files/0d0/0d4/22b/0d00d422be0d4ba78aaba03158a2b7f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715436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cap="all" dirty="0" smtClean="0"/>
              <a:t>МОНЕТИЗАЦИЯ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Монетизация в оперировании -  </a:t>
            </a:r>
            <a:r>
              <a:rPr lang="ru-RU" sz="2800" dirty="0"/>
              <a:t>проведение различных акций с целью увеличения дохода игры относительно обычного среднего уровня. </a:t>
            </a:r>
            <a:endParaRPr lang="ru-RU" sz="2800" dirty="0" smtClean="0"/>
          </a:p>
          <a:p>
            <a:pPr algn="just"/>
            <a:endParaRPr lang="ru-RU" sz="2800" dirty="0"/>
          </a:p>
          <a:p>
            <a:pPr algn="just"/>
            <a:r>
              <a:rPr lang="ru-RU" sz="2800" cap="all" dirty="0"/>
              <a:t>МОДЕЛИ </a:t>
            </a:r>
            <a:r>
              <a:rPr lang="ru-RU" sz="2800" cap="all" dirty="0" smtClean="0"/>
              <a:t>МОНЕТИЗАЦИИ:</a:t>
            </a:r>
            <a:endParaRPr lang="ru-RU" sz="2800" cap="all" dirty="0"/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F2P </a:t>
            </a:r>
            <a:r>
              <a:rPr lang="ru-RU" sz="2700" dirty="0"/>
              <a:t>(</a:t>
            </a:r>
            <a:r>
              <a:rPr lang="ru-RU" sz="2700" dirty="0" err="1"/>
              <a:t>free-to-play</a:t>
            </a:r>
            <a:r>
              <a:rPr lang="ru-RU" sz="2700" dirty="0" smtClean="0"/>
              <a:t>);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err="1" smtClean="0"/>
              <a:t>внутриигровые</a:t>
            </a:r>
            <a:r>
              <a:rPr lang="ru-RU" sz="2700" dirty="0" smtClean="0"/>
              <a:t> покупки;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err="1" smtClean="0"/>
              <a:t>акционная</a:t>
            </a:r>
            <a:r>
              <a:rPr lang="ru-RU" sz="2700" dirty="0" smtClean="0"/>
              <a:t> модель;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лотереи и азартные игры;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встроенная реклама;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продажа </a:t>
            </a:r>
            <a:r>
              <a:rPr lang="ru-RU" sz="2700" dirty="0" err="1" smtClean="0"/>
              <a:t>контента</a:t>
            </a:r>
            <a:r>
              <a:rPr lang="ru-RU" sz="2700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продажа игрового процесса.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79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МДЭ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357298"/>
            <a:ext cx="8358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dirty="0"/>
              <a:t> </a:t>
            </a:r>
            <a:r>
              <a:rPr lang="ru-RU" sz="2800" dirty="0" smtClean="0"/>
              <a:t>Структура МДЭ формализует потребление игр, разбивая его на три отдельных компонента</a:t>
            </a:r>
            <a:endParaRPr lang="ru-RU" sz="2800" dirty="0"/>
          </a:p>
        </p:txBody>
      </p:sp>
      <p:pic>
        <p:nvPicPr>
          <p:cNvPr id="66562" name="Picture 2" descr="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500570"/>
            <a:ext cx="7822452" cy="1285884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5720" y="3500438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dirty="0"/>
              <a:t> </a:t>
            </a:r>
            <a:r>
              <a:rPr lang="ru-RU" sz="2800" dirty="0" smtClean="0"/>
              <a:t>и </a:t>
            </a:r>
            <a:r>
              <a:rPr lang="ru-RU" sz="2800" dirty="0"/>
              <a:t>определяя их соответствия на уровне дизайна:</a:t>
            </a:r>
          </a:p>
          <a:p>
            <a:endParaRPr lang="ru-RU" sz="2800" dirty="0"/>
          </a:p>
        </p:txBody>
      </p:sp>
      <p:pic>
        <p:nvPicPr>
          <p:cNvPr id="7" name="Picture 2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285992"/>
            <a:ext cx="7880396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F2P (</a:t>
            </a:r>
            <a:r>
              <a:rPr lang="ru-RU" dirty="0" err="1" smtClean="0"/>
              <a:t>free-to-play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F2P </a:t>
            </a:r>
            <a:r>
              <a:rPr lang="ru-RU" sz="2800" dirty="0"/>
              <a:t>как модель бизнеса пришла из Азии и пользуется большой </a:t>
            </a:r>
            <a:r>
              <a:rPr lang="ru-RU" sz="2800" dirty="0" smtClean="0"/>
              <a:t>популярностью, она </a:t>
            </a:r>
            <a:r>
              <a:rPr lang="ru-RU" sz="2800" dirty="0"/>
              <a:t>более </a:t>
            </a:r>
            <a:r>
              <a:rPr lang="ru-RU" sz="2800" dirty="0" smtClean="0"/>
              <a:t>прибыльна, </a:t>
            </a:r>
            <a:r>
              <a:rPr lang="ru-RU" sz="2800" dirty="0"/>
              <a:t>чем остальные модели</a:t>
            </a:r>
            <a:r>
              <a:rPr lang="ru-RU" sz="2800" dirty="0" smtClean="0"/>
              <a:t>. </a:t>
            </a:r>
          </a:p>
          <a:p>
            <a:pPr algn="just"/>
            <a:r>
              <a:rPr lang="ru-RU" sz="2800" dirty="0" smtClean="0"/>
              <a:t>F2P - способ распространения компьютерных игр, позволяющий пользователю играть без внесения денежных средств. Авторы игр получают прибыль путём </a:t>
            </a:r>
            <a:r>
              <a:rPr lang="ru-RU" sz="2800" dirty="0" err="1" smtClean="0"/>
              <a:t>микротранзакций</a:t>
            </a:r>
            <a:r>
              <a:rPr lang="ru-RU" sz="2800" dirty="0" smtClean="0"/>
              <a:t>(</a:t>
            </a:r>
            <a:r>
              <a:rPr lang="ru-RU" sz="2800" dirty="0" err="1" smtClean="0"/>
              <a:t>donation</a:t>
            </a:r>
            <a:r>
              <a:rPr lang="ru-RU" sz="2800" dirty="0" smtClean="0"/>
              <a:t>), часто для </a:t>
            </a:r>
            <a:r>
              <a:rPr lang="ru-RU" sz="2800" dirty="0" err="1" smtClean="0"/>
              <a:t>внутриигровых</a:t>
            </a:r>
            <a:r>
              <a:rPr lang="ru-RU" sz="2800" dirty="0" smtClean="0"/>
              <a:t> покупок используется игровая валюта, с нетривиальными правилами конвертации из реальных денег (например, скидками при обмене крупных сумм).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80</a:t>
            </a:fld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F2P (</a:t>
            </a:r>
            <a:r>
              <a:rPr lang="ru-RU" dirty="0" err="1" smtClean="0"/>
              <a:t>free-to-play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err="1" smtClean="0"/>
              <a:t>Free-to-play</a:t>
            </a:r>
            <a:r>
              <a:rPr lang="ru-RU" sz="2800" dirty="0" smtClean="0"/>
              <a:t> - способ завлечь игроков, не желающих тратить своё время на прохождение игры, и желающих получить игровые преимущества более быстрым способом. </a:t>
            </a:r>
          </a:p>
          <a:p>
            <a:pPr algn="just"/>
            <a:r>
              <a:rPr lang="ru-RU" sz="2800" dirty="0" smtClean="0"/>
              <a:t>Траты не ограничиваются и могут достигать больших сумм.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81% пользователей </a:t>
            </a:r>
            <a:r>
              <a:rPr lang="ru-RU" sz="2800" dirty="0" err="1" smtClean="0"/>
              <a:t>AppStore</a:t>
            </a:r>
            <a:r>
              <a:rPr lang="ru-RU" sz="2800" dirty="0" smtClean="0"/>
              <a:t> играют в игры по F2P-модели.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81</a:t>
            </a:fld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Уловка для монетизации в F2P – принудительная монетизация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Принудительная </a:t>
            </a:r>
            <a:r>
              <a:rPr lang="ru-RU" sz="2400" b="1" dirty="0" smtClean="0"/>
              <a:t>монетизация-</a:t>
            </a:r>
            <a:r>
              <a:rPr lang="ru-RU" sz="2400" dirty="0" smtClean="0"/>
              <a:t> принуждение  </a:t>
            </a:r>
            <a:r>
              <a:rPr lang="ru-RU" sz="2400" dirty="0"/>
              <a:t>игрока </a:t>
            </a:r>
            <a:r>
              <a:rPr lang="ru-RU" sz="2400" dirty="0" smtClean="0"/>
              <a:t>к покупке, когда </a:t>
            </a:r>
            <a:r>
              <a:rPr lang="ru-RU" sz="2400" dirty="0"/>
              <a:t>он не </a:t>
            </a:r>
            <a:r>
              <a:rPr lang="ru-RU" sz="2400" dirty="0" smtClean="0"/>
              <a:t>владеет всей информацией, </a:t>
            </a:r>
            <a:r>
              <a:rPr lang="ru-RU" sz="2400" dirty="0"/>
              <a:t>либо </a:t>
            </a:r>
            <a:r>
              <a:rPr lang="ru-RU" sz="2400" dirty="0" smtClean="0"/>
              <a:t>сокрытие этой информации </a:t>
            </a:r>
            <a:r>
              <a:rPr lang="ru-RU" sz="2400" dirty="0"/>
              <a:t>так, чтобы в то время, когда она была технически доступна, мозг покупателя её не заметил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 Иногда </a:t>
            </a:r>
            <a:r>
              <a:rPr lang="ru-RU" sz="2400" dirty="0"/>
              <a:t>достаточно скрыть связь между действием и </a:t>
            </a:r>
            <a:r>
              <a:rPr lang="ru-RU" sz="2400" dirty="0" smtClean="0"/>
              <a:t>ценой: если </a:t>
            </a:r>
            <a:r>
              <a:rPr lang="ru-RU" sz="2400" dirty="0"/>
              <a:t>предложить пользователю бесплатный доступ к игре, одну очень недорогую приманку, которая якобы должна облегчить жизнь игрока, и множество дорогих игровых товаров, качественно улучшающих игру, то игрок, потратив первый доллар, будет предрасположен тратить ещё и ещё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82</a:t>
            </a:fld>
            <a:endParaRPr 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Приемы  принудительной монетизации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572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1. Введение промежуточной валюты</a:t>
            </a:r>
            <a:r>
              <a:rPr lang="ru-RU" sz="2400" dirty="0" smtClean="0"/>
              <a:t>, например, </a:t>
            </a:r>
            <a:r>
              <a:rPr lang="ru-RU" sz="2400" dirty="0"/>
              <a:t>«игровые </a:t>
            </a:r>
            <a:r>
              <a:rPr lang="ru-RU" sz="2400" dirty="0" smtClean="0"/>
              <a:t>кристаллы</a:t>
            </a:r>
            <a:r>
              <a:rPr lang="ru-RU" sz="2400" dirty="0"/>
              <a:t>», </a:t>
            </a:r>
            <a:r>
              <a:rPr lang="ru-RU" sz="2400" dirty="0" smtClean="0"/>
              <a:t>усложняет для покупателя оценку  </a:t>
            </a:r>
            <a:r>
              <a:rPr lang="ru-RU" sz="2400" dirty="0"/>
              <a:t>транзакции</a:t>
            </a:r>
            <a:r>
              <a:rPr lang="ru-RU" sz="2400" dirty="0" smtClean="0"/>
              <a:t>.</a:t>
            </a:r>
          </a:p>
          <a:p>
            <a:pPr algn="just"/>
            <a:endParaRPr lang="ru-RU" sz="2400" b="1" dirty="0" smtClean="0"/>
          </a:p>
          <a:p>
            <a:pPr algn="just"/>
            <a:r>
              <a:rPr lang="ru-RU" sz="2400" b="1" dirty="0" smtClean="0"/>
              <a:t>2. Дополнительный стресс </a:t>
            </a:r>
            <a:r>
              <a:rPr lang="ru-RU" sz="2400" dirty="0" smtClean="0"/>
              <a:t> - помещение игрока в очень некомфортную или нежелательную ситуацию в игре и предложение избавиться от нее за некоторую сумму денег. </a:t>
            </a:r>
          </a:p>
          <a:p>
            <a:pPr algn="just"/>
            <a:r>
              <a:rPr lang="ru-RU" sz="2400" dirty="0" smtClean="0"/>
              <a:t>Целевая аудитория – совершеннолетние игроки до 25 лет, так как возможность человека сравнить это кратковременное облегчение и долгосрочную стоимость такой игры - активностью </a:t>
            </a:r>
            <a:r>
              <a:rPr lang="ru-RU" sz="2400" dirty="0" err="1" smtClean="0"/>
              <a:t>префронтальной</a:t>
            </a:r>
            <a:r>
              <a:rPr lang="ru-RU" sz="2400" dirty="0" smtClean="0"/>
              <a:t> зоны коры головного мозга, которая обычно завершает своё развитие к возрасту 25 лет.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83</a:t>
            </a:fld>
            <a:endParaRPr lang="ru-RU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Приемы  принудительной монетизации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3. </a:t>
            </a:r>
            <a:r>
              <a:rPr lang="ru-RU" sz="2000" b="1" dirty="0" err="1" smtClean="0"/>
              <a:t>Премиум-валюта</a:t>
            </a:r>
            <a:r>
              <a:rPr lang="ru-RU" sz="2000" b="1" dirty="0" smtClean="0"/>
              <a:t>, </a:t>
            </a:r>
            <a:r>
              <a:rPr lang="ru-RU" sz="2000" dirty="0" smtClean="0"/>
              <a:t>которую можно купить, не покидая игру,  пользуясь скидками.</a:t>
            </a:r>
          </a:p>
          <a:p>
            <a:pPr algn="just"/>
            <a:r>
              <a:rPr lang="ru-RU" sz="2000" b="1" dirty="0" smtClean="0"/>
              <a:t>4. «Игры </a:t>
            </a:r>
            <a:r>
              <a:rPr lang="ru-RU" sz="2000" b="1" dirty="0"/>
              <a:t>умений» против «игр на деньги</a:t>
            </a:r>
            <a:r>
              <a:rPr lang="ru-RU" sz="2000" b="1" dirty="0" smtClean="0"/>
              <a:t>». </a:t>
            </a:r>
            <a:r>
              <a:rPr lang="ru-RU" sz="2000" dirty="0" smtClean="0"/>
              <a:t>Потребители </a:t>
            </a:r>
            <a:r>
              <a:rPr lang="ru-RU" sz="2000" dirty="0"/>
              <a:t>всегда стараются играть в «игры умений», </a:t>
            </a:r>
            <a:r>
              <a:rPr lang="ru-RU" sz="2000" dirty="0" smtClean="0"/>
              <a:t>поэтому ключевой момент принудительной </a:t>
            </a:r>
            <a:r>
              <a:rPr lang="ru-RU" sz="2000" dirty="0"/>
              <a:t>монетизации — умение скрыть «игру на деньги» под видом «игры умений».</a:t>
            </a:r>
          </a:p>
          <a:p>
            <a:pPr algn="just"/>
            <a:r>
              <a:rPr lang="ru-RU" sz="2000" dirty="0" smtClean="0"/>
              <a:t>Как правило, ранние </a:t>
            </a:r>
            <a:r>
              <a:rPr lang="ru-RU" sz="2000" dirty="0"/>
              <a:t>уровни игры могут быть пройдены практически кем угодно, без денежных затрат, и затем они медленно увеличивают сложность. </a:t>
            </a:r>
            <a:r>
              <a:rPr lang="ru-RU" sz="2000" dirty="0" smtClean="0"/>
              <a:t>Как </a:t>
            </a:r>
            <a:r>
              <a:rPr lang="ru-RU" sz="2000" dirty="0"/>
              <a:t>только потребитель был отмечен в игре, как готовый потратить деньги, сложность игры резко вырастает, сдвигая стиль игры в «игру на деньги», когда дальнейший прогресс в игре становится возможен только с покупкой </a:t>
            </a:r>
            <a:r>
              <a:rPr lang="ru-RU" sz="2000" dirty="0" err="1"/>
              <a:t>премиум</a:t>
            </a:r>
            <a:r>
              <a:rPr lang="ru-RU" sz="2000" dirty="0"/>
              <a:t> ускорителей и </a:t>
            </a:r>
            <a:r>
              <a:rPr lang="ru-RU" sz="2000" dirty="0" err="1"/>
              <a:t>улучшителей</a:t>
            </a:r>
            <a:r>
              <a:rPr lang="ru-RU" sz="2000" dirty="0"/>
              <a:t>, невзирая ни на какие таланты и умения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84</a:t>
            </a:fld>
            <a:endParaRPr 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Приемы  принудительной монетизации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572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5. Конфискация награды: </a:t>
            </a:r>
            <a:r>
              <a:rPr lang="ru-RU" sz="2400" dirty="0" smtClean="0"/>
              <a:t>игроку выдается очень большая награда, </a:t>
            </a:r>
            <a:r>
              <a:rPr lang="ru-RU" sz="2400" dirty="0"/>
              <a:t>которая делает </a:t>
            </a:r>
            <a:r>
              <a:rPr lang="ru-RU" sz="2400" dirty="0" smtClean="0"/>
              <a:t>его </a:t>
            </a:r>
            <a:r>
              <a:rPr lang="ru-RU" sz="2400" dirty="0"/>
              <a:t>очень счастливым, и </a:t>
            </a:r>
            <a:r>
              <a:rPr lang="ru-RU" sz="2400" dirty="0" smtClean="0"/>
              <a:t>создается угроза </a:t>
            </a:r>
            <a:r>
              <a:rPr lang="ru-RU" sz="2400" dirty="0"/>
              <a:t>отобрать её, если игрок не потратит деньги. </a:t>
            </a:r>
            <a:endParaRPr lang="ru-RU" sz="2400" dirty="0" smtClean="0"/>
          </a:p>
          <a:p>
            <a:pPr algn="just"/>
            <a:r>
              <a:rPr lang="ru-RU" sz="2400" dirty="0" smtClean="0"/>
              <a:t>Чем дольше игрок владеет наградой до появления угрозы ее потери, тем </a:t>
            </a:r>
            <a:r>
              <a:rPr lang="ru-RU" sz="2400" dirty="0"/>
              <a:t>сильнее этот эффект.</a:t>
            </a:r>
          </a:p>
          <a:p>
            <a:pPr algn="just"/>
            <a:r>
              <a:rPr lang="ru-RU" sz="2400" b="1" dirty="0" smtClean="0"/>
              <a:t>6. </a:t>
            </a:r>
            <a:r>
              <a:rPr lang="ru-RU" sz="2400" b="1" dirty="0" err="1" smtClean="0"/>
              <a:t>Улучшители</a:t>
            </a:r>
            <a:r>
              <a:rPr lang="ru-RU" sz="2400" b="1" dirty="0" smtClean="0"/>
              <a:t> игры (с однократным или постоянным эффектом).</a:t>
            </a:r>
            <a:endParaRPr lang="ru-RU" sz="2400" b="1" dirty="0"/>
          </a:p>
          <a:p>
            <a:pPr algn="just"/>
            <a:r>
              <a:rPr lang="ru-RU" sz="2400" b="1" dirty="0" smtClean="0"/>
              <a:t>7. Игры </a:t>
            </a:r>
            <a:r>
              <a:rPr lang="ru-RU" sz="2400" b="1" dirty="0"/>
              <a:t>со </a:t>
            </a:r>
            <a:r>
              <a:rPr lang="ru-RU" sz="2400" b="1" dirty="0" smtClean="0"/>
              <a:t>ставками - </a:t>
            </a:r>
            <a:r>
              <a:rPr lang="ru-RU" sz="2400" dirty="0" smtClean="0"/>
              <a:t>старт </a:t>
            </a:r>
            <a:r>
              <a:rPr lang="ru-RU" sz="2400" dirty="0"/>
              <a:t>под видом </a:t>
            </a:r>
            <a:r>
              <a:rPr lang="ru-RU" sz="2400" dirty="0" smtClean="0"/>
              <a:t>игры умений, </a:t>
            </a:r>
            <a:r>
              <a:rPr lang="ru-RU" sz="2400" dirty="0"/>
              <a:t>и затем сдвиг в сторону многопользовательской </a:t>
            </a:r>
            <a:r>
              <a:rPr lang="ru-RU" sz="2400" dirty="0" smtClean="0"/>
              <a:t>игры </a:t>
            </a:r>
            <a:r>
              <a:rPr lang="ru-RU" sz="2400" dirty="0"/>
              <a:t>на </a:t>
            </a:r>
            <a:r>
              <a:rPr lang="ru-RU" sz="2400" dirty="0" smtClean="0"/>
              <a:t>деньги,  или игры </a:t>
            </a:r>
            <a:r>
              <a:rPr lang="ru-RU" sz="2400" dirty="0"/>
              <a:t>со </a:t>
            </a:r>
            <a:r>
              <a:rPr lang="ru-RU" sz="2400" dirty="0" smtClean="0"/>
              <a:t>ставками. </a:t>
            </a:r>
            <a:r>
              <a:rPr lang="ru-RU" sz="2400" dirty="0"/>
              <a:t>Игра может продолжаться как </a:t>
            </a:r>
            <a:r>
              <a:rPr lang="ru-RU" sz="2400" dirty="0" smtClean="0"/>
              <a:t>игра умений, </a:t>
            </a:r>
            <a:r>
              <a:rPr lang="ru-RU" sz="2400" dirty="0"/>
              <a:t>но всё меняется, как только один игрок потратил достаточно денег, чтобы </a:t>
            </a:r>
            <a:r>
              <a:rPr lang="ru-RU" sz="2400" dirty="0" smtClean="0"/>
              <a:t>перейти к  игре </a:t>
            </a:r>
            <a:r>
              <a:rPr lang="ru-RU" sz="2400" dirty="0"/>
              <a:t>на </a:t>
            </a:r>
            <a:r>
              <a:rPr lang="ru-RU" sz="2400" dirty="0" smtClean="0"/>
              <a:t>деньги.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85</a:t>
            </a:fld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Приемы  принудительной монетизации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286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8. Пошаговое </a:t>
            </a:r>
            <a:r>
              <a:rPr lang="ru-RU" sz="2400" b="1" dirty="0"/>
              <a:t>открытие </a:t>
            </a:r>
            <a:r>
              <a:rPr lang="ru-RU" sz="2400" b="1" dirty="0" smtClean="0"/>
              <a:t>игры (введение ограничителей прогресса): </a:t>
            </a:r>
            <a:r>
              <a:rPr lang="ru-RU" sz="2400" dirty="0" smtClean="0"/>
              <a:t>для </a:t>
            </a:r>
            <a:r>
              <a:rPr lang="ru-RU" sz="2400" dirty="0"/>
              <a:t>продолжения роста в игре </a:t>
            </a:r>
            <a:r>
              <a:rPr lang="ru-RU" sz="2400" dirty="0" smtClean="0"/>
              <a:t>игроку следует </a:t>
            </a:r>
            <a:r>
              <a:rPr lang="ru-RU" sz="2400" dirty="0"/>
              <a:t>потратить некоторую сумму денег. 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Жёсткий </a:t>
            </a:r>
            <a:r>
              <a:rPr lang="ru-RU" sz="2400" dirty="0"/>
              <a:t>ограничитель — </a:t>
            </a:r>
            <a:r>
              <a:rPr lang="ru-RU" sz="2400" dirty="0" smtClean="0"/>
              <a:t>невозможность продолжать игру, не заплатив.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Мягкий </a:t>
            </a:r>
            <a:r>
              <a:rPr lang="ru-RU" sz="2400" dirty="0"/>
              <a:t>ограничитель — </a:t>
            </a:r>
            <a:r>
              <a:rPr lang="ru-RU" sz="2400" dirty="0" smtClean="0"/>
              <a:t>ситуация</a:t>
            </a:r>
            <a:r>
              <a:rPr lang="ru-RU" sz="2400" dirty="0"/>
              <a:t>, когда игрок может пройти через ограничение, </a:t>
            </a:r>
            <a:r>
              <a:rPr lang="ru-RU" sz="2400" dirty="0" smtClean="0"/>
              <a:t>но со </a:t>
            </a:r>
            <a:r>
              <a:rPr lang="ru-RU" sz="2400" dirty="0"/>
              <a:t>временем. 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Чтобы </a:t>
            </a:r>
            <a:r>
              <a:rPr lang="ru-RU" sz="2400" dirty="0"/>
              <a:t>улучшить эффективность мягкого ограничителя, </a:t>
            </a:r>
            <a:r>
              <a:rPr lang="ru-RU" sz="2400" dirty="0" smtClean="0"/>
              <a:t>«</a:t>
            </a:r>
            <a:r>
              <a:rPr lang="ru-RU" sz="2400" dirty="0"/>
              <a:t>заработанные» ресурсы теряются (удаляются</a:t>
            </a:r>
            <a:r>
              <a:rPr lang="ru-RU" sz="2400" dirty="0" smtClean="0"/>
              <a:t>), </a:t>
            </a:r>
            <a:r>
              <a:rPr lang="ru-RU" sz="2400" dirty="0"/>
              <a:t>если не потратить реальные деньги.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86</a:t>
            </a:fld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Внутриигровые</a:t>
            </a:r>
            <a:r>
              <a:rPr lang="ru-RU" dirty="0" smtClean="0"/>
              <a:t> покупки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Покупаемые товары (услуги) являются </a:t>
            </a:r>
            <a:r>
              <a:rPr lang="ru-RU" sz="2800" dirty="0"/>
              <a:t>блоками для прохождения игры. </a:t>
            </a:r>
            <a:endParaRPr lang="ru-RU" sz="2800" dirty="0" smtClean="0"/>
          </a:p>
          <a:p>
            <a:pPr algn="just"/>
            <a:r>
              <a:rPr lang="ru-RU" sz="2800" dirty="0" smtClean="0"/>
              <a:t>Встроенная покупка - </a:t>
            </a:r>
            <a:r>
              <a:rPr lang="ru-RU" sz="2800" dirty="0" err="1" smtClean="0"/>
              <a:t>pay</a:t>
            </a:r>
            <a:r>
              <a:rPr lang="ru-RU" sz="2800" dirty="0" smtClean="0"/>
              <a:t> </a:t>
            </a:r>
            <a:r>
              <a:rPr lang="ru-RU" sz="2800" dirty="0" err="1"/>
              <a:t>wall</a:t>
            </a:r>
            <a:r>
              <a:rPr lang="ru-RU" sz="2800" dirty="0"/>
              <a:t>, </a:t>
            </a:r>
            <a:r>
              <a:rPr lang="ru-RU" sz="2800" dirty="0" smtClean="0"/>
              <a:t>этап, который </a:t>
            </a:r>
            <a:r>
              <a:rPr lang="ru-RU" sz="2800" dirty="0"/>
              <a:t>не пройти, не заплатив.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Пример </a:t>
            </a:r>
            <a:r>
              <a:rPr lang="ru-RU" sz="2800" dirty="0"/>
              <a:t>– </a:t>
            </a:r>
            <a:r>
              <a:rPr lang="ru-RU" sz="2800" dirty="0" err="1"/>
              <a:t>Candy</a:t>
            </a:r>
            <a:r>
              <a:rPr lang="ru-RU" sz="2800" dirty="0"/>
              <a:t> </a:t>
            </a:r>
            <a:r>
              <a:rPr lang="ru-RU" sz="2800" dirty="0" err="1"/>
              <a:t>Crush</a:t>
            </a:r>
            <a:r>
              <a:rPr lang="ru-RU" sz="2800" dirty="0"/>
              <a:t> </a:t>
            </a:r>
            <a:r>
              <a:rPr lang="ru-RU" sz="2800" dirty="0" err="1"/>
              <a:t>Saga</a:t>
            </a:r>
            <a:r>
              <a:rPr lang="ru-RU" sz="2800" dirty="0"/>
              <a:t>, где определенные уровни практически невозможно пройти, не купив определенные предметы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87</a:t>
            </a:fld>
            <a:endParaRPr 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АКЦИОННАЯ МОДЕЛЬ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 smtClean="0"/>
              <a:t>Когда </a:t>
            </a:r>
            <a:r>
              <a:rPr lang="ru-RU" sz="2600" dirty="0"/>
              <a:t>в игре реализована игровая экономика, разработчик всегда может дать возможность игроку повлиять на эту экономику (скидки, распродажи, различные механизмы, воспринимаемые игроком как покупку чего-то дешевле). Цены при такой модели изначально завышаются, в итоге при запуске акций игрок считает, что получает скидку. </a:t>
            </a:r>
            <a:endParaRPr lang="ru-RU" sz="2600" dirty="0" smtClean="0"/>
          </a:p>
          <a:p>
            <a:pPr algn="just"/>
            <a:r>
              <a:rPr lang="ru-RU" sz="2600" dirty="0" smtClean="0"/>
              <a:t>Принцип</a:t>
            </a:r>
            <a:r>
              <a:rPr lang="ru-RU" sz="2600" dirty="0"/>
              <a:t>: игрок может упустить возможность использовать эту акцию. Говорится, что это уникальное предложение, и, если он им не воспользуется, он его потеряет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88</a:t>
            </a:fld>
            <a:endParaRPr 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ЛОТЕРЕИ И АЗАРТНЫЕ ИГРЫ  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357298"/>
            <a:ext cx="86439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Изначальная цель участия - получить вещь или игровую валюту, которая разыгрывается в этих механиках. Только при получении этих предметов есть надежда, что игрок вернется к игре. 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Азарт </a:t>
            </a:r>
            <a:r>
              <a:rPr lang="ru-RU" sz="2800" dirty="0"/>
              <a:t>выигрыша, основанный на </a:t>
            </a:r>
            <a:r>
              <a:rPr lang="ru-RU" sz="2800" dirty="0" smtClean="0"/>
              <a:t>алчности, </a:t>
            </a:r>
            <a:r>
              <a:rPr lang="ru-RU" sz="2800" dirty="0"/>
              <a:t>работает всегда и безотказно.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Если </a:t>
            </a:r>
            <a:r>
              <a:rPr lang="ru-RU" sz="2800" dirty="0"/>
              <a:t>игроку дать случайные механики (</a:t>
            </a:r>
            <a:r>
              <a:rPr lang="ru-RU" sz="2800" dirty="0" smtClean="0"/>
              <a:t>нечестные), </a:t>
            </a:r>
            <a:r>
              <a:rPr lang="ru-RU" sz="2800" dirty="0"/>
              <a:t>то </a:t>
            </a:r>
            <a:r>
              <a:rPr lang="ru-RU" sz="2800" dirty="0" smtClean="0"/>
              <a:t>игроки будут платить </a:t>
            </a:r>
            <a:r>
              <a:rPr lang="ru-RU" sz="2800" dirty="0"/>
              <a:t>и немного </a:t>
            </a:r>
            <a:r>
              <a:rPr lang="ru-RU" sz="2800" dirty="0" smtClean="0"/>
              <a:t>забудут про </a:t>
            </a:r>
            <a:r>
              <a:rPr lang="ru-RU" sz="2800" dirty="0"/>
              <a:t>саму игру.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89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МДЭ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800" b="1" dirty="0"/>
              <a:t>Механика </a:t>
            </a:r>
            <a:r>
              <a:rPr lang="ru-RU" sz="2800" dirty="0"/>
              <a:t>описывает отдельные компоненты игры на уровне данных и алгоритмов</a:t>
            </a:r>
            <a:r>
              <a:rPr lang="ru-RU" sz="2800" dirty="0" smtClean="0"/>
              <a:t>.</a:t>
            </a:r>
          </a:p>
          <a:p>
            <a:pPr algn="just" fontAlgn="base"/>
            <a:endParaRPr lang="ru-RU" sz="2800" dirty="0"/>
          </a:p>
          <a:p>
            <a:pPr algn="just" fontAlgn="base"/>
            <a:r>
              <a:rPr lang="ru-RU" sz="2800" b="1" dirty="0"/>
              <a:t>Динамика </a:t>
            </a:r>
            <a:r>
              <a:rPr lang="ru-RU" sz="2800" dirty="0"/>
              <a:t>описывает поведение механики в действии, когда та отвечает на действия игрока и любые других вмешательства с течением времени.</a:t>
            </a:r>
          </a:p>
          <a:p>
            <a:pPr algn="just" fontAlgn="base"/>
            <a:endParaRPr lang="ru-RU" sz="2800" b="1" dirty="0" smtClean="0"/>
          </a:p>
          <a:p>
            <a:pPr algn="just" fontAlgn="base"/>
            <a:r>
              <a:rPr lang="ru-RU" sz="2800" b="1" dirty="0" smtClean="0"/>
              <a:t>Эстетика</a:t>
            </a:r>
            <a:r>
              <a:rPr lang="ru-RU" sz="2800" b="1" dirty="0"/>
              <a:t> </a:t>
            </a:r>
            <a:r>
              <a:rPr lang="ru-RU" sz="2800" dirty="0"/>
              <a:t>описывает желаемую эмоциональную реакцию игрока при его взаимодействии с игровой системой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ВСТРОЕННАЯ РЕКЛАМА 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Реклама </a:t>
            </a:r>
            <a:r>
              <a:rPr lang="ru-RU" sz="2400" dirty="0"/>
              <a:t>- один из самых хороших и простых способов для начинающих разработчиков повысить прибыльность своего проекта. </a:t>
            </a:r>
            <a:endParaRPr lang="ru-RU" sz="2400" dirty="0" smtClean="0"/>
          </a:p>
          <a:p>
            <a:pPr algn="just"/>
            <a:r>
              <a:rPr lang="ru-RU" sz="2400" dirty="0" smtClean="0"/>
              <a:t>Способы включения рекламы: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выплата </a:t>
            </a:r>
            <a:r>
              <a:rPr lang="ru-RU" sz="2400" dirty="0"/>
              <a:t>валюты за просмотр, </a:t>
            </a: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пропуск </a:t>
            </a:r>
            <a:r>
              <a:rPr lang="ru-RU" sz="2400" dirty="0"/>
              <a:t>времени на окончание действий, </a:t>
            </a: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покупка </a:t>
            </a:r>
            <a:r>
              <a:rPr lang="ru-RU" sz="2400" dirty="0"/>
              <a:t>спец. возможностей, </a:t>
            </a:r>
            <a:endParaRPr lang="ru-RU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увеличение </a:t>
            </a:r>
            <a:r>
              <a:rPr lang="ru-RU" sz="2400" dirty="0"/>
              <a:t>валюты за вход в игру. 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Начинающие </a:t>
            </a:r>
            <a:r>
              <a:rPr lang="ru-RU" sz="2400" dirty="0"/>
              <a:t>разработчики </a:t>
            </a:r>
            <a:r>
              <a:rPr lang="ru-RU" sz="2400" dirty="0" smtClean="0"/>
              <a:t>боятся,  что игрок из- за рекламы уйдет</a:t>
            </a:r>
            <a:r>
              <a:rPr lang="ru-RU" sz="2400" dirty="0"/>
              <a:t>. </a:t>
            </a:r>
            <a:endParaRPr lang="ru-RU" sz="2400" dirty="0" smtClean="0"/>
          </a:p>
          <a:p>
            <a:pPr algn="just"/>
            <a:r>
              <a:rPr lang="ru-RU" sz="2400" dirty="0" smtClean="0"/>
              <a:t>Но лучше, когда игрок уходит, успев принести прибыль.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90</a:t>
            </a:fld>
            <a:endParaRPr 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ПРОДАЖА КОНТЕНТА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Этот </a:t>
            </a:r>
            <a:r>
              <a:rPr lang="ru-RU" sz="3600" dirty="0"/>
              <a:t>способ используется активно в PC-играх и на консолях, при этом он находится на большом </a:t>
            </a:r>
            <a:r>
              <a:rPr lang="ru-RU" sz="3600" dirty="0" smtClean="0"/>
              <a:t>подъеме, но пока не </a:t>
            </a:r>
            <a:r>
              <a:rPr lang="ru-RU" sz="3600" dirty="0"/>
              <a:t>нашел применения в мобильных </a:t>
            </a:r>
            <a:r>
              <a:rPr lang="ru-RU" sz="3600" dirty="0" smtClean="0"/>
              <a:t>играх.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91</a:t>
            </a:fld>
            <a:endParaRPr lang="ru-RU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ПРОДАЖА ИГРОВОГО ПРОЦЕССА</a:t>
            </a:r>
            <a:endParaRPr lang="ru-RU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Баланс </a:t>
            </a:r>
            <a:r>
              <a:rPr lang="ru-RU" sz="3600" dirty="0"/>
              <a:t>игрового процесса чаще строится по параболе или гиперболе: сначала все происходит очень быстро, а потом постепенно замедляется. </a:t>
            </a:r>
            <a:endParaRPr lang="ru-RU" sz="3600" dirty="0" smtClean="0"/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Именно </a:t>
            </a:r>
            <a:r>
              <a:rPr lang="ru-RU" sz="3600" dirty="0"/>
              <a:t>здесь находятся точки, где игрок готов </a:t>
            </a:r>
            <a:r>
              <a:rPr lang="ru-RU" sz="3600" dirty="0" smtClean="0"/>
              <a:t>платить (оплатил </a:t>
            </a:r>
            <a:r>
              <a:rPr lang="ru-RU" sz="3600" dirty="0"/>
              <a:t>– резко поднялся </a:t>
            </a:r>
            <a:r>
              <a:rPr lang="ru-RU" sz="3600" dirty="0" smtClean="0"/>
              <a:t>вверх).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92</a:t>
            </a:fld>
            <a:endParaRPr 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 smtClean="0"/>
              <a:t>ОПЫТ </a:t>
            </a:r>
            <a:r>
              <a:rPr lang="ru-RU" cap="all" dirty="0" err="1" smtClean="0"/>
              <a:t>МОНЕТИЗАЦИи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Существует </a:t>
            </a:r>
            <a:r>
              <a:rPr lang="ru-RU" sz="2800" dirty="0"/>
              <a:t>статистика платежей первого дня. В первые 24 часа игрок вводит </a:t>
            </a:r>
            <a:r>
              <a:rPr lang="ru-RU" sz="2800" dirty="0" smtClean="0"/>
              <a:t>в игру </a:t>
            </a:r>
            <a:r>
              <a:rPr lang="ru-RU" sz="2800" dirty="0"/>
              <a:t>порядка 20% всех своих платежей – это самый большой пик из всех платежей. </a:t>
            </a:r>
            <a:endParaRPr lang="ru-RU" sz="2800" dirty="0" smtClean="0"/>
          </a:p>
          <a:p>
            <a:pPr algn="just"/>
            <a:r>
              <a:rPr lang="ru-RU" sz="2800" dirty="0" smtClean="0"/>
              <a:t>Первые </a:t>
            </a:r>
            <a:r>
              <a:rPr lang="ru-RU" sz="2800" dirty="0"/>
              <a:t>дни – 18% всего заработка игры. </a:t>
            </a:r>
            <a:endParaRPr lang="ru-RU" sz="2800" dirty="0" smtClean="0"/>
          </a:p>
          <a:p>
            <a:pPr algn="just"/>
            <a:r>
              <a:rPr lang="ru-RU" sz="2800" dirty="0" smtClean="0"/>
              <a:t>При </a:t>
            </a:r>
            <a:r>
              <a:rPr lang="ru-RU" sz="2800" dirty="0"/>
              <a:t>этом все меньше и меньше пользователей остается в игре </a:t>
            </a:r>
            <a:r>
              <a:rPr lang="ru-RU" sz="2800" dirty="0" smtClean="0"/>
              <a:t>далее. </a:t>
            </a:r>
          </a:p>
          <a:p>
            <a:pPr algn="just"/>
            <a:r>
              <a:rPr lang="ru-RU" sz="2800" dirty="0" smtClean="0"/>
              <a:t>Игрок</a:t>
            </a:r>
            <a:r>
              <a:rPr lang="ru-RU" sz="2800" dirty="0"/>
              <a:t>, который играет 30 дней, платит на 60% больше денег </a:t>
            </a:r>
            <a:r>
              <a:rPr lang="ru-RU" sz="2800" dirty="0" smtClean="0"/>
              <a:t>за </a:t>
            </a:r>
            <a:r>
              <a:rPr lang="ru-RU" sz="2800" dirty="0" err="1"/>
              <a:t>контент</a:t>
            </a:r>
            <a:r>
              <a:rPr lang="ru-RU" sz="2800" dirty="0"/>
              <a:t>, чем пользователь первого дня.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93</a:t>
            </a:fld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cap="all" dirty="0" smtClean="0"/>
              <a:t>УДЕРЖАНИЕ ИМЕЮЩИХСЯ ИГРОКОВ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Даже если игра </a:t>
            </a:r>
            <a:r>
              <a:rPr lang="ru-RU" sz="2800" dirty="0" smtClean="0"/>
              <a:t>интересна </a:t>
            </a:r>
            <a:r>
              <a:rPr lang="ru-RU" sz="2800" dirty="0"/>
              <a:t>и сама по себе хорошо удерживает игроков, оператор может улучшить этот показатель</a:t>
            </a:r>
            <a:r>
              <a:rPr lang="ru-RU" sz="2800" dirty="0" smtClean="0"/>
              <a:t>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Методы – организация акций, марафонов по прохождению определенного фрагмента игры (стимулирование определенной ежедневной активности </a:t>
            </a:r>
            <a:r>
              <a:rPr lang="ru-RU" sz="2800" dirty="0"/>
              <a:t>игроков</a:t>
            </a:r>
            <a:r>
              <a:rPr lang="ru-RU" sz="2800" dirty="0" smtClean="0"/>
              <a:t>, часто связанной с </a:t>
            </a:r>
            <a:r>
              <a:rPr lang="ru-RU" sz="2800" dirty="0" err="1" smtClean="0"/>
              <a:t>внутриигровыми</a:t>
            </a:r>
            <a:r>
              <a:rPr lang="ru-RU" sz="2800" dirty="0" smtClean="0"/>
              <a:t> покупками).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94</a:t>
            </a:fld>
            <a:endParaRPr 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cap="all" dirty="0" smtClean="0"/>
              <a:t>ПРИВЛЕЧЕНИЕ НОВЫХ ИГРОКОВ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714488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 Ключевые </a:t>
            </a:r>
            <a:r>
              <a:rPr lang="ru-RU" sz="2800" dirty="0"/>
              <a:t>мероприятия по привлечению игроков начинаются в процессе запуска игры.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Чтобы </a:t>
            </a:r>
            <a:r>
              <a:rPr lang="ru-RU" sz="2800" dirty="0"/>
              <a:t>аудитория не выгорала, в процессе оперирования ведется непрерывная работа по привлечению новых игроков как с помощью запуска прямого трафика, так и PR-активностями, и впоследствии органикой, спецпроектами, и др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 smtClean="0"/>
              <a:t>Методы привлечения – предмет маркетинга.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95</a:t>
            </a:fld>
            <a:endParaRPr 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cap="all" dirty="0" smtClean="0"/>
              <a:t>ВОЗВРАТ УШЕДШИХ ИГРОКОВ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Методы: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Рассылки  </a:t>
            </a:r>
            <a:r>
              <a:rPr lang="ru-RU" sz="2800" dirty="0"/>
              <a:t>ушедшим игрокам с подарком для тех, кто </a:t>
            </a:r>
            <a:r>
              <a:rPr lang="ru-RU" sz="2800" dirty="0" smtClean="0"/>
              <a:t>вернется;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приглашение </a:t>
            </a:r>
            <a:r>
              <a:rPr lang="ru-RU" sz="2800" dirty="0"/>
              <a:t>зайти в игру в определенный период и сделать платеж до определенной суммы, получив при этом бонус x2 или </a:t>
            </a:r>
            <a:r>
              <a:rPr lang="ru-RU" sz="2800" dirty="0" smtClean="0"/>
              <a:t>x3.</a:t>
            </a:r>
          </a:p>
          <a:p>
            <a:pPr algn="just"/>
            <a:r>
              <a:rPr lang="ru-RU" sz="2800" smtClean="0"/>
              <a:t>Вложив </a:t>
            </a:r>
            <a:r>
              <a:rPr lang="ru-RU" sz="2800" dirty="0"/>
              <a:t>небольшую сумму и вернувшись </a:t>
            </a:r>
            <a:r>
              <a:rPr lang="ru-RU" sz="2800" dirty="0" smtClean="0"/>
              <a:t>в игру,  </a:t>
            </a:r>
            <a:r>
              <a:rPr lang="ru-RU" sz="2800" dirty="0"/>
              <a:t>платящие </a:t>
            </a:r>
            <a:r>
              <a:rPr lang="ru-RU" sz="2800" dirty="0" smtClean="0"/>
              <a:t>игроки </a:t>
            </a:r>
            <a:r>
              <a:rPr lang="ru-RU" sz="2800" dirty="0"/>
              <a:t>в большинстве своем продолжают вкладывать деньги и сверх бонусного лимита.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96</a:t>
            </a:fld>
            <a:endParaRPr lang="ru-R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 smtClean="0"/>
              <a:t>УЧАСТНИКИ ПРОЦЕССА ОПЕРИРОВАНИЯ</a:t>
            </a:r>
            <a:endParaRPr lang="ru-RU" dirty="0"/>
          </a:p>
        </p:txBody>
      </p:sp>
      <p:pic>
        <p:nvPicPr>
          <p:cNvPr id="52226" name="Picture 2" descr="http://hsbi.hse.ru/upload/career/cases/zil-2/zil2-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410575" cy="3895725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97</a:t>
            </a:fld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Продюсер – </a:t>
            </a:r>
            <a:r>
              <a:rPr lang="uk-UA" dirty="0" err="1" smtClean="0"/>
              <a:t>центральная</a:t>
            </a:r>
            <a:r>
              <a:rPr lang="uk-UA" dirty="0" smtClean="0"/>
              <a:t> </a:t>
            </a:r>
            <a:r>
              <a:rPr lang="uk-UA" dirty="0" err="1" smtClean="0"/>
              <a:t>фигура</a:t>
            </a:r>
            <a:r>
              <a:rPr lang="uk-UA" dirty="0" smtClean="0"/>
              <a:t> </a:t>
            </a:r>
            <a:r>
              <a:rPr lang="uk-UA" dirty="0" err="1" smtClean="0"/>
              <a:t>оперирования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714488"/>
            <a:ext cx="82868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Функции</a:t>
            </a:r>
            <a:r>
              <a:rPr lang="ru-RU" sz="3200" dirty="0"/>
              <a:t> </a:t>
            </a:r>
            <a:r>
              <a:rPr lang="ru-RU" sz="3200" dirty="0" smtClean="0"/>
              <a:t>продюсера:</a:t>
            </a:r>
          </a:p>
          <a:p>
            <a:pPr algn="just"/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Обеспечение игры всеми необходимыми ресурсами </a:t>
            </a:r>
            <a:r>
              <a:rPr lang="ru-RU" sz="3200" dirty="0"/>
              <a:t>как для запуска, так и для последующей поддержки с непрерывным ростом ключевых </a:t>
            </a:r>
            <a:r>
              <a:rPr lang="ru-RU" sz="3200" dirty="0" smtClean="0"/>
              <a:t>показателей;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Связь между </a:t>
            </a:r>
            <a:r>
              <a:rPr lang="ru-RU" sz="3200" dirty="0"/>
              <a:t>командой, руководством, разработчиками и игроками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98</a:t>
            </a:fld>
            <a:endParaRPr lang="ru-R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Основные направления работы продюсера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357298"/>
            <a:ext cx="86439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Решение </a:t>
            </a:r>
            <a:r>
              <a:rPr lang="ru-RU" sz="2800" dirty="0"/>
              <a:t>любых проблем на проекте. 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Внутренние </a:t>
            </a:r>
            <a:r>
              <a:rPr lang="ru-RU" sz="2800" dirty="0"/>
              <a:t>коммуникации с командой оперирования, с разработчиками, с руководством</a:t>
            </a:r>
            <a:r>
              <a:rPr lang="ru-RU" sz="28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Внешние </a:t>
            </a:r>
            <a:r>
              <a:rPr lang="ru-RU" sz="2800" dirty="0"/>
              <a:t>коммуникации с игроками и </a:t>
            </a:r>
            <a:r>
              <a:rPr lang="ru-RU" sz="2800" dirty="0" smtClean="0"/>
              <a:t>СМИ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Тактическое </a:t>
            </a:r>
            <a:r>
              <a:rPr lang="ru-RU" sz="2800" dirty="0"/>
              <a:t>и стратегическое управление своим проектом, принятие </a:t>
            </a:r>
            <a:r>
              <a:rPr lang="ru-RU" sz="2800" dirty="0" smtClean="0"/>
              <a:t>решений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Планирование</a:t>
            </a:r>
            <a:r>
              <a:rPr lang="ru-RU" sz="2800" dirty="0"/>
              <a:t>, постановка задач и контроль выполнения </a:t>
            </a:r>
            <a:r>
              <a:rPr lang="ru-RU" sz="2800" dirty="0" smtClean="0"/>
              <a:t>планов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Анализ </a:t>
            </a:r>
            <a:r>
              <a:rPr lang="ru-RU" sz="2800" dirty="0"/>
              <a:t>показателей проекта, подготовка отчетов, выработка и реализация мер по улучшению ключевых показателей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39A-1486-41FE-8ABA-CD5EB1B890BA}" type="slidenum">
              <a:rPr lang="ru-RU" smtClean="0"/>
              <a:pPr/>
              <a:t>99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432</TotalTime>
  <Words>6447</Words>
  <Application>Microsoft Office PowerPoint</Application>
  <PresentationFormat>Экран (4:3)</PresentationFormat>
  <Paragraphs>821</Paragraphs>
  <Slides>141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141</vt:i4>
      </vt:variant>
    </vt:vector>
  </HeadingPairs>
  <TitlesOfParts>
    <vt:vector size="142" baseType="lpstr">
      <vt:lpstr>Официальная</vt:lpstr>
      <vt:lpstr>Аспекты разработки игр:</vt:lpstr>
      <vt:lpstr>Подходы к созданию игр</vt:lpstr>
      <vt:lpstr>1. World Driven: разработка игры начинается с создания игровой вселенной</vt:lpstr>
      <vt:lpstr>Слайд 4</vt:lpstr>
      <vt:lpstr>2. Gameplay Driven </vt:lpstr>
      <vt:lpstr>МДЭ: Формальный подход к гейм-дизайну и изучению игр</vt:lpstr>
      <vt:lpstr>Слайд 7</vt:lpstr>
      <vt:lpstr>Структура МДЭ</vt:lpstr>
      <vt:lpstr>ЭЛЕМЕНТЫ МДЭ</vt:lpstr>
      <vt:lpstr>Разные точки зрения на игру</vt:lpstr>
      <vt:lpstr>Игра в интерпретации МДЭ</vt:lpstr>
      <vt:lpstr>Слайд 12</vt:lpstr>
      <vt:lpstr> Эстетические компоненты, формирующие впечатление игрока от  игр:</vt:lpstr>
      <vt:lpstr>Пример</vt:lpstr>
      <vt:lpstr>Слайд 15</vt:lpstr>
      <vt:lpstr>Семь этапов создания игры</vt:lpstr>
      <vt:lpstr>1. Концептирование (Concept)</vt:lpstr>
      <vt:lpstr>Назначение документации для разных специалистов</vt:lpstr>
      <vt:lpstr>Вся проектная и продуктовая документация должна поддерживаться в актуальном состоянии на всех этапах развития проекта.</vt:lpstr>
      <vt:lpstr>Ключевые принципы формирования продуктовой документации</vt:lpstr>
      <vt:lpstr>Результаты этапа:</vt:lpstr>
      <vt:lpstr>Определение цели</vt:lpstr>
      <vt:lpstr>Слайд 23</vt:lpstr>
      <vt:lpstr>Слайд 24</vt:lpstr>
      <vt:lpstr>Выбор средств</vt:lpstr>
      <vt:lpstr>Игровая механика</vt:lpstr>
      <vt:lpstr>Слайд 27</vt:lpstr>
      <vt:lpstr>2. Прототипирование (Prototyping)</vt:lpstr>
      <vt:lpstr>3. Вертикальный срез (Vertical Slice)</vt:lpstr>
      <vt:lpstr>Особенности создаваемой версии:</vt:lpstr>
      <vt:lpstr>4. Производство контента (Content production)</vt:lpstr>
      <vt:lpstr>Уровни (левел- дизайн)</vt:lpstr>
      <vt:lpstr>Слайд 33</vt:lpstr>
      <vt:lpstr>Цели дизайна уровней</vt:lpstr>
      <vt:lpstr>Слайд 35</vt:lpstr>
      <vt:lpstr>Слайд 36</vt:lpstr>
      <vt:lpstr>Основные этапы создания уровней: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Графика (оформление игры)</vt:lpstr>
      <vt:lpstr>Слайд 53</vt:lpstr>
      <vt:lpstr>Слайд 54</vt:lpstr>
      <vt:lpstr>Сюжет</vt:lpstr>
      <vt:lpstr>Слайд 56</vt:lpstr>
      <vt:lpstr>5. Friends &amp; Family / CBT (закрытое бета-тестирование)</vt:lpstr>
      <vt:lpstr>Выполнение этапа</vt:lpstr>
      <vt:lpstr>Задачи этапа:</vt:lpstr>
      <vt:lpstr>6. Soft Launch / OBT (открытый бета-тест)</vt:lpstr>
      <vt:lpstr>Содержание этапа: </vt:lpstr>
      <vt:lpstr>7. Release (выпуск)</vt:lpstr>
      <vt:lpstr>Содержание этапа:</vt:lpstr>
      <vt:lpstr>Функции команды разработчиков:</vt:lpstr>
      <vt:lpstr>Поддержка разработанной игры</vt:lpstr>
      <vt:lpstr>Пути поддержки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Оперирование игр</vt:lpstr>
      <vt:lpstr>Оперирование игр</vt:lpstr>
      <vt:lpstr>Игровые платформы</vt:lpstr>
      <vt:lpstr>Платформы PC игр</vt:lpstr>
      <vt:lpstr>В основе оперирования – четыре вида деятельности:</vt:lpstr>
      <vt:lpstr>МОНЕТИЗАЦИЯ</vt:lpstr>
      <vt:lpstr>F2P (free-to-play)</vt:lpstr>
      <vt:lpstr>F2P (free-to-play)</vt:lpstr>
      <vt:lpstr>Уловка для монетизации в F2P – принудительная монетизация</vt:lpstr>
      <vt:lpstr>Приемы  принудительной монетизации</vt:lpstr>
      <vt:lpstr>Приемы  принудительной монетизации</vt:lpstr>
      <vt:lpstr>Приемы  принудительной монетизации</vt:lpstr>
      <vt:lpstr>Приемы  принудительной монетизации</vt:lpstr>
      <vt:lpstr>Внутриигровые покупки</vt:lpstr>
      <vt:lpstr>АКЦИОННАЯ МОДЕЛЬ</vt:lpstr>
      <vt:lpstr>ЛОТЕРЕИ И АЗАРТНЫЕ ИГРЫ  </vt:lpstr>
      <vt:lpstr>ВСТРОЕННАЯ РЕКЛАМА </vt:lpstr>
      <vt:lpstr>ПРОДАЖА КОНТЕНТА</vt:lpstr>
      <vt:lpstr>ПРОДАЖА ИГРОВОГО ПРОЦЕССА</vt:lpstr>
      <vt:lpstr>ОПЫТ МОНЕТИЗАЦИи</vt:lpstr>
      <vt:lpstr>УДЕРЖАНИЕ ИМЕЮЩИХСЯ ИГРОКОВ</vt:lpstr>
      <vt:lpstr>ПРИВЛЕЧЕНИЕ НОВЫХ ИГРОКОВ</vt:lpstr>
      <vt:lpstr>ВОЗВРАТ УШЕДШИХ ИГРОКОВ</vt:lpstr>
      <vt:lpstr>УЧАСТНИКИ ПРОЦЕССА ОПЕРИРОВАНИЯ</vt:lpstr>
      <vt:lpstr>Продюсер – центральная фигура оперирования</vt:lpstr>
      <vt:lpstr>Основные направления работы продюсера</vt:lpstr>
      <vt:lpstr>Продюсеры различных этапов разработки</vt:lpstr>
      <vt:lpstr>МАРКЕТИНГ И PR</vt:lpstr>
      <vt:lpstr>КОМЬЮНИТИ-МЕНЕДЖЕМЕНТ</vt:lpstr>
      <vt:lpstr>ГЕЙМ-МАСТЕРА</vt:lpstr>
      <vt:lpstr>ЛОКАЛИЗАТОРЫ</vt:lpstr>
      <vt:lpstr>ДИЗАЙНЕРЫ</vt:lpstr>
      <vt:lpstr>ВЕБЕРЫ</vt:lpstr>
      <vt:lpstr>АДМИНЫ</vt:lpstr>
      <vt:lpstr>ДРУГИЕ СОТРУДНИКИ</vt:lpstr>
      <vt:lpstr>Портрет потенциального клиента (профиль потребителя)</vt:lpstr>
      <vt:lpstr>Использование профиля потребителя:</vt:lpstr>
      <vt:lpstr>Профиль потребителя - </vt:lpstr>
      <vt:lpstr>Составляющие профиля потребителя: </vt:lpstr>
      <vt:lpstr>Составляющие профиля потребителя: </vt:lpstr>
      <vt:lpstr>Карта эмпатии</vt:lpstr>
      <vt:lpstr>Карта эмпатии</vt:lpstr>
      <vt:lpstr>Главная задача карты эмпатии- </vt:lpstr>
      <vt:lpstr>Этапы заполнения КАРТы ЭМПАТИИ</vt:lpstr>
      <vt:lpstr>Шаблон карты:  В центре - персонаж, олицетворяющий пользователя. 6 блоков  характеризуют пользователя</vt:lpstr>
      <vt:lpstr>Блок 1. Что он видит?</vt:lpstr>
      <vt:lpstr>Блок 2. Что он слышит?</vt:lpstr>
      <vt:lpstr>Блок 3. О чем он думает и что чувствует?</vt:lpstr>
      <vt:lpstr>Блок 4. Что он говорит и делает?</vt:lpstr>
      <vt:lpstr>Блок 5. Страхи и проблемы (Pain)</vt:lpstr>
      <vt:lpstr>Блок 6. Ценность (Gain)</vt:lpstr>
      <vt:lpstr>Слайд 125</vt:lpstr>
      <vt:lpstr>Методы сбора информации</vt:lpstr>
      <vt:lpstr>Слайд 127</vt:lpstr>
      <vt:lpstr>Профиль потребителя – инструмент для решения задач:</vt:lpstr>
      <vt:lpstr>Пример профиля</vt:lpstr>
      <vt:lpstr>ДИЗАЙН-ДОКУМЕНТ</vt:lpstr>
      <vt:lpstr>Оглавление дизайн-документа</vt:lpstr>
      <vt:lpstr>Объектная модель</vt:lpstr>
      <vt:lpstr>Слайд 133</vt:lpstr>
      <vt:lpstr>Дополнительно:</vt:lpstr>
      <vt:lpstr> Функциональная спецификация</vt:lpstr>
      <vt:lpstr> Контент игры </vt:lpstr>
      <vt:lpstr>Интерфейс</vt:lpstr>
      <vt:lpstr>Монетизация</vt:lpstr>
      <vt:lpstr>Виральность</vt:lpstr>
      <vt:lpstr>Техническая спецификация </vt:lpstr>
      <vt:lpstr>База знаний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66</cp:revision>
  <dcterms:created xsi:type="dcterms:W3CDTF">2017-07-26T12:32:14Z</dcterms:created>
  <dcterms:modified xsi:type="dcterms:W3CDTF">2017-08-21T11:30:16Z</dcterms:modified>
</cp:coreProperties>
</file>