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8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3" r:id="rId12"/>
    <p:sldId id="266" r:id="rId13"/>
    <p:sldId id="268" r:id="rId14"/>
    <p:sldId id="269" r:id="rId15"/>
    <p:sldId id="267" r:id="rId16"/>
    <p:sldId id="270" r:id="rId17"/>
    <p:sldId id="271" r:id="rId18"/>
    <p:sldId id="272" r:id="rId19"/>
    <p:sldId id="273" r:id="rId20"/>
    <p:sldId id="275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3" r:id="rId58"/>
    <p:sldId id="312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2" r:id="rId67"/>
    <p:sldId id="323" r:id="rId68"/>
    <p:sldId id="324" r:id="rId69"/>
    <p:sldId id="325" r:id="rId70"/>
    <p:sldId id="326" r:id="rId71"/>
    <p:sldId id="321" r:id="rId72"/>
    <p:sldId id="327" r:id="rId73"/>
    <p:sldId id="328" r:id="rId74"/>
    <p:sldId id="329" r:id="rId75"/>
    <p:sldId id="330" r:id="rId76"/>
    <p:sldId id="331" r:id="rId77"/>
    <p:sldId id="332" r:id="rId78"/>
    <p:sldId id="334" r:id="rId79"/>
    <p:sldId id="336" r:id="rId80"/>
    <p:sldId id="333" r:id="rId81"/>
    <p:sldId id="335" r:id="rId8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3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8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7E457-7193-4FF7-8A34-8D4F144DBD2F}" type="datetimeFigureOut">
              <a:rPr lang="ru-RU" smtClean="0"/>
              <a:pPr/>
              <a:t>20.08.2017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AF908-DAD5-41F4-972C-E0F98CFEE57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BC97-CD27-475F-9A20-E657E1DA81D4}" type="datetime1">
              <a:rPr lang="ru-RU" smtClean="0"/>
              <a:pPr/>
              <a:t>20.08.2017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03FF5B7-6E0C-4CC7-BD54-4DD4715A109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F7FF-1D4A-480F-8695-EE5FB040260E}" type="datetime1">
              <a:rPr lang="ru-RU" smtClean="0"/>
              <a:pPr/>
              <a:t>20.08.2017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03FF5B7-6E0C-4CC7-BD54-4DD4715A109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9D30-31A5-4B80-8AB9-EE9CD1E445E5}" type="datetime1">
              <a:rPr lang="ru-RU" smtClean="0"/>
              <a:pPr/>
              <a:t>20.08.2017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107A-95B6-4DF7-8309-C4AFEEE3F1AF}" type="datetime1">
              <a:rPr lang="ru-RU" smtClean="0"/>
              <a:pPr/>
              <a:t>20.08.2017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03FF5B7-6E0C-4CC7-BD54-4DD4715A109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6BB1-D4B8-4DEA-B390-69554F23B9FE}" type="datetime1">
              <a:rPr lang="ru-RU" smtClean="0"/>
              <a:pPr/>
              <a:t>20.08.2017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03FF5B7-6E0C-4CC7-BD54-4DD4715A109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A786518-560D-4AFD-BCF2-A3C1BE157BE1}" type="datetime1">
              <a:rPr lang="ru-RU" smtClean="0"/>
              <a:pPr/>
              <a:t>20.08.2017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BBB2-92B9-4F26-AC39-AFD6EF38A08F}" type="datetime1">
              <a:rPr lang="ru-RU" smtClean="0"/>
              <a:pPr/>
              <a:t>20.08.2017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03FF5B7-6E0C-4CC7-BD54-4DD4715A109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F960-C557-4735-A6FF-0B93000BCADF}" type="datetime1">
              <a:rPr lang="ru-RU" smtClean="0"/>
              <a:pPr/>
              <a:t>20.08.2017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03FF5B7-6E0C-4CC7-BD54-4DD4715A109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32AB-5B38-4B19-8417-7D359D0C0317}" type="datetime1">
              <a:rPr lang="ru-RU" smtClean="0"/>
              <a:pPr/>
              <a:t>20.08.2017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03FF5B7-6E0C-4CC7-BD54-4DD4715A109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03FF5B7-6E0C-4CC7-BD54-4DD4715A109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77C0-327A-4A4B-9C5C-5CBC8F589ED2}" type="datetime1">
              <a:rPr lang="ru-RU" smtClean="0"/>
              <a:pPr/>
              <a:t>20.08.2017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03FF5B7-6E0C-4CC7-BD54-4DD4715A109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A644E35-D887-4AF1-A0ED-D6E138B20FDF}" type="datetime1">
              <a:rPr lang="ru-RU" smtClean="0"/>
              <a:pPr/>
              <a:t>20.08.2017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4D44311-17A4-4E45-8379-7927043C7E19}" type="datetime1">
              <a:rPr lang="ru-RU" smtClean="0"/>
              <a:pPr/>
              <a:t>20.08.2017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03FF5B7-6E0C-4CC7-BD54-4DD4715A109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Баланс в компьютерных играх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1502688"/>
            <a:ext cx="81439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b="1" u="sng" dirty="0" smtClean="0"/>
              <a:t>Игровой баланс</a:t>
            </a:r>
            <a:r>
              <a:rPr lang="ru-RU" sz="3600" b="1" dirty="0" smtClean="0"/>
              <a:t>  </a:t>
            </a:r>
            <a:r>
              <a:rPr lang="ru-RU" sz="3600" dirty="0" smtClean="0"/>
              <a:t>(в любых играх: (спортивных, настольных, компьютерных и прочих) —равновесие между персонажами, командами, тактиками игры и другими игровыми объектами. </a:t>
            </a:r>
            <a:endParaRPr lang="ru-RU" sz="3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Баланс принимаемых решений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71472" y="1643050"/>
            <a:ext cx="835824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Среди всех решений, которые может принять игрок, должно быть большое количество решений, </a:t>
            </a:r>
            <a:r>
              <a:rPr lang="ru-RU" sz="2800" b="1" u="sng" dirty="0" smtClean="0">
                <a:solidFill>
                  <a:srgbClr val="C00000"/>
                </a:solidFill>
              </a:rPr>
              <a:t>эффективных по Парето</a:t>
            </a:r>
            <a:r>
              <a:rPr lang="ru-RU" sz="2800" dirty="0" smtClean="0"/>
              <a:t>, и игрок может выбрать любое из них в зависимости от игровой ситуации и собственных предпочтений.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Например: боец может выбрать артефакт, сжигающий волшебную энергию или артефакт, повышающий силу удара — в зависимости от того, кто на стороне противника. Если же всегда выгоднее повышать силу удара, это дисбаланс. </a:t>
            </a:r>
            <a:endParaRPr lang="ru-RU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Решение, эффективное по Парето-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42910" y="1714488"/>
            <a:ext cx="7929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smtClean="0"/>
              <a:t>решение, принятие которого улучшает состояние хотя бы одного  параметра игрока, не ухудшая других.</a:t>
            </a:r>
            <a:endParaRPr lang="ru-RU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Категории баланса принимаемых решений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00034" y="1785926"/>
            <a:ext cx="82153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1. </a:t>
            </a:r>
            <a:r>
              <a:rPr lang="ru-RU" sz="2800" b="1" u="sng" dirty="0" smtClean="0"/>
              <a:t>Баланс риска и награды:</a:t>
            </a:r>
            <a:r>
              <a:rPr lang="ru-RU" sz="2800" dirty="0" smtClean="0"/>
              <a:t> набор очков за добывание труднодоступного оружия и пр. Если добываемый артефакт слишком доступен, его получит не лучший, а случайный игрок (недостаточный риск), если будет слишком недоступным или слишком слабым — его не будет получать никто (недостаточная награда).</a:t>
            </a:r>
            <a:endParaRPr lang="ru-RU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Категории баланса принимаемых решений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00034" y="1785926"/>
            <a:ext cx="82153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u="sng" dirty="0" smtClean="0"/>
              <a:t>2. Баланс между разными видами деятельности</a:t>
            </a:r>
            <a:r>
              <a:rPr lang="ru-RU" sz="2800" dirty="0" smtClean="0"/>
              <a:t>: разные приемы, доступные игрокам, должны уравновешивать друг друга. 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3. </a:t>
            </a:r>
            <a:r>
              <a:rPr lang="ru-RU" sz="2800" b="1" u="sng" dirty="0" smtClean="0"/>
              <a:t>Баланс монетизации</a:t>
            </a:r>
            <a:r>
              <a:rPr lang="ru-RU" sz="2800" dirty="0" smtClean="0"/>
              <a:t>. Стоимость игровых элементов должна отвечать их игровой ценности, а мощность платных и бесплатных игроков не должна «обижать» ни тех, ни других.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Категории баланса принимаемых решений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00034" y="1785926"/>
            <a:ext cx="82153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4. </a:t>
            </a:r>
            <a:r>
              <a:rPr lang="ru-RU" sz="2800" b="1" u="sng" dirty="0" smtClean="0"/>
              <a:t>Отсутствие </a:t>
            </a:r>
            <a:r>
              <a:rPr lang="ru-RU" sz="2800" b="1" u="sng" dirty="0" err="1" smtClean="0"/>
              <a:t>эксплойтов</a:t>
            </a:r>
            <a:r>
              <a:rPr lang="ru-RU" sz="2800" dirty="0" smtClean="0"/>
              <a:t> - особенностей игры, активное использование которых неконтролируемо улучшает характеристики игрока, что лишает игру смысла. </a:t>
            </a:r>
          </a:p>
          <a:p>
            <a:pPr algn="just"/>
            <a:endParaRPr lang="ru-RU" sz="2800" dirty="0" smtClean="0">
              <a:solidFill>
                <a:srgbClr val="FF0000"/>
              </a:solidFill>
            </a:endParaRPr>
          </a:p>
          <a:p>
            <a:pPr algn="just"/>
            <a:r>
              <a:rPr lang="ru-RU" sz="2800" dirty="0" smtClean="0"/>
              <a:t>5. </a:t>
            </a:r>
            <a:r>
              <a:rPr lang="ru-RU" sz="2800" b="1" u="sng" dirty="0" smtClean="0"/>
              <a:t>Отсутствие «золотых </a:t>
            </a:r>
            <a:r>
              <a:rPr lang="ru-RU" sz="2800" b="1" u="sng" dirty="0" err="1" smtClean="0"/>
              <a:t>снитчей</a:t>
            </a:r>
            <a:r>
              <a:rPr lang="ru-RU" sz="2800" b="1" u="sng" dirty="0" smtClean="0"/>
              <a:t>»</a:t>
            </a:r>
            <a:r>
              <a:rPr lang="ru-RU" sz="2800" dirty="0" smtClean="0"/>
              <a:t> — элементов игры, которые дают больше очков, чем всё остальное. </a:t>
            </a:r>
            <a:endParaRPr lang="ru-RU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rmAutofit/>
          </a:bodyPr>
          <a:lstStyle/>
          <a:p>
            <a:r>
              <a:rPr lang="ru-RU" b="1" dirty="0" smtClean="0"/>
              <a:t>Баланс случая и умения</a:t>
            </a:r>
            <a:endParaRPr lang="ru-RU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00034" y="1428736"/>
            <a:ext cx="82153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Случайность в играх:</a:t>
            </a:r>
          </a:p>
          <a:p>
            <a:pPr algn="just"/>
            <a:endParaRPr lang="ru-RU" sz="28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предотвращает или оттягивает решение игры; 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/>
              <a:t>д</a:t>
            </a:r>
            <a:r>
              <a:rPr lang="ru-RU" sz="2800" dirty="0" smtClean="0"/>
              <a:t>ает возможность слабым игрокам играть с сильными, не теряя интереса;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/>
              <a:t>п</a:t>
            </a:r>
            <a:r>
              <a:rPr lang="ru-RU" sz="2800" dirty="0" smtClean="0"/>
              <a:t>овышает разнообразие игровых ситуаций;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/>
              <a:t>д</a:t>
            </a:r>
            <a:r>
              <a:rPr lang="ru-RU" sz="2800" dirty="0" smtClean="0"/>
              <a:t>обавляет игре драматизма;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/>
              <a:t>д</a:t>
            </a:r>
            <a:r>
              <a:rPr lang="ru-RU" sz="2800" dirty="0" smtClean="0"/>
              <a:t>аёт возможность принимать решения по ходу игры.</a:t>
            </a:r>
          </a:p>
          <a:p>
            <a:pPr algn="just"/>
            <a:endParaRPr lang="ru-RU" sz="28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858280" cy="758952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Примеры дисбаланса случая и умения:</a:t>
            </a:r>
            <a:endParaRPr lang="ru-RU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00034" y="1428736"/>
            <a:ext cx="82153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sz="28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800" dirty="0"/>
              <a:t>о</a:t>
            </a:r>
            <a:r>
              <a:rPr lang="ru-RU" sz="2800" dirty="0" smtClean="0"/>
              <a:t>дин игрок постоянно побеждает с большим отрывом — избыточное умение;</a:t>
            </a:r>
          </a:p>
          <a:p>
            <a:pPr algn="just"/>
            <a:endParaRPr lang="ru-RU" sz="28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800" dirty="0"/>
              <a:t>и</a:t>
            </a:r>
            <a:r>
              <a:rPr lang="ru-RU" sz="2800" dirty="0" smtClean="0"/>
              <a:t>гра быстро надоедает: неинтересное принятие решений и избыточная случайность.</a:t>
            </a:r>
            <a:endParaRPr lang="ru-RU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Баланс обратной связи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14348" y="1857364"/>
            <a:ext cx="79296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Положительная обратная связь помогает лидеру ещё больше выигрывать. Отрицательная — помогает побеждённому догнать других игроков.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Важна длина цикла обратной связи (если цикл обратной связи слишком длинный, игрок, особенно начинающий, не поймёт, где он ошибся).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Баланс сложности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85786" y="1785926"/>
            <a:ext cx="77867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Относится к играм против компьютера. Лёгкий уровень должен быть лёгким, сложный — сложным, средний — где-то посередине, без излишне простых и излишне труднопроходимых участков.</a:t>
            </a:r>
            <a:endParaRPr lang="ru-RU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термины в области баланса игр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57158" y="1571612"/>
            <a:ext cx="835824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u="sng" dirty="0" smtClean="0"/>
              <a:t>Детерминированность</a:t>
            </a:r>
            <a:r>
              <a:rPr lang="ru-RU" sz="2800" dirty="0" smtClean="0"/>
              <a:t> – свойство игры, при котором в определённом состоянии игры  одно и то же действие будет всегда приводить к одному и тому же новому состоянию игры.</a:t>
            </a:r>
          </a:p>
          <a:p>
            <a:pPr algn="just"/>
            <a:r>
              <a:rPr lang="ru-RU" sz="2800" dirty="0" smtClean="0"/>
              <a:t>Примеры детерминированных игр: шахматы, го, шашки.</a:t>
            </a:r>
          </a:p>
          <a:p>
            <a:pPr algn="just"/>
            <a:endParaRPr lang="ru-RU" sz="2800" dirty="0"/>
          </a:p>
          <a:p>
            <a:pPr algn="just"/>
            <a:r>
              <a:rPr lang="ru-RU" sz="2800" dirty="0" smtClean="0"/>
              <a:t>В  детерминированной игре, начиная  с определённого игрового состояния и выполняя определённое действие, игрок всегда приходит к одному и тому же новому игровому состоянию.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Игровой баланс — одно из требований к «честности» правил.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1428736"/>
            <a:ext cx="85011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dirty="0" smtClean="0"/>
              <a:t>Особенно баланс важен для многопользовательских игр.</a:t>
            </a:r>
          </a:p>
          <a:p>
            <a:pPr algn="just"/>
            <a:endParaRPr lang="ru-RU" sz="3600" dirty="0" smtClean="0"/>
          </a:p>
          <a:p>
            <a:pPr algn="just"/>
            <a:r>
              <a:rPr lang="ru-RU" sz="3600" dirty="0" smtClean="0"/>
              <a:t>В компьютерных играх баланс основан на числовых характеристиках элементов игры — сила повреждения, скорость бега, скорость постройки единиц и многое другое. </a:t>
            </a:r>
            <a:endParaRPr lang="ru-RU" sz="3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термины в области баланса игр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57158" y="1571612"/>
            <a:ext cx="83582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u="sng" dirty="0" smtClean="0"/>
              <a:t>Недетерминированность</a:t>
            </a:r>
            <a:r>
              <a:rPr lang="ru-RU" sz="2800" dirty="0" smtClean="0"/>
              <a:t> – свойство игры, при котором в определённом состоянии игры  одно и то же действие не всегда приводит к одному и тому же новому состоянию игры.</a:t>
            </a:r>
          </a:p>
          <a:p>
            <a:pPr algn="just"/>
            <a:endParaRPr lang="ru-RU" sz="2800" dirty="0"/>
          </a:p>
          <a:p>
            <a:pPr algn="just"/>
            <a:r>
              <a:rPr lang="ru-RU" sz="2800" dirty="0" smtClean="0"/>
              <a:t>Недетерминированные игры требуют учитывать вероятность при определении шансов на победу для каждого хода, в них любой набор одинаковых действий может привести к разным результатам.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термины в области баланса игр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00034" y="1714488"/>
            <a:ext cx="83582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u="sng" dirty="0" smtClean="0"/>
              <a:t>Решаемость (разрешимость)</a:t>
            </a:r>
            <a:r>
              <a:rPr lang="ru-RU" sz="2800" dirty="0" smtClean="0"/>
              <a:t> – наличие у игры единственного известного «лучшего» действия, которое можно предпринять в конкретной точке игры, и игроки могут узнать, что это за действие. 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Решаемость игры — нежелательная черта. Если игрок знает лучший ход, он не принимает интересных решений; каждое решение очевидно.</a:t>
            </a:r>
            <a:endParaRPr lang="ru-RU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Решаемость детерминированных  игр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00034" y="1714488"/>
            <a:ext cx="83582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Может быть </a:t>
            </a:r>
            <a:r>
              <a:rPr lang="ru-RU" sz="2800" b="1" u="sng" dirty="0" smtClean="0"/>
              <a:t>тривиальной</a:t>
            </a:r>
            <a:r>
              <a:rPr lang="ru-RU" sz="2800" dirty="0" smtClean="0"/>
              <a:t> (когда человеческий разум может полностью решить игру в режиме реального времени) и </a:t>
            </a:r>
            <a:r>
              <a:rPr lang="ru-RU" sz="2800" b="1" u="sng" dirty="0" smtClean="0"/>
              <a:t>теоретически полной</a:t>
            </a:r>
            <a:r>
              <a:rPr lang="ru-RU" sz="2800" dirty="0" smtClean="0"/>
              <a:t> (теоретически игра решаема, но на самом деле есть так много вариантов, что человеческий разум (и даже компьютер) не может реально решить всю игру). </a:t>
            </a:r>
            <a:endParaRPr lang="ru-RU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Решаемость недетерминированных  игр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00034" y="1714488"/>
            <a:ext cx="8358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Решением является набор действий, которые максимизируют вероятность выигрыша.</a:t>
            </a:r>
            <a:endParaRPr lang="ru-RU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Транзитивность персонажей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00034" y="1714488"/>
            <a:ext cx="83582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Отношение между персонажами </a:t>
            </a:r>
            <a:r>
              <a:rPr lang="ru-RU" sz="2800" b="1" u="sng" dirty="0" smtClean="0"/>
              <a:t>транзитивно</a:t>
            </a:r>
            <a:r>
              <a:rPr lang="ru-RU" sz="2800" dirty="0" smtClean="0"/>
              <a:t>, когда выполняется правило: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если персонаж А сильнее персонажа В, а </a:t>
            </a:r>
          </a:p>
          <a:p>
            <a:pPr algn="just"/>
            <a:r>
              <a:rPr lang="ru-RU" sz="2800" dirty="0" smtClean="0"/>
              <a:t>          персонаж В сильнее персонажа С, </a:t>
            </a:r>
          </a:p>
          <a:p>
            <a:pPr algn="just"/>
            <a:r>
              <a:rPr lang="ru-RU" sz="2800" dirty="0" smtClean="0"/>
              <a:t>То     персонаж А сильнее персонажа С.</a:t>
            </a:r>
          </a:p>
          <a:p>
            <a:pPr algn="just"/>
            <a:endParaRPr lang="ru-RU" sz="28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Полнота информации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00034" y="1714488"/>
            <a:ext cx="83582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В игре с идеальной или полной информацией все игроки в любой момент времени знают все элементы состояния игры. 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Любая детерминированная игра с полной информацией  теоретически  разрешима.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Симметричность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42910" y="1928802"/>
            <a:ext cx="80724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Симметричные игры — это те игры, где все игроки имеют одинаковую начальную позицию и играют по тем же правилам. 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Шахматы — почти симметричная игра.</a:t>
            </a:r>
            <a:endParaRPr lang="ru-RU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Метагейм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42910" y="1928802"/>
            <a:ext cx="80724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Термин «</a:t>
            </a:r>
            <a:r>
              <a:rPr lang="ru-RU" sz="2800" dirty="0" err="1" smtClean="0"/>
              <a:t>метагейм</a:t>
            </a:r>
            <a:r>
              <a:rPr lang="ru-RU" sz="2800" dirty="0" smtClean="0"/>
              <a:t>» описывает деятельность игроков, когда они не играют в саму игру, но их действия влияют на их шансы на победу в следующей игре: анализируют особенности поведения и стратегии оппонентов, тренируются сами. </a:t>
            </a:r>
            <a:endParaRPr lang="ru-RU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Метагейм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42910" y="1928802"/>
            <a:ext cx="807249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Для игр, у которых существенен </a:t>
            </a:r>
            <a:r>
              <a:rPr lang="ru-RU" sz="2800" dirty="0" err="1" smtClean="0"/>
              <a:t>метагейм</a:t>
            </a:r>
            <a:r>
              <a:rPr lang="ru-RU" sz="2800" dirty="0" smtClean="0"/>
              <a:t>, баланс </a:t>
            </a:r>
            <a:r>
              <a:rPr lang="ru-RU" sz="2800" dirty="0" err="1" smtClean="0"/>
              <a:t>метагейма</a:t>
            </a:r>
            <a:r>
              <a:rPr lang="ru-RU" sz="2800" dirty="0" smtClean="0"/>
              <a:t> является важным фактором. Даже если сама игра является сбалансированной, дисбаланс </a:t>
            </a:r>
            <a:r>
              <a:rPr lang="ru-RU" sz="2800" dirty="0" err="1" smtClean="0"/>
              <a:t>метагейма</a:t>
            </a:r>
            <a:r>
              <a:rPr lang="ru-RU" sz="2800" dirty="0" smtClean="0"/>
              <a:t> может уничтожить баланс игры. 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Пример - профессиональные виды спорта.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Игровые взаимодействия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00034" y="1714488"/>
            <a:ext cx="821537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u="sng" dirty="0" smtClean="0"/>
              <a:t>Игровые взаимодействия </a:t>
            </a:r>
            <a:r>
              <a:rPr lang="ru-RU" sz="2800" dirty="0" smtClean="0"/>
              <a:t>-  это совокупность параметров, которые изменяют свои значения под действием каких-либо явлений (сущностей). </a:t>
            </a:r>
          </a:p>
          <a:p>
            <a:pPr algn="just"/>
            <a:r>
              <a:rPr lang="ru-RU" sz="2800" dirty="0" smtClean="0"/>
              <a:t>Например: у одного объекта есть параметр «Урон», у другого - параметр «Здоровье». Можно создать игровой процесс «Один объект атакует другой», в результате которого параметр «Здоровье» изменяет свое значение на величину параметра «Урон». </a:t>
            </a:r>
          </a:p>
          <a:p>
            <a:pPr algn="just"/>
            <a:endParaRPr lang="ru-RU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Игровой баланс — одна из самых сложных сторон разработки игры.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1502688"/>
            <a:ext cx="81439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dirty="0" smtClean="0"/>
              <a:t>Баланс во многом определяет сложность, интерес и плавность игрового процесса.</a:t>
            </a:r>
          </a:p>
          <a:p>
            <a:pPr algn="just"/>
            <a:endParaRPr lang="ru-RU" sz="3600" dirty="0" smtClean="0"/>
          </a:p>
          <a:p>
            <a:pPr algn="just"/>
            <a:r>
              <a:rPr lang="ru-RU" sz="3600" dirty="0" smtClean="0"/>
              <a:t>Игра приводится к состоянию баланса путем изменения игровых характеристик в ходе </a:t>
            </a:r>
            <a:r>
              <a:rPr lang="ru-RU" sz="3600" dirty="0" err="1" smtClean="0"/>
              <a:t>бета-тестирования</a:t>
            </a:r>
            <a:r>
              <a:rPr lang="ru-RU" sz="3600" dirty="0" smtClean="0"/>
              <a:t>. </a:t>
            </a:r>
            <a:endParaRPr lang="ru-RU" sz="3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31259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Воздействие -  причина изменения параметров объекта: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00034" y="1714488"/>
            <a:ext cx="82153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800" b="1" u="sng" dirty="0" smtClean="0"/>
              <a:t>Мгновенное воздействие</a:t>
            </a:r>
            <a:r>
              <a:rPr lang="ru-RU" sz="2800" b="1" dirty="0" smtClean="0"/>
              <a:t> </a:t>
            </a:r>
            <a:r>
              <a:rPr lang="ru-RU" sz="2800" dirty="0" smtClean="0"/>
              <a:t>меняет значение параметра сразу и безвозвратно;</a:t>
            </a:r>
          </a:p>
          <a:p>
            <a:pPr algn="just"/>
            <a:endParaRPr lang="ru-RU" sz="28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800" b="1" u="sng" dirty="0" smtClean="0"/>
              <a:t>Временное воздействие</a:t>
            </a:r>
            <a:r>
              <a:rPr lang="ru-RU" sz="2800" b="1" dirty="0" smtClean="0"/>
              <a:t> </a:t>
            </a:r>
            <a:r>
              <a:rPr lang="ru-RU" sz="2800" dirty="0" smtClean="0"/>
              <a:t>на время изменяет значение параметра, а по окончанию своего действия возвращает нормальное значение параметра.</a:t>
            </a:r>
            <a:endParaRPr lang="ru-RU" sz="2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312594"/>
            <a:ext cx="8534400" cy="758952"/>
          </a:xfrm>
        </p:spPr>
        <p:txBody>
          <a:bodyPr>
            <a:normAutofit/>
          </a:bodyPr>
          <a:lstStyle/>
          <a:p>
            <a:r>
              <a:rPr lang="ru-RU" dirty="0" smtClean="0"/>
              <a:t>Эффект- совокупность воздействий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00034" y="1714488"/>
            <a:ext cx="82153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u="sng" dirty="0" smtClean="0"/>
              <a:t>Эффект</a:t>
            </a:r>
            <a:r>
              <a:rPr lang="ru-RU" sz="2800" dirty="0" smtClean="0"/>
              <a:t> – некая долговременная сущность, изменяющая параметры персонажей в течение своего времени действия:</a:t>
            </a:r>
          </a:p>
          <a:p>
            <a:pPr algn="just"/>
            <a:endParaRPr lang="ru-RU" sz="28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мгновенные воздействия вызываются периодически по таймеру (пример: наносить урон каждые </a:t>
            </a:r>
            <a:r>
              <a:rPr lang="ru-RU" sz="2800" dirty="0" err="1" smtClean="0"/>
              <a:t>n</a:t>
            </a:r>
            <a:r>
              <a:rPr lang="ru-RU" sz="2800" dirty="0" smtClean="0"/>
              <a:t> секунд);</a:t>
            </a:r>
          </a:p>
          <a:p>
            <a:pPr algn="just">
              <a:buFont typeface="Arial" pitchFamily="34" charset="0"/>
              <a:buChar char="•"/>
            </a:pPr>
            <a:endParaRPr lang="ru-RU" sz="28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временные воздействия изменяют параметр в течение действия эффекта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312594"/>
            <a:ext cx="8534400" cy="758952"/>
          </a:xfrm>
        </p:spPr>
        <p:txBody>
          <a:bodyPr>
            <a:normAutofit/>
          </a:bodyPr>
          <a:lstStyle/>
          <a:p>
            <a:r>
              <a:rPr lang="ru-RU" dirty="0" smtClean="0"/>
              <a:t>Интенсивность и длительность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14282" y="1500174"/>
            <a:ext cx="86439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u="sng" dirty="0" smtClean="0"/>
              <a:t>Интенсивность</a:t>
            </a:r>
            <a:r>
              <a:rPr lang="ru-RU" sz="2800" dirty="0" smtClean="0"/>
              <a:t> - характеристика воздействия, величина, на которую воздействие изменяет параметр.</a:t>
            </a:r>
          </a:p>
          <a:p>
            <a:pPr algn="just"/>
            <a:r>
              <a:rPr lang="ru-RU" sz="2800" b="1" u="sng" dirty="0" smtClean="0"/>
              <a:t>Длительность</a:t>
            </a:r>
            <a:r>
              <a:rPr lang="ru-RU" sz="2800" dirty="0" smtClean="0"/>
              <a:t>- характеристика эффекта, время его жизни. </a:t>
            </a:r>
          </a:p>
          <a:p>
            <a:pPr algn="just"/>
            <a:endParaRPr lang="ru-RU" sz="2800" b="1" u="sng" dirty="0" smtClean="0"/>
          </a:p>
          <a:p>
            <a:pPr algn="just"/>
            <a:r>
              <a:rPr lang="ru-RU" sz="2800" dirty="0" smtClean="0"/>
              <a:t>В совокупности две этих характеристики определяют, насколько эффект значим для игрока (сбалансирован).</a:t>
            </a:r>
          </a:p>
          <a:p>
            <a:pPr algn="just"/>
            <a:r>
              <a:rPr lang="ru-RU" sz="2800" dirty="0" smtClean="0"/>
              <a:t>Увеличение длительности или интенсивности усиливает эффект.</a:t>
            </a:r>
          </a:p>
          <a:p>
            <a:pPr algn="just"/>
            <a:endParaRPr lang="ru-RU" sz="2800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312594"/>
            <a:ext cx="8534400" cy="758952"/>
          </a:xfrm>
        </p:spPr>
        <p:txBody>
          <a:bodyPr>
            <a:normAutofit/>
          </a:bodyPr>
          <a:lstStyle/>
          <a:p>
            <a:r>
              <a:rPr lang="ru-RU" dirty="0" smtClean="0"/>
              <a:t>Правило баланса №1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00034" y="1714488"/>
            <a:ext cx="82153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sz="2800" b="1" u="sng" dirty="0" smtClean="0"/>
          </a:p>
          <a:p>
            <a:pPr algn="just"/>
            <a:r>
              <a:rPr lang="ru-RU" sz="2800" b="1" u="sng" dirty="0" smtClean="0"/>
              <a:t>Значимость эффекта может оставаться одинаковой, если одновременно изменять длительность и интенсивность в разные стороны. </a:t>
            </a:r>
            <a:endParaRPr lang="ru-RU" sz="2800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312594"/>
            <a:ext cx="8534400" cy="758952"/>
          </a:xfrm>
        </p:spPr>
        <p:txBody>
          <a:bodyPr>
            <a:normAutofit/>
          </a:bodyPr>
          <a:lstStyle/>
          <a:p>
            <a:r>
              <a:rPr lang="ru-RU" dirty="0" smtClean="0"/>
              <a:t>Проблема баланса №1: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00034" y="1714488"/>
            <a:ext cx="82153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smtClean="0"/>
              <a:t>необходимо найти для каждого эффекта такие значения длительности и интенсивности, чтобы баланс соблюдался как математически, так и при восприятии игроками.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312594"/>
            <a:ext cx="8534400" cy="758952"/>
          </a:xfrm>
        </p:spPr>
        <p:txBody>
          <a:bodyPr>
            <a:normAutofit/>
          </a:bodyPr>
          <a:lstStyle/>
          <a:p>
            <a:r>
              <a:rPr lang="ru-RU" dirty="0" smtClean="0"/>
              <a:t>Состояние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00034" y="1714488"/>
            <a:ext cx="821537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b="1" u="sng" dirty="0" smtClean="0"/>
              <a:t>Эффекты состояния</a:t>
            </a:r>
            <a:r>
              <a:rPr lang="ru-RU" sz="3200" dirty="0" smtClean="0"/>
              <a:t> - отдельный вид эффектов, которые меняют совокупность характеристик объекта и наделяет его новыми свойствами (пример: невидимость, неподвижность, оглушение и т.п.).</a:t>
            </a:r>
          </a:p>
          <a:p>
            <a:pPr algn="just"/>
            <a:r>
              <a:rPr lang="ru-RU" sz="3200" dirty="0" smtClean="0"/>
              <a:t>В эффектах состояния отсутствует характеристика интенсивности.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312594"/>
            <a:ext cx="8534400" cy="758952"/>
          </a:xfrm>
        </p:spPr>
        <p:txBody>
          <a:bodyPr>
            <a:normAutofit/>
          </a:bodyPr>
          <a:lstStyle/>
          <a:p>
            <a:r>
              <a:rPr lang="ru-RU" dirty="0" smtClean="0"/>
              <a:t>Пути балансировки эффектов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00034" y="1500174"/>
            <a:ext cx="82153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Число возможных сочетаний интенсивности и длительности, удовлетворяющих правилу баланса №1, велико.</a:t>
            </a:r>
          </a:p>
          <a:p>
            <a:pPr algn="just"/>
            <a:r>
              <a:rPr lang="ru-RU" sz="2800" dirty="0" smtClean="0"/>
              <a:t>Для его сокращения можно  разделить все эффекты на 2 типа: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изменяемые только по длительности (интенсивность то ли отсутствует, то ли всегда постоянна);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изменяемые только по интенсивности (длительность всегда постоянна);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37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28596" y="285728"/>
            <a:ext cx="83582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Для изменяемых параметров всех эффектов задаются шаблонные значения, обеспечивающие воздействия, воспринимаемые игроком как равнозначные: </a:t>
            </a:r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71472" y="2285992"/>
          <a:ext cx="8072494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7009"/>
                <a:gridCol w="1743783"/>
                <a:gridCol w="207170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Эффект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Значение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Параметр</a:t>
                      </a:r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Мгновенные воздействия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Урон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интенсивность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Состояния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Оглушение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 сек</a:t>
                      </a:r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dirty="0" smtClean="0"/>
                        <a:t>Длительность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Неподвижность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 сек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Долговременные воздействия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Изменить скорость</a:t>
                      </a:r>
                      <a:r>
                        <a:rPr lang="ru-RU" baseline="0" dirty="0" smtClean="0"/>
                        <a:t> передвижения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50%</a:t>
                      </a:r>
                      <a:endParaRPr lang="ru-RU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ru-RU" dirty="0" smtClean="0"/>
                        <a:t>интенсивность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Изменить силу удара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20%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Изменить макс. Объем здоровья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30%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Правило баланса №2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38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57158" y="1500174"/>
            <a:ext cx="85725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smtClean="0"/>
              <a:t>Заданные шаблонные значения глобальны, при необходимости могут быть изменены, что приведет к изменению всей игры.</a:t>
            </a:r>
          </a:p>
          <a:p>
            <a:pPr algn="just"/>
            <a:r>
              <a:rPr lang="ru-RU" sz="3200" dirty="0" smtClean="0"/>
              <a:t>Правило:</a:t>
            </a:r>
          </a:p>
          <a:p>
            <a:pPr algn="just"/>
            <a:r>
              <a:rPr lang="ru-RU" sz="3200" b="1" u="sng" dirty="0" smtClean="0"/>
              <a:t>правки баланса должны быть глобальными, а не точечными. </a:t>
            </a:r>
          </a:p>
          <a:p>
            <a:pPr algn="just"/>
            <a:endParaRPr lang="ru-RU" sz="3200" b="1" u="sng" dirty="0" smtClean="0"/>
          </a:p>
          <a:p>
            <a:pPr algn="just"/>
            <a:r>
              <a:rPr lang="ru-RU" sz="3200" dirty="0" smtClean="0"/>
              <a:t>Точечные и локальные изменения создают исключения, приводящие к хаосу в системе.</a:t>
            </a:r>
            <a:endParaRPr lang="ru-RU" sz="32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Числовые характеристики- основа баланса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39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42910" y="1928802"/>
            <a:ext cx="80724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В основе баланса игры лежат числовые характеристики персонажей и артефактов и соотношения между ними.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Например, главный герой игры наносит 5 единиц урона при атаке. Оценить, много ли это, можно, только зная,  сколько урона могут выдержать враги до того, как умереть.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910" y="1502688"/>
            <a:ext cx="81439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dirty="0" smtClean="0"/>
              <a:t>Но окончательно баланс сетевой игры оттачивается в течение некоторого времени после выхода, после выпуска новой версии баланса разработчик предлагает установить </a:t>
            </a:r>
            <a:r>
              <a:rPr lang="ru-RU" sz="3600" dirty="0" err="1" smtClean="0"/>
              <a:t>патч</a:t>
            </a:r>
            <a:r>
              <a:rPr lang="ru-RU" sz="3600" dirty="0" smtClean="0"/>
              <a:t>.</a:t>
            </a:r>
            <a:endParaRPr lang="ru-RU" sz="3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31259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Отношения между числовыми характеристиками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40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42910" y="1928802"/>
            <a:ext cx="80724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Эквивалентность (тождественность);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Линейное;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Экспоненциальное;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Треугольное;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smtClean="0"/>
              <a:t>Внутрисистемные отношения.</a:t>
            </a:r>
            <a:endParaRPr lang="ru-RU" sz="2800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Отношение эквивалентности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41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42910" y="1928802"/>
            <a:ext cx="80724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Отношение эквивалентности имеет место между двумя числовыми характеристиками, когда они меняются одинаковым образом. Приращение или уменьшение одной величины приводит к аналогичному изменению другой.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Линейное отношение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42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42910" y="1928802"/>
            <a:ext cx="80724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Линейные отношения (</a:t>
            </a:r>
            <a:r>
              <a:rPr lang="ru-RU" sz="2800" dirty="0" err="1" smtClean="0"/>
              <a:t>отношения</a:t>
            </a:r>
            <a:r>
              <a:rPr lang="ru-RU" sz="2800" dirty="0" smtClean="0"/>
              <a:t> с линейной зависимостью) —такие отношения, где обменный курс между значениями постоянен. 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Например: Если можно заплатить 100 единиц золота и получить +1 к показателю ловкости, то получается линейное соотношение 1 к 100 между ловкостью и золотом.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Экспоненциальное отношение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43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42910" y="1928802"/>
            <a:ext cx="80724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Экспоненциальные отношения — такие отношения, где прибавление значения к одной характеристике увеличивают другую в разы. </a:t>
            </a:r>
          </a:p>
          <a:p>
            <a:pPr algn="just"/>
            <a:endParaRPr lang="ru-RU" sz="2800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esera.ru/images/items/571222/Nmeros_triangulares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</a:blip>
          <a:srcRect l="5769" t="8368" r="7692" b="6562"/>
          <a:stretch>
            <a:fillRect/>
          </a:stretch>
        </p:blipFill>
        <p:spPr bwMode="auto">
          <a:xfrm>
            <a:off x="5214942" y="1357297"/>
            <a:ext cx="3714776" cy="5035585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Треугольное отношение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44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28596" y="1714488"/>
            <a:ext cx="38576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Значения характеристики 1:</a:t>
            </a:r>
          </a:p>
          <a:p>
            <a:pPr algn="just"/>
            <a:r>
              <a:rPr lang="ru-RU" sz="2800" dirty="0" smtClean="0"/>
              <a:t>1, 2, 3, 4, 5, …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Значения характеристики 2:</a:t>
            </a:r>
          </a:p>
          <a:p>
            <a:pPr algn="just"/>
            <a:r>
              <a:rPr lang="ru-RU" sz="2800" dirty="0" smtClean="0"/>
              <a:t>Т1, Т2, Т3, Т4, Т5, …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Взаимодействие отношений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45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14282" y="1357298"/>
          <a:ext cx="8572560" cy="5072098"/>
        </p:xfrm>
        <a:graphic>
          <a:graphicData uri="http://schemas.openxmlformats.org/drawingml/2006/table">
            <a:tbl>
              <a:tblPr/>
              <a:tblGrid>
                <a:gridCol w="3286148"/>
                <a:gridCol w="5286412"/>
              </a:tblGrid>
              <a:tr h="2602439">
                <a:tc>
                  <a:txBody>
                    <a:bodyPr/>
                    <a:lstStyle/>
                    <a:p>
                      <a:pPr algn="just"/>
                      <a:r>
                        <a:rPr lang="ru-RU" sz="2400" b="1" dirty="0" smtClean="0">
                          <a:latin typeface="Georgia"/>
                        </a:rPr>
                        <a:t>Объединение двух  </a:t>
                      </a:r>
                      <a:r>
                        <a:rPr lang="ru-RU" sz="2400" b="1" dirty="0">
                          <a:latin typeface="Georgia"/>
                        </a:rPr>
                        <a:t>линейных отношений.</a:t>
                      </a:r>
                    </a:p>
                  </a:txBody>
                  <a:tcPr marL="24553" marR="24553" marT="24553" marB="245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6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Tx/>
                        <a:buChar char="-"/>
                      </a:pPr>
                      <a:r>
                        <a:rPr lang="ru-RU" sz="2400" dirty="0" smtClean="0">
                          <a:latin typeface="Georgia"/>
                        </a:rPr>
                        <a:t>перемножение:</a:t>
                      </a:r>
                    </a:p>
                    <a:p>
                      <a:pPr marL="176213" indent="0" algn="l">
                        <a:buFontTx/>
                        <a:buNone/>
                      </a:pPr>
                      <a:r>
                        <a:rPr lang="ru-RU" sz="2400" dirty="0" smtClean="0">
                          <a:latin typeface="Georgia"/>
                        </a:rPr>
                        <a:t>Если 1 </a:t>
                      </a:r>
                      <a:r>
                        <a:rPr lang="ru-RU" sz="2400" dirty="0">
                          <a:latin typeface="Georgia"/>
                        </a:rPr>
                        <a:t>ресурс </a:t>
                      </a:r>
                      <a:r>
                        <a:rPr lang="ru-RU" sz="2400" dirty="0" smtClean="0">
                          <a:latin typeface="Georgia"/>
                        </a:rPr>
                        <a:t>А </a:t>
                      </a:r>
                      <a:r>
                        <a:rPr lang="ru-RU" sz="2400" dirty="0" smtClean="0">
                          <a:latin typeface="+mn-lt"/>
                        </a:rPr>
                        <a:t>конвертируется</a:t>
                      </a:r>
                      <a:r>
                        <a:rPr lang="ru-RU" sz="2400" dirty="0" smtClean="0">
                          <a:latin typeface="Georgia"/>
                        </a:rPr>
                        <a:t> </a:t>
                      </a:r>
                      <a:r>
                        <a:rPr lang="ru-RU" sz="2400" dirty="0">
                          <a:latin typeface="Georgia"/>
                        </a:rPr>
                        <a:t>в 2 ресурса </a:t>
                      </a:r>
                      <a:r>
                        <a:rPr lang="ru-RU" sz="2400" dirty="0" smtClean="0">
                          <a:latin typeface="Georgia"/>
                        </a:rPr>
                        <a:t>В </a:t>
                      </a:r>
                      <a:r>
                        <a:rPr lang="ru-RU" sz="2400" dirty="0">
                          <a:latin typeface="Georgia"/>
                        </a:rPr>
                        <a:t>и 1 ресурс </a:t>
                      </a:r>
                      <a:r>
                        <a:rPr lang="ru-RU" sz="2400" dirty="0" smtClean="0">
                          <a:latin typeface="Georgia"/>
                        </a:rPr>
                        <a:t>В  </a:t>
                      </a:r>
                      <a:r>
                        <a:rPr lang="ru-RU" sz="2400" dirty="0" smtClean="0">
                          <a:latin typeface="+mn-lt"/>
                        </a:rPr>
                        <a:t>конвертируется в </a:t>
                      </a:r>
                      <a:r>
                        <a:rPr lang="ru-RU" sz="2400" dirty="0" smtClean="0">
                          <a:latin typeface="Georgia"/>
                        </a:rPr>
                        <a:t>5 </a:t>
                      </a:r>
                      <a:r>
                        <a:rPr lang="ru-RU" sz="2400" dirty="0">
                          <a:latin typeface="Georgia"/>
                        </a:rPr>
                        <a:t>ресурсов </a:t>
                      </a:r>
                      <a:r>
                        <a:rPr lang="ru-RU" sz="2400" dirty="0" smtClean="0">
                          <a:latin typeface="Georgia"/>
                        </a:rPr>
                        <a:t>С, </a:t>
                      </a:r>
                      <a:r>
                        <a:rPr lang="ru-RU" sz="2400" dirty="0">
                          <a:latin typeface="Georgia"/>
                        </a:rPr>
                        <a:t>тогда существует соотношение 1 к 10 между ресурсами А и </a:t>
                      </a:r>
                      <a:r>
                        <a:rPr lang="ru-RU" sz="2400" dirty="0" smtClean="0">
                          <a:latin typeface="Georgia"/>
                        </a:rPr>
                        <a:t>С </a:t>
                      </a:r>
                      <a:r>
                        <a:rPr lang="ru-RU" sz="2400" dirty="0">
                          <a:latin typeface="Georgia"/>
                        </a:rPr>
                        <a:t>(2 * 5).</a:t>
                      </a:r>
                    </a:p>
                  </a:txBody>
                  <a:tcPr marL="24553" marR="24553" marT="24553" marB="245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6FF"/>
                    </a:solidFill>
                  </a:tcPr>
                </a:tc>
              </a:tr>
              <a:tr h="2469659">
                <a:tc>
                  <a:txBody>
                    <a:bodyPr/>
                    <a:lstStyle/>
                    <a:p>
                      <a:pPr algn="just"/>
                      <a:r>
                        <a:rPr lang="ru-RU" sz="2400" b="1" dirty="0" smtClean="0">
                          <a:latin typeface="Georgia"/>
                        </a:rPr>
                        <a:t>Объединение линейного отношения</a:t>
                      </a:r>
                      <a:r>
                        <a:rPr lang="ru-RU" sz="2400" b="1" baseline="0" dirty="0" smtClean="0">
                          <a:latin typeface="Georgia"/>
                        </a:rPr>
                        <a:t> с </a:t>
                      </a:r>
                      <a:r>
                        <a:rPr lang="ru-RU" sz="2400" b="1" dirty="0" smtClean="0">
                          <a:latin typeface="Georgia"/>
                        </a:rPr>
                        <a:t>увеличивающимся (</a:t>
                      </a:r>
                      <a:r>
                        <a:rPr lang="ru-RU" sz="2400" b="1" dirty="0">
                          <a:latin typeface="Georgia"/>
                        </a:rPr>
                        <a:t>треугольным или </a:t>
                      </a:r>
                      <a:r>
                        <a:rPr lang="ru-RU" sz="2400" b="1" dirty="0" err="1" smtClean="0">
                          <a:latin typeface="Georgia"/>
                        </a:rPr>
                        <a:t>экспоненц</a:t>
                      </a:r>
                      <a:r>
                        <a:rPr lang="ru-RU" sz="2400" b="1" dirty="0" smtClean="0">
                          <a:latin typeface="Georgia"/>
                        </a:rPr>
                        <a:t>.)</a:t>
                      </a:r>
                      <a:endParaRPr lang="ru-RU" sz="2400" b="1" dirty="0">
                        <a:latin typeface="Georgia"/>
                      </a:endParaRPr>
                    </a:p>
                  </a:txBody>
                  <a:tcPr marL="24553" marR="24553" marT="24553" marB="245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4FF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0" algn="l"/>
                      <a:r>
                        <a:rPr lang="ru-RU" sz="2400" dirty="0" smtClean="0">
                          <a:latin typeface="Georgia"/>
                        </a:rPr>
                        <a:t>увеличивающееся отношение умножается </a:t>
                      </a:r>
                      <a:r>
                        <a:rPr lang="ru-RU" sz="2400" dirty="0">
                          <a:latin typeface="Georgia"/>
                        </a:rPr>
                        <a:t>на большее число, но характер кривой графика остаётся таким же.</a:t>
                      </a:r>
                    </a:p>
                  </a:txBody>
                  <a:tcPr marL="24553" marR="24553" marT="24553" marB="245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4FF"/>
                    </a:solidFill>
                  </a:tcPr>
                </a:tc>
              </a:tr>
            </a:tbl>
          </a:graphicData>
        </a:graphic>
      </p:graphicFrame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</a:rPr>
              <a:t> 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Взаимодействие отношений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46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14282" y="1525481"/>
          <a:ext cx="8643998" cy="3456105"/>
        </p:xfrm>
        <a:graphic>
          <a:graphicData uri="http://schemas.openxmlformats.org/drawingml/2006/table">
            <a:tbl>
              <a:tblPr/>
              <a:tblGrid>
                <a:gridCol w="3071834"/>
                <a:gridCol w="5572164"/>
              </a:tblGrid>
              <a:tr h="2065879">
                <a:tc>
                  <a:txBody>
                    <a:bodyPr/>
                    <a:lstStyle/>
                    <a:p>
                      <a:pPr algn="l"/>
                      <a:r>
                        <a:rPr lang="ru-RU" sz="2200" b="1" dirty="0">
                          <a:latin typeface="Georgia"/>
                        </a:rPr>
                        <a:t>Линейное отношение компенсирует увеличивающееся отношение.</a:t>
                      </a:r>
                      <a:endParaRPr lang="ru-RU" sz="2200" dirty="0">
                        <a:latin typeface="Georgia"/>
                      </a:endParaRPr>
                    </a:p>
                  </a:txBody>
                  <a:tcPr marL="24553" marR="24553" marT="24553" marB="245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6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200" dirty="0">
                          <a:latin typeface="Georgia"/>
                        </a:rPr>
                        <a:t>Если </a:t>
                      </a:r>
                      <a:r>
                        <a:rPr lang="ru-RU" sz="2200" dirty="0" smtClean="0">
                          <a:latin typeface="Georgia"/>
                        </a:rPr>
                        <a:t>убывание линейного </a:t>
                      </a:r>
                      <a:r>
                        <a:rPr lang="ru-RU" sz="2200" dirty="0">
                          <a:latin typeface="Georgia"/>
                        </a:rPr>
                        <a:t>отношения достаточно </a:t>
                      </a:r>
                      <a:r>
                        <a:rPr lang="ru-RU" sz="2200" dirty="0" smtClean="0">
                          <a:latin typeface="Georgia"/>
                        </a:rPr>
                        <a:t>велико, </a:t>
                      </a:r>
                      <a:r>
                        <a:rPr lang="ru-RU" sz="2200" dirty="0">
                          <a:latin typeface="Georgia"/>
                        </a:rPr>
                        <a:t>то оно может доминировать на раннем этапе, но в конечном итоге увеличивающееся отношение превысит эту компенсацию. </a:t>
                      </a:r>
                    </a:p>
                  </a:txBody>
                  <a:tcPr marL="24553" marR="24553" marT="24553" marB="245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6FF"/>
                    </a:solidFill>
                  </a:tcPr>
                </a:tc>
              </a:tr>
              <a:tr h="850295">
                <a:tc>
                  <a:txBody>
                    <a:bodyPr/>
                    <a:lstStyle/>
                    <a:p>
                      <a:pPr algn="l"/>
                      <a:r>
                        <a:rPr lang="ru-RU" sz="2200" b="1">
                          <a:latin typeface="Georgia"/>
                        </a:rPr>
                        <a:t>Два увеличивающихся отношения объединяются.</a:t>
                      </a:r>
                      <a:endParaRPr lang="ru-RU" sz="2200">
                        <a:latin typeface="Georgia"/>
                      </a:endParaRPr>
                    </a:p>
                  </a:txBody>
                  <a:tcPr marL="24553" marR="24553" marT="24553" marB="245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4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200" dirty="0" smtClean="0">
                          <a:latin typeface="Georgia"/>
                        </a:rPr>
                        <a:t>Результат-  </a:t>
                      </a:r>
                      <a:r>
                        <a:rPr lang="ru-RU" sz="2200" dirty="0">
                          <a:latin typeface="Georgia"/>
                        </a:rPr>
                        <a:t>увеличивающееся отношение, которое растёт быстрее, чем любое из двух начальных по отдельности.</a:t>
                      </a:r>
                    </a:p>
                  </a:txBody>
                  <a:tcPr marL="24553" marR="24553" marT="24553" marB="245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4FF"/>
                    </a:solidFill>
                  </a:tcPr>
                </a:tc>
              </a:tr>
            </a:tbl>
          </a:graphicData>
        </a:graphic>
      </p:graphicFrame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</a:rPr>
              <a:t> 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Взаимодействие отношений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47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14282" y="1525481"/>
          <a:ext cx="8643998" cy="4072466"/>
        </p:xfrm>
        <a:graphic>
          <a:graphicData uri="http://schemas.openxmlformats.org/drawingml/2006/table">
            <a:tbl>
              <a:tblPr/>
              <a:tblGrid>
                <a:gridCol w="3286148"/>
                <a:gridCol w="5357850"/>
              </a:tblGrid>
              <a:tr h="1844865">
                <a:tc>
                  <a:txBody>
                    <a:bodyPr/>
                    <a:lstStyle/>
                    <a:p>
                      <a:pPr algn="just"/>
                      <a:r>
                        <a:rPr lang="ru-RU" sz="2400" b="1" dirty="0">
                          <a:latin typeface="Georgia"/>
                        </a:rPr>
                        <a:t>Два увеличивающихся отношения противодействуют друг другу.</a:t>
                      </a:r>
                      <a:endParaRPr lang="ru-RU" sz="2400" dirty="0">
                        <a:latin typeface="Georgia"/>
                      </a:endParaRPr>
                    </a:p>
                  </a:txBody>
                  <a:tcPr marL="24553" marR="24553" marT="24553" marB="245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6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>
                          <a:latin typeface="Georgia"/>
                        </a:rPr>
                        <a:t>Зависит от конкретных отношений. В общем экспоненциальное отношение превзойдёт треугольное (насколько быстро это произойдет, зависит от конкретных использованных чисел). Два идентичных отношения (например, два треугольных) будут отменять друг друга, что приведёт к линейному отношению или к отношению эквивалентности.</a:t>
                      </a:r>
                    </a:p>
                  </a:txBody>
                  <a:tcPr marL="24553" marR="24553" marT="24553" marB="245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6FF"/>
                    </a:solidFill>
                  </a:tcPr>
                </a:tc>
              </a:tr>
            </a:tbl>
          </a:graphicData>
        </a:graphic>
      </p:graphicFrame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</a:rPr>
              <a:t> 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Баланс игры по </a:t>
            </a:r>
            <a:r>
              <a:rPr lang="ru-RU" dirty="0" err="1" smtClean="0"/>
              <a:t>Гарфилду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48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143240" y="1357298"/>
            <a:ext cx="57150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Ричард </a:t>
            </a:r>
            <a:r>
              <a:rPr lang="ru-RU" sz="2400" dirty="0" err="1" smtClean="0"/>
              <a:t>Гарфилд</a:t>
            </a:r>
            <a:r>
              <a:rPr lang="ru-RU" sz="2400" dirty="0" smtClean="0"/>
              <a:t> (англ. </a:t>
            </a:r>
            <a:r>
              <a:rPr lang="ru-RU" sz="2400" dirty="0" err="1" smtClean="0"/>
              <a:t>Richard</a:t>
            </a:r>
            <a:r>
              <a:rPr lang="ru-RU" sz="2400" dirty="0" smtClean="0"/>
              <a:t> </a:t>
            </a:r>
            <a:r>
              <a:rPr lang="ru-RU" sz="2400" dirty="0" err="1" smtClean="0"/>
              <a:t>Channing</a:t>
            </a:r>
            <a:r>
              <a:rPr lang="ru-RU" sz="2400" dirty="0" smtClean="0"/>
              <a:t> </a:t>
            </a:r>
            <a:r>
              <a:rPr lang="ru-RU" sz="2400" dirty="0" err="1" smtClean="0"/>
              <a:t>Garfield</a:t>
            </a:r>
            <a:r>
              <a:rPr lang="ru-RU" sz="2400" dirty="0" smtClean="0"/>
              <a:t>, род. 26 июня 1963, Филадельфия, США) — </a:t>
            </a:r>
            <a:r>
              <a:rPr lang="ru-RU" sz="2400" dirty="0" err="1" smtClean="0"/>
              <a:t>геймдизайнер</a:t>
            </a:r>
            <a:r>
              <a:rPr lang="ru-RU" sz="2400" dirty="0" smtClean="0"/>
              <a:t>, который создал карточную игру </a:t>
            </a:r>
            <a:r>
              <a:rPr lang="ru-RU" sz="2400" dirty="0" err="1" smtClean="0"/>
              <a:t>Magic</a:t>
            </a:r>
            <a:r>
              <a:rPr lang="ru-RU" sz="2400" dirty="0" smtClean="0"/>
              <a:t>: </a:t>
            </a:r>
            <a:r>
              <a:rPr lang="ru-RU" sz="2400" dirty="0" err="1" smtClean="0"/>
              <a:t>The</a:t>
            </a:r>
            <a:r>
              <a:rPr lang="ru-RU" sz="2400" dirty="0" smtClean="0"/>
              <a:t> </a:t>
            </a:r>
            <a:r>
              <a:rPr lang="ru-RU" sz="2400" dirty="0" err="1" smtClean="0"/>
              <a:t>Gathering</a:t>
            </a:r>
            <a:r>
              <a:rPr lang="ru-RU" sz="2400" dirty="0" smtClean="0"/>
              <a:t> и участвовал в разработке компьютерной игры </a:t>
            </a:r>
            <a:r>
              <a:rPr lang="ru-RU" sz="2400" dirty="0" err="1" smtClean="0"/>
              <a:t>Спектромансер</a:t>
            </a:r>
            <a:r>
              <a:rPr lang="ru-RU" sz="2400" dirty="0" smtClean="0"/>
              <a:t>. Разработка </a:t>
            </a:r>
            <a:r>
              <a:rPr lang="ru-RU" sz="2400" dirty="0" err="1" smtClean="0"/>
              <a:t>Magic</a:t>
            </a:r>
            <a:r>
              <a:rPr lang="ru-RU" sz="2400" dirty="0" smtClean="0"/>
              <a:t>: </a:t>
            </a:r>
            <a:r>
              <a:rPr lang="ru-RU" sz="2400" dirty="0" err="1" smtClean="0"/>
              <a:t>The</a:t>
            </a:r>
            <a:r>
              <a:rPr lang="ru-RU" sz="2400" dirty="0" smtClean="0"/>
              <a:t> </a:t>
            </a:r>
            <a:r>
              <a:rPr lang="ru-RU" sz="2400" dirty="0" err="1" smtClean="0"/>
              <a:t>Gathering</a:t>
            </a:r>
            <a:r>
              <a:rPr lang="ru-RU" sz="2400" dirty="0" smtClean="0"/>
              <a:t> способствовала популяризации коллекционных карточных игр как жанра. </a:t>
            </a:r>
            <a:r>
              <a:rPr lang="ru-RU" sz="2400" dirty="0" err="1" smtClean="0"/>
              <a:t>PhD</a:t>
            </a:r>
            <a:r>
              <a:rPr lang="ru-RU" sz="2400" dirty="0" smtClean="0"/>
              <a:t> по комбинаторике.</a:t>
            </a:r>
            <a:endParaRPr lang="ru-RU" sz="2400" dirty="0"/>
          </a:p>
        </p:txBody>
      </p:sp>
      <p:pic>
        <p:nvPicPr>
          <p:cNvPr id="2050" name="Picture 2" descr="http://tesera.ru/images/items/568,10/200x200xpa/pho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500173"/>
            <a:ext cx="2786082" cy="278608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85720" y="5572140"/>
            <a:ext cx="85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Идея </a:t>
            </a:r>
            <a:r>
              <a:rPr lang="ru-RU" sz="2400" b="1" dirty="0" err="1" smtClean="0"/>
              <a:t>Гарфилда</a:t>
            </a:r>
            <a:r>
              <a:rPr lang="ru-RU" sz="2400" b="1" dirty="0" smtClean="0"/>
              <a:t> – оценка  дисбаланса и его максимальное уменьшение.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Дисбаланс первого и второго рода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49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28596" y="1500174"/>
            <a:ext cx="8358246" cy="4974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дисбаланс первого рода : если в начале игры игрок делает некий выбор, и существуют такие варианты выбора А и Б, что выбравший А заведомо получит преимущество над выбравшим Б;</a:t>
            </a:r>
          </a:p>
          <a:p>
            <a:pPr algn="just">
              <a:buFont typeface="Arial" pitchFamily="34" charset="0"/>
              <a:buChar char="•"/>
            </a:pPr>
            <a:endParaRPr lang="ru-RU" sz="28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дисбаланс второго рода: в процессе игры существуют такие выборы, которые не используются никогда или, наоборот, наверняка применяются всеми сколько-нибудь разумными игроками.</a:t>
            </a:r>
            <a:endParaRPr lang="ru-RU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Определения честной (сбалансированной) игры: Адамс и </a:t>
            </a:r>
            <a:r>
              <a:rPr lang="ru-RU" dirty="0" err="1" smtClean="0"/>
              <a:t>Роллингс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71472" y="1785926"/>
            <a:ext cx="82868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smtClean="0"/>
              <a:t>Сбалансированная игра - честная </a:t>
            </a:r>
            <a:r>
              <a:rPr lang="ru-RU" sz="3200" dirty="0"/>
              <a:t>к игроку/игрокам, … не слишком </a:t>
            </a:r>
            <a:r>
              <a:rPr lang="ru-RU" sz="3200" dirty="0" smtClean="0"/>
              <a:t>простая </a:t>
            </a:r>
            <a:r>
              <a:rPr lang="ru-RU" sz="3200" dirty="0"/>
              <a:t>и не слишком </a:t>
            </a:r>
            <a:r>
              <a:rPr lang="ru-RU" sz="3200" dirty="0" smtClean="0"/>
              <a:t>сложная, умение </a:t>
            </a:r>
            <a:r>
              <a:rPr lang="ru-RU" sz="3200" dirty="0"/>
              <a:t>игрока — основной фактор, определяющий его </a:t>
            </a:r>
            <a:r>
              <a:rPr lang="ru-RU" sz="3200" dirty="0" smtClean="0"/>
              <a:t>победу.</a:t>
            </a:r>
            <a:endParaRPr lang="ru-RU" sz="32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Цена объекта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50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28596" y="1643050"/>
            <a:ext cx="83582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Основной параметр балансировки – цена объекта.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Первоначальная балансировка цены выполняется по методу Монте-Карло.</a:t>
            </a:r>
            <a:endParaRPr lang="ru-RU" sz="28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балансировки цены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51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28596" y="1428736"/>
            <a:ext cx="84296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Пусть в игре имеется два типа боевых отрядов: А и В. </a:t>
            </a:r>
          </a:p>
          <a:p>
            <a:pPr algn="just"/>
            <a:r>
              <a:rPr lang="ru-RU" sz="2400" dirty="0" smtClean="0"/>
              <a:t>Пусть V – первоначальная цена любого отряда, например, V=10</a:t>
            </a:r>
          </a:p>
          <a:p>
            <a:pPr algn="just"/>
            <a:r>
              <a:rPr lang="ru-RU" sz="2400" dirty="0" smtClean="0"/>
              <a:t>Многократно  (например, 100 раз) смоделируем бой между А и В, используя формулы боевого взаимодействия из </a:t>
            </a:r>
            <a:r>
              <a:rPr lang="ru-RU" sz="2400" dirty="0" err="1" smtClean="0"/>
              <a:t>дизайн-документа</a:t>
            </a:r>
            <a:r>
              <a:rPr lang="ru-RU" sz="2400" dirty="0" smtClean="0"/>
              <a:t>. Вычислим вероятность успешного исхода для каждого из отрядов  </a:t>
            </a:r>
            <a:r>
              <a:rPr lang="ru-RU" sz="2400" b="1" dirty="0" smtClean="0"/>
              <a:t>P</a:t>
            </a:r>
            <a:r>
              <a:rPr lang="ru-RU" sz="2400" b="1" baseline="-25000" dirty="0" smtClean="0"/>
              <a:t>A</a:t>
            </a:r>
            <a:r>
              <a:rPr lang="ru-RU" sz="2400" dirty="0" smtClean="0"/>
              <a:t> и </a:t>
            </a:r>
            <a:r>
              <a:rPr lang="ru-RU" sz="2400" b="1" dirty="0" smtClean="0"/>
              <a:t>P</a:t>
            </a:r>
            <a:r>
              <a:rPr lang="ru-RU" sz="2400" b="1" baseline="-25000" dirty="0" smtClean="0"/>
              <a:t>B</a:t>
            </a:r>
            <a:r>
              <a:rPr lang="ru-RU" sz="2400" dirty="0" smtClean="0"/>
              <a:t>.</a:t>
            </a:r>
          </a:p>
          <a:p>
            <a:pPr algn="just"/>
            <a:r>
              <a:rPr lang="ru-RU" sz="2400" dirty="0" smtClean="0"/>
              <a:t>Пересчитаем цены. Новая цена А:</a:t>
            </a:r>
          </a:p>
          <a:p>
            <a:pPr algn="just"/>
            <a:endParaRPr lang="ru-RU" sz="2400" dirty="0" smtClean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786050" y="4786322"/>
          <a:ext cx="2357454" cy="1358533"/>
        </p:xfrm>
        <a:graphic>
          <a:graphicData uri="http://schemas.openxmlformats.org/presentationml/2006/ole">
            <p:oleObj spid="_x0000_s63490" name="Формула" r:id="rId3" imgW="74916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Правило трети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52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28596" y="1928802"/>
            <a:ext cx="82868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smtClean="0"/>
              <a:t>Если одна из сторон выигрывает у другой более чем в 2/3 случаев — стоит подправить их характеристики, усилив одну из них специально против более сильной стороны (после чего пересчитать баланс).</a:t>
            </a:r>
            <a:endParaRPr lang="ru-RU" sz="32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Традиционные пути балансировки игры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53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57158" y="1785926"/>
            <a:ext cx="85725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Эмпирически и на основе небольшого набора тестов строится оценочная функция для баланса.</a:t>
            </a:r>
          </a:p>
          <a:p>
            <a:pPr algn="just"/>
            <a:endParaRPr lang="ru-RU" sz="28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Выявляется ресурсный эталон для каждого объекта, а затем объекты подравниваются и варьируются для глубины игры, то есть возможности построения индивидуальных стратегий.</a:t>
            </a:r>
          </a:p>
          <a:p>
            <a:pPr algn="just">
              <a:buFont typeface="Arial" pitchFamily="34" charset="0"/>
              <a:buChar char="•"/>
            </a:pPr>
            <a:endParaRPr lang="ru-RU" sz="28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Традиционные пути балансировки игры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54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57158" y="1785926"/>
            <a:ext cx="85725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Вводится некоторая недетерминированность (чаще всего – случайность) для разнообразия игры и ухода от автоматизации победы.</a:t>
            </a:r>
          </a:p>
          <a:p>
            <a:pPr algn="just"/>
            <a:endParaRPr lang="ru-RU" sz="28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Вводятся реактивные методы для уравнивания игроков: дипломатия, отрицательная обратная связь, рисковый баланс.</a:t>
            </a:r>
          </a:p>
          <a:p>
            <a:pPr algn="just"/>
            <a:endParaRPr lang="ru-RU" sz="28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При необходимости устанавливается </a:t>
            </a:r>
            <a:r>
              <a:rPr lang="ru-RU" sz="2800" dirty="0" err="1" smtClean="0"/>
              <a:t>внеигровая</a:t>
            </a:r>
            <a:r>
              <a:rPr lang="ru-RU" sz="2800" dirty="0" smtClean="0"/>
              <a:t> мотивация для совершения каких-то действий.</a:t>
            </a:r>
          </a:p>
          <a:p>
            <a:pPr algn="just">
              <a:buFont typeface="Arial" pitchFamily="34" charset="0"/>
              <a:buChar char="•"/>
            </a:pPr>
            <a:endParaRPr lang="ru-RU" sz="28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Элементы игры, подвергающиеся балансировке: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55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14348" y="2071678"/>
            <a:ext cx="75009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3200" dirty="0" smtClean="0"/>
              <a:t>Сила;</a:t>
            </a:r>
          </a:p>
          <a:p>
            <a:pPr algn="just">
              <a:buFont typeface="Arial" pitchFamily="34" charset="0"/>
              <a:buChar char="•"/>
            </a:pPr>
            <a:r>
              <a:rPr lang="ru-RU" sz="3200" dirty="0" smtClean="0"/>
              <a:t>Время;</a:t>
            </a:r>
          </a:p>
          <a:p>
            <a:pPr algn="just">
              <a:buFont typeface="Arial" pitchFamily="34" charset="0"/>
              <a:buChar char="•"/>
            </a:pPr>
            <a:r>
              <a:rPr lang="ru-RU" sz="3200" dirty="0" smtClean="0"/>
              <a:t>Пространство;</a:t>
            </a:r>
          </a:p>
          <a:p>
            <a:pPr algn="just">
              <a:buFont typeface="Arial" pitchFamily="34" charset="0"/>
              <a:buChar char="•"/>
            </a:pPr>
            <a:r>
              <a:rPr lang="ru-RU" sz="3200" dirty="0" smtClean="0"/>
              <a:t>Экономика;</a:t>
            </a:r>
          </a:p>
          <a:p>
            <a:pPr algn="just">
              <a:buFont typeface="Arial" pitchFamily="34" charset="0"/>
              <a:buChar char="•"/>
            </a:pPr>
            <a:r>
              <a:rPr lang="ru-RU" sz="3200" dirty="0" smtClean="0"/>
              <a:t>Сложность.</a:t>
            </a:r>
            <a:endParaRPr lang="ru-RU" sz="32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Балансировка силы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56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28596" y="1500174"/>
            <a:ext cx="82868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Используется для объектов, которые взаимодействуют с позиции силы друг с другом в игре (</a:t>
            </a:r>
            <a:r>
              <a:rPr lang="ru-RU" sz="2800" dirty="0" err="1" smtClean="0"/>
              <a:t>юниты</a:t>
            </a:r>
            <a:r>
              <a:rPr lang="ru-RU" sz="2800" dirty="0" smtClean="0"/>
              <a:t> в стратегии, персонажи с </a:t>
            </a:r>
            <a:r>
              <a:rPr lang="ru-RU" sz="2800" dirty="0" err="1" smtClean="0"/>
              <a:t>мобами</a:t>
            </a:r>
            <a:r>
              <a:rPr lang="ru-RU" sz="2800" dirty="0" smtClean="0"/>
              <a:t> в RPG, машинки, которые ездят по дорогам и обгоняют друг друга). </a:t>
            </a:r>
          </a:p>
          <a:p>
            <a:pPr algn="just"/>
            <a:endParaRPr lang="ru-RU" sz="28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Существует </a:t>
            </a:r>
            <a:r>
              <a:rPr lang="ru-RU" sz="2800" b="1" dirty="0" smtClean="0"/>
              <a:t>три метода балансировки</a:t>
            </a:r>
            <a:r>
              <a:rPr lang="ru-RU" sz="2800" dirty="0" smtClean="0"/>
              <a:t>: транзитивный, 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Интранзитивный,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err="1" smtClean="0"/>
              <a:t>некомпаративный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57</a:t>
            </a:fld>
            <a:endParaRPr lang="ru-RU"/>
          </a:p>
        </p:txBody>
      </p:sp>
      <p:pic>
        <p:nvPicPr>
          <p:cNvPr id="64514" name="Picture 2" descr="pic1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t="22727" b="2972"/>
          <a:stretch>
            <a:fillRect/>
          </a:stretch>
        </p:blipFill>
        <p:spPr bwMode="auto">
          <a:xfrm>
            <a:off x="214282" y="142852"/>
            <a:ext cx="8594987" cy="35719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00034" y="3714752"/>
            <a:ext cx="24288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прямое сравнение или соотношение характеристик объектов.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286116" y="3643314"/>
            <a:ext cx="2357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нет единственной доминирующей стратегии, потому что всё бьётся всем.</a:t>
            </a:r>
            <a:endParaRPr lang="ru-RU" sz="24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Транзитивный метод-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58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00034" y="1714488"/>
            <a:ext cx="8358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smtClean="0"/>
              <a:t>прямое сравнение или соотношение характеристик объектов (самый простой вид баланса).</a:t>
            </a:r>
            <a:endParaRPr lang="ru-RU" sz="32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Интранзитивный метод – шаги: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59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28596" y="1571612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1643050"/>
            <a:ext cx="8286808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1. Составить таблицу выигрышей.</a:t>
            </a:r>
          </a:p>
          <a:p>
            <a:r>
              <a:rPr lang="ru-RU" dirty="0" smtClean="0"/>
              <a:t>2. Избавиться  от всех выборов, над которыми доминируют другие, у обоих игроков (сравнив комбинации строк и столбцов и проверив, не содержит ли какая-нибудь из пар столбец или строку, которые больше подходят или равны другим),  оставив только жизнеспособные варианты.</a:t>
            </a:r>
          </a:p>
          <a:p>
            <a:r>
              <a:rPr lang="ru-RU" dirty="0" smtClean="0"/>
              <a:t>3. Найти лучший ответный ход на первый ход каждого игрока.</a:t>
            </a:r>
          </a:p>
          <a:p>
            <a:r>
              <a:rPr lang="ru-RU" dirty="0" smtClean="0"/>
              <a:t>4. Рассчитать выигрыши для каждого выбора одного из игроков, приравняв выигрыши к одной переменной Х.</a:t>
            </a:r>
          </a:p>
          <a:p>
            <a:r>
              <a:rPr lang="ru-RU" dirty="0" smtClean="0"/>
              <a:t>5. Добавить ещё одно уравнение, которое сведёт сумму вероятностей всех выборов к 1.</a:t>
            </a:r>
          </a:p>
          <a:p>
            <a:r>
              <a:rPr lang="ru-RU" dirty="0" smtClean="0"/>
              <a:t>6.  Решить систему уравнений, найти Х, вы найдете ожидаемый выигрыш (или проигрыш) игрока. Сложив значения Х всех игроков, вы поймете, какая у вас игра: с нулевой суммой (X1 + X2 + … = 0), с положительной (&gt; 0) или отрицательной (&lt; 0), и насколько она такова.</a:t>
            </a:r>
          </a:p>
          <a:p>
            <a:r>
              <a:rPr lang="ru-RU" dirty="0" smtClean="0"/>
              <a:t>Если вы найдёте уникальное значение каждого выбора в диапазоне от 0 до 1, вы найдете оптимальные вероятности выбора каждой фигуры. Для асимметричных игр вам нужно будет сделать это отдельно для каждого игрока. Это и будет вашим решением.</a:t>
            </a:r>
          </a:p>
          <a:p>
            <a:r>
              <a:rPr lang="ru-RU" dirty="0" smtClean="0"/>
              <a:t>Для игр, в которых более двоих игроков делают одинаковый выбор, выберите одного игрока и делайте расчеты с его точки зрения. Считайте всех противников одним игроком. С каждым игроком, которого вы добавляете к двоим первоначальным, расчеты будут все сложнее. В конце концов, когда у вас всего лишь два игрока, уравнения линейны; если игроков трое — уравнения будут квадратными, четверо — кубические, если у вас пятеро игроков, вы будете решать уравнения четвертой степени и так далее.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Леннарт</a:t>
            </a:r>
            <a:r>
              <a:rPr lang="ru-RU" dirty="0" smtClean="0"/>
              <a:t> Нэке, преподаватель </a:t>
            </a:r>
            <a:r>
              <a:rPr lang="ru-RU" dirty="0" err="1" smtClean="0"/>
              <a:t>геймдизайна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71472" y="1785926"/>
            <a:ext cx="828680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3200" dirty="0" smtClean="0"/>
              <a:t>Игра </a:t>
            </a:r>
            <a:r>
              <a:rPr lang="ru-RU" sz="3200" dirty="0"/>
              <a:t>предполагает осознанный выбор. Несколько разных стратегий могут принести победу, нет </a:t>
            </a:r>
            <a:r>
              <a:rPr lang="ru-RU" sz="3200" dirty="0" smtClean="0"/>
              <a:t>доминирующей.</a:t>
            </a:r>
            <a:endParaRPr lang="ru-RU" sz="3200" dirty="0"/>
          </a:p>
          <a:p>
            <a:pPr algn="just">
              <a:buFont typeface="Arial" pitchFamily="34" charset="0"/>
              <a:buChar char="•"/>
            </a:pPr>
            <a:r>
              <a:rPr lang="ru-RU" sz="3200" dirty="0"/>
              <a:t>Случай не играет такую роль, что умение игрока неважно. Умелый игрок должен быть успешнее слабого.</a:t>
            </a:r>
          </a:p>
          <a:p>
            <a:pPr algn="just">
              <a:buFont typeface="Arial" pitchFamily="34" charset="0"/>
              <a:buChar char="•"/>
            </a:pPr>
            <a:r>
              <a:rPr lang="ru-RU" sz="3200" dirty="0"/>
              <a:t>Уровень сложности игры должен быть стабильным. Все сложности игры должны быть в пределах способностей играющего.</a:t>
            </a:r>
          </a:p>
          <a:p>
            <a:pPr algn="just"/>
            <a:endParaRPr lang="ru-RU" sz="32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Баланс времени в играх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60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28596" y="1643050"/>
            <a:ext cx="83582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время возникновения игровых событий; 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время развития игровых сущностей;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смещение — перекрытие событий.</a:t>
            </a:r>
          </a:p>
          <a:p>
            <a:pPr algn="just">
              <a:buFont typeface="Arial" pitchFamily="34" charset="0"/>
              <a:buChar char="•"/>
            </a:pPr>
            <a:endParaRPr lang="ru-RU" sz="2800" dirty="0" smtClean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Баланс пространства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61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00034" y="1714488"/>
            <a:ext cx="835824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Выполняется левел- дизайнером.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Подходы:</a:t>
            </a:r>
          </a:p>
          <a:p>
            <a:pPr algn="just"/>
            <a:endParaRPr lang="ru-RU" sz="2800" dirty="0" smtClean="0"/>
          </a:p>
          <a:p>
            <a:pPr algn="just">
              <a:buFontTx/>
              <a:buChar char="-"/>
            </a:pPr>
            <a:r>
              <a:rPr lang="ru-RU" sz="2800" dirty="0" smtClean="0"/>
              <a:t> Зеркальные (симметричные) карты – обеспечивают равные условия игрокам;</a:t>
            </a:r>
          </a:p>
          <a:p>
            <a:pPr algn="just">
              <a:buFontTx/>
              <a:buChar char="-"/>
            </a:pPr>
            <a:r>
              <a:rPr lang="ru-RU" sz="2800" dirty="0" smtClean="0"/>
              <a:t> Карты маршрутов (в </a:t>
            </a:r>
            <a:r>
              <a:rPr lang="ru-RU" sz="2800" dirty="0" err="1" smtClean="0"/>
              <a:t>мультиплеерных</a:t>
            </a:r>
            <a:r>
              <a:rPr lang="ru-RU" sz="2800" dirty="0" smtClean="0"/>
              <a:t> картах должно быть 3 ответвления от каждого перекрёстка, чтобы игроки могли пересекаться);</a:t>
            </a:r>
          </a:p>
          <a:p>
            <a:pPr algn="just">
              <a:buFontTx/>
              <a:buChar char="-"/>
            </a:pPr>
            <a:r>
              <a:rPr lang="ru-RU" sz="2800" dirty="0" smtClean="0"/>
              <a:t> Навигационные схемы (наличие ориентиров).</a:t>
            </a:r>
          </a:p>
          <a:p>
            <a:pPr algn="just">
              <a:buFontTx/>
              <a:buChar char="-"/>
            </a:pPr>
            <a:endParaRPr lang="ru-RU" sz="28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Баланс экономики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62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28596" y="1714488"/>
            <a:ext cx="84296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Подходы:</a:t>
            </a:r>
          </a:p>
          <a:p>
            <a:pPr algn="just"/>
            <a:endParaRPr lang="ru-RU" sz="24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400" dirty="0" smtClean="0"/>
              <a:t>Определение ценности всех объектов, которые есть в игре;</a:t>
            </a:r>
          </a:p>
          <a:p>
            <a:pPr algn="just">
              <a:buFont typeface="Arial" pitchFamily="34" charset="0"/>
              <a:buChar char="•"/>
            </a:pPr>
            <a:r>
              <a:rPr lang="ru-RU" sz="2400" dirty="0" smtClean="0"/>
              <a:t>построение диаграммы отношений ресурсов, ресурсного цикла;</a:t>
            </a:r>
          </a:p>
          <a:p>
            <a:pPr algn="just">
              <a:buFont typeface="Arial" pitchFamily="34" charset="0"/>
              <a:buChar char="•"/>
            </a:pPr>
            <a:r>
              <a:rPr lang="ru-RU" sz="2400" dirty="0" smtClean="0"/>
              <a:t>Разделение ресурсных циклов по игровым активностям;</a:t>
            </a:r>
          </a:p>
          <a:p>
            <a:pPr algn="just">
              <a:buFont typeface="Arial" pitchFamily="34" charset="0"/>
              <a:buChar char="•"/>
            </a:pPr>
            <a:r>
              <a:rPr lang="ru-RU" sz="2400" dirty="0" smtClean="0"/>
              <a:t>Построение шкалы ассортимента для разных групп пользователей; </a:t>
            </a:r>
          </a:p>
          <a:p>
            <a:pPr algn="just">
              <a:buFont typeface="Arial" pitchFamily="34" charset="0"/>
              <a:buChar char="•"/>
            </a:pPr>
            <a:r>
              <a:rPr lang="ru-RU" sz="2400" dirty="0" smtClean="0"/>
              <a:t>Привязка цен к номиналам банкнот и типовым затратам;</a:t>
            </a:r>
          </a:p>
          <a:p>
            <a:pPr algn="just">
              <a:buFont typeface="Arial" pitchFamily="34" charset="0"/>
              <a:buChar char="•"/>
            </a:pPr>
            <a:r>
              <a:rPr lang="ru-RU" sz="2400" dirty="0" smtClean="0"/>
              <a:t>Оценка спроса на товар, эластичность спроса.</a:t>
            </a:r>
          </a:p>
          <a:p>
            <a:pPr algn="just"/>
            <a:endParaRPr lang="ru-RU" sz="24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Баланс сложности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63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85720" y="1357298"/>
            <a:ext cx="85011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Цель – обеспечить игроку нахождение в состоянии потока,  когда уровень сложности игры – на пределе способностей игрока.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Проблемы: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навык игрока растёт по мере продвижения в игре, игрок выходит из состояния потока и начинает скучать;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Игры разрабатываются, ориентируясь на один уровень сложности, но игроки приходят с разными стартовыми уровнями.</a:t>
            </a:r>
            <a:endParaRPr lang="ru-RU" sz="28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64</a:t>
            </a:fld>
            <a:endParaRPr lang="ru-RU"/>
          </a:p>
        </p:txBody>
      </p:sp>
      <p:pic>
        <p:nvPicPr>
          <p:cNvPr id="73730" name="Picture 2" descr="1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89696"/>
            <a:ext cx="7939098" cy="63301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Баланс силы в </a:t>
            </a:r>
            <a:r>
              <a:rPr lang="en-US" dirty="0" err="1" smtClean="0"/>
              <a:t>PvE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Player versus Environment</a:t>
            </a:r>
            <a:r>
              <a:rPr lang="ru-RU" dirty="0" smtClean="0"/>
              <a:t>) играх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65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14348" y="2000240"/>
            <a:ext cx="81439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Компоненты </a:t>
            </a:r>
            <a:r>
              <a:rPr lang="ru-RU" sz="2800" dirty="0" smtClean="0"/>
              <a:t>воспринимаемой </a:t>
            </a:r>
            <a:r>
              <a:rPr lang="ru-RU" sz="2800" dirty="0" smtClean="0"/>
              <a:t>сложности:</a:t>
            </a:r>
          </a:p>
          <a:p>
            <a:pPr algn="just"/>
            <a:endParaRPr lang="ru-RU" sz="28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уровень </a:t>
            </a:r>
            <a:r>
              <a:rPr lang="ru-RU" sz="2800" dirty="0" smtClean="0"/>
              <a:t>мастерства </a:t>
            </a:r>
            <a:r>
              <a:rPr lang="ru-RU" sz="2800" dirty="0" smtClean="0"/>
              <a:t>игрока (чем опытнее игрок, тем легче ему кажется игра);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уровень </a:t>
            </a:r>
            <a:r>
              <a:rPr lang="ru-RU" sz="2800" dirty="0" smtClean="0"/>
              <a:t>силы игрока в </a:t>
            </a:r>
            <a:r>
              <a:rPr lang="ru-RU" sz="2800" dirty="0" smtClean="0"/>
              <a:t>игре;</a:t>
            </a:r>
            <a:endParaRPr lang="ru-RU" sz="28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способы</a:t>
            </a:r>
            <a:r>
              <a:rPr lang="ru-RU" sz="2800" dirty="0" smtClean="0"/>
              <a:t>, которыми игра создаёт задачи для </a:t>
            </a:r>
            <a:r>
              <a:rPr lang="ru-RU" sz="2800" dirty="0" smtClean="0"/>
              <a:t>игроков: основанные </a:t>
            </a:r>
            <a:r>
              <a:rPr lang="ru-RU" sz="2800" dirty="0" smtClean="0"/>
              <a:t>на </a:t>
            </a:r>
            <a:r>
              <a:rPr lang="ru-RU" sz="2800" dirty="0" smtClean="0"/>
              <a:t>мастерстве либо на силе.</a:t>
            </a:r>
            <a:endParaRPr lang="ru-RU" sz="2800" dirty="0" smtClean="0"/>
          </a:p>
          <a:p>
            <a:pPr algn="just"/>
            <a:endParaRPr lang="ru-RU" sz="28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Ощущаемая сложность игры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66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857224" y="1928802"/>
            <a:ext cx="757242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Ощущаемая сложность = </a:t>
            </a:r>
            <a:endParaRPr lang="ru-RU" sz="3200" dirty="0" smtClean="0"/>
          </a:p>
          <a:p>
            <a:pPr algn="ctr"/>
            <a:endParaRPr lang="ru-RU" sz="3200" dirty="0" smtClean="0"/>
          </a:p>
          <a:p>
            <a:pPr algn="ctr"/>
            <a:r>
              <a:rPr lang="ru-RU" sz="3200" dirty="0" smtClean="0"/>
              <a:t>Задачи </a:t>
            </a:r>
            <a:r>
              <a:rPr lang="ru-RU" sz="3200" dirty="0" smtClean="0"/>
              <a:t>на мастерство + </a:t>
            </a:r>
            <a:endParaRPr lang="ru-RU" sz="3200" dirty="0" smtClean="0"/>
          </a:p>
          <a:p>
            <a:pPr algn="ctr"/>
            <a:r>
              <a:rPr lang="ru-RU" sz="3200" dirty="0" smtClean="0"/>
              <a:t>Силовые задачи </a:t>
            </a:r>
            <a:r>
              <a:rPr lang="ru-RU" sz="3200" dirty="0" smtClean="0"/>
              <a:t>– </a:t>
            </a:r>
            <a:endParaRPr lang="ru-RU" sz="3200" dirty="0" smtClean="0"/>
          </a:p>
          <a:p>
            <a:pPr algn="ctr"/>
            <a:r>
              <a:rPr lang="ru-RU" sz="3200" dirty="0" smtClean="0"/>
              <a:t>(</a:t>
            </a:r>
            <a:r>
              <a:rPr lang="ru-RU" sz="3200" dirty="0" smtClean="0"/>
              <a:t>Мастерство игрока + Сила игрока</a:t>
            </a:r>
            <a:r>
              <a:rPr lang="ru-RU" sz="3200" dirty="0" smtClean="0"/>
              <a:t>)</a:t>
            </a:r>
          </a:p>
          <a:p>
            <a:pPr algn="ctr"/>
            <a:endParaRPr lang="ru-RU" sz="3200" dirty="0" smtClean="0"/>
          </a:p>
          <a:p>
            <a:pPr algn="ctr"/>
            <a:r>
              <a:rPr lang="ru-RU" sz="3200" b="1" u="sng" dirty="0" smtClean="0">
                <a:solidFill>
                  <a:srgbClr val="FF0000"/>
                </a:solidFill>
              </a:rPr>
              <a:t>Задача балансировки- уравнять силу игрока и игровой среды</a:t>
            </a:r>
            <a:endParaRPr lang="ru-RU" sz="32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Пути изменения уровня навыка игрока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67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57158" y="1785926"/>
            <a:ext cx="84296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sz="2800" dirty="0" smtClean="0"/>
              <a:t> Разработка продуманных сложных механик, взаимодействующих </a:t>
            </a:r>
            <a:r>
              <a:rPr lang="ru-RU" sz="2800" dirty="0" smtClean="0"/>
              <a:t>различным образом, </a:t>
            </a:r>
            <a:r>
              <a:rPr lang="ru-RU" sz="2800" dirty="0" smtClean="0"/>
              <a:t>многоуровневых стратегий (так, </a:t>
            </a:r>
            <a:r>
              <a:rPr lang="ru-RU" sz="2800" dirty="0" smtClean="0"/>
              <a:t>чтобы освоение базовых навыков в игре лишь открывало новый взгляд на </a:t>
            </a:r>
            <a:r>
              <a:rPr lang="ru-RU" sz="2800" dirty="0" smtClean="0"/>
              <a:t>игру) - кривая </a:t>
            </a:r>
            <a:r>
              <a:rPr lang="ru-RU" sz="2800" dirty="0" smtClean="0"/>
              <a:t>навыка игрока будет расти очень долго, возможно, с некоторыми явными </a:t>
            </a:r>
            <a:r>
              <a:rPr lang="ru-RU" sz="2800" dirty="0" smtClean="0"/>
              <a:t>скачками.</a:t>
            </a:r>
            <a:endParaRPr lang="ru-RU" sz="2800" dirty="0" smtClean="0"/>
          </a:p>
          <a:p>
            <a:pPr marL="342900" indent="-342900" algn="just">
              <a:buFont typeface="+mj-lt"/>
              <a:buAutoNum type="arabicPeriod"/>
            </a:pPr>
            <a:endParaRPr lang="ru-RU" sz="28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ru-RU" sz="2800" dirty="0" smtClean="0"/>
              <a:t>Контроль скорости </a:t>
            </a:r>
            <a:r>
              <a:rPr lang="ru-RU" sz="2800" dirty="0" smtClean="0"/>
              <a:t>обучения </a:t>
            </a:r>
            <a:r>
              <a:rPr lang="ru-RU" sz="2800" dirty="0" smtClean="0"/>
              <a:t>игрока.</a:t>
            </a:r>
            <a:endParaRPr lang="ru-RU" sz="2800" dirty="0" smtClean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Пути изменения уровня навыка игрока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68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57158" y="1785926"/>
            <a:ext cx="84296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sz="2800" dirty="0" smtClean="0"/>
              <a:t>Незамысловатые игры, со значительной долей случайности - быстрый </a:t>
            </a:r>
            <a:r>
              <a:rPr lang="ru-RU" sz="2800" dirty="0" smtClean="0"/>
              <a:t>и недолгий рост навыка, когда игрок осваивает доступный ему минимум, а затем </a:t>
            </a:r>
            <a:r>
              <a:rPr lang="ru-RU" sz="2800" dirty="0" smtClean="0"/>
              <a:t>застой (применяется в </a:t>
            </a:r>
            <a:r>
              <a:rPr lang="ru-RU" sz="2800" dirty="0" smtClean="0"/>
              <a:t>образовательных </a:t>
            </a:r>
            <a:r>
              <a:rPr lang="ru-RU" sz="2800" dirty="0" smtClean="0"/>
              <a:t>играх).</a:t>
            </a:r>
            <a:endParaRPr lang="ru-RU" sz="2800" dirty="0" smtClean="0"/>
          </a:p>
          <a:p>
            <a:pPr marL="342900" indent="-342900" algn="just">
              <a:buFont typeface="+mj-lt"/>
              <a:buAutoNum type="arabicPeriod"/>
            </a:pPr>
            <a:endParaRPr lang="ru-RU" sz="28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ru-RU" sz="2800" dirty="0" smtClean="0"/>
              <a:t>Постановка перед игроком задач </a:t>
            </a:r>
            <a:r>
              <a:rPr lang="ru-RU" sz="2800" dirty="0" smtClean="0"/>
              <a:t>растущей </a:t>
            </a:r>
            <a:r>
              <a:rPr lang="ru-RU" sz="2800" dirty="0" smtClean="0"/>
              <a:t>сложности.</a:t>
            </a:r>
            <a:endParaRPr lang="ru-RU" sz="28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Измерение </a:t>
            </a:r>
            <a:r>
              <a:rPr lang="ru-RU" dirty="0" smtClean="0"/>
              <a:t> </a:t>
            </a:r>
            <a:r>
              <a:rPr lang="ru-RU" dirty="0" smtClean="0"/>
              <a:t>ощущаемой </a:t>
            </a:r>
            <a:r>
              <a:rPr lang="ru-RU" dirty="0" smtClean="0"/>
              <a:t>сложности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69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57158" y="1857364"/>
            <a:ext cx="83582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Лучший способ-  </a:t>
            </a:r>
            <a:r>
              <a:rPr lang="ru-RU" sz="2800" dirty="0" smtClean="0"/>
              <a:t>тестирование и сбор </a:t>
            </a:r>
            <a:r>
              <a:rPr lang="ru-RU" sz="2800" dirty="0" smtClean="0"/>
              <a:t>показателей (например</a:t>
            </a:r>
            <a:r>
              <a:rPr lang="ru-RU" sz="2800" dirty="0" smtClean="0"/>
              <a:t>, </a:t>
            </a:r>
            <a:r>
              <a:rPr lang="ru-RU" sz="2800" dirty="0" smtClean="0"/>
              <a:t>с </a:t>
            </a:r>
            <a:r>
              <a:rPr lang="ru-RU" sz="2800" dirty="0" smtClean="0"/>
              <a:t>какой частотой игроки </a:t>
            </a:r>
            <a:r>
              <a:rPr lang="ru-RU" sz="2800" dirty="0" smtClean="0"/>
              <a:t>погибают </a:t>
            </a:r>
            <a:r>
              <a:rPr lang="ru-RU" sz="2800" dirty="0" smtClean="0"/>
              <a:t>или терпят поражения, когда именно это случается, сколько игроку нужно времени на то, чтобы пройти уровень в первый раз, и так </a:t>
            </a:r>
            <a:r>
              <a:rPr lang="ru-RU" sz="2800" dirty="0" smtClean="0"/>
              <a:t>далее). </a:t>
            </a:r>
            <a:endParaRPr lang="ru-RU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Леннарт</a:t>
            </a:r>
            <a:r>
              <a:rPr lang="ru-RU" dirty="0" smtClean="0"/>
              <a:t> Нэке, преподаватель </a:t>
            </a:r>
            <a:r>
              <a:rPr lang="ru-RU" dirty="0" err="1" smtClean="0"/>
              <a:t>геймдизайна</a:t>
            </a:r>
            <a:r>
              <a:rPr lang="ru-RU" dirty="0" smtClean="0"/>
              <a:t>, о балансе многопользовательских игр: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71472" y="1785926"/>
            <a:ext cx="82868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3200" dirty="0" smtClean="0"/>
              <a:t>Игроки </a:t>
            </a:r>
            <a:r>
              <a:rPr lang="ru-RU" sz="3200" dirty="0"/>
              <a:t>воспринимают игру как честную.</a:t>
            </a:r>
          </a:p>
          <a:p>
            <a:pPr algn="just">
              <a:buFont typeface="Arial" pitchFamily="34" charset="0"/>
              <a:buChar char="•"/>
            </a:pPr>
            <a:r>
              <a:rPr lang="ru-RU" sz="3200" dirty="0"/>
              <a:t>Тот, кто отстаёт в начале игры, получает шанс нагнать ближе к концу.</a:t>
            </a:r>
          </a:p>
          <a:p>
            <a:pPr algn="just">
              <a:buFont typeface="Arial" pitchFamily="34" charset="0"/>
              <a:buChar char="•"/>
            </a:pPr>
            <a:r>
              <a:rPr lang="ru-RU" sz="3200" dirty="0"/>
              <a:t>Игра редко заходит в тупик, когда играют люди разного уровня.</a:t>
            </a:r>
          </a:p>
          <a:p>
            <a:pPr algn="just">
              <a:buFont typeface="Arial" pitchFamily="34" charset="0"/>
              <a:buChar char="•"/>
            </a:pPr>
            <a:endParaRPr lang="ru-RU" sz="32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Награды в </a:t>
            </a:r>
            <a:r>
              <a:rPr lang="en-US" b="1" dirty="0" err="1" smtClean="0"/>
              <a:t>PvE</a:t>
            </a:r>
            <a:r>
              <a:rPr lang="ru-RU" b="1" dirty="0" smtClean="0"/>
              <a:t>- обязательный элемент: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70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85720" y="1500174"/>
            <a:ext cx="85725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увеличение силы </a:t>
            </a:r>
            <a:r>
              <a:rPr lang="ru-RU" sz="2800" dirty="0" smtClean="0"/>
              <a:t>игрока (предоставление предметов/ способностей, увеличивающих </a:t>
            </a:r>
            <a:r>
              <a:rPr lang="ru-RU" sz="2800" dirty="0" smtClean="0"/>
              <a:t>возможности </a:t>
            </a:r>
            <a:r>
              <a:rPr lang="ru-RU" sz="2800" dirty="0" smtClean="0"/>
              <a:t>игрока, через временные интервалы), 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переход </a:t>
            </a:r>
            <a:r>
              <a:rPr lang="ru-RU" sz="2800" dirty="0" smtClean="0"/>
              <a:t>с уровня на </a:t>
            </a:r>
            <a:r>
              <a:rPr lang="ru-RU" sz="2800" dirty="0" smtClean="0"/>
              <a:t>уровень (</a:t>
            </a:r>
            <a:r>
              <a:rPr lang="ru-RU" sz="2800" dirty="0" smtClean="0"/>
              <a:t>каждый новый уровень </a:t>
            </a:r>
            <a:r>
              <a:rPr lang="ru-RU" sz="2800" dirty="0" smtClean="0"/>
              <a:t>должен длиться </a:t>
            </a:r>
            <a:r>
              <a:rPr lang="ru-RU" sz="2800" dirty="0" smtClean="0"/>
              <a:t>чуть дольше, чем </a:t>
            </a:r>
            <a:r>
              <a:rPr lang="ru-RU" sz="2800" dirty="0" smtClean="0"/>
              <a:t>предыдущий), 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развитие сюжета (</a:t>
            </a:r>
            <a:r>
              <a:rPr lang="ru-RU" sz="2800" dirty="0" smtClean="0"/>
              <a:t>растущее напряжение </a:t>
            </a:r>
            <a:r>
              <a:rPr lang="ru-RU" sz="2800" dirty="0" smtClean="0"/>
              <a:t>сюжета должно совпадать  </a:t>
            </a:r>
            <a:r>
              <a:rPr lang="ru-RU" sz="2800" dirty="0" smtClean="0"/>
              <a:t>с растущей сложностью игры, драматические кульминации </a:t>
            </a:r>
            <a:r>
              <a:rPr lang="ru-RU" sz="2800" dirty="0" smtClean="0"/>
              <a:t>- накладываться </a:t>
            </a:r>
            <a:r>
              <a:rPr lang="ru-RU" sz="2800" dirty="0" smtClean="0"/>
              <a:t>на пики </a:t>
            </a:r>
            <a:r>
              <a:rPr lang="ru-RU" sz="2800" dirty="0" smtClean="0"/>
              <a:t>сложности).</a:t>
            </a:r>
            <a:endParaRPr lang="ru-RU" sz="28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Баланс силы в </a:t>
            </a:r>
            <a:r>
              <a:rPr lang="en-US" dirty="0" err="1" smtClean="0"/>
              <a:t>PvP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Player versus Player</a:t>
            </a:r>
            <a:r>
              <a:rPr lang="ru-RU" dirty="0" smtClean="0"/>
              <a:t>) играх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71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14348" y="2000240"/>
            <a:ext cx="81439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>
                <a:solidFill>
                  <a:srgbClr val="FF0000"/>
                </a:solidFill>
              </a:rPr>
              <a:t>Задача балансировки- уравнять силу </a:t>
            </a:r>
            <a:r>
              <a:rPr lang="ru-RU" sz="3200" b="1" u="sng" dirty="0" smtClean="0">
                <a:solidFill>
                  <a:srgbClr val="FF0000"/>
                </a:solidFill>
              </a:rPr>
              <a:t>игроков</a:t>
            </a:r>
          </a:p>
          <a:p>
            <a:pPr algn="ctr"/>
            <a:endParaRPr lang="ru-RU" sz="3200" dirty="0" smtClean="0"/>
          </a:p>
          <a:p>
            <a:pPr algn="just"/>
            <a:r>
              <a:rPr lang="ru-RU" sz="3200" dirty="0" smtClean="0"/>
              <a:t>Основная задача игрока – получить больше силы относительно противников (или ослабить их)</a:t>
            </a:r>
            <a:endParaRPr lang="ru-RU" sz="320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Игры с положительной, отрицательной и нулевой суммой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72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00034" y="1571612"/>
            <a:ext cx="80724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>
                <a:solidFill>
                  <a:srgbClr val="C00000"/>
                </a:solidFill>
              </a:rPr>
              <a:t>Игра с положительной суммой</a:t>
            </a:r>
            <a:r>
              <a:rPr lang="ru-RU" sz="2400" dirty="0" smtClean="0"/>
              <a:t>: </a:t>
            </a:r>
            <a:r>
              <a:rPr lang="ru-RU" sz="2400" dirty="0" smtClean="0"/>
              <a:t>общая </a:t>
            </a:r>
            <a:r>
              <a:rPr lang="ru-RU" sz="2400" dirty="0" smtClean="0"/>
              <a:t>сила растёт во времени. </a:t>
            </a:r>
            <a:endParaRPr lang="ru-RU" sz="2400" dirty="0" smtClean="0"/>
          </a:p>
          <a:p>
            <a:pPr algn="just"/>
            <a:endParaRPr lang="ru-RU" sz="2400" dirty="0" smtClean="0"/>
          </a:p>
          <a:p>
            <a:pPr algn="just"/>
            <a:r>
              <a:rPr lang="ru-RU" sz="2400" b="1" dirty="0" smtClean="0">
                <a:solidFill>
                  <a:srgbClr val="C00000"/>
                </a:solidFill>
              </a:rPr>
              <a:t>Игра с нулевой суммой: </a:t>
            </a:r>
            <a:r>
              <a:rPr lang="ru-RU" sz="2400" b="1" dirty="0" smtClean="0">
                <a:solidFill>
                  <a:srgbClr val="C00000"/>
                </a:solidFill>
              </a:rPr>
              <a:t> </a:t>
            </a:r>
            <a:r>
              <a:rPr lang="ru-RU" sz="2400" dirty="0" smtClean="0"/>
              <a:t>сумма </a:t>
            </a:r>
            <a:r>
              <a:rPr lang="ru-RU" sz="2400" dirty="0" smtClean="0"/>
              <a:t>всей силы в игре постоянна, и не может быть ни создана, ни уничтожена </a:t>
            </a:r>
            <a:r>
              <a:rPr lang="ru-RU" sz="2400" dirty="0" smtClean="0"/>
              <a:t>игроками (единственный </a:t>
            </a:r>
            <a:r>
              <a:rPr lang="ru-RU" sz="2400" dirty="0" smtClean="0"/>
              <a:t>способ получить силу – отобрать её у другого игрока, </a:t>
            </a:r>
            <a:r>
              <a:rPr lang="ru-RU" sz="2400" dirty="0" smtClean="0"/>
              <a:t>ровно </a:t>
            </a:r>
            <a:r>
              <a:rPr lang="ru-RU" sz="2400" dirty="0" smtClean="0"/>
              <a:t>столько, сколько он </a:t>
            </a:r>
            <a:r>
              <a:rPr lang="ru-RU" sz="2400" dirty="0" smtClean="0"/>
              <a:t>теряет).</a:t>
            </a:r>
          </a:p>
          <a:p>
            <a:pPr algn="just"/>
            <a:endParaRPr lang="ru-RU" sz="2400" dirty="0" smtClean="0"/>
          </a:p>
          <a:p>
            <a:pPr algn="just"/>
            <a:r>
              <a:rPr lang="ru-RU" sz="2400" b="1" dirty="0" smtClean="0">
                <a:solidFill>
                  <a:srgbClr val="C00000"/>
                </a:solidFill>
              </a:rPr>
              <a:t>Игра с отрицательной суммой: </a:t>
            </a:r>
            <a:r>
              <a:rPr lang="ru-RU" sz="2400" dirty="0" smtClean="0"/>
              <a:t>с </a:t>
            </a:r>
            <a:r>
              <a:rPr lang="ru-RU" sz="2400" dirty="0" smtClean="0"/>
              <a:t>течением времени игроки теряют больше силы, чем получают; действия игрока выводят силу из игры, ничем её не </a:t>
            </a:r>
            <a:r>
              <a:rPr lang="ru-RU" sz="2400" dirty="0" smtClean="0"/>
              <a:t>возмещая (шахматы). </a:t>
            </a:r>
            <a:endParaRPr lang="ru-RU" sz="240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73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00034" y="642918"/>
            <a:ext cx="8286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dirty="0" smtClean="0"/>
              <a:t>Независимо от типа игры изменения </a:t>
            </a:r>
            <a:r>
              <a:rPr lang="ru-RU" sz="3600" dirty="0" smtClean="0"/>
              <a:t>в силе игрока являются </a:t>
            </a:r>
            <a:r>
              <a:rPr lang="ru-RU" sz="3600" i="1" dirty="0" smtClean="0"/>
              <a:t>главной наградой </a:t>
            </a:r>
            <a:r>
              <a:rPr lang="ru-RU" sz="3600" dirty="0" smtClean="0"/>
              <a:t>в </a:t>
            </a:r>
            <a:r>
              <a:rPr lang="ru-RU" sz="3600" dirty="0" smtClean="0"/>
              <a:t>PvP-играх (кто- то обязательно получает преимущество </a:t>
            </a:r>
            <a:r>
              <a:rPr lang="ru-RU" sz="3600" dirty="0" smtClean="0"/>
              <a:t>в силе относительно своих соперников, </a:t>
            </a:r>
            <a:r>
              <a:rPr lang="ru-RU" sz="3600" dirty="0" smtClean="0"/>
              <a:t>увеличивая свои </a:t>
            </a:r>
            <a:r>
              <a:rPr lang="ru-RU" sz="3600" dirty="0" smtClean="0"/>
              <a:t>шансы на </a:t>
            </a:r>
            <a:r>
              <a:rPr lang="ru-RU" sz="3600" dirty="0" smtClean="0"/>
              <a:t>победу).</a:t>
            </a:r>
            <a:endParaRPr lang="ru-RU" sz="360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Обратная связь в играх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74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28596" y="1857364"/>
            <a:ext cx="8286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b="1" dirty="0" smtClean="0">
                <a:solidFill>
                  <a:srgbClr val="C00000"/>
                </a:solidFill>
              </a:rPr>
              <a:t>Позитивная </a:t>
            </a:r>
            <a:r>
              <a:rPr lang="ru-RU" sz="3200" b="1" dirty="0" smtClean="0">
                <a:solidFill>
                  <a:srgbClr val="C00000"/>
                </a:solidFill>
              </a:rPr>
              <a:t>петля обратной </a:t>
            </a:r>
            <a:r>
              <a:rPr lang="ru-RU" sz="3200" b="1" dirty="0" smtClean="0">
                <a:solidFill>
                  <a:srgbClr val="C00000"/>
                </a:solidFill>
              </a:rPr>
              <a:t>связи:</a:t>
            </a:r>
            <a:r>
              <a:rPr lang="ru-RU" sz="3200" dirty="0" smtClean="0"/>
              <a:t> </a:t>
            </a:r>
            <a:r>
              <a:rPr lang="ru-RU" sz="3200" dirty="0" smtClean="0"/>
              <a:t>при получении </a:t>
            </a:r>
            <a:r>
              <a:rPr lang="ru-RU" sz="3200" dirty="0" smtClean="0"/>
              <a:t>награды </a:t>
            </a:r>
            <a:r>
              <a:rPr lang="ru-RU" sz="3200" dirty="0" smtClean="0"/>
              <a:t>получение следующей становится более </a:t>
            </a:r>
            <a:r>
              <a:rPr lang="ru-RU" sz="3200" dirty="0" smtClean="0"/>
              <a:t>вероятным (помощь сильному игроку). </a:t>
            </a:r>
          </a:p>
          <a:p>
            <a:pPr algn="just"/>
            <a:endParaRPr lang="ru-RU" sz="3200" dirty="0" smtClean="0"/>
          </a:p>
          <a:p>
            <a:pPr algn="just"/>
            <a:r>
              <a:rPr lang="ru-RU" sz="3200" b="1" dirty="0" smtClean="0">
                <a:solidFill>
                  <a:srgbClr val="C00000"/>
                </a:solidFill>
              </a:rPr>
              <a:t>Негативная </a:t>
            </a:r>
            <a:r>
              <a:rPr lang="ru-RU" sz="3200" b="1" dirty="0" smtClean="0">
                <a:solidFill>
                  <a:srgbClr val="C00000"/>
                </a:solidFill>
              </a:rPr>
              <a:t>петля обратной </a:t>
            </a:r>
            <a:r>
              <a:rPr lang="ru-RU" sz="3200" b="1" dirty="0" smtClean="0">
                <a:solidFill>
                  <a:srgbClr val="C00000"/>
                </a:solidFill>
              </a:rPr>
              <a:t>связи: </a:t>
            </a:r>
            <a:r>
              <a:rPr lang="ru-RU" sz="3200" dirty="0" smtClean="0"/>
              <a:t>при получении награды </a:t>
            </a:r>
            <a:r>
              <a:rPr lang="ru-RU" sz="3200" dirty="0" smtClean="0"/>
              <a:t>получение следующей становится менее </a:t>
            </a:r>
            <a:r>
              <a:rPr lang="ru-RU" sz="3200" dirty="0" smtClean="0"/>
              <a:t>вероятным (поддержка слабого игрока).</a:t>
            </a:r>
            <a:endParaRPr lang="ru-RU" sz="32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Свойства позитивных </a:t>
            </a:r>
            <a:r>
              <a:rPr lang="ru-RU" dirty="0" smtClean="0"/>
              <a:t>петель обратной </a:t>
            </a:r>
            <a:r>
              <a:rPr lang="ru-RU" dirty="0" smtClean="0"/>
              <a:t>связи: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75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00034" y="1714488"/>
            <a:ext cx="821537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 fontAlgn="base">
              <a:buAutoNum type="arabicPeriod"/>
            </a:pPr>
            <a:r>
              <a:rPr lang="ru-RU" sz="3200" dirty="0" smtClean="0"/>
              <a:t>Дестабилизация игры (один </a:t>
            </a:r>
            <a:r>
              <a:rPr lang="ru-RU" sz="3200" dirty="0" smtClean="0"/>
              <a:t>игрок становится всё успешнее и </a:t>
            </a:r>
            <a:r>
              <a:rPr lang="ru-RU" sz="3200" dirty="0" smtClean="0"/>
              <a:t>успешнее).</a:t>
            </a:r>
          </a:p>
          <a:p>
            <a:pPr marL="514350" indent="-514350" algn="just" fontAlgn="base"/>
            <a:endParaRPr lang="ru-RU" sz="3200" dirty="0" smtClean="0"/>
          </a:p>
          <a:p>
            <a:pPr algn="just" fontAlgn="base"/>
            <a:r>
              <a:rPr lang="ru-RU" sz="3200" dirty="0" smtClean="0"/>
              <a:t>2. Более быстрое окончание игры.</a:t>
            </a:r>
            <a:endParaRPr lang="ru-RU" sz="3200" dirty="0" smtClean="0"/>
          </a:p>
          <a:p>
            <a:pPr algn="just" fontAlgn="base"/>
            <a:endParaRPr lang="ru-RU" sz="3200" dirty="0" smtClean="0"/>
          </a:p>
          <a:p>
            <a:pPr algn="just" fontAlgn="base"/>
            <a:r>
              <a:rPr lang="ru-RU" sz="3200" dirty="0" smtClean="0"/>
              <a:t>3. Увеличение важности ранних стадий игры.</a:t>
            </a:r>
            <a:endParaRPr lang="ru-RU" sz="3200" dirty="0" smtClean="0"/>
          </a:p>
          <a:p>
            <a:pPr algn="just"/>
            <a:endParaRPr lang="ru-RU" sz="32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Свойства негативных </a:t>
            </a:r>
            <a:r>
              <a:rPr lang="ru-RU" dirty="0" smtClean="0"/>
              <a:t>петель обратной </a:t>
            </a:r>
            <a:r>
              <a:rPr lang="ru-RU" dirty="0" smtClean="0"/>
              <a:t>связи: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76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00034" y="1714488"/>
            <a:ext cx="82153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 fontAlgn="base">
              <a:buAutoNum type="arabicPeriod"/>
            </a:pPr>
            <a:r>
              <a:rPr lang="ru-RU" sz="3200" dirty="0" smtClean="0"/>
              <a:t>Стабилизация игры за счет  выравнивания </a:t>
            </a:r>
            <a:r>
              <a:rPr lang="ru-RU" sz="3200" dirty="0" smtClean="0"/>
              <a:t>игроков</a:t>
            </a:r>
            <a:r>
              <a:rPr lang="ru-RU" sz="3200" dirty="0" smtClean="0"/>
              <a:t>.</a:t>
            </a:r>
          </a:p>
          <a:p>
            <a:pPr marL="514350" indent="-514350" algn="just" fontAlgn="base">
              <a:buFont typeface="+mj-lt"/>
              <a:buAutoNum type="arabicPeriod"/>
            </a:pPr>
            <a:endParaRPr lang="ru-RU" sz="3200" dirty="0" smtClean="0"/>
          </a:p>
          <a:p>
            <a:pPr marL="514350" indent="-514350" algn="just" fontAlgn="base">
              <a:buAutoNum type="arabicPeriod"/>
            </a:pPr>
            <a:r>
              <a:rPr lang="ru-RU" sz="3200" dirty="0" smtClean="0"/>
              <a:t>Увеличение продолжительности игры.</a:t>
            </a:r>
          </a:p>
          <a:p>
            <a:pPr marL="514350" indent="-514350" algn="just" fontAlgn="base">
              <a:buFont typeface="+mj-lt"/>
              <a:buAutoNum type="arabicPeriod"/>
            </a:pPr>
            <a:endParaRPr lang="ru-RU" sz="3200" dirty="0" smtClean="0"/>
          </a:p>
          <a:p>
            <a:pPr marL="514350" indent="-514350" algn="just" fontAlgn="base">
              <a:buAutoNum type="arabicPeriod"/>
            </a:pPr>
            <a:r>
              <a:rPr lang="ru-RU" sz="3200" dirty="0" smtClean="0"/>
              <a:t>Повышение важности финальных стадий игры.</a:t>
            </a:r>
            <a:endParaRPr lang="ru-RU" sz="3200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77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28596" y="500042"/>
          <a:ext cx="8358248" cy="480730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89562"/>
                <a:gridCol w="2089562"/>
                <a:gridCol w="2089562"/>
                <a:gridCol w="2089562"/>
              </a:tblGrid>
              <a:tr h="3081381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Сумма игры/</a:t>
                      </a:r>
                    </a:p>
                    <a:p>
                      <a:r>
                        <a:rPr lang="ru-RU" sz="2800" dirty="0" smtClean="0"/>
                        <a:t>Петля</a:t>
                      </a:r>
                      <a:r>
                        <a:rPr lang="ru-RU" sz="2800" baseline="0" dirty="0" smtClean="0"/>
                        <a:t> обратной связи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Нулевая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err="1" smtClean="0"/>
                        <a:t>Положи-тельная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err="1" smtClean="0"/>
                        <a:t>Отрица-тельная</a:t>
                      </a:r>
                      <a:endParaRPr lang="ru-RU" sz="2800" dirty="0"/>
                    </a:p>
                  </a:txBody>
                  <a:tcPr/>
                </a:tc>
              </a:tr>
              <a:tr h="781044">
                <a:tc>
                  <a:txBody>
                    <a:bodyPr/>
                    <a:lstStyle/>
                    <a:p>
                      <a:r>
                        <a:rPr lang="ru-RU" sz="2800" dirty="0" err="1" smtClean="0"/>
                        <a:t>Позитив-ная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</a:tr>
              <a:tr h="781044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негативная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472" y="5715016"/>
            <a:ext cx="7786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C00000"/>
                </a:solidFill>
              </a:rPr>
              <a:t>Что будет происходить в игре?</a:t>
            </a:r>
            <a:endParaRPr lang="ru-RU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Как обеспечить </a:t>
            </a:r>
            <a:r>
              <a:rPr lang="ru-RU" sz="3600" dirty="0" smtClean="0"/>
              <a:t>игроку нахождение в состоянии </a:t>
            </a:r>
            <a:r>
              <a:rPr lang="ru-RU" sz="3600" dirty="0" smtClean="0"/>
              <a:t>потока?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78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57158" y="1500174"/>
            <a:ext cx="8286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dirty="0" smtClean="0"/>
              <a:t>Для </a:t>
            </a:r>
            <a:r>
              <a:rPr lang="en-US" sz="3600" dirty="0" err="1" smtClean="0"/>
              <a:t>PvE</a:t>
            </a:r>
            <a:r>
              <a:rPr lang="ru-RU" sz="3600" dirty="0" smtClean="0"/>
              <a:t>- игр- постепенно увеличивать сложность игры.</a:t>
            </a:r>
          </a:p>
          <a:p>
            <a:pPr algn="just"/>
            <a:endParaRPr lang="ru-RU" sz="3600" dirty="0" smtClean="0"/>
          </a:p>
          <a:p>
            <a:pPr algn="just"/>
            <a:r>
              <a:rPr lang="ru-RU" sz="3600" dirty="0" smtClean="0"/>
              <a:t>Для </a:t>
            </a:r>
            <a:r>
              <a:rPr lang="en-US" sz="3600" dirty="0" err="1" smtClean="0"/>
              <a:t>PvP</a:t>
            </a:r>
            <a:r>
              <a:rPr lang="ru-RU" sz="3600" dirty="0" smtClean="0"/>
              <a:t>- игр- за счет петель обратной связи.</a:t>
            </a:r>
            <a:endParaRPr lang="ru-RU" sz="36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Баланс игровой экономики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79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28596" y="1857364"/>
            <a:ext cx="83582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Расчёт стоимости игровых </a:t>
            </a:r>
            <a:r>
              <a:rPr lang="ru-RU" sz="2800" dirty="0" smtClean="0"/>
              <a:t>сущностей.</a:t>
            </a:r>
            <a:endParaRPr lang="ru-RU" sz="2800" dirty="0" smtClean="0"/>
          </a:p>
          <a:p>
            <a:pPr algn="just">
              <a:buFont typeface="Arial" pitchFamily="34" charset="0"/>
              <a:buChar char="•"/>
            </a:pPr>
            <a:endParaRPr lang="ru-RU" sz="28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Реализация связей между элементами </a:t>
            </a:r>
            <a:r>
              <a:rPr lang="ru-RU" sz="2800" dirty="0" smtClean="0"/>
              <a:t>игры.</a:t>
            </a:r>
            <a:endParaRPr lang="ru-RU" sz="2800" dirty="0" smtClean="0"/>
          </a:p>
          <a:p>
            <a:pPr algn="just">
              <a:buFont typeface="Arial" pitchFamily="34" charset="0"/>
              <a:buChar char="•"/>
            </a:pPr>
            <a:endParaRPr lang="ru-RU" sz="28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Баланс ввода и вывода ресурсов из </a:t>
            </a:r>
            <a:r>
              <a:rPr lang="ru-RU" sz="2800" dirty="0" smtClean="0"/>
              <a:t>экономики.</a:t>
            </a:r>
            <a:endParaRPr lang="ru-RU" sz="2800" dirty="0" smtClean="0"/>
          </a:p>
          <a:p>
            <a:pPr algn="just">
              <a:buFont typeface="Arial" pitchFamily="34" charset="0"/>
              <a:buChar char="•"/>
            </a:pPr>
            <a:endParaRPr lang="ru-RU" sz="28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Контроль обмена ресурсами между </a:t>
            </a:r>
            <a:r>
              <a:rPr lang="ru-RU" sz="2800" dirty="0" smtClean="0"/>
              <a:t>игроками.</a:t>
            </a:r>
            <a:endParaRPr lang="ru-RU" sz="2800" dirty="0" smtClean="0"/>
          </a:p>
          <a:p>
            <a:pPr algn="just">
              <a:buFont typeface="Arial" pitchFamily="34" charset="0"/>
              <a:buChar char="•"/>
            </a:pPr>
            <a:endParaRPr lang="ru-RU" sz="28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Мотивация к совершению платежей (для </a:t>
            </a:r>
            <a:r>
              <a:rPr lang="ru-RU" sz="2800" dirty="0" smtClean="0"/>
              <a:t>F2P).</a:t>
            </a:r>
            <a:endParaRPr lang="ru-RU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баланса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57158" y="1643050"/>
            <a:ext cx="8143932" cy="60016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ru-RU" sz="3300" dirty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1. Баланс начальных условий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034" y="2643182"/>
            <a:ext cx="82868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Р</a:t>
            </a:r>
            <a:r>
              <a:rPr lang="ru-RU" sz="2800" dirty="0" smtClean="0"/>
              <a:t>азные игроки в начале игры находятся в равных или почти равных условиях, и у всех есть шансы на победу. Например: ловкий, но слабый боец равен сильному, но неуклюжему. Ловкий наносит меньше повреждения, но гораздо чаще наносит удар, тогда как сильный реже делает удар, но при этом наносит большие повреждения.</a:t>
            </a:r>
            <a:endParaRPr lang="ru-RU" sz="2800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80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714348" y="857232"/>
            <a:ext cx="80010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solidFill>
                  <a:srgbClr val="C00000"/>
                </a:solidFill>
              </a:rPr>
              <a:t>Окончательная балансировка игры выполняется  </a:t>
            </a:r>
            <a:r>
              <a:rPr lang="ru-RU" sz="4800" b="1" dirty="0" smtClean="0">
                <a:solidFill>
                  <a:srgbClr val="C00000"/>
                </a:solidFill>
              </a:rPr>
              <a:t>на основании результатов </a:t>
            </a:r>
            <a:r>
              <a:rPr lang="ru-RU" sz="4800" b="1" dirty="0" smtClean="0">
                <a:solidFill>
                  <a:srgbClr val="C00000"/>
                </a:solidFill>
              </a:rPr>
              <a:t>тестирования и сбора статистики.</a:t>
            </a:r>
            <a:endParaRPr lang="ru-RU" sz="4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Показатели для анализа: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81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14282" y="1428736"/>
            <a:ext cx="864399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u="sng" dirty="0" smtClean="0"/>
              <a:t>Интерес к игре</a:t>
            </a:r>
            <a:r>
              <a:rPr lang="ru-RU" sz="2800" b="1" u="sng" dirty="0" smtClean="0"/>
              <a:t>: </a:t>
            </a:r>
            <a:r>
              <a:rPr lang="ru-RU" sz="2800" dirty="0" smtClean="0"/>
              <a:t>количество игроков, продолжительность игры одного игрока, переигрывание после выигрыша, количество </a:t>
            </a:r>
            <a:r>
              <a:rPr lang="ru-RU" sz="2800" dirty="0" smtClean="0"/>
              <a:t>активных уникальных пользователей в месяц </a:t>
            </a:r>
            <a:r>
              <a:rPr lang="ru-RU" sz="2800" dirty="0" smtClean="0"/>
              <a:t> и  </a:t>
            </a:r>
            <a:r>
              <a:rPr lang="ru-RU" sz="2800" dirty="0" smtClean="0"/>
              <a:t>в </a:t>
            </a:r>
            <a:r>
              <a:rPr lang="ru-RU" sz="2800" dirty="0" smtClean="0"/>
              <a:t>день. </a:t>
            </a:r>
          </a:p>
          <a:p>
            <a:pPr algn="just"/>
            <a:r>
              <a:rPr lang="ru-RU" sz="2800" b="1" u="sng" dirty="0" smtClean="0"/>
              <a:t>Сложность: </a:t>
            </a:r>
            <a:r>
              <a:rPr lang="ru-RU" sz="2800" dirty="0" smtClean="0"/>
              <a:t>прогресс или </a:t>
            </a:r>
            <a:r>
              <a:rPr lang="ru-RU" sz="2800" dirty="0" smtClean="0"/>
              <a:t>его </a:t>
            </a:r>
            <a:r>
              <a:rPr lang="ru-RU" sz="2800" dirty="0" smtClean="0"/>
              <a:t>отсутствие (время </a:t>
            </a:r>
            <a:r>
              <a:rPr lang="ru-RU" sz="2800" dirty="0" smtClean="0"/>
              <a:t>прохождения каждого уровня, </a:t>
            </a:r>
            <a:r>
              <a:rPr lang="ru-RU" sz="2800" dirty="0" smtClean="0"/>
              <a:t> потери на </a:t>
            </a:r>
            <a:r>
              <a:rPr lang="ru-RU" sz="2800" dirty="0" smtClean="0"/>
              <a:t>каждом </a:t>
            </a:r>
            <a:r>
              <a:rPr lang="ru-RU" sz="2800" dirty="0" smtClean="0"/>
              <a:t>уровне).</a:t>
            </a:r>
          </a:p>
          <a:p>
            <a:pPr algn="just"/>
            <a:r>
              <a:rPr lang="ru-RU" sz="2800" b="1" u="sng" dirty="0" smtClean="0"/>
              <a:t>Игровой баланс</a:t>
            </a:r>
            <a:r>
              <a:rPr lang="ru-RU" sz="2800" dirty="0" smtClean="0"/>
              <a:t>: наиболее </a:t>
            </a:r>
            <a:r>
              <a:rPr lang="ru-RU" sz="2800" dirty="0" smtClean="0"/>
              <a:t>и наименее популярные выборы, </a:t>
            </a:r>
            <a:r>
              <a:rPr lang="ru-RU" sz="2800" dirty="0" smtClean="0"/>
              <a:t>варианты, помогающие выиграть. </a:t>
            </a:r>
            <a:endParaRPr lang="ru-RU" sz="2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F5B7-6E0C-4CC7-BD54-4DD4715A1095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1" y="1000108"/>
            <a:ext cx="8610199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552</TotalTime>
  <Words>3451</Words>
  <Application>Microsoft Office PowerPoint</Application>
  <PresentationFormat>Экран (4:3)</PresentationFormat>
  <Paragraphs>440</Paragraphs>
  <Slides>81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81</vt:i4>
      </vt:variant>
    </vt:vector>
  </HeadingPairs>
  <TitlesOfParts>
    <vt:vector size="83" baseType="lpstr">
      <vt:lpstr>Официальная</vt:lpstr>
      <vt:lpstr>Формула</vt:lpstr>
      <vt:lpstr>Баланс в компьютерных играх</vt:lpstr>
      <vt:lpstr>Игровой баланс — одно из требований к «честности» правил.</vt:lpstr>
      <vt:lpstr>Игровой баланс — одна из самых сложных сторон разработки игры.</vt:lpstr>
      <vt:lpstr>Слайд 4</vt:lpstr>
      <vt:lpstr>Определения честной (сбалансированной) игры: Адамс и Роллингс</vt:lpstr>
      <vt:lpstr>Леннарт Нэке, преподаватель геймдизайна:</vt:lpstr>
      <vt:lpstr>Леннарт Нэке, преподаватель геймдизайна, о балансе многопользовательских игр:</vt:lpstr>
      <vt:lpstr>Типы баланса</vt:lpstr>
      <vt:lpstr>Слайд 9</vt:lpstr>
      <vt:lpstr>Баланс принимаемых решений</vt:lpstr>
      <vt:lpstr>Решение, эффективное по Парето- </vt:lpstr>
      <vt:lpstr>Категории баланса принимаемых решений</vt:lpstr>
      <vt:lpstr>Категории баланса принимаемых решений</vt:lpstr>
      <vt:lpstr>Категории баланса принимаемых решений</vt:lpstr>
      <vt:lpstr>Баланс случая и умения</vt:lpstr>
      <vt:lpstr>Примеры дисбаланса случая и умения:</vt:lpstr>
      <vt:lpstr>Баланс обратной связи</vt:lpstr>
      <vt:lpstr>Баланс сложности</vt:lpstr>
      <vt:lpstr>Ключевые термины в области баланса игр</vt:lpstr>
      <vt:lpstr>Ключевые термины в области баланса игр</vt:lpstr>
      <vt:lpstr>Ключевые термины в области баланса игр</vt:lpstr>
      <vt:lpstr>Решаемость детерминированных  игр</vt:lpstr>
      <vt:lpstr>Решаемость недетерминированных  игр</vt:lpstr>
      <vt:lpstr>Транзитивность персонажей </vt:lpstr>
      <vt:lpstr>Полнота информации</vt:lpstr>
      <vt:lpstr>Симметричность</vt:lpstr>
      <vt:lpstr>Метагейм</vt:lpstr>
      <vt:lpstr>Метагейм</vt:lpstr>
      <vt:lpstr>Игровые взаимодействия</vt:lpstr>
      <vt:lpstr>Воздействие -  причина изменения параметров объекта:</vt:lpstr>
      <vt:lpstr>Эффект- совокупность воздействий</vt:lpstr>
      <vt:lpstr>Интенсивность и длительность</vt:lpstr>
      <vt:lpstr>Правило баланса №1</vt:lpstr>
      <vt:lpstr>Проблема баланса №1: </vt:lpstr>
      <vt:lpstr>Состояние </vt:lpstr>
      <vt:lpstr>Пути балансировки эффектов</vt:lpstr>
      <vt:lpstr>Слайд 37</vt:lpstr>
      <vt:lpstr>Правило баланса №2</vt:lpstr>
      <vt:lpstr>Числовые характеристики- основа баланса</vt:lpstr>
      <vt:lpstr>Отношения между числовыми характеристиками</vt:lpstr>
      <vt:lpstr>Отношение эквивалентности</vt:lpstr>
      <vt:lpstr>Линейное отношение</vt:lpstr>
      <vt:lpstr>Экспоненциальное отношение</vt:lpstr>
      <vt:lpstr>Треугольное отношение</vt:lpstr>
      <vt:lpstr>Взаимодействие отношений</vt:lpstr>
      <vt:lpstr>Взаимодействие отношений</vt:lpstr>
      <vt:lpstr>Взаимодействие отношений</vt:lpstr>
      <vt:lpstr>Баланс игры по Гарфилду</vt:lpstr>
      <vt:lpstr>Дисбаланс первого и второго рода</vt:lpstr>
      <vt:lpstr>Цена объекта</vt:lpstr>
      <vt:lpstr>Пример балансировки цены</vt:lpstr>
      <vt:lpstr>Правило трети</vt:lpstr>
      <vt:lpstr>Традиционные пути балансировки игры</vt:lpstr>
      <vt:lpstr>Традиционные пути балансировки игры</vt:lpstr>
      <vt:lpstr>Элементы игры, подвергающиеся балансировке:</vt:lpstr>
      <vt:lpstr>Балансировка силы</vt:lpstr>
      <vt:lpstr>Слайд 57</vt:lpstr>
      <vt:lpstr>Транзитивный метод- </vt:lpstr>
      <vt:lpstr>Интранзитивный метод – шаги:</vt:lpstr>
      <vt:lpstr>Баланс времени в играх</vt:lpstr>
      <vt:lpstr>Баланс пространства</vt:lpstr>
      <vt:lpstr>Баланс экономики</vt:lpstr>
      <vt:lpstr>Баланс сложности</vt:lpstr>
      <vt:lpstr>Слайд 64</vt:lpstr>
      <vt:lpstr>Баланс силы в PvE (Player versus Environment) играх</vt:lpstr>
      <vt:lpstr>Ощущаемая сложность игры</vt:lpstr>
      <vt:lpstr>Пути изменения уровня навыка игрока</vt:lpstr>
      <vt:lpstr>Пути изменения уровня навыка игрока</vt:lpstr>
      <vt:lpstr>Измерение  ощущаемой сложности</vt:lpstr>
      <vt:lpstr>Награды в PvE- обязательный элемент:</vt:lpstr>
      <vt:lpstr>Баланс силы в PvP (Player versus Player) играх</vt:lpstr>
      <vt:lpstr>Игры с положительной, отрицательной и нулевой суммой</vt:lpstr>
      <vt:lpstr>Слайд 73</vt:lpstr>
      <vt:lpstr>Обратная связь в играх</vt:lpstr>
      <vt:lpstr>Свойства позитивных петель обратной связи:</vt:lpstr>
      <vt:lpstr>Свойства негативных петель обратной связи:</vt:lpstr>
      <vt:lpstr>Слайд 77</vt:lpstr>
      <vt:lpstr>Как обеспечить игроку нахождение в состоянии потока?</vt:lpstr>
      <vt:lpstr>Баланс игровой экономики</vt:lpstr>
      <vt:lpstr>Слайд 80</vt:lpstr>
      <vt:lpstr>Показатели для анализа: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Admin</cp:lastModifiedBy>
  <cp:revision>79</cp:revision>
  <dcterms:created xsi:type="dcterms:W3CDTF">2017-07-20T13:45:26Z</dcterms:created>
  <dcterms:modified xsi:type="dcterms:W3CDTF">2017-08-20T15:44:06Z</dcterms:modified>
</cp:coreProperties>
</file>