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4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308" r:id="rId36"/>
    <p:sldId id="309" r:id="rId37"/>
    <p:sldId id="310" r:id="rId38"/>
    <p:sldId id="293" r:id="rId39"/>
    <p:sldId id="294" r:id="rId40"/>
    <p:sldId id="307" r:id="rId41"/>
    <p:sldId id="311" r:id="rId42"/>
    <p:sldId id="312" r:id="rId43"/>
    <p:sldId id="296" r:id="rId44"/>
    <p:sldId id="297" r:id="rId45"/>
    <p:sldId id="298" r:id="rId46"/>
    <p:sldId id="299" r:id="rId47"/>
    <p:sldId id="300" r:id="rId48"/>
    <p:sldId id="302" r:id="rId49"/>
    <p:sldId id="301" r:id="rId50"/>
    <p:sldId id="313" r:id="rId51"/>
    <p:sldId id="303" r:id="rId52"/>
    <p:sldId id="304" r:id="rId53"/>
    <p:sldId id="315" r:id="rId54"/>
    <p:sldId id="316" r:id="rId55"/>
    <p:sldId id="317" r:id="rId56"/>
    <p:sldId id="314" r:id="rId57"/>
    <p:sldId id="259" r:id="rId58"/>
    <p:sldId id="260" r:id="rId59"/>
    <p:sldId id="318" r:id="rId60"/>
    <p:sldId id="319" r:id="rId61"/>
    <p:sldId id="261" r:id="rId62"/>
    <p:sldId id="262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72" r:id="rId73"/>
    <p:sldId id="373" r:id="rId74"/>
    <p:sldId id="374" r:id="rId75"/>
    <p:sldId id="329" r:id="rId76"/>
    <p:sldId id="375" r:id="rId77"/>
    <p:sldId id="376" r:id="rId78"/>
    <p:sldId id="377" r:id="rId79"/>
    <p:sldId id="330" r:id="rId80"/>
    <p:sldId id="331" r:id="rId81"/>
    <p:sldId id="332" r:id="rId82"/>
    <p:sldId id="333" r:id="rId83"/>
    <p:sldId id="334" r:id="rId84"/>
    <p:sldId id="335" r:id="rId85"/>
    <p:sldId id="369" r:id="rId86"/>
    <p:sldId id="370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57" r:id="rId99"/>
    <p:sldId id="358" r:id="rId100"/>
    <p:sldId id="359" r:id="rId101"/>
    <p:sldId id="360" r:id="rId102"/>
    <p:sldId id="362" r:id="rId103"/>
    <p:sldId id="363" r:id="rId104"/>
    <p:sldId id="364" r:id="rId105"/>
    <p:sldId id="365" r:id="rId106"/>
    <p:sldId id="366" r:id="rId107"/>
    <p:sldId id="36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68" r:id="rId116"/>
    <p:sldId id="355" r:id="rId117"/>
    <p:sldId id="356" r:id="rId118"/>
    <p:sldId id="371" r:id="rId119"/>
    <p:sldId id="378" r:id="rId120"/>
    <p:sldId id="379" r:id="rId121"/>
    <p:sldId id="380" r:id="rId122"/>
    <p:sldId id="361" r:id="rId1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CC549-269C-446F-B208-D236F49B708B}" type="datetimeFigureOut">
              <a:rPr lang="ru-RU" smtClean="0"/>
              <a:pPr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9F553-919C-4660-8BC0-E2C23FF36A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47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8D08-0400-460D-85FE-7B6ECC7E06BF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7CCD-DC6C-41D5-BABE-4A8BB6C6C3D2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8CF1-A48F-44D4-A59F-03640A52DDAF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137A-C82A-4780-824E-19964FC16958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4C81-5DFB-45ED-8A92-3C17B8C59BE3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7BF162C-4CB1-4E46-8C90-EA8EFCCB3591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6375-AFC1-49D8-99D9-7F969DA33719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436E-F7F1-4449-BF9A-898464D5D84F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1228-E6F9-433E-AC58-2ADAD7DF6798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89BA-CBA3-4316-BD08-0EA4FEA1ECC8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5BCD8E2-D72C-40DD-8E13-FF7615109361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6FB8718-FBE0-4F9C-957D-26F5B3B83226}" type="datetime1">
              <a:rPr lang="ru-RU" smtClean="0"/>
              <a:pPr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A53EEB-B6C1-4EAA-85B3-D71D7A66A54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4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320742/" TargetMode="External"/><Relationship Id="rId2" Type="http://schemas.openxmlformats.org/officeDocument/2006/relationships/hyperlink" Target="https://habrahabr.ru/post/312450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eektimes.ru/post/277088/" TargetMode="External"/><Relationship Id="rId4" Type="http://schemas.openxmlformats.org/officeDocument/2006/relationships/hyperlink" Target="https://ru.wikipedia.org/wiki/%D0%98%D1%81%D0%BA%D1%83%D1%81%D1%81%D1%82%D0%B2%D0%B5%D0%BD%D0%BD%D0%B0%D1%8F_%D0%BD%D0%B5%D0%B9%D1%80%D0%BE%D0%BD%D0%BD%D0%B0%D1%8F_%D1%81%D0%B5%D1%82%D1%8C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</a:rPr>
              <a:t>нАЗНАЧЕНИе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accent1">
                    <a:lumMod val="50000"/>
                  </a:schemeClr>
                </a:solidFill>
              </a:rPr>
              <a:t>ии</a:t>
            </a:r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- управление поведением НЕСОБСТВЕННЫХ ПЕРСОНАЖЕЙ</a:t>
            </a:r>
            <a:r>
              <a:rPr lang="uk-UA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uk-UA" sz="2400" dirty="0" err="1" smtClean="0">
                <a:solidFill>
                  <a:schemeClr val="accent1">
                    <a:lumMod val="50000"/>
                  </a:schemeClr>
                </a:solidFill>
              </a:rPr>
              <a:t>обучение</a:t>
            </a:r>
            <a:r>
              <a:rPr lang="uk-UA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400" dirty="0" err="1" smtClean="0">
                <a:solidFill>
                  <a:schemeClr val="accent1">
                    <a:lumMod val="50000"/>
                  </a:schemeClr>
                </a:solidFill>
              </a:rPr>
              <a:t>их</a:t>
            </a:r>
            <a:r>
              <a:rPr lang="uk-UA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400" dirty="0" err="1" smtClean="0">
                <a:solidFill>
                  <a:schemeClr val="accent1">
                    <a:lumMod val="50000"/>
                  </a:schemeClr>
                </a:solidFill>
              </a:rPr>
              <a:t>реакции</a:t>
            </a:r>
            <a:r>
              <a:rPr lang="uk-UA" sz="2400" dirty="0" smtClean="0">
                <a:solidFill>
                  <a:schemeClr val="accent1">
                    <a:lumMod val="50000"/>
                  </a:schemeClr>
                </a:solidFill>
              </a:rPr>
              <a:t> на </a:t>
            </a:r>
            <a:r>
              <a:rPr lang="uk-UA" sz="2400" dirty="0" err="1" smtClean="0">
                <a:solidFill>
                  <a:schemeClr val="accent1">
                    <a:lumMod val="50000"/>
                  </a:schemeClr>
                </a:solidFill>
              </a:rPr>
              <a:t>внешние</a:t>
            </a:r>
            <a:r>
              <a:rPr lang="uk-UA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400" dirty="0" err="1" smtClean="0">
                <a:solidFill>
                  <a:schemeClr val="accent1">
                    <a:lumMod val="50000"/>
                  </a:schemeClr>
                </a:solidFill>
              </a:rPr>
              <a:t>воздействия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 smtClean="0"/>
              <a:t>Искусственный</a:t>
            </a:r>
            <a:r>
              <a:rPr lang="uk-UA" b="1" dirty="0" smtClean="0"/>
              <a:t> </a:t>
            </a:r>
            <a:r>
              <a:rPr lang="uk-UA" b="1" dirty="0" err="1" smtClean="0"/>
              <a:t>интеллект</a:t>
            </a:r>
            <a:r>
              <a:rPr lang="uk-UA" b="1" dirty="0" smtClean="0"/>
              <a:t> (ИИ) в </a:t>
            </a:r>
            <a:r>
              <a:rPr lang="uk-UA" b="1" dirty="0" err="1" smtClean="0"/>
              <a:t>компьютерных</a:t>
            </a:r>
            <a:r>
              <a:rPr lang="uk-UA" b="1" dirty="0" smtClean="0"/>
              <a:t> </a:t>
            </a:r>
            <a:r>
              <a:rPr lang="uk-UA" b="1" dirty="0" err="1" smtClean="0"/>
              <a:t>играх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Конечные автоматы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Конечный автомат (машина с конечным числом состояний) -  способ моделирования и реализации объекта, обладающего различными состояниями в течение своей жизни. Каждое «состояние» может представлять физические условия, в которых находится объект, или, например, набор эмоций, выражаемых объектом. 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40466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- </a:t>
            </a:r>
            <a:r>
              <a:rPr lang="ru-RU" sz="2800" dirty="0" smtClean="0"/>
              <a:t>синтаксические </a:t>
            </a:r>
            <a:r>
              <a:rPr lang="ru-RU" sz="2800" dirty="0"/>
              <a:t>правила </a:t>
            </a:r>
            <a:r>
              <a:rPr lang="en-US" sz="2800" dirty="0" smtClean="0"/>
              <a:t>G</a:t>
            </a:r>
            <a:r>
              <a:rPr lang="ru-RU" sz="2800" dirty="0" smtClean="0"/>
              <a:t>, </a:t>
            </a:r>
            <a:r>
              <a:rPr lang="ru-RU" sz="2800" dirty="0" err="1" smtClean="0"/>
              <a:t>порождающ</a:t>
            </a:r>
            <a:r>
              <a:rPr lang="uk-UA" sz="2800" dirty="0"/>
              <a:t>и</a:t>
            </a:r>
            <a:r>
              <a:rPr lang="ru-RU" sz="2800" dirty="0" smtClean="0"/>
              <a:t>е </a:t>
            </a:r>
            <a:r>
              <a:rPr lang="ru-RU" sz="2800" dirty="0"/>
              <a:t>новые термы с использованием квантификаторов "не", "очень" и "более-менее";</a:t>
            </a:r>
          </a:p>
          <a:p>
            <a:pPr algn="just"/>
            <a:r>
              <a:rPr lang="en-US" sz="2800" dirty="0" smtClean="0"/>
              <a:t>- </a:t>
            </a:r>
            <a:r>
              <a:rPr lang="ru-RU" sz="2800" dirty="0" smtClean="0"/>
              <a:t>семантические </a:t>
            </a:r>
            <a:r>
              <a:rPr lang="ru-RU" sz="2800" dirty="0"/>
              <a:t>правила </a:t>
            </a:r>
            <a:r>
              <a:rPr lang="ru-RU" sz="2800" dirty="0" smtClean="0"/>
              <a:t> </a:t>
            </a:r>
            <a:r>
              <a:rPr lang="ru-RU" sz="2800" dirty="0"/>
              <a:t>в виде </a:t>
            </a:r>
            <a:r>
              <a:rPr lang="ru-RU" sz="2800" dirty="0" smtClean="0"/>
              <a:t>таблицы</a:t>
            </a:r>
            <a:r>
              <a:rPr lang="en-US" sz="2800" dirty="0"/>
              <a:t>:</a:t>
            </a:r>
            <a:endParaRPr lang="ru-RU" sz="2800" dirty="0"/>
          </a:p>
          <a:p>
            <a:pPr algn="just"/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8" y="2687954"/>
            <a:ext cx="7832287" cy="340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7367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Графики </a:t>
            </a:r>
            <a:r>
              <a:rPr lang="ru-RU" dirty="0"/>
              <a:t>функций принадлежности </a:t>
            </a:r>
            <a:r>
              <a:rPr lang="ru-RU" dirty="0" smtClean="0"/>
              <a:t>термов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101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32848" cy="495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318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Нечеткая истинность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 </a:t>
            </a:r>
            <a:r>
              <a:rPr lang="ru-RU" sz="2800" dirty="0"/>
              <a:t>классической </a:t>
            </a:r>
            <a:r>
              <a:rPr lang="ru-RU" sz="2800" dirty="0" smtClean="0"/>
              <a:t>логике – два значения истинности: истинно </a:t>
            </a:r>
            <a:r>
              <a:rPr lang="ru-RU" sz="2800" dirty="0"/>
              <a:t>и ложно. </a:t>
            </a:r>
            <a:endParaRPr lang="ru-RU" sz="2800" dirty="0" smtClean="0"/>
          </a:p>
          <a:p>
            <a:pPr algn="just"/>
            <a:r>
              <a:rPr lang="ru-RU" sz="2800" dirty="0" smtClean="0"/>
              <a:t>Нечеткая </a:t>
            </a:r>
            <a:r>
              <a:rPr lang="ru-RU" sz="2800" dirty="0"/>
              <a:t>истинность определяется аксиоматически, </a:t>
            </a:r>
            <a:r>
              <a:rPr lang="ru-RU" sz="2800" dirty="0" smtClean="0"/>
              <a:t>у разных авторов- по-разному</a:t>
            </a:r>
            <a:r>
              <a:rPr lang="ru-RU" sz="2800" dirty="0"/>
              <a:t>. </a:t>
            </a:r>
            <a:endParaRPr lang="ru-RU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Интервал </a:t>
            </a:r>
            <a:r>
              <a:rPr lang="ru-RU" sz="2800" dirty="0"/>
              <a:t>[0, 1</a:t>
            </a:r>
            <a:r>
              <a:rPr lang="ru-RU" sz="2800" dirty="0" smtClean="0"/>
              <a:t>] - универсальное </a:t>
            </a:r>
            <a:r>
              <a:rPr lang="ru-RU" sz="2800" dirty="0"/>
              <a:t>множество для задания лингвистической переменной "истинность".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3454531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Функция принадлежности для четкой истинности/ложности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103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470247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459522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29200"/>
            <a:ext cx="216024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8256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3784"/>
            <a:ext cx="9038456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Функции </a:t>
            </a:r>
            <a:r>
              <a:rPr lang="ru-RU" b="1" dirty="0"/>
              <a:t>принадлежности </a:t>
            </a:r>
            <a:r>
              <a:rPr lang="ru-RU" b="1" dirty="0" smtClean="0"/>
              <a:t>нечетких термов «истинно» </a:t>
            </a:r>
            <a:r>
              <a:rPr lang="ru-RU" b="1" dirty="0"/>
              <a:t>и </a:t>
            </a:r>
            <a:r>
              <a:rPr lang="ru-RU" b="1" dirty="0" smtClean="0"/>
              <a:t>«ложно» (Заде):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104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6758" r="7577" b="5427"/>
          <a:stretch/>
        </p:blipFill>
        <p:spPr bwMode="auto">
          <a:xfrm>
            <a:off x="1979712" y="1527258"/>
            <a:ext cx="5760640" cy="319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8691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г</a:t>
            </a:r>
            <a:r>
              <a:rPr lang="ru-RU" sz="2400" dirty="0" smtClean="0"/>
              <a:t>де а</a:t>
            </a:r>
            <a:r>
              <a:rPr lang="uk-UA" sz="2400" dirty="0" smtClean="0"/>
              <a:t> є </a:t>
            </a:r>
            <a:r>
              <a:rPr lang="en-US" sz="2400" dirty="0" smtClean="0"/>
              <a:t>[</a:t>
            </a:r>
            <a:r>
              <a:rPr lang="ru-RU" sz="2400" dirty="0" smtClean="0"/>
              <a:t>0;1</a:t>
            </a:r>
            <a:r>
              <a:rPr lang="en-US" sz="2400" dirty="0" smtClean="0"/>
              <a:t>]</a:t>
            </a:r>
            <a:r>
              <a:rPr lang="uk-UA" sz="2400" dirty="0" smtClean="0"/>
              <a:t> - </a:t>
            </a:r>
            <a:r>
              <a:rPr lang="ru-RU" sz="2400" dirty="0"/>
              <a:t>параметр, определяющий носители нечетких множеств "истинно" и "ложно". Для нечеткого множества "истинно" носителем будет </a:t>
            </a:r>
            <a:r>
              <a:rPr lang="ru-RU" sz="2400" dirty="0" smtClean="0"/>
              <a:t>интервал (а;1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, а для нечеткого множества </a:t>
            </a:r>
            <a:r>
              <a:rPr lang="en-US" sz="2400" dirty="0" smtClean="0"/>
              <a:t>“</a:t>
            </a:r>
            <a:r>
              <a:rPr lang="ru-RU" sz="2400" dirty="0" smtClean="0"/>
              <a:t>ложно</a:t>
            </a:r>
            <a:r>
              <a:rPr lang="ru-RU" sz="2400" dirty="0"/>
              <a:t>"  </a:t>
            </a:r>
            <a:r>
              <a:rPr lang="ru-RU" sz="2400" dirty="0" smtClean="0"/>
              <a:t>-</a:t>
            </a:r>
            <a:r>
              <a:rPr lang="en-US" sz="2400" dirty="0" smtClean="0"/>
              <a:t>[1;a)</a:t>
            </a:r>
            <a:r>
              <a:rPr lang="ru-RU" sz="2400" dirty="0" smtClean="0"/>
              <a:t> 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1384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принадлежности нечетких термов </a:t>
            </a:r>
            <a:r>
              <a:rPr lang="ru-RU" dirty="0" smtClean="0"/>
              <a:t>«истинно» </a:t>
            </a:r>
            <a:r>
              <a:rPr lang="ru-RU" dirty="0"/>
              <a:t>и </a:t>
            </a:r>
            <a:r>
              <a:rPr lang="ru-RU" dirty="0" smtClean="0"/>
              <a:t>«ложно» при а=0.4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105</a:t>
            </a:fld>
            <a:endParaRPr lang="ru-RU"/>
          </a:p>
        </p:txBody>
      </p:sp>
      <p:pic>
        <p:nvPicPr>
          <p:cNvPr id="13314" name="Picture 2" descr="http://matlab.exponenta.ru/fuzzylogic/book1/images_1_7/image02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75558"/>
            <a:ext cx="7461473" cy="52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16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Функции </a:t>
            </a:r>
            <a:r>
              <a:rPr lang="ru-RU" dirty="0"/>
              <a:t>принадлежности нечетких "истинно" и "</a:t>
            </a:r>
            <a:r>
              <a:rPr lang="ru-RU" dirty="0" smtClean="0"/>
              <a:t>ложно« (</a:t>
            </a:r>
            <a:r>
              <a:rPr lang="ru-RU" dirty="0" err="1" smtClean="0"/>
              <a:t>Балдвин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106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16424" cy="292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4422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3265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Новые термы образуются с использованием </a:t>
            </a:r>
            <a:r>
              <a:rPr lang="ru-RU" sz="2800" dirty="0" smtClean="0"/>
              <a:t>квантификаторов; </a:t>
            </a:r>
            <a:r>
              <a:rPr lang="ru-RU" sz="2800" dirty="0"/>
              <a:t>функция принадлежности вычисляется по семантическим правилам: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91" y="1700808"/>
            <a:ext cx="63055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272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Функции принадлежности термов, полученных с помощью синтаксических правил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108</a:t>
            </a:fld>
            <a:endParaRPr lang="ru-RU"/>
          </a:p>
        </p:txBody>
      </p:sp>
      <p:pic>
        <p:nvPicPr>
          <p:cNvPr id="16386" name="Picture 2" descr="http://matlab.exponenta.ru/fuzzylogic/book1/images_1_7/image0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7353"/>
            <a:ext cx="7416824" cy="53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834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Нечеткие</a:t>
            </a:r>
            <a:r>
              <a:rPr lang="uk-UA" dirty="0" smtClean="0"/>
              <a:t> </a:t>
            </a:r>
            <a:r>
              <a:rPr lang="uk-UA" dirty="0" err="1" smtClean="0"/>
              <a:t>логические</a:t>
            </a:r>
            <a:r>
              <a:rPr lang="uk-UA" dirty="0" smtClean="0"/>
              <a:t> </a:t>
            </a:r>
            <a:r>
              <a:rPr lang="uk-UA" dirty="0" err="1" smtClean="0"/>
              <a:t>операции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109</a:t>
            </a:fld>
            <a:endParaRPr lang="ru-RU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041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99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6" name="Picture 2" descr="https://habrastorage.org/files/8a3/eba/ad2/8a3ebaad242d419ca36eff77f576f6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55504"/>
            <a:ext cx="6900890" cy="5573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331640" y="2708920"/>
            <a:ext cx="6480174" cy="1673225"/>
          </a:xfrm>
        </p:spPr>
        <p:txBody>
          <a:bodyPr>
            <a:normAutofit/>
          </a:bodyPr>
          <a:lstStyle/>
          <a:p>
            <a:r>
              <a:rPr lang="uk-UA" sz="3600" dirty="0" err="1" smtClean="0"/>
              <a:t>Вывод</a:t>
            </a:r>
            <a:r>
              <a:rPr lang="uk-UA" sz="3600" dirty="0" smtClean="0"/>
              <a:t> на </a:t>
            </a:r>
            <a:r>
              <a:rPr lang="uk-UA" sz="3600" dirty="0" err="1" smtClean="0"/>
              <a:t>основе</a:t>
            </a:r>
            <a:r>
              <a:rPr lang="uk-UA" sz="3600" dirty="0" smtClean="0"/>
              <a:t> </a:t>
            </a:r>
            <a:r>
              <a:rPr lang="uk-UA" sz="3600" dirty="0" err="1" smtClean="0"/>
              <a:t>нече</a:t>
            </a:r>
            <a:r>
              <a:rPr lang="ru-RU" sz="3600" dirty="0" err="1" smtClean="0"/>
              <a:t>тких</a:t>
            </a:r>
            <a:r>
              <a:rPr lang="ru-RU" sz="3600" dirty="0" smtClean="0"/>
              <a:t> данных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Нечеткий логический вывод </a:t>
            </a:r>
            <a:r>
              <a:rPr lang="ru-RU" b="1" dirty="0" smtClean="0"/>
              <a:t>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753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Нечеткая база знаний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 влиянии факторов </a:t>
            </a:r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x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</a:t>
            </a:r>
            <a:r>
              <a:rPr lang="ru-RU" sz="3200" dirty="0" smtClean="0"/>
              <a:t> </a:t>
            </a:r>
            <a:r>
              <a:rPr lang="en-US" sz="3200" dirty="0" err="1" smtClean="0"/>
              <a:t>x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 </a:t>
            </a:r>
            <a:r>
              <a:rPr lang="ru-RU" sz="3200" dirty="0" smtClean="0"/>
              <a:t>на </a:t>
            </a:r>
            <a:r>
              <a:rPr lang="ru-RU" sz="3200" dirty="0"/>
              <a:t>значение </a:t>
            </a:r>
            <a:r>
              <a:rPr lang="en-US" sz="3200" dirty="0" smtClean="0"/>
              <a:t>y</a:t>
            </a:r>
            <a:r>
              <a:rPr lang="ru-RU" sz="3200" dirty="0" smtClean="0"/>
              <a:t>- </a:t>
            </a:r>
            <a:r>
              <a:rPr lang="ru-RU" sz="3200" dirty="0"/>
              <a:t>это совокупность высказываний (правил) вида 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66484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19909"/>
              </p:ext>
            </p:extLst>
          </p:nvPr>
        </p:nvGraphicFramePr>
        <p:xfrm>
          <a:off x="3409591" y="5791324"/>
          <a:ext cx="2098513" cy="44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Формула" r:id="rId4" imgW="1155600" imgH="203040" progId="Equation.3">
                  <p:embed/>
                </p:oleObj>
              </mc:Choice>
              <mc:Fallback>
                <p:oleObj name="Формула" r:id="rId4" imgW="11556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9591" y="5791324"/>
                        <a:ext cx="2098513" cy="44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3708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112</a:t>
            </a:fld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058371"/>
              </p:ext>
            </p:extLst>
          </p:nvPr>
        </p:nvGraphicFramePr>
        <p:xfrm>
          <a:off x="539552" y="844713"/>
          <a:ext cx="576064" cy="64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Формула" r:id="rId3" imgW="228600" imgH="253800" progId="Equation.3">
                  <p:embed/>
                </p:oleObj>
              </mc:Choice>
              <mc:Fallback>
                <p:oleObj name="Формула" r:id="rId3" imgW="2286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844713"/>
                        <a:ext cx="576064" cy="640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76470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- </a:t>
            </a:r>
            <a:r>
              <a:rPr lang="ru-RU" sz="2800" dirty="0" smtClean="0"/>
              <a:t>терм</a:t>
            </a:r>
            <a:r>
              <a:rPr lang="ru-RU" sz="2800" dirty="0"/>
              <a:t>, которым оценивается переменная в строчке с номером </a:t>
            </a:r>
            <a:r>
              <a:rPr lang="en-US" sz="2800" dirty="0" smtClean="0"/>
              <a:t>p, </a:t>
            </a:r>
            <a:endParaRPr lang="ru-RU" sz="28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31588"/>
              </p:ext>
            </p:extLst>
          </p:nvPr>
        </p:nvGraphicFramePr>
        <p:xfrm>
          <a:off x="611560" y="2060848"/>
          <a:ext cx="514598" cy="55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Формула" r:id="rId5" imgW="164880" imgH="241200" progId="Equation.3">
                  <p:embed/>
                </p:oleObj>
              </mc:Choice>
              <mc:Fallback>
                <p:oleObj name="Формула" r:id="rId5" imgW="164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060848"/>
                        <a:ext cx="514598" cy="552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206084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- </a:t>
            </a:r>
            <a:r>
              <a:rPr lang="ru-RU" sz="2800" dirty="0"/>
              <a:t>количество </a:t>
            </a:r>
            <a:r>
              <a:rPr lang="ru-RU" sz="2800" dirty="0" smtClean="0"/>
              <a:t>строк,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/>
              <a:t>m</a:t>
            </a:r>
            <a:r>
              <a:rPr lang="en-US" sz="2800" dirty="0" smtClean="0"/>
              <a:t> - </a:t>
            </a:r>
            <a:r>
              <a:rPr lang="ru-RU" sz="2800" dirty="0"/>
              <a:t>количество термов, используемых для оценки выходного параметра </a:t>
            </a:r>
            <a:r>
              <a:rPr lang="en-US" sz="2800" i="1" dirty="0" smtClean="0"/>
              <a:t>y.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4661304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Значение выходной переменной </a:t>
            </a:r>
            <a:r>
              <a:rPr lang="ru-RU" dirty="0" err="1" smtClean="0"/>
              <a:t>d</a:t>
            </a:r>
            <a:r>
              <a:rPr lang="ru-RU" baseline="-25000" dirty="0" err="1"/>
              <a:t>j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задаваться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- термом; </a:t>
            </a:r>
            <a:br>
              <a:rPr lang="ru-RU" sz="2800" dirty="0"/>
            </a:br>
            <a:r>
              <a:rPr lang="ru-RU" sz="2800" dirty="0"/>
              <a:t>- классом решений; </a:t>
            </a:r>
            <a:br>
              <a:rPr lang="ru-RU" sz="2800" dirty="0"/>
            </a:br>
            <a:r>
              <a:rPr lang="ru-RU" sz="2800" dirty="0"/>
              <a:t>- константой; </a:t>
            </a:r>
            <a:br>
              <a:rPr lang="ru-RU" sz="2800" dirty="0"/>
            </a:br>
            <a:r>
              <a:rPr lang="ru-RU" sz="2800" dirty="0"/>
              <a:t>- функцией от входных переменных. </a:t>
            </a:r>
          </a:p>
        </p:txBody>
      </p:sp>
    </p:spTree>
    <p:extLst>
      <p:ext uri="{BB962C8B-B14F-4D97-AF65-F5344CB8AC3E}">
        <p14:creationId xmlns:p14="http://schemas.microsoft.com/office/powerpoint/2010/main" val="2839015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Если значение выходной переменной в правиле задано нечетким множеством, то это правило может быть представлено нечетким отношением, а именно: </a:t>
            </a:r>
            <a:endParaRPr lang="en-US" sz="2800" dirty="0" smtClean="0"/>
          </a:p>
          <a:p>
            <a:pPr algn="just"/>
            <a:r>
              <a:rPr lang="ru-RU" sz="2800" dirty="0" smtClean="0"/>
              <a:t>для </a:t>
            </a:r>
            <a:r>
              <a:rPr lang="ru-RU" sz="2800" dirty="0"/>
              <a:t>нечеткого правила </a:t>
            </a:r>
            <a:endParaRPr lang="en-US" sz="2800" dirty="0" smtClean="0"/>
          </a:p>
          <a:p>
            <a:pPr algn="ctr"/>
            <a:r>
              <a:rPr lang="ru-RU" sz="2800" dirty="0" smtClean="0"/>
              <a:t>"</a:t>
            </a:r>
            <a:r>
              <a:rPr lang="ru-RU" sz="2800" dirty="0"/>
              <a:t>ЕСЛИ </a:t>
            </a:r>
            <a:r>
              <a:rPr lang="en-US" sz="2800" i="1" dirty="0" smtClean="0"/>
              <a:t>x=A</a:t>
            </a:r>
            <a:r>
              <a:rPr lang="ru-RU" sz="2800" dirty="0" smtClean="0"/>
              <a:t>, </a:t>
            </a:r>
            <a:r>
              <a:rPr lang="ru-RU" sz="2800" dirty="0"/>
              <a:t>то </a:t>
            </a:r>
            <a:r>
              <a:rPr lang="ru-RU" sz="2800" i="1" dirty="0" smtClean="0"/>
              <a:t>y=</a:t>
            </a:r>
            <a:r>
              <a:rPr lang="en-US" sz="2800" i="1" dirty="0" smtClean="0"/>
              <a:t>B</a:t>
            </a:r>
            <a:r>
              <a:rPr lang="ru-RU" sz="2800" dirty="0" smtClean="0"/>
              <a:t>", </a:t>
            </a:r>
            <a:endParaRPr lang="en-US" sz="2800" dirty="0" smtClean="0"/>
          </a:p>
          <a:p>
            <a:pPr algn="just"/>
            <a:r>
              <a:rPr lang="ru-RU" sz="2800" dirty="0" smtClean="0"/>
              <a:t>нечеткое </a:t>
            </a:r>
            <a:r>
              <a:rPr lang="ru-RU" sz="2800" dirty="0"/>
              <a:t>отношение задается на декартовом произведении универсумов </a:t>
            </a:r>
            <a:r>
              <a:rPr lang="en-US" sz="2800" i="1" dirty="0" smtClean="0"/>
              <a:t>x </a:t>
            </a:r>
            <a:r>
              <a:rPr lang="ru-RU" sz="2800" dirty="0" smtClean="0"/>
              <a:t>и </a:t>
            </a:r>
            <a:r>
              <a:rPr lang="en-US" sz="2800" i="1" dirty="0" smtClean="0"/>
              <a:t>y, </a:t>
            </a:r>
            <a:r>
              <a:rPr lang="ru-RU" sz="2800" dirty="0" smtClean="0"/>
              <a:t>и </a:t>
            </a:r>
            <a:r>
              <a:rPr lang="ru-RU" sz="2800" dirty="0"/>
              <a:t>его значение вычисляется по формуле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054" y="5013176"/>
            <a:ext cx="4778202" cy="67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69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Матрица знаний – табличное представление базы знаний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115</a:t>
            </a:fld>
            <a:endParaRPr lang="ru-RU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"/>
          <a:stretch/>
        </p:blipFill>
        <p:spPr bwMode="auto">
          <a:xfrm>
            <a:off x="395536" y="1340768"/>
            <a:ext cx="304411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281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Нечеткий логический вывод </a:t>
            </a:r>
            <a:r>
              <a:rPr lang="en-US" b="1" dirty="0" smtClean="0"/>
              <a:t>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получение заключения (нечеткого значения выходной переменной) в виде нечеткого множества, соответствующего текущим значениям параметров, с помощью нечеткой базы знаний и нечетких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39011794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ru-RU" dirty="0"/>
              <a:t>нечеткого логического </a:t>
            </a:r>
            <a:r>
              <a:rPr lang="ru-RU" dirty="0" smtClean="0"/>
              <a:t>вывода</a:t>
            </a:r>
            <a:r>
              <a:rPr lang="en-US" dirty="0" smtClean="0"/>
              <a:t>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композиционное правило вывода </a:t>
            </a:r>
            <a:r>
              <a:rPr lang="ru-RU" sz="2800" dirty="0" smtClean="0"/>
              <a:t>Заде:</a:t>
            </a:r>
            <a:endParaRPr lang="en-US" sz="2800" dirty="0" smtClean="0"/>
          </a:p>
          <a:p>
            <a:pPr algn="just"/>
            <a:endParaRPr lang="ru-RU" sz="2800" dirty="0" smtClean="0"/>
          </a:p>
          <a:p>
            <a:pPr algn="just"/>
            <a:r>
              <a:rPr lang="ru-RU" sz="2800" dirty="0"/>
              <a:t>Если известно нечеткое отношение </a:t>
            </a:r>
            <a:r>
              <a:rPr lang="en-US" sz="2800" i="1" dirty="0" smtClean="0"/>
              <a:t>R </a:t>
            </a:r>
            <a:r>
              <a:rPr lang="ru-RU" sz="2800" dirty="0" smtClean="0"/>
              <a:t>между </a:t>
            </a:r>
            <a:r>
              <a:rPr lang="ru-RU" sz="2800" dirty="0"/>
              <a:t>входной (</a:t>
            </a:r>
            <a:r>
              <a:rPr lang="ru-RU" sz="2800" i="1" dirty="0"/>
              <a:t>x</a:t>
            </a:r>
            <a:r>
              <a:rPr lang="ru-RU" sz="2800" dirty="0"/>
              <a:t>) и выходной (</a:t>
            </a:r>
            <a:r>
              <a:rPr lang="ru-RU" sz="2800" i="1" dirty="0"/>
              <a:t>y</a:t>
            </a:r>
            <a:r>
              <a:rPr lang="ru-RU" sz="2800" dirty="0"/>
              <a:t>) переменными, то при нечетком значении входной переменной </a:t>
            </a:r>
            <a:r>
              <a:rPr lang="en-US" sz="2800" i="1" dirty="0" smtClean="0"/>
              <a:t>x=A </a:t>
            </a:r>
            <a:r>
              <a:rPr lang="ru-RU" sz="2800" dirty="0" smtClean="0"/>
              <a:t>заключение </a:t>
            </a:r>
            <a:r>
              <a:rPr lang="ru-RU" sz="2800" dirty="0"/>
              <a:t>определяется по формуле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22480"/>
            <a:ext cx="2502056" cy="92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45224"/>
            <a:ext cx="555928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7486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правила: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Дано нечеткое правило</a:t>
            </a:r>
          </a:p>
          <a:p>
            <a:pPr algn="ctr"/>
            <a:r>
              <a:rPr lang="ru-RU" sz="2800" b="1" i="1" dirty="0" smtClean="0"/>
              <a:t>Если </a:t>
            </a:r>
            <a:r>
              <a:rPr lang="en-US" sz="2800" b="1" i="1" dirty="0" smtClean="0"/>
              <a:t>x=A, </a:t>
            </a:r>
            <a:r>
              <a:rPr lang="ru-RU" sz="2800" b="1" i="1" dirty="0" smtClean="0"/>
              <a:t>то </a:t>
            </a:r>
            <a:r>
              <a:rPr lang="en-US" sz="2800" b="1" i="1" dirty="0" smtClean="0"/>
              <a:t>y=B</a:t>
            </a:r>
            <a:endParaRPr lang="ru-RU" sz="2800" b="1" i="1" dirty="0" smtClean="0"/>
          </a:p>
          <a:p>
            <a:pPr algn="just"/>
            <a:r>
              <a:rPr lang="en-US" sz="2800" dirty="0" smtClean="0"/>
              <a:t>c</a:t>
            </a:r>
            <a:r>
              <a:rPr lang="ru-RU" sz="2800" dirty="0" smtClean="0"/>
              <a:t> нечеткими множествами</a:t>
            </a:r>
          </a:p>
          <a:p>
            <a:pPr algn="ctr"/>
            <a:r>
              <a:rPr lang="en-US" sz="2800" b="1" dirty="0" smtClean="0"/>
              <a:t>A={0/1+0.1/2+0.5/3+0.8/4+1/5}</a:t>
            </a:r>
          </a:p>
          <a:p>
            <a:pPr algn="ctr"/>
            <a:r>
              <a:rPr lang="en-US" sz="2800" b="1" dirty="0" smtClean="0"/>
              <a:t>B={1/5+0.8/10+0/4/15+0.2/20}.</a:t>
            </a:r>
          </a:p>
          <a:p>
            <a:pPr algn="just"/>
            <a:r>
              <a:rPr lang="ru-RU" sz="2800" dirty="0" smtClean="0"/>
              <a:t>Определить значение выходной переменной </a:t>
            </a:r>
            <a:r>
              <a:rPr lang="en-US" sz="2800" dirty="0" smtClean="0"/>
              <a:t>y</a:t>
            </a:r>
            <a:r>
              <a:rPr lang="ru-RU" sz="2800" dirty="0" smtClean="0"/>
              <a:t>, если 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b="1" dirty="0" smtClean="0"/>
              <a:t>x</a:t>
            </a:r>
            <a:r>
              <a:rPr lang="ru-RU" sz="2800" b="1" dirty="0" smtClean="0"/>
              <a:t>=С=</a:t>
            </a:r>
            <a:r>
              <a:rPr lang="en-US" sz="2800" b="1" dirty="0" smtClean="0"/>
              <a:t>{0.3/1+0.5/2+1/3+0.7/4+0.4/5}.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878903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47667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начале рассчитаем нечеткое отношение, соответствующее правилу "Если </a:t>
            </a:r>
            <a:r>
              <a:rPr lang="en-US" sz="2800" dirty="0" smtClean="0"/>
              <a:t>x=A</a:t>
            </a:r>
            <a:r>
              <a:rPr lang="ru-RU" sz="2800" dirty="0" smtClean="0"/>
              <a:t>, то</a:t>
            </a:r>
            <a:r>
              <a:rPr lang="en-US" sz="2800" dirty="0" smtClean="0"/>
              <a:t> y=B</a:t>
            </a:r>
            <a:r>
              <a:rPr lang="ru-RU" sz="2800" dirty="0" smtClean="0"/>
              <a:t> </a:t>
            </a:r>
            <a:r>
              <a:rPr lang="ru-RU" sz="2800" dirty="0"/>
              <a:t>", применяя в качестве t-нормы операцию нахождения минимума: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7544"/>
            <a:ext cx="4536504" cy="321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64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Состояние – базовый элемент конечного автомата.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Состояние описывает поведение агента AI в конкретный момент времени: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действия в состоянии;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условие перехода из состояния;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состояния, в которые происходит переход.</a:t>
            </a:r>
          </a:p>
          <a:p>
            <a:pPr algn="just"/>
            <a:endParaRPr lang="ru-RU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sz="2800" dirty="0" smtClean="0"/>
              <a:t>Логика перехода для каждого из состояний: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таймер,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датчик случайных чисел (или вероятности),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механизмы, связанные с игровой логикой и ситуацией.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120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69269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Теперь </a:t>
            </a:r>
            <a:r>
              <a:rPr lang="ru-RU" sz="2800" dirty="0"/>
              <a:t>по </a:t>
            </a:r>
            <a:r>
              <a:rPr lang="ru-RU" sz="2800" dirty="0" smtClean="0"/>
              <a:t>формуле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 smtClean="0"/>
              <a:t> </a:t>
            </a:r>
            <a:r>
              <a:rPr lang="ru-RU" sz="2800" dirty="0"/>
              <a:t>рассчитаем нечеткое значение выходной переменной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ctr"/>
            <a:r>
              <a:rPr lang="en-US" sz="2800" dirty="0"/>
              <a:t>y</a:t>
            </a:r>
            <a:r>
              <a:rPr lang="en-US" sz="2800" dirty="0" smtClean="0"/>
              <a:t>={0.7/5+0.7/10+0.4/15+0.2/20}</a:t>
            </a:r>
            <a:endParaRPr lang="ru-RU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237626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6970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Нечеткий логический вывод </a:t>
            </a:r>
            <a:r>
              <a:rPr lang="ru-RU" b="1" dirty="0" err="1"/>
              <a:t>Мамдани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http://matlab.exponenta.ru/fuzzylogic/book1/1_7_5_1.php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3844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122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http://matlab.exponenta.ru/fuzzylogic/book1/index.php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8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архитектуры: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357298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с ростом числа состояний  растет количество потенциальных переходов, что увеличивает сложность программирования (число переходов в автомате с количеством состояний N составляет N*(N-1); </a:t>
            </a:r>
          </a:p>
          <a:p>
            <a:pPr algn="just"/>
            <a:endParaRPr lang="ru-RU" sz="27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трудоемкость  добавления каждого нового состояния к уже существующим, необходимость изменения ранее созданных состояний;</a:t>
            </a:r>
          </a:p>
          <a:p>
            <a:pPr algn="just">
              <a:buFont typeface="Arial" pitchFamily="34" charset="0"/>
              <a:buChar char="•"/>
            </a:pPr>
            <a:endParaRPr lang="ru-RU" sz="27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необходимость пересмотр логики, вовлеченной в переходы.</a:t>
            </a: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Деревья поведения (</a:t>
            </a:r>
            <a:r>
              <a:rPr lang="en-US" dirty="0" smtClean="0"/>
              <a:t>Behavior Trees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7929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Дерево поведения </a:t>
            </a:r>
            <a:r>
              <a:rPr lang="ru-RU" sz="2800" dirty="0" smtClean="0"/>
              <a:t>[BT – </a:t>
            </a:r>
            <a:r>
              <a:rPr lang="ru-RU" sz="2800" dirty="0" err="1" smtClean="0"/>
              <a:t>Behavior</a:t>
            </a:r>
            <a:r>
              <a:rPr lang="ru-RU" sz="2800" dirty="0" smtClean="0"/>
              <a:t> </a:t>
            </a:r>
            <a:r>
              <a:rPr lang="ru-RU" sz="2800" dirty="0" err="1" smtClean="0"/>
              <a:t>Tree</a:t>
            </a:r>
            <a:r>
              <a:rPr lang="ru-RU" sz="2800" dirty="0" smtClean="0"/>
              <a:t>] –  ориентированный ациклический граф, узлами которого являются возможные варианты поведения персонажа. </a:t>
            </a:r>
          </a:p>
          <a:p>
            <a:pPr algn="just"/>
            <a:r>
              <a:rPr lang="ru-RU" sz="2800" dirty="0" smtClean="0"/>
              <a:t>«Ширина» дерева характеризует количество доступных действий, </a:t>
            </a:r>
          </a:p>
          <a:p>
            <a:pPr algn="just"/>
            <a:r>
              <a:rPr lang="ru-RU" sz="2800" dirty="0" smtClean="0"/>
              <a:t>«длина» ветвей характеризует сложность действий.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КА и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9700" name="Picture 4" descr="https://habrastorage.org/files/c8a/dbd/a41/c8adbda419154086a597c4f611c0e3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262811" cy="465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4296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Вся логика принятия решений находится в одном месте, поэтому нет необходимости в обязательной синхронизации между различными состояниями.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При добавлении  нового поведения добавляется код для его вызова в одно место вместо того, чтобы проходить по всем существующим состояниям. </a:t>
            </a:r>
          </a:p>
          <a:p>
            <a:pPr algn="just"/>
            <a:r>
              <a:rPr lang="ru-RU" sz="2800" dirty="0" smtClean="0"/>
              <a:t>При редактировании логики перехода для определенного поведения это выполняется в одном месте.</a:t>
            </a:r>
            <a:endParaRPr lang="ru-RU" sz="28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286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Узлы BT  называются </a:t>
            </a:r>
            <a:r>
              <a:rPr lang="ru-RU" sz="2800" b="1" dirty="0" smtClean="0"/>
              <a:t>задачами</a:t>
            </a:r>
            <a:r>
              <a:rPr lang="ru-RU" sz="2800" dirty="0" smtClean="0"/>
              <a:t> или </a:t>
            </a:r>
            <a:r>
              <a:rPr lang="ru-RU" sz="2800" b="1" dirty="0" smtClean="0"/>
              <a:t>поведениями</a:t>
            </a:r>
            <a:r>
              <a:rPr lang="ru-RU" sz="2800" dirty="0" smtClean="0"/>
              <a:t>. </a:t>
            </a:r>
          </a:p>
          <a:p>
            <a:pPr algn="just"/>
            <a:r>
              <a:rPr lang="ru-RU" sz="2800" dirty="0" smtClean="0"/>
              <a:t>Каждая задача может иметь четыре состояния: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«Успех», если задача выполнена успешно;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«Неудача», если условие не выполнено или задача, по какой-то причине, невыполнима;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«В работе», если задача запущена в работу и ожидает завершения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«Ошибка», если в программе возникает неизвестная ошибка.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Результат работы любого узла всегда передается родительскому узлу, расположенному на уровень выше. </a:t>
            </a:r>
          </a:p>
          <a:p>
            <a:pPr algn="just"/>
            <a:r>
              <a:rPr lang="ru-RU" sz="2800" dirty="0" smtClean="0"/>
              <a:t>Дерево просматривается с самого верхнего узла – корня. От него производится поиск в глубину начиная с левой ветви дерева.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Если у одного узла есть несколько подзадач, они исполняются слева направо. </a:t>
            </a:r>
          </a:p>
          <a:p>
            <a:pPr algn="just"/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узлов ВТ: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8429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действие (</a:t>
            </a:r>
            <a:r>
              <a:rPr lang="en-US" sz="3200" dirty="0" smtClean="0"/>
              <a:t>action),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узел исполнения последовательности (</a:t>
            </a:r>
            <a:r>
              <a:rPr lang="en-US" sz="3200" dirty="0" smtClean="0"/>
              <a:t>sequence),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параллельный узел (</a:t>
            </a:r>
            <a:r>
              <a:rPr lang="en-US" sz="3200" dirty="0" smtClean="0"/>
              <a:t>parallel),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селектор (</a:t>
            </a:r>
            <a:r>
              <a:rPr lang="en-US" sz="3200" dirty="0" smtClean="0"/>
              <a:t>selector),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условие (</a:t>
            </a:r>
            <a:r>
              <a:rPr lang="en-US" sz="3200" dirty="0" smtClean="0"/>
              <a:t>condition), </a:t>
            </a: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инвертор (</a:t>
            </a:r>
            <a:r>
              <a:rPr lang="en-US" sz="3200" dirty="0" smtClean="0"/>
              <a:t>inverter). 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571612"/>
            <a:ext cx="8572560" cy="497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Игровой искусственный интеллект </a:t>
            </a:r>
            <a:r>
              <a:rPr lang="ru-RU" sz="2800" dirty="0" smtClean="0"/>
              <a:t>(англ. </a:t>
            </a:r>
            <a:r>
              <a:rPr lang="ru-RU" sz="2800" dirty="0" err="1" smtClean="0"/>
              <a:t>Game</a:t>
            </a:r>
            <a:r>
              <a:rPr lang="ru-RU" sz="2800" dirty="0" smtClean="0"/>
              <a:t> </a:t>
            </a:r>
            <a:r>
              <a:rPr lang="ru-RU" sz="2800" dirty="0" err="1" smtClean="0"/>
              <a:t>artificial</a:t>
            </a:r>
            <a:r>
              <a:rPr lang="ru-RU" sz="2800" dirty="0" smtClean="0"/>
              <a:t> </a:t>
            </a:r>
            <a:r>
              <a:rPr lang="ru-RU" sz="2800" dirty="0" err="1" smtClean="0"/>
              <a:t>intelligence</a:t>
            </a:r>
            <a:r>
              <a:rPr lang="ru-RU" sz="2800" dirty="0" smtClean="0"/>
              <a:t>) — набор программных методик, которые используются в компьютерных играх для создания иллюзии интеллекта в поведении персонажей, управляемых компьютером.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Игровой ИИ, помимо методов традиционного искусственного интеллекта, включает также алгоритмы теории управления, робототехники, компьютерной графики и информатики в целом.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узлов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Действие</a:t>
            </a:r>
            <a:r>
              <a:rPr lang="ru-RU" sz="2800" dirty="0" smtClean="0"/>
              <a:t> - запись переменных или какое-либо движение.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dirty="0" smtClean="0"/>
              <a:t>Узлы последовательностей</a:t>
            </a:r>
            <a:r>
              <a:rPr lang="ru-RU" sz="2800" dirty="0" smtClean="0"/>
              <a:t> поочередно исполняют поведения каждого дочернего узла до тех пор, пока один из них не выдаст значение «Неудача», «В работе» или «Ошибка». Если этого не произошло, возвращает значение «Успех».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узлов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Узлы параллельных действий</a:t>
            </a:r>
            <a:r>
              <a:rPr lang="ru-RU" sz="2800" dirty="0" smtClean="0"/>
              <a:t> исполняют поведения дочерних узлов до тех пор, пока заданное количество из них не вернет статусы «Неудача» или «Успех».</a:t>
            </a:r>
          </a:p>
          <a:p>
            <a:pPr algn="just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Селекторы</a:t>
            </a:r>
            <a:r>
              <a:rPr lang="ru-RU" sz="2800" dirty="0" smtClean="0"/>
              <a:t> поочередно исполняют поведения каждого дочернего узла до тех пор, пока один из них не выдаст значение «Успех», «В работе» или «Ошибка». Если этого не произошло, возвращает значение «Неудача».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узлов ВТ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Условия</a:t>
            </a:r>
            <a:r>
              <a:rPr lang="ru-RU" sz="2800" dirty="0" smtClean="0"/>
              <a:t> содержат критерий, по которому определяется исход, и переменную. Например, условие «Есть ли в этой комнате человек?» перебирает все объекты в комнате и сравнивает их с переменной «Человек». Узлы инверсии выполняют функцию оператора NOT.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33794" name="Picture 2" descr="https://habrastorage.org/files/5f3/cdb/96b/5f3cdb96beee450ca78697a67010b8e9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8429684" cy="5661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архитектуры: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428736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удобная и элегантная организационная структура, 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при помощи набора инструментов, шаблонов и структур могут быть реализованы  интересные и выразительные поведения, даже связанные друг с другом,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невозможна  поддержка комплексных систем с качественно сложным и своеобразным поведением, умением совершать непредсказуемые действия и принимать решения в ситуациях, не предусмотренных разработчиком.</a:t>
            </a:r>
            <a:endParaRPr lang="ru-RU" sz="2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Иерархический конечный автомат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4000504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Имеется несколько уровней состояний: состояния верхнего уровня взаимодействуют только с состояниями своего уровня. Состояния нижнего уровня, находящиеся внутри родителя, могут переходить только друг в друга. </a:t>
            </a:r>
            <a:endParaRPr lang="ru-RU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62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03" y="1571612"/>
            <a:ext cx="7703311" cy="2300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Планировщик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 smtClean="0"/>
              <a:t>Планировщик сравнивает свою ситуацию – состояние мира в определенный момент – с коллекцией индивидуальных атомарных действий, которые он может сделать. Следом он объединяет одну или несколько этих задач в последовательность («план»), так чтобы его текущая цель была достигнута (при наличии нескольких выбирается кратчайший путь).</a:t>
            </a:r>
          </a:p>
          <a:p>
            <a:pPr algn="just"/>
            <a:r>
              <a:rPr lang="ru-RU" sz="2600" dirty="0" smtClean="0"/>
              <a:t>Планировщик работает в </a:t>
            </a:r>
            <a:r>
              <a:rPr lang="ru-RU" sz="2600" b="1" u="sng" dirty="0" smtClean="0"/>
              <a:t>обратном направлении</a:t>
            </a:r>
            <a:r>
              <a:rPr lang="ru-RU" sz="2600" dirty="0" smtClean="0"/>
              <a:t> от своей цели. </a:t>
            </a:r>
          </a:p>
          <a:p>
            <a:pPr algn="just"/>
            <a:r>
              <a:rPr lang="ru-RU" sz="2600" dirty="0" smtClean="0"/>
              <a:t>Результат поиска в обратном порядке  - план, который выполняется </a:t>
            </a:r>
            <a:r>
              <a:rPr lang="ru-RU" sz="2600" b="1" u="sng" dirty="0" smtClean="0"/>
              <a:t>в прямом порядке</a:t>
            </a:r>
            <a:r>
              <a:rPr lang="ru-RU" sz="2600" dirty="0" smtClean="0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0"/>
            <a:ext cx="7429552" cy="607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архитектуры: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429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600" dirty="0" smtClean="0"/>
              <a:t>Нет жесткого управления действиями, решение находится для ситуаций, основываясь на том, что можно сделать и как эти возможные действия могут быть связаны между собой (при возникновении новых производных ситуаций архитектура самостоятельно найдет способ действия).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600" dirty="0" smtClean="0"/>
              <a:t>Новое действие может быть добавлено в игру и архитектура сможет распознать, как его надо использовать.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600" dirty="0" smtClean="0"/>
              <a:t>Недостаток архитектуры  - заметное уменьшение контроля со стороны автора. </a:t>
            </a:r>
            <a:endParaRPr lang="ru-RU" sz="26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на основе оценки полезности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81439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Система не имеет предопределенных действий, решения о потенциальных действиях принимаются на основании взвешивания факторов   и выбора самого подходящего решения. </a:t>
            </a:r>
          </a:p>
          <a:p>
            <a:pPr algn="just"/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Вместо построения плана система просто выбирает следующий возможный шаг. 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82650"/>
            <a:r>
              <a:rPr lang="ru-RU" dirty="0" smtClean="0"/>
              <a:t>Персонажи, управляемые игровым ИИ: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8072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неигровые персонажи</a:t>
            </a:r>
            <a:r>
              <a:rPr lang="ru-RU" sz="2400" dirty="0" smtClean="0"/>
              <a:t> — как правило, являются дружественными или нейтральными к игроку- человеку.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Боты</a:t>
            </a:r>
            <a:r>
              <a:rPr lang="ru-RU" sz="2400" dirty="0" smtClean="0"/>
              <a:t> — враждебные к игроку персонажи, приближающиеся по возможностям к игровому персонажу; против игрока в любой конкретный момент сражаются небольшое количество ботов. </a:t>
            </a:r>
          </a:p>
          <a:p>
            <a:pPr algn="just"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</a:rPr>
              <a:t>Мобы</a:t>
            </a:r>
            <a:r>
              <a:rPr lang="ru-RU" sz="2400" dirty="0" smtClean="0"/>
              <a:t> — враждебные к игроку «</a:t>
            </a:r>
            <a:r>
              <a:rPr lang="ru-RU" sz="2400" dirty="0" err="1" smtClean="0"/>
              <a:t>низкоинтеллектуальные</a:t>
            </a:r>
            <a:r>
              <a:rPr lang="ru-RU" sz="2400" dirty="0" smtClean="0"/>
              <a:t>» персонажи. </a:t>
            </a:r>
            <a:r>
              <a:rPr lang="ru-RU" sz="2400" dirty="0" err="1" smtClean="0"/>
              <a:t>Мобы</a:t>
            </a:r>
            <a:r>
              <a:rPr lang="ru-RU" sz="2400" dirty="0" smtClean="0"/>
              <a:t> убиваются игроками в больших количествах ради очков опыта, артефактов или прохождения территории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786314" y="357166"/>
            <a:ext cx="40005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Каждое потенциальное действие в игре основано на комбинации текущих потребностей агента и возможности удовлетворить нужную потребность выбранным предметом или действием. Затем агент взвешивает все суммы для определения «лучшего» на текущий момент действия.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Выигрывает действие с наивысшим рейтингом.</a:t>
            </a:r>
            <a:endParaRPr lang="ru-RU" sz="2400" dirty="0"/>
          </a:p>
        </p:txBody>
      </p:sp>
      <p:pic>
        <p:nvPicPr>
          <p:cNvPr id="45058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71480"/>
            <a:ext cx="4143404" cy="5509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архитектуры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Лучше всего архитектура подходит для ситуаций, где есть большой выбор из потенциальных действий одного плана, которые может предпринять AI,  и среди них нет очевидного, «правильного» ответа.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Настройка и изменение системы  просты за счет локализации кода принятия решения.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smtClean="0"/>
              <a:t>При добавлении поведения с уже распределенными весами, AI автоматически принимает его во внимание и начинает использовать в необходимых ситуациях.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Пример применения-  игры серии </a:t>
            </a:r>
            <a:r>
              <a:rPr lang="ru-RU" sz="3000" i="1" dirty="0" err="1" smtClean="0"/>
              <a:t>The</a:t>
            </a:r>
            <a:r>
              <a:rPr lang="ru-RU" sz="3000" i="1" dirty="0" smtClean="0"/>
              <a:t> </a:t>
            </a:r>
            <a:r>
              <a:rPr lang="ru-RU" sz="3000" i="1" dirty="0" err="1" smtClean="0"/>
              <a:t>Sims</a:t>
            </a:r>
            <a:r>
              <a:rPr lang="ru-RU" sz="3000" i="1" dirty="0" smtClean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82153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Игры расширяемы, так как новые объекты, отражающие поведение, просто включаются в готовую систему логики решений, при этом никаких изменений в уже созданном коде не требуется.</a:t>
            </a:r>
            <a:endParaRPr lang="ru-RU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Искусственные нейронные сети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428736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Искусственные нейронные сети - модель математических процессов, происходящих в человеческом мозге.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u="sng" dirty="0" smtClean="0"/>
              <a:t>Искусственная </a:t>
            </a:r>
            <a:r>
              <a:rPr lang="ru-RU" sz="2800" b="1" u="sng" dirty="0" err="1" smtClean="0"/>
              <a:t>нейроная</a:t>
            </a:r>
            <a:r>
              <a:rPr lang="ru-RU" sz="2800" b="1" u="sng" dirty="0" smtClean="0"/>
              <a:t> сеть (ИНС)</a:t>
            </a:r>
            <a:r>
              <a:rPr lang="ru-RU" sz="2800" dirty="0" smtClean="0"/>
              <a:t> — математическая модель, а также её программное или аппаратное воплощение, построенная по принципу организации и функционирования биологических нейронных сетей — </a:t>
            </a:r>
            <a:r>
              <a:rPr lang="ru-RU" sz="2800" dirty="0" err="1" smtClean="0"/>
              <a:t>сетей</a:t>
            </a:r>
            <a:r>
              <a:rPr lang="ru-RU" sz="2800" dirty="0" smtClean="0"/>
              <a:t> нервных клеток живого организма. </a:t>
            </a:r>
            <a:endParaRPr lang="ru-RU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Положительный опыт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Игра Го (сложнее шахмат в 10</a:t>
            </a:r>
            <a:r>
              <a:rPr lang="ru-RU" sz="2000" baseline="30000" dirty="0" smtClean="0"/>
              <a:t>100</a:t>
            </a:r>
            <a:r>
              <a:rPr lang="ru-RU" sz="2000" dirty="0" smtClean="0"/>
              <a:t> раз): разработана программа </a:t>
            </a:r>
            <a:r>
              <a:rPr lang="ru-RU" sz="2000" dirty="0" err="1" smtClean="0"/>
              <a:t>AlphaGo</a:t>
            </a:r>
            <a:r>
              <a:rPr lang="ru-RU" sz="2000" dirty="0" smtClean="0"/>
              <a:t>, в которой реализован алгоритм Монте-Карло поиска по игровому дереву, управляемому двумя нейронными сетями, обученными на основе большого массива игр профессиональных игроков в го. Вначале </a:t>
            </a:r>
            <a:r>
              <a:rPr lang="ru-RU" sz="2000" dirty="0" err="1" smtClean="0"/>
              <a:t>AlphaGo</a:t>
            </a:r>
            <a:r>
              <a:rPr lang="ru-RU" sz="2000" dirty="0" smtClean="0"/>
              <a:t> выиграла у чемпиона Европы, затем победила Ли </a:t>
            </a:r>
            <a:r>
              <a:rPr lang="ru-RU" sz="2000" dirty="0" err="1" smtClean="0"/>
              <a:t>Седоля</a:t>
            </a:r>
            <a:r>
              <a:rPr lang="ru-RU" sz="2000" dirty="0" smtClean="0"/>
              <a:t>, одного из сильнейших (возможно, самого сильного) игроков мира.</a:t>
            </a:r>
          </a:p>
          <a:p>
            <a:pPr algn="just"/>
            <a:r>
              <a:rPr lang="ru-RU" sz="2000" dirty="0" smtClean="0"/>
              <a:t>Сначала </a:t>
            </a:r>
            <a:r>
              <a:rPr lang="ru-RU" sz="2000" dirty="0" err="1" smtClean="0"/>
              <a:t>AlphaGo</a:t>
            </a:r>
            <a:r>
              <a:rPr lang="ru-RU" sz="2000" dirty="0" smtClean="0"/>
              <a:t> тренировалась на партиях сильнейших игроков в го. В качестве входных данных для обучения использовались 160 тыс. игр с 29,4 </a:t>
            </a:r>
            <a:r>
              <a:rPr lang="ru-RU" sz="2000" dirty="0" err="1" smtClean="0"/>
              <a:t>млн</a:t>
            </a:r>
            <a:r>
              <a:rPr lang="ru-RU" sz="2000" dirty="0" smtClean="0"/>
              <a:t> позиций. С момента, когда она стала играть не хуже обычных людей, корпус для тренировки нейронной сети или для постройки параметров оценочной функции стал генерироваться автоматически. Программа начала играть сама с собой, добавляя новые партии в обучающую выборку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Искусственная нейронная сеть-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7858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модель параллельной структуры мозга, вычислительная система, состоящая из множества относительно простых связанных между собой обрабатывающих элементов – нейронов.</a:t>
            </a:r>
            <a:endParaRPr lang="ru-RU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371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Биологический нейрон – сильно разветвленная клетка с большим количеством (до 10 тыс.) входов  - </a:t>
            </a:r>
            <a:r>
              <a:rPr lang="ru-RU" sz="2800" u="sng" dirty="0" smtClean="0"/>
              <a:t>дендритов</a:t>
            </a:r>
            <a:r>
              <a:rPr lang="ru-RU" sz="2800" dirty="0" smtClean="0"/>
              <a:t> и одним выходом – </a:t>
            </a:r>
            <a:r>
              <a:rPr lang="ru-RU" sz="2800" u="sng" dirty="0" smtClean="0"/>
              <a:t>аксоном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7586" name="Picture 2" descr="Картинки по запросу нейро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1857364"/>
            <a:ext cx="4248165" cy="438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Искусственный нейрон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358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u="sng" dirty="0" smtClean="0"/>
              <a:t>Искусственный нейрон </a:t>
            </a:r>
            <a:r>
              <a:rPr lang="ru-RU" sz="2800" dirty="0" smtClean="0"/>
              <a:t>- аналог биологического нейрона,   сумматор всех входящих сигналов, применяющий к полученной взвешенной сумме некоторую простую, в общем случае, нелинейную функцию (</a:t>
            </a:r>
            <a:r>
              <a:rPr lang="ru-RU" sz="2800" dirty="0" err="1" smtClean="0"/>
              <a:t>функцию</a:t>
            </a:r>
            <a:r>
              <a:rPr lang="ru-RU" sz="2800" dirty="0" smtClean="0"/>
              <a:t> активации), Полученный результат передается на единственный выход.</a:t>
            </a:r>
          </a:p>
          <a:p>
            <a:pPr algn="just"/>
            <a:r>
              <a:rPr lang="ru-RU" sz="2800" dirty="0" smtClean="0"/>
              <a:t>Функция активации непрерывна на всей области определения, и, как правило, монотонно возрастает. </a:t>
            </a:r>
            <a:endParaRPr lang="ru-RU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Схема </a:t>
            </a:r>
            <a:r>
              <a:rPr lang="ru-RU" dirty="0" smtClean="0"/>
              <a:t>искусственного нейрона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38</a:t>
            </a:fld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77152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схемы: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72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1 - </a:t>
            </a:r>
            <a:r>
              <a:rPr lang="en-US" sz="2800" i="1" dirty="0" smtClean="0"/>
              <a:t>x</a:t>
            </a:r>
            <a:r>
              <a:rPr lang="ru-RU" sz="2800" i="1" dirty="0" smtClean="0"/>
              <a:t>=(</a:t>
            </a:r>
            <a:r>
              <a:rPr lang="en-US" sz="2800" i="1" dirty="0" smtClean="0"/>
              <a:t>x</a:t>
            </a:r>
            <a:r>
              <a:rPr lang="ru-RU" sz="2800" i="1" baseline="-25000" dirty="0" smtClean="0"/>
              <a:t>1</a:t>
            </a:r>
            <a:r>
              <a:rPr lang="ru-RU" sz="2800" i="1" dirty="0" smtClean="0"/>
              <a:t>,</a:t>
            </a:r>
            <a:r>
              <a:rPr lang="en-US" sz="2800" i="1" dirty="0" smtClean="0"/>
              <a:t>x</a:t>
            </a:r>
            <a:r>
              <a:rPr lang="ru-RU" sz="2800" i="1" baseline="-25000" dirty="0" smtClean="0"/>
              <a:t>2</a:t>
            </a:r>
            <a:r>
              <a:rPr lang="ru-RU" sz="2800" i="1" dirty="0" smtClean="0"/>
              <a:t>,…,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N</a:t>
            </a:r>
            <a:r>
              <a:rPr lang="ru-RU" sz="2800" i="1" dirty="0" smtClean="0"/>
              <a:t>)</a:t>
            </a:r>
            <a:r>
              <a:rPr lang="en-US" sz="2800" dirty="0" smtClean="0"/>
              <a:t> – </a:t>
            </a:r>
            <a:r>
              <a:rPr lang="ru-RU" sz="2800" dirty="0" smtClean="0"/>
              <a:t>вектор входных сигналов нейрона;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800" dirty="0" smtClean="0"/>
              <a:t>2 - сумматор входных сигналов;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800" dirty="0" smtClean="0"/>
              <a:t>3 - вычислитель функции активации (передаточной функции);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800" dirty="0" smtClean="0"/>
              <a:t>4 – </a:t>
            </a:r>
            <a:r>
              <a:rPr lang="en-US" sz="2800" i="1" dirty="0" smtClean="0"/>
              <a:t>y</a:t>
            </a:r>
            <a:r>
              <a:rPr lang="en-US" sz="2800" dirty="0" smtClean="0"/>
              <a:t> – </a:t>
            </a:r>
            <a:r>
              <a:rPr lang="ru-RU" sz="2800" dirty="0" smtClean="0"/>
              <a:t>выходной сигнал нейрона;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800" dirty="0" smtClean="0"/>
              <a:t>5 - </a:t>
            </a:r>
            <a:r>
              <a:rPr lang="en-US" sz="2800" i="1" dirty="0" smtClean="0"/>
              <a:t>a</a:t>
            </a:r>
            <a:r>
              <a:rPr lang="ru-RU" sz="2800" i="1" dirty="0" smtClean="0"/>
              <a:t>=(</a:t>
            </a:r>
            <a:r>
              <a:rPr lang="en-US" sz="2800" i="1" dirty="0" smtClean="0"/>
              <a:t>a</a:t>
            </a:r>
            <a:r>
              <a:rPr lang="ru-RU" sz="2800" i="1" baseline="-25000" dirty="0" smtClean="0"/>
              <a:t>1</a:t>
            </a:r>
            <a:r>
              <a:rPr lang="ru-RU" sz="2800" i="1" dirty="0" smtClean="0"/>
              <a:t>,</a:t>
            </a:r>
            <a:r>
              <a:rPr lang="en-US" sz="2800" i="1" dirty="0" smtClean="0"/>
              <a:t>a</a:t>
            </a:r>
            <a:r>
              <a:rPr lang="ru-RU" sz="2800" i="1" baseline="-25000" dirty="0" smtClean="0"/>
              <a:t>2</a:t>
            </a:r>
            <a:r>
              <a:rPr lang="ru-RU" sz="2800" i="1" dirty="0" smtClean="0"/>
              <a:t>,…,</a:t>
            </a:r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N</a:t>
            </a:r>
            <a:r>
              <a:rPr lang="ru-RU" sz="2800" dirty="0" smtClean="0"/>
              <a:t>)  — вектор весовых коэффициентов.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аспекты поведения: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785926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ru-RU" sz="2800" b="1" u="sng" dirty="0"/>
              <a:t>п</a:t>
            </a:r>
            <a:r>
              <a:rPr lang="ru-RU" sz="2800" b="1" u="sng" dirty="0" smtClean="0"/>
              <a:t>ростейшие поведенческие реакции:</a:t>
            </a:r>
            <a:r>
              <a:rPr lang="ru-RU" sz="2800" dirty="0" smtClean="0"/>
              <a:t> подбор предметов, использование объектов, нажатие переключателей и т.п.;</a:t>
            </a:r>
          </a:p>
          <a:p>
            <a:pPr algn="just">
              <a:buFontTx/>
              <a:buChar char="-"/>
            </a:pPr>
            <a:r>
              <a:rPr lang="ru-RU" sz="2800" b="1" u="sng" dirty="0" smtClean="0"/>
              <a:t>перемещение:</a:t>
            </a:r>
            <a:r>
              <a:rPr lang="ru-RU" sz="2800" dirty="0" smtClean="0"/>
              <a:t> обход препятствий, прыжки, открывание дверей и т.п.;</a:t>
            </a:r>
          </a:p>
          <a:p>
            <a:pPr algn="just">
              <a:buFontTx/>
              <a:buChar char="-"/>
            </a:pPr>
            <a:r>
              <a:rPr lang="ru-RU" sz="2800" b="1" u="sng" dirty="0"/>
              <a:t>п</a:t>
            </a:r>
            <a:r>
              <a:rPr lang="ru-RU" sz="2800" b="1" u="sng" dirty="0" smtClean="0"/>
              <a:t>ринятие решений:</a:t>
            </a:r>
            <a:r>
              <a:rPr lang="ru-RU" sz="2800" dirty="0" smtClean="0"/>
              <a:t> выбор одного из возможных типов поведения, одной из возможных операций, определение их приоритетности.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нейрона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42897" y="2000240"/>
          <a:ext cx="8286797" cy="345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Формула" r:id="rId3" imgW="1130300" imgH="457200" progId="Equation.3">
                  <p:embed/>
                </p:oleObj>
              </mc:Choice>
              <mc:Fallback>
                <p:oleObj name="Формула" r:id="rId3" imgW="11303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97" y="2000240"/>
                        <a:ext cx="8286797" cy="3452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Соответствие биологического и искусственного нейрона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 b="6071"/>
          <a:stretch>
            <a:fillRect/>
          </a:stretch>
        </p:blipFill>
        <p:spPr bwMode="auto">
          <a:xfrm>
            <a:off x="1390674" y="1571612"/>
            <a:ext cx="66103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нейронной сети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Принцип работы нейронной сети - параллельная обработка сигналов, который достигается путем объединения большого числа нейронов в так называемые слои и соединения определенным образом нейронов различных слоев, а также, в некоторых конфигурациях, и нейронов одного слоя между собой, причем обработка взаимодействия всех нейронов ведется послойно.</a:t>
            </a:r>
            <a:endParaRPr lang="ru-RU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Известные</a:t>
            </a:r>
            <a:r>
              <a:rPr lang="uk-UA" dirty="0" smtClean="0"/>
              <a:t> </a:t>
            </a:r>
            <a:r>
              <a:rPr lang="uk-UA" dirty="0" err="1" smtClean="0"/>
              <a:t>успешные</a:t>
            </a:r>
            <a:r>
              <a:rPr lang="uk-UA" dirty="0" smtClean="0"/>
              <a:t> </a:t>
            </a:r>
            <a:r>
              <a:rPr lang="uk-UA" dirty="0" err="1" smtClean="0"/>
              <a:t>применения</a:t>
            </a:r>
            <a:r>
              <a:rPr lang="uk-UA" dirty="0" smtClean="0"/>
              <a:t> ИНС: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Распознавание образов и классификация;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Принятие решений и управление;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Кластеризация;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Прогнозирование;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Аппроксимация;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Сжатие данных и ассоциативная память;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Анализ данных;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Оптимизация.</a:t>
            </a:r>
            <a:endParaRPr lang="ru-RU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Распознавание образов и классификация. </a:t>
            </a:r>
            <a:r>
              <a:rPr lang="ru-RU" dirty="0" smtClean="0"/>
              <a:t>Применение в играх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Распознаются символы текста, изображения, образцы звуков и т. д. При обучении сети предлагаются различные образцы образов с указанием того, к какому классу они относятся. Образец, как правило, представляется как вектор значений признаков. При этом совокупность всех признаков должна однозначно определять класс, к которому относится образец, иначе сеть может соотнести один и тот же образец с несколькими классами. По окончании обучения сети ей можно предъявлять неизвестные ранее образы и получать ответ о принадлежности к определённому классу.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Принятие решений и управление. </a:t>
            </a:r>
            <a:r>
              <a:rPr lang="ru-RU" dirty="0" smtClean="0"/>
              <a:t>Применение в играх.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Суть задачи- классифицировать ситуацию, характеристики которых поступают на вход нейронной сети. На выходе сети при этом должен появиться признак решения, которое она приняла. Входные сигналы - различные критерии описания состояния управляемой системы.</a:t>
            </a:r>
            <a:endParaRPr lang="ru-RU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Прогнозирование. </a:t>
            </a:r>
            <a:r>
              <a:rPr lang="ru-RU" dirty="0" smtClean="0"/>
              <a:t>Применение в играх.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После обучения сеть способна предсказать будущее значение некой последовательности на основе нескольких предыдущих значений и (или) каких-то существующих в настоящий момент факторов (прогнозирование возможно только тогда, когда предыдущие изменения действительно в какой-то степени предопределяют будущие).</a:t>
            </a:r>
            <a:endParaRPr lang="ru-RU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Аппроксимация. </a:t>
            </a:r>
            <a:r>
              <a:rPr lang="ru-RU" dirty="0" smtClean="0"/>
              <a:t>Применение в играх.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2868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Нейронные сети могут аппроксимировать непрерывные функции. Нейронная сеть- универсальный </a:t>
            </a:r>
            <a:r>
              <a:rPr lang="ru-RU" sz="2800" dirty="0" err="1" smtClean="0"/>
              <a:t>аппроксиматор</a:t>
            </a:r>
            <a:r>
              <a:rPr lang="ru-RU" sz="2800" dirty="0" smtClean="0"/>
              <a:t> и при правильном выборе структуры может достаточно точно аппроксимировать функционирование любого непрерывного автомата.</a:t>
            </a:r>
            <a:endParaRPr lang="ru-RU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Вербализация сети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28596" y="1785926"/>
            <a:ext cx="842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минимизированное описание работы синтезированной и уже обученной нейронной сети в виде нескольких взаимозависимых алгебраических или логических функций.</a:t>
            </a:r>
            <a:endParaRPr lang="ru-RU" sz="32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Этапы решения задач с применением НС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57256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Сбор данных для обучения;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Подготовка и нормализация данных;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Выбор топологии сети;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Экспериментальный подбор характеристик сети;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Экспериментальный подбор параметров обучения;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Собственно обучение;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Проверка адекватности обучения;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Корректировка параметров, окончательное обучение;</a:t>
            </a:r>
          </a:p>
          <a:p>
            <a:pPr algn="just">
              <a:buFont typeface="Arial" pitchFamily="34" charset="0"/>
              <a:buChar char="•"/>
            </a:pPr>
            <a:r>
              <a:rPr lang="ru-RU" sz="2700" dirty="0" smtClean="0"/>
              <a:t>Вербализация сети с целью дальнейшего использования.</a:t>
            </a:r>
            <a:endParaRPr lang="ru-RU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 в игровом пространстве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785926"/>
            <a:ext cx="80724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Составляющие игрового пространства: </a:t>
            </a:r>
          </a:p>
          <a:p>
            <a:pPr algn="just"/>
            <a:endParaRPr lang="ru-RU" sz="2800" b="1" u="sng" dirty="0"/>
          </a:p>
          <a:p>
            <a:pPr algn="just">
              <a:buFont typeface="Arial" pitchFamily="34" charset="0"/>
              <a:buChar char="•"/>
            </a:pPr>
            <a:r>
              <a:rPr lang="ru-RU" sz="2800" b="1" u="sng" dirty="0"/>
              <a:t>ж</a:t>
            </a:r>
            <a:r>
              <a:rPr lang="ru-RU" sz="2800" b="1" u="sng" smtClean="0"/>
              <a:t>ивые </a:t>
            </a:r>
            <a:r>
              <a:rPr lang="ru-RU" sz="2800" b="1" u="sng" dirty="0" smtClean="0"/>
              <a:t>существа, подвижные персонажи; 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b="1" u="sng" dirty="0" smtClean="0"/>
              <a:t>структура:</a:t>
            </a:r>
            <a:r>
              <a:rPr lang="ru-RU" sz="2800" dirty="0" smtClean="0"/>
              <a:t> часть окружающей среды игрового мира, которая может оказывать физическое воздействие на  перемещения (пол, стены, двери, мосты, дороги- статические объекты);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b="1" u="sng" dirty="0" smtClean="0"/>
              <a:t>детали:</a:t>
            </a:r>
            <a:r>
              <a:rPr lang="ru-RU" sz="2800" dirty="0" smtClean="0"/>
              <a:t> элементы оформления.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нейронной сети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 smtClean="0"/>
              <a:t>Обучаемость</a:t>
            </a:r>
            <a:r>
              <a:rPr lang="ru-RU" sz="2800" dirty="0" smtClean="0"/>
              <a:t> нейронной сети – ее важнейшее свойство.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dirty="0" smtClean="0"/>
              <a:t>Обучение нейронной сети</a:t>
            </a:r>
            <a:r>
              <a:rPr lang="ru-RU" sz="2800" dirty="0" smtClean="0"/>
              <a:t>- это процесс, в котором параметры (весовые коэффициенты) нейронной сети настраиваются посредством моделирования среды, в которую эта сеть встроена. Тип обучения определяется способом подстройки параметров.</a:t>
            </a:r>
            <a:endParaRPr lang="ru-RU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Сбор данных для обучения – самый сложный этап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Критерии набора данных для обучения: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u="sng" dirty="0" smtClean="0"/>
              <a:t>Репрезентативность</a:t>
            </a:r>
            <a:r>
              <a:rPr lang="ru-RU" sz="2800" dirty="0" smtClean="0"/>
              <a:t> — данные должны иллюстрировать истинное положение вещей в предметной области;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u="sng" dirty="0" smtClean="0"/>
              <a:t>Непротиворечивость</a:t>
            </a:r>
            <a:r>
              <a:rPr lang="ru-RU" sz="2800" dirty="0" smtClean="0"/>
              <a:t> — противоречивые данные в обучающей выборке приведут к плохому качеству обучения сети.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12594"/>
            <a:ext cx="8534400" cy="758952"/>
          </a:xfrm>
        </p:spPr>
        <p:txBody>
          <a:bodyPr>
            <a:normAutofit/>
          </a:bodyPr>
          <a:lstStyle/>
          <a:p>
            <a:r>
              <a:rPr lang="ru-RU" dirty="0" smtClean="0"/>
              <a:t>Обучающий вектор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807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Исходные данные преобразуются к виду, в котором их можно подать на входы сети. 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Каждый элемент данных - обучающая пара (обучающий вектор): </a:t>
            </a:r>
          </a:p>
          <a:p>
            <a:pPr algn="just"/>
            <a:r>
              <a:rPr lang="ru-RU" sz="2800" dirty="0" smtClean="0"/>
              <a:t>одно значение на каждый вход сети и одно значение для каждого выхода сети.</a:t>
            </a:r>
            <a:endParaRPr lang="ru-RU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Обучение без учителя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Обучающее множество – набор пар, состоящих из входного сигнала и требуемого выхода сети. Обучение продолжается, пока ошибка по всему обучающему множеству не станет достаточно мала.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обучающее множество состоит лишь из входных векторов. Обучающий алгоритм подстраивает веса сети так, чтобы получались согласованные выходные векторы, т.е. чтобы предъявление достаточно близких входных векторов давало одинаковые выходы.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Стратегии обучения НС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с учителем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предъявление сети выборки обучающих примеров. Каждый образец подается на входы сети, затем проходит обработку внутри структуры НС, вычисляется выходной сигнал сети, который сравнивается с соответствующим значением целевого вектора, представляющего собой требуемый выход сети. Затем по определенному правилу вычисляется ошибка, и происходит изменение весовых коэффициентов связей внутри сети в зависимости от выбранного алгоритма. </a:t>
            </a:r>
            <a:endParaRPr lang="ru-RU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без учителя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 обучающее множество состоит лишь из входных векторов. Процесс обучения выделяет статистические свойства обучающего множества и группирует сходные векторы в классы. Предъявление на вход вектора из данного класса даст определенный выходной вектор, но до обучения невозможно предсказать, какой выход будет производиться данным классом входных векторов. </a:t>
            </a:r>
            <a:endParaRPr lang="ru-RU"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56</a:t>
            </a:fld>
            <a:endParaRPr lang="ru-RU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 r="5583"/>
          <a:stretch>
            <a:fillRect/>
          </a:stretch>
        </p:blipFill>
        <p:spPr bwMode="auto">
          <a:xfrm>
            <a:off x="142876" y="214290"/>
            <a:ext cx="885828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несобственного персонажа 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изменение его характеристик в зависимости от поведения игроков.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45" r="3056"/>
          <a:stretch>
            <a:fillRect/>
          </a:stretch>
        </p:blipFill>
        <p:spPr bwMode="auto">
          <a:xfrm>
            <a:off x="214282" y="3643314"/>
            <a:ext cx="871543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Искусственные нейронные сети- способ организации обучения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https://habrahabr.ru/post/312450/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https://habrahabr.ru/post/320742/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https://ru.wikipedia.org/wiki/%D0%98%D1%81%D0%BA%D1%83%D1%81%D1%81%D1%82%D0%B2%D0%B5%D0%BD%D0%BD%D0%B0%D1%8F_%D0%BD%D0%B5%D0%B9%D1%80%D0%BE%D0%BD%D0%BD%D0%B0%D1%8F_%D1%81%D0%B5%D1%82%D1%8C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https://geektimes.ru/post/277088/</a:t>
            </a:r>
            <a:endParaRPr lang="uk-UA" dirty="0" smtClean="0"/>
          </a:p>
          <a:p>
            <a:r>
              <a:rPr lang="en-US" dirty="0" smtClean="0"/>
              <a:t>http://neuronus.com/nn.html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Стратегии обучения при решении различных задач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59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9" y="1675470"/>
          <a:ext cx="850112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149"/>
                <a:gridCol w="40049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Класс решаемых задач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Стратегия обучения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Распознавание образов и классификация</a:t>
                      </a: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Обучение с учителем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Обучение без учителя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Смешанное обучение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Принятие решений и управление</a:t>
                      </a:r>
                    </a:p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Обучение с учителем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Смешанное обучение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Кластеризация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Обучение без учителя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2000" b="1" dirty="0" smtClean="0"/>
                        <a:t>Прогнозирование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Обучение с учителем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Смешанное обучение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Аппроксимация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Обучение с учителем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Смешанное обучение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Оптимизация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Обучение без учителя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Архитектуры игрового ИИ: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14488"/>
            <a:ext cx="8143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системы на основе правил;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конечные автоматы;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деревья поведения;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иерархический конечный автомат;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планировщик;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системы на основе оценки полезности;</a:t>
            </a:r>
          </a:p>
          <a:p>
            <a:pPr algn="just">
              <a:buFont typeface="Arial" pitchFamily="34" charset="0"/>
              <a:buChar char="•"/>
            </a:pPr>
            <a:r>
              <a:rPr lang="ru-RU" sz="3200" dirty="0" smtClean="0"/>
              <a:t>нейронные сети.</a:t>
            </a:r>
          </a:p>
          <a:p>
            <a:pPr algn="just">
              <a:buFont typeface="Arial" pitchFamily="34" charset="0"/>
              <a:buChar char="•"/>
            </a:pP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endParaRPr lang="ru-RU" sz="3200" dirty="0" smtClean="0"/>
          </a:p>
          <a:p>
            <a:pPr algn="just">
              <a:buFont typeface="Arial" pitchFamily="34" charset="0"/>
              <a:buChar char="•"/>
            </a:pP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Выбор топологии сети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57158" y="1571612"/>
          <a:ext cx="850112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492922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Стратегия обучения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Применяемая архитектура НС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Обучение с учителем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Перцептрон</a:t>
                      </a:r>
                      <a:endParaRPr lang="ru-RU" sz="2400" dirty="0" smtClean="0"/>
                    </a:p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lang="ru-RU" sz="2400" dirty="0" smtClean="0"/>
                        <a:t>Обучение без учителя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Сети адаптивного резонанса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Перцептрон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Самоорганизующаяся карта </a:t>
                      </a:r>
                      <a:r>
                        <a:rPr lang="ru-RU" sz="2400" dirty="0" err="1" smtClean="0"/>
                        <a:t>Кохонена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Нейронная сеть </a:t>
                      </a:r>
                      <a:r>
                        <a:rPr lang="ru-RU" sz="2400" dirty="0" err="1" smtClean="0"/>
                        <a:t>Кохонена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Нейронная сеть </a:t>
                      </a:r>
                      <a:r>
                        <a:rPr lang="ru-RU" sz="2400" dirty="0" err="1" smtClean="0"/>
                        <a:t>Хопфилда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Смешанное обучение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Сеть радиально-базисных функций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500034" y="2743200"/>
            <a:ext cx="8143932" cy="167322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ru-RU" sz="2800" dirty="0" smtClean="0"/>
              <a:t>Совокупность продукционных правил;</a:t>
            </a:r>
          </a:p>
          <a:p>
            <a:pPr algn="just">
              <a:buFontTx/>
              <a:buChar char="-"/>
            </a:pPr>
            <a:endParaRPr lang="ru-RU" sz="2800" dirty="0" smtClean="0"/>
          </a:p>
          <a:p>
            <a:pPr algn="just">
              <a:buFontTx/>
              <a:buChar char="-"/>
            </a:pPr>
            <a:r>
              <a:rPr lang="ru-RU" sz="2800" dirty="0" smtClean="0"/>
              <a:t>Использование математического аппарата нечетких множеств и нечеткой логики.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знаний об игровой среде</a:t>
            </a:r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Продукционные правила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3582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b="1" u="sng" dirty="0" smtClean="0"/>
              <a:t>Механизм получения искомых решений: </a:t>
            </a:r>
            <a:r>
              <a:rPr lang="ru-RU" sz="4000" dirty="0" smtClean="0"/>
              <a:t>прямой и обратный логический вывод (с поиском в глубину и в ширину)</a:t>
            </a:r>
            <a:endParaRPr lang="ru-RU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Нечеткие множества и нечеткая логика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Классическая логика – базируется на высказываниях, о которых однозначно известно, истинны они или ложны.</a:t>
            </a:r>
          </a:p>
          <a:p>
            <a:pPr algn="just"/>
            <a:endParaRPr lang="ru-RU" sz="3200" dirty="0" smtClean="0"/>
          </a:p>
          <a:p>
            <a:pPr algn="just"/>
            <a:r>
              <a:rPr lang="ru-RU" sz="3200" dirty="0" smtClean="0"/>
              <a:t>Нечеткая логика использует высказывания, для которых задается степень истинности.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0733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нечеткого множества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3244" y="191683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Пусть </a:t>
            </a:r>
            <a:r>
              <a:rPr lang="en-US" sz="2800" dirty="0" smtClean="0"/>
              <a:t>E </a:t>
            </a:r>
            <a:r>
              <a:rPr lang="ru-RU" sz="2800" dirty="0" smtClean="0"/>
              <a:t>есть </a:t>
            </a:r>
            <a:r>
              <a:rPr lang="ru-RU" sz="2800" dirty="0"/>
              <a:t>множество, </a:t>
            </a:r>
            <a:r>
              <a:rPr lang="en-US" sz="2800" dirty="0" smtClean="0"/>
              <a:t>x </a:t>
            </a:r>
            <a:r>
              <a:rPr lang="ru-RU" sz="2800" dirty="0" smtClean="0"/>
              <a:t>– </a:t>
            </a:r>
            <a:r>
              <a:rPr lang="ru-RU" sz="2800" dirty="0"/>
              <a:t>его элемент. Тогда </a:t>
            </a:r>
            <a:r>
              <a:rPr lang="ru-RU" sz="2800" b="1" dirty="0"/>
              <a:t>нечетким подмножеством </a:t>
            </a:r>
            <a:r>
              <a:rPr lang="ru-RU" sz="2800" dirty="0"/>
              <a:t>(или просто </a:t>
            </a:r>
            <a:r>
              <a:rPr lang="ru-RU" sz="2800" b="1" dirty="0"/>
              <a:t>нечетким множеством</a:t>
            </a:r>
            <a:r>
              <a:rPr lang="ru-RU" sz="2800" dirty="0"/>
              <a:t>) </a:t>
            </a:r>
            <a:r>
              <a:rPr lang="en-US" sz="2800" dirty="0" smtClean="0"/>
              <a:t>A </a:t>
            </a:r>
            <a:r>
              <a:rPr lang="ru-RU" sz="2800" dirty="0" smtClean="0"/>
              <a:t>множества </a:t>
            </a:r>
            <a:r>
              <a:rPr lang="en-US" sz="2800" dirty="0" smtClean="0"/>
              <a:t> E </a:t>
            </a:r>
            <a:r>
              <a:rPr lang="ru-RU" sz="2800" dirty="0" smtClean="0"/>
              <a:t>называется </a:t>
            </a:r>
            <a:r>
              <a:rPr lang="ru-RU" sz="2800" dirty="0"/>
              <a:t>множество упорядоченных пар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07195"/>
              </p:ext>
            </p:extLst>
          </p:nvPr>
        </p:nvGraphicFramePr>
        <p:xfrm>
          <a:off x="2195736" y="4365104"/>
          <a:ext cx="3729130" cy="79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Формула" r:id="rId3" imgW="1193760" imgH="253800" progId="Equation.3">
                  <p:embed/>
                </p:oleObj>
              </mc:Choice>
              <mc:Fallback>
                <p:oleObj name="Формула" r:id="rId3" imgW="11937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4365104"/>
                        <a:ext cx="3729130" cy="793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456" y="56612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где                           - функция принадлежности.</a:t>
            </a:r>
            <a:endParaRPr lang="ru-RU" sz="28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214167"/>
              </p:ext>
            </p:extLst>
          </p:nvPr>
        </p:nvGraphicFramePr>
        <p:xfrm>
          <a:off x="2051720" y="5490829"/>
          <a:ext cx="633412" cy="69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Формула" r:id="rId5" imgW="203040" imgH="215640" progId="Equation.3">
                  <p:embed/>
                </p:oleObj>
              </mc:Choice>
              <mc:Fallback>
                <p:oleObj name="Формула" r:id="rId5" imgW="203040" imgH="21564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90829"/>
                        <a:ext cx="633412" cy="693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71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график функции принадлежности</a:t>
            </a:r>
            <a:br>
              <a:rPr lang="ru-RU" dirty="0" smtClean="0"/>
            </a:br>
            <a:r>
              <a:rPr lang="ru-RU" dirty="0" smtClean="0"/>
              <a:t>нечеткого множества «Высокие люди»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71501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8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Свойства нечетких множеств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Высот</a:t>
            </a:r>
            <a:r>
              <a:rPr lang="ru-RU" sz="2400" b="1" dirty="0"/>
              <a:t>а</a:t>
            </a:r>
            <a:r>
              <a:rPr lang="ru-RU" sz="2400" b="1" dirty="0" smtClean="0"/>
              <a:t> </a:t>
            </a:r>
            <a:r>
              <a:rPr lang="ru-RU" sz="2400" b="1" dirty="0"/>
              <a:t>нечеткого </a:t>
            </a:r>
            <a:r>
              <a:rPr lang="ru-RU" sz="2400" b="1" dirty="0" smtClean="0"/>
              <a:t>множества</a:t>
            </a:r>
            <a:r>
              <a:rPr lang="ru-RU" sz="2400" dirty="0" smtClean="0"/>
              <a:t> -  </a:t>
            </a:r>
            <a:r>
              <a:rPr lang="ru-RU" sz="2400" dirty="0"/>
              <a:t>верхняя граница его функции </a:t>
            </a:r>
            <a:r>
              <a:rPr lang="ru-RU" sz="2400" dirty="0" smtClean="0"/>
              <a:t>принадлежности. </a:t>
            </a:r>
          </a:p>
          <a:p>
            <a:pPr algn="just"/>
            <a:endParaRPr lang="ru-RU" sz="2400" dirty="0"/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Если </a:t>
            </a:r>
            <a:r>
              <a:rPr lang="ru-RU" sz="2400" dirty="0"/>
              <a:t>высота нечеткого множества равна единице, </a:t>
            </a:r>
            <a:r>
              <a:rPr lang="ru-RU" sz="2400" dirty="0" smtClean="0"/>
              <a:t>оно называется нормальным.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Нормализация нечеткого множества:</a:t>
            </a:r>
          </a:p>
          <a:p>
            <a:pPr algn="just"/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76872"/>
            <a:ext cx="3312368" cy="79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4" b="9929"/>
          <a:stretch/>
        </p:blipFill>
        <p:spPr bwMode="auto">
          <a:xfrm>
            <a:off x="2393643" y="4581128"/>
            <a:ext cx="3618517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77564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Далее рассматриваются только нормальные множества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4348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80648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/>
              <a:t>Носитель </a:t>
            </a:r>
            <a:r>
              <a:rPr lang="ru-RU" sz="2800" dirty="0"/>
              <a:t>нечеткого </a:t>
            </a:r>
            <a:r>
              <a:rPr lang="ru-RU" sz="2800" dirty="0" smtClean="0"/>
              <a:t>множества -  </a:t>
            </a:r>
            <a:r>
              <a:rPr lang="ru-RU" sz="2800" dirty="0"/>
              <a:t>четкое </a:t>
            </a:r>
            <a:r>
              <a:rPr lang="ru-RU" sz="2800" dirty="0" smtClean="0"/>
              <a:t>подмножество, элементы </a:t>
            </a:r>
            <a:r>
              <a:rPr lang="ru-RU" sz="2800" dirty="0"/>
              <a:t>которого имеют ненулевые степени </a:t>
            </a:r>
            <a:r>
              <a:rPr lang="ru-RU" sz="2800" dirty="0" smtClean="0"/>
              <a:t>принадлежности.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b="1" dirty="0" smtClean="0"/>
              <a:t>Ядро</a:t>
            </a:r>
            <a:r>
              <a:rPr lang="ru-RU" sz="2800" dirty="0" smtClean="0"/>
              <a:t> </a:t>
            </a:r>
            <a:r>
              <a:rPr lang="ru-RU" sz="2800" dirty="0"/>
              <a:t>нечеткого </a:t>
            </a:r>
            <a:r>
              <a:rPr lang="ru-RU" sz="2800" dirty="0" smtClean="0"/>
              <a:t>множества - четкое подмножество, </a:t>
            </a:r>
            <a:r>
              <a:rPr lang="ru-RU" sz="2800" dirty="0"/>
              <a:t>элементы которого имеют степени </a:t>
            </a:r>
            <a:r>
              <a:rPr lang="ru-RU" sz="2800" dirty="0" smtClean="0"/>
              <a:t>принадлежности, равные единице.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b="1" dirty="0" smtClean="0"/>
              <a:t>α-сечение </a:t>
            </a:r>
            <a:r>
              <a:rPr lang="ru-RU" sz="2800" dirty="0" smtClean="0"/>
              <a:t> </a:t>
            </a:r>
            <a:r>
              <a:rPr lang="ru-RU" sz="2800" dirty="0"/>
              <a:t>нечеткого </a:t>
            </a:r>
            <a:r>
              <a:rPr lang="ru-RU" sz="2800" dirty="0" smtClean="0"/>
              <a:t>множества - четкое подмножество, </a:t>
            </a:r>
            <a:r>
              <a:rPr lang="ru-RU" sz="2800" dirty="0"/>
              <a:t>элементы которого имеют степени </a:t>
            </a:r>
            <a:r>
              <a:rPr lang="ru-RU" sz="2800" dirty="0" smtClean="0"/>
              <a:t>принадлежности, </a:t>
            </a:r>
            <a:r>
              <a:rPr lang="ru-RU" sz="2800" dirty="0" smtClean="0">
                <a:sym typeface="Symbol"/>
              </a:rPr>
              <a:t> </a:t>
            </a:r>
            <a:r>
              <a:rPr lang="ru-RU" sz="2800" dirty="0" smtClean="0"/>
              <a:t>α.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0096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68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81153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53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Операции над нечеткими множествами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69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Пусть A </a:t>
            </a:r>
            <a:r>
              <a:rPr lang="ru-RU" sz="2800" dirty="0"/>
              <a:t>и </a:t>
            </a:r>
            <a:r>
              <a:rPr lang="ru-RU" sz="2800" dirty="0" smtClean="0"/>
              <a:t>B - </a:t>
            </a:r>
            <a:r>
              <a:rPr lang="ru-RU" sz="2800" dirty="0"/>
              <a:t>нечеткие множества с функциями принадлежности </a:t>
            </a:r>
            <a:r>
              <a:rPr lang="ru-RU" sz="2800" dirty="0" err="1" smtClean="0"/>
              <a:t>μ</a:t>
            </a:r>
            <a:r>
              <a:rPr lang="ru-RU" sz="2800" baseline="-25000" dirty="0" err="1"/>
              <a:t>A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dirty="0" err="1" smtClean="0"/>
              <a:t>μ</a:t>
            </a:r>
            <a:r>
              <a:rPr lang="ru-RU" sz="2800" baseline="-25000" dirty="0" err="1"/>
              <a:t>B</a:t>
            </a:r>
            <a:r>
              <a:rPr lang="ru-RU" sz="2800" dirty="0" smtClean="0"/>
              <a:t> </a:t>
            </a:r>
            <a:r>
              <a:rPr lang="ru-RU" sz="2800" dirty="0"/>
              <a:t>соответственно</a:t>
            </a:r>
            <a:r>
              <a:rPr lang="ru-RU" sz="2800" dirty="0" smtClean="0"/>
              <a:t>.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A </a:t>
            </a:r>
            <a:r>
              <a:rPr lang="ru-RU" sz="2800" b="1" dirty="0" smtClean="0"/>
              <a:t>содержится </a:t>
            </a:r>
            <a:r>
              <a:rPr lang="ru-RU" sz="2800" dirty="0"/>
              <a:t>в B</a:t>
            </a:r>
            <a:r>
              <a:rPr lang="ru-RU" sz="2800" dirty="0" smtClean="0"/>
              <a:t>, </a:t>
            </a:r>
            <a:r>
              <a:rPr lang="ru-RU" sz="2800" dirty="0"/>
              <a:t>если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768" y="3356992"/>
            <a:ext cx="4975488" cy="68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58112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Обозначение:</a:t>
            </a:r>
            <a:endParaRPr lang="ru-RU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98" y="5301208"/>
            <a:ext cx="241503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484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на основе правил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14282" y="1500174"/>
            <a:ext cx="857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Система на основе правил  - простейшая форма ИИ: поведение игровых объектов  определяется набором заранее заданных алгоритмов. </a:t>
            </a:r>
          </a:p>
          <a:p>
            <a:pPr algn="just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Классический пример - игра </a:t>
            </a:r>
            <a:r>
              <a:rPr lang="ru-RU" sz="2400" dirty="0" err="1" smtClean="0"/>
              <a:t>Pac-Man</a:t>
            </a:r>
            <a:r>
              <a:rPr lang="ru-RU" sz="2400" dirty="0" smtClean="0"/>
              <a:t>: игрока преследуют четыре привидения, каждое привидение действует по одним и тем же правилам: одно привидение всегда поворачивает влево, другое всегда поворачивает вправо, третье поворачивает в произвольном направлении, а четвертое всегда поворачивает в сторону игрока).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7667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Множества А и В равны, когда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2" y="1034182"/>
            <a:ext cx="4756944" cy="59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20486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Обозначение: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299695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А=В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78904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Множества А и В дополняют друг друга, если</a:t>
            </a:r>
            <a:endParaRPr lang="ru-RU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84268"/>
            <a:ext cx="5588297" cy="62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9004" y="502473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Обозначение:</a:t>
            </a:r>
            <a:endParaRPr lang="ru-RU" sz="28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09435"/>
              </p:ext>
            </p:extLst>
          </p:nvPr>
        </p:nvGraphicFramePr>
        <p:xfrm>
          <a:off x="2879812" y="5551378"/>
          <a:ext cx="1667472" cy="75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Формула" r:id="rId5" imgW="419040" imgH="190440" progId="Equation.3">
                  <p:embed/>
                </p:oleObj>
              </mc:Choice>
              <mc:Fallback>
                <p:oleObj name="Формула" r:id="rId5" imgW="4190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9812" y="5551378"/>
                        <a:ext cx="1667472" cy="75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3033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Нечеткое множество и его дополнение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71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17" y="1561678"/>
            <a:ext cx="69246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3157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Пересечение нечетких множеств в общем случае 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определяется т</a:t>
            </a:r>
            <a:r>
              <a:rPr lang="ru-RU" sz="2800" i="1" dirty="0" smtClean="0"/>
              <a:t>реугольной </a:t>
            </a:r>
            <a:r>
              <a:rPr lang="ru-RU" sz="2800" i="1" dirty="0"/>
              <a:t>нормой (t-нормой)</a:t>
            </a:r>
            <a:r>
              <a:rPr lang="ru-RU" sz="2800" dirty="0"/>
              <a:t> </a:t>
            </a:r>
            <a:r>
              <a:rPr lang="ru-RU" sz="2800" dirty="0" smtClean="0"/>
              <a:t>- бинарной операцией</a:t>
            </a:r>
            <a:r>
              <a:rPr lang="ru-RU" sz="2800" dirty="0"/>
              <a:t> </a:t>
            </a:r>
            <a:r>
              <a:rPr lang="en-US" sz="2800" dirty="0" smtClean="0"/>
              <a:t>T</a:t>
            </a:r>
            <a:r>
              <a:rPr lang="ru-RU" sz="2800" dirty="0"/>
              <a:t> на единичном интервале </a:t>
            </a:r>
            <a:r>
              <a:rPr lang="en-US" sz="2800" dirty="0" smtClean="0"/>
              <a:t>[0, 1]x[0,1]-&gt;[0,1]</a:t>
            </a:r>
            <a:r>
              <a:rPr lang="ru-RU" sz="2800" dirty="0" smtClean="0"/>
              <a:t>, удовлетворяющей </a:t>
            </a:r>
            <a:r>
              <a:rPr lang="ru-RU" sz="2800" dirty="0"/>
              <a:t>следующим аксиомам для любых </a:t>
            </a:r>
            <a:r>
              <a:rPr lang="en-US" sz="2800" dirty="0" smtClean="0"/>
              <a:t>a, b, c </a:t>
            </a:r>
            <a:r>
              <a:rPr lang="uk-UA" sz="2800" dirty="0"/>
              <a:t>Є</a:t>
            </a:r>
            <a:r>
              <a:rPr lang="en-US" sz="2800" dirty="0" smtClean="0"/>
              <a:t>[0, 1]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1" y="3444682"/>
            <a:ext cx="8144154" cy="23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615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Наиболее</a:t>
            </a:r>
            <a:r>
              <a:rPr lang="uk-UA" dirty="0" smtClean="0"/>
              <a:t> часто </a:t>
            </a:r>
            <a:r>
              <a:rPr lang="uk-UA" dirty="0" err="1" smtClean="0"/>
              <a:t>применяются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38446" y="1628800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err="1" smtClean="0"/>
              <a:t>Пересечение</a:t>
            </a:r>
            <a:r>
              <a:rPr lang="uk-UA" sz="3600" dirty="0" smtClean="0"/>
              <a:t> по </a:t>
            </a:r>
            <a:r>
              <a:rPr lang="uk-UA" sz="3600" dirty="0" err="1" smtClean="0"/>
              <a:t>Заде</a:t>
            </a:r>
            <a:r>
              <a:rPr lang="uk-UA" sz="3600" dirty="0" smtClean="0"/>
              <a:t>:</a:t>
            </a:r>
          </a:p>
          <a:p>
            <a:pPr algn="ctr"/>
            <a:r>
              <a:rPr lang="en-US" sz="3600" dirty="0" smtClean="0"/>
              <a:t>T(</a:t>
            </a:r>
            <a:r>
              <a:rPr lang="en-US" sz="3600" dirty="0" err="1" smtClean="0"/>
              <a:t>a,b</a:t>
            </a:r>
            <a:r>
              <a:rPr lang="en-US" sz="3600" dirty="0" smtClean="0"/>
              <a:t>) = min (a, b)</a:t>
            </a:r>
            <a:endParaRPr lang="ru-RU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ru-RU" sz="3600" dirty="0" smtClean="0"/>
              <a:t>Вероятностное пересечение:</a:t>
            </a:r>
          </a:p>
          <a:p>
            <a:pPr algn="ctr"/>
            <a:r>
              <a:rPr lang="en-US" sz="3600" dirty="0" smtClean="0"/>
              <a:t>T(a, b) = </a:t>
            </a:r>
            <a:r>
              <a:rPr lang="en-US" sz="3600" dirty="0" err="1" smtClean="0"/>
              <a:t>ab</a:t>
            </a:r>
            <a:endParaRPr lang="ru-RU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ru-RU" sz="3600" dirty="0" smtClean="0"/>
              <a:t>Пересечение по </a:t>
            </a:r>
            <a:r>
              <a:rPr lang="ru-RU" sz="3600" dirty="0" err="1" smtClean="0"/>
              <a:t>Лукасевичу</a:t>
            </a:r>
            <a:r>
              <a:rPr lang="ru-RU" sz="3600" dirty="0" smtClean="0"/>
              <a:t>:</a:t>
            </a:r>
            <a:endParaRPr lang="en-US" sz="3600" dirty="0" smtClean="0"/>
          </a:p>
          <a:p>
            <a:pPr algn="ctr"/>
            <a:r>
              <a:rPr lang="en-US" sz="3600" dirty="0" smtClean="0"/>
              <a:t>T(a, b) = max (a+b-1</a:t>
            </a:r>
            <a:r>
              <a:rPr lang="ru-RU" sz="3600" dirty="0"/>
              <a:t>,</a:t>
            </a:r>
            <a:r>
              <a:rPr lang="ru-RU" sz="3600" dirty="0" smtClean="0"/>
              <a:t> 0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07515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Пересечение нечетких множеств с использованием различных t-норм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74</a:t>
            </a:fld>
            <a:endParaRPr lang="ru-RU"/>
          </a:p>
        </p:txBody>
      </p:sp>
      <p:pic>
        <p:nvPicPr>
          <p:cNvPr id="22530" name="Picture 2" descr="http://matlab.exponenta.ru/fuzzylogic/book1/images/image04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7180"/>
            <a:ext cx="7571581" cy="47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32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дальнейшем пересечение </a:t>
            </a:r>
            <a:r>
              <a:rPr lang="ru-RU" dirty="0"/>
              <a:t>нечетких множеств А и В-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наибольшее </a:t>
            </a:r>
            <a:r>
              <a:rPr lang="ru-RU" sz="2800" dirty="0"/>
              <a:t>нечеткое множество, содержащееся одновременно и в </a:t>
            </a:r>
            <a:r>
              <a:rPr lang="ru-RU" sz="2800" dirty="0" smtClean="0"/>
              <a:t>А, и </a:t>
            </a:r>
            <a:r>
              <a:rPr lang="ru-RU" sz="2800" dirty="0"/>
              <a:t>в </a:t>
            </a:r>
            <a:r>
              <a:rPr lang="ru-RU" sz="2800" dirty="0" smtClean="0"/>
              <a:t>В: 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7241"/>
            <a:ext cx="5996468" cy="48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4427984" y="1484784"/>
            <a:ext cx="4104456" cy="32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616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Объединение нечетких множеств в общем случае 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определяется </a:t>
            </a:r>
            <a:r>
              <a:rPr lang="ru-RU" sz="2800" i="1" dirty="0" smtClean="0"/>
              <a:t>треугольной </a:t>
            </a:r>
            <a:r>
              <a:rPr lang="ru-RU" sz="2800" i="1" dirty="0" err="1"/>
              <a:t>конормой</a:t>
            </a:r>
            <a:r>
              <a:rPr lang="ru-RU" sz="2800" i="1" dirty="0"/>
              <a:t> (</a:t>
            </a:r>
            <a:r>
              <a:rPr lang="ru-RU" sz="2800" i="1" dirty="0" smtClean="0"/>
              <a:t>s-нормой)</a:t>
            </a:r>
            <a:r>
              <a:rPr lang="ru-RU" sz="2800" dirty="0"/>
              <a:t> </a:t>
            </a:r>
            <a:r>
              <a:rPr lang="ru-RU" sz="2800" dirty="0" smtClean="0"/>
              <a:t>- бинарной операцией</a:t>
            </a:r>
            <a:r>
              <a:rPr lang="ru-RU" sz="2800" dirty="0"/>
              <a:t>  </a:t>
            </a:r>
            <a:r>
              <a:rPr lang="en-US" sz="2800" dirty="0" smtClean="0"/>
              <a:t>S </a:t>
            </a:r>
            <a:r>
              <a:rPr lang="ru-RU" sz="2800" dirty="0" smtClean="0"/>
              <a:t>на </a:t>
            </a:r>
            <a:r>
              <a:rPr lang="ru-RU" sz="2800" dirty="0"/>
              <a:t>единичном интервале </a:t>
            </a:r>
            <a:r>
              <a:rPr lang="en-US" sz="2800" dirty="0" smtClean="0"/>
              <a:t>[0, 1]x[0,1]-&gt;[0,1]</a:t>
            </a:r>
            <a:r>
              <a:rPr lang="ru-RU" sz="2800" dirty="0" smtClean="0"/>
              <a:t>, удовлетворяющей </a:t>
            </a:r>
            <a:r>
              <a:rPr lang="ru-RU" sz="2800" dirty="0"/>
              <a:t>следующим аксиомам для любых </a:t>
            </a:r>
            <a:r>
              <a:rPr lang="en-US" sz="2800" dirty="0" smtClean="0"/>
              <a:t>a, b, c </a:t>
            </a:r>
            <a:r>
              <a:rPr lang="uk-UA" sz="2800" dirty="0"/>
              <a:t>Є</a:t>
            </a:r>
            <a:r>
              <a:rPr lang="en-US" sz="2800" dirty="0" smtClean="0"/>
              <a:t>[0, 1]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76" y="3645024"/>
            <a:ext cx="8392699" cy="218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404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Наиболее</a:t>
            </a:r>
            <a:r>
              <a:rPr lang="uk-UA" dirty="0" smtClean="0"/>
              <a:t> часто </a:t>
            </a:r>
            <a:r>
              <a:rPr lang="uk-UA" dirty="0" err="1" smtClean="0"/>
              <a:t>применяются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38446" y="1628800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err="1" smtClean="0"/>
              <a:t>Объединение</a:t>
            </a:r>
            <a:r>
              <a:rPr lang="uk-UA" sz="3600" dirty="0" smtClean="0"/>
              <a:t> по </a:t>
            </a:r>
            <a:r>
              <a:rPr lang="uk-UA" sz="3600" dirty="0" err="1" smtClean="0"/>
              <a:t>Заде</a:t>
            </a:r>
            <a:r>
              <a:rPr lang="uk-UA" sz="3600" dirty="0" smtClean="0"/>
              <a:t>:</a:t>
            </a:r>
          </a:p>
          <a:p>
            <a:pPr algn="ctr"/>
            <a:r>
              <a:rPr lang="en-US" sz="3600" dirty="0" smtClean="0"/>
              <a:t>T(</a:t>
            </a:r>
            <a:r>
              <a:rPr lang="en-US" sz="3600" dirty="0" err="1" smtClean="0"/>
              <a:t>a,b</a:t>
            </a:r>
            <a:r>
              <a:rPr lang="en-US" sz="3600" dirty="0" smtClean="0"/>
              <a:t>) = max (a, b)</a:t>
            </a:r>
            <a:endParaRPr lang="ru-RU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ru-RU" sz="3600" dirty="0" smtClean="0"/>
              <a:t>Вероятностное объединение:</a:t>
            </a:r>
          </a:p>
          <a:p>
            <a:pPr algn="ctr"/>
            <a:r>
              <a:rPr lang="en-US" sz="3600" dirty="0" smtClean="0"/>
              <a:t>T(a, b) = a + b - </a:t>
            </a:r>
            <a:r>
              <a:rPr lang="en-US" sz="3600" dirty="0" err="1" smtClean="0"/>
              <a:t>ab</a:t>
            </a:r>
            <a:endParaRPr lang="ru-RU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ru-RU" sz="3600" dirty="0" smtClean="0"/>
              <a:t>Объединение по </a:t>
            </a:r>
            <a:r>
              <a:rPr lang="ru-RU" sz="3600" dirty="0" err="1" smtClean="0"/>
              <a:t>Лукасевичу</a:t>
            </a:r>
            <a:r>
              <a:rPr lang="ru-RU" sz="3600" dirty="0" smtClean="0"/>
              <a:t>:</a:t>
            </a:r>
            <a:endParaRPr lang="en-US" sz="3600" dirty="0" smtClean="0"/>
          </a:p>
          <a:p>
            <a:pPr algn="ctr"/>
            <a:r>
              <a:rPr lang="en-US" sz="3600" dirty="0" smtClean="0"/>
              <a:t>T(a, b) = min (</a:t>
            </a:r>
            <a:r>
              <a:rPr lang="en-US" sz="3600" dirty="0" err="1" smtClean="0"/>
              <a:t>a+b</a:t>
            </a:r>
            <a:r>
              <a:rPr lang="en-US" sz="3600" dirty="0" smtClean="0"/>
              <a:t>, 1)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8702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Объединение </a:t>
            </a:r>
            <a:r>
              <a:rPr lang="ru-RU" b="1" dirty="0"/>
              <a:t>нечетких множеств с использованием различных </a:t>
            </a:r>
            <a:r>
              <a:rPr lang="en-US" b="1" dirty="0" smtClean="0"/>
              <a:t>s</a:t>
            </a:r>
            <a:r>
              <a:rPr lang="ru-RU" b="1" dirty="0" smtClean="0"/>
              <a:t>-норм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78</a:t>
            </a:fld>
            <a:endParaRPr lang="ru-RU"/>
          </a:p>
        </p:txBody>
      </p:sp>
      <p:pic>
        <p:nvPicPr>
          <p:cNvPr id="24578" name="Picture 2" descr="http://matlab.exponenta.ru/fuzzylogic/book1/images/image05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7" y="1748438"/>
            <a:ext cx="7433739" cy="470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6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 дальнейшем о</a:t>
            </a:r>
            <a:r>
              <a:rPr lang="ru-RU" dirty="0" smtClean="0"/>
              <a:t>бъединение </a:t>
            </a:r>
            <a:r>
              <a:rPr lang="ru-RU" dirty="0" smtClean="0"/>
              <a:t>нечетких множеств А и В-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79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7" y="1700808"/>
            <a:ext cx="841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наименьшее </a:t>
            </a:r>
            <a:r>
              <a:rPr lang="ru-RU" sz="2800" dirty="0"/>
              <a:t>нечеткое множество, содержащее как </a:t>
            </a:r>
            <a:r>
              <a:rPr lang="ru-RU" sz="2800" dirty="0" smtClean="0"/>
              <a:t>А, </a:t>
            </a:r>
            <a:r>
              <a:rPr lang="ru-RU" sz="2800" dirty="0"/>
              <a:t>так и </a:t>
            </a:r>
            <a:r>
              <a:rPr lang="ru-RU" sz="2800" dirty="0" smtClean="0"/>
              <a:t>В:</a:t>
            </a:r>
            <a:endParaRPr lang="ru-RU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88" y="5585618"/>
            <a:ext cx="7334673" cy="64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03738"/>
            <a:ext cx="4671045" cy="31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1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правил: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57158" y="1857364"/>
            <a:ext cx="8143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 тактических играх – управление выбором используемой тактики;</a:t>
            </a:r>
          </a:p>
          <a:p>
            <a:pPr algn="just"/>
            <a:endParaRPr lang="ru-RU" sz="28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в стратегических играх – управление последовательностью строящихся объектов и реакцией на конфликты.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err="1" smtClean="0"/>
              <a:t>Дефаззификация</a:t>
            </a:r>
            <a:r>
              <a:rPr lang="ru-RU" sz="2800" b="1" dirty="0" smtClean="0"/>
              <a:t> - </a:t>
            </a:r>
            <a:r>
              <a:rPr lang="ru-RU" sz="2800" dirty="0" smtClean="0"/>
              <a:t>процедура </a:t>
            </a:r>
            <a:r>
              <a:rPr lang="ru-RU" sz="2800" dirty="0"/>
              <a:t>преобразования нечеткого множества в чёткое число.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Метод центра тяжести: 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79"/>
            <a:ext cx="4032448" cy="225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581128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Физический аналог - нахождение </a:t>
            </a:r>
            <a:r>
              <a:rPr lang="ru-RU" sz="2800" dirty="0"/>
              <a:t>центра тяжести плоской фигуры, ограниченной осями координат и графиком функции принадлежности множества. </a:t>
            </a:r>
          </a:p>
        </p:txBody>
      </p:sp>
    </p:spTree>
    <p:extLst>
      <p:ext uri="{BB962C8B-B14F-4D97-AF65-F5344CB8AC3E}">
        <p14:creationId xmlns:p14="http://schemas.microsoft.com/office/powerpoint/2010/main" val="20830054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>
                <a:solidFill>
                  <a:schemeClr val="tx1"/>
                </a:solidFill>
              </a:rPr>
              <a:t>Метод медианы: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81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72" y="1628800"/>
            <a:ext cx="455688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86104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Геометрическая интерпретация - нахождение </a:t>
            </a:r>
            <a:r>
              <a:rPr lang="ru-RU" sz="2800" dirty="0"/>
              <a:t>такой точки на оси абсцисс, что перпендикуляр, восстановленный в этой точке, делит площадь под кривой функции принадлежности на две равные части. </a:t>
            </a:r>
          </a:p>
        </p:txBody>
      </p:sp>
    </p:spTree>
    <p:extLst>
      <p:ext uri="{BB962C8B-B14F-4D97-AF65-F5344CB8AC3E}">
        <p14:creationId xmlns:p14="http://schemas.microsoft.com/office/powerpoint/2010/main" val="12281165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Нечеткие отношения и операции с ними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916832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Рассмотрим </a:t>
            </a:r>
            <a:r>
              <a:rPr lang="ru-RU" sz="2800" dirty="0" smtClean="0"/>
              <a:t>Р=Р</a:t>
            </a:r>
            <a:r>
              <a:rPr lang="ru-RU" sz="2800" baseline="-25000" dirty="0" smtClean="0"/>
              <a:t>1</a:t>
            </a:r>
            <a:r>
              <a:rPr lang="ru-RU" sz="2800" dirty="0" smtClean="0">
                <a:sym typeface="Symbol"/>
              </a:rPr>
              <a:t></a:t>
            </a:r>
            <a:r>
              <a:rPr lang="ru-RU" sz="2800" dirty="0" smtClean="0"/>
              <a:t>Р</a:t>
            </a:r>
            <a:r>
              <a:rPr lang="ru-RU" sz="2800" baseline="-25000" dirty="0" smtClean="0"/>
              <a:t>2</a:t>
            </a:r>
            <a:r>
              <a:rPr lang="ru-RU" sz="2800" dirty="0" smtClean="0">
                <a:sym typeface="Symbol"/>
              </a:rPr>
              <a:t></a:t>
            </a:r>
            <a:r>
              <a:rPr lang="ru-RU" sz="2800" dirty="0" smtClean="0"/>
              <a:t>…</a:t>
            </a:r>
            <a:r>
              <a:rPr lang="ru-RU" sz="2800" dirty="0" smtClean="0">
                <a:sym typeface="Symbol"/>
              </a:rPr>
              <a:t></a:t>
            </a:r>
            <a:r>
              <a:rPr lang="ru-RU" sz="2800" dirty="0" smtClean="0"/>
              <a:t>Р</a:t>
            </a:r>
            <a:r>
              <a:rPr lang="en-US" sz="2800" baseline="-25000" dirty="0" smtClean="0"/>
              <a:t>n     </a:t>
            </a:r>
            <a:r>
              <a:rPr lang="ru-RU" sz="2800" dirty="0" smtClean="0"/>
              <a:t>и </a:t>
            </a:r>
            <a:r>
              <a:rPr lang="en-US" sz="2800" dirty="0" smtClean="0"/>
              <a:t>M</a:t>
            </a:r>
            <a:r>
              <a:rPr lang="ru-RU" sz="2800" dirty="0" smtClean="0"/>
              <a:t>- </a:t>
            </a:r>
            <a:r>
              <a:rPr lang="ru-RU" sz="2800" dirty="0"/>
              <a:t>его множество принадлежностей.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420" y="3068960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Нечеткое отношение </a:t>
            </a:r>
            <a:r>
              <a:rPr lang="en-US" sz="2800" b="1" dirty="0" smtClean="0"/>
              <a:t>R </a:t>
            </a:r>
            <a:r>
              <a:rPr lang="ru-RU" sz="2800" dirty="0" smtClean="0"/>
              <a:t>на </a:t>
            </a:r>
            <a:r>
              <a:rPr lang="ru-RU" sz="2800" dirty="0"/>
              <a:t>множествах </a:t>
            </a:r>
            <a:r>
              <a:rPr lang="ru-RU" sz="2800" dirty="0" smtClean="0"/>
              <a:t>Р</a:t>
            </a:r>
            <a:r>
              <a:rPr lang="ru-RU" sz="2800" baseline="-25000" dirty="0" smtClean="0"/>
              <a:t>1</a:t>
            </a:r>
            <a:r>
              <a:rPr lang="en-US" sz="2800" dirty="0" smtClean="0">
                <a:sym typeface="Symbol"/>
              </a:rPr>
              <a:t>, </a:t>
            </a:r>
            <a:r>
              <a:rPr lang="ru-RU" sz="2800" dirty="0" smtClean="0"/>
              <a:t>Р</a:t>
            </a:r>
            <a:r>
              <a:rPr lang="ru-RU" sz="2800" baseline="-25000" dirty="0" smtClean="0"/>
              <a:t>2</a:t>
            </a:r>
            <a:r>
              <a:rPr lang="en-US" sz="2800" dirty="0" smtClean="0">
                <a:sym typeface="Symbol"/>
              </a:rPr>
              <a:t>, </a:t>
            </a:r>
            <a:r>
              <a:rPr lang="ru-RU" sz="2800" dirty="0" smtClean="0"/>
              <a:t>…Р</a:t>
            </a:r>
            <a:r>
              <a:rPr lang="en-US" sz="2800" baseline="-25000" dirty="0"/>
              <a:t>n </a:t>
            </a:r>
            <a:r>
              <a:rPr lang="ru-RU" sz="2800" dirty="0" smtClean="0"/>
              <a:t>- </a:t>
            </a:r>
            <a:r>
              <a:rPr lang="ru-RU" sz="2800" dirty="0"/>
              <a:t>это нечеткое подмножество </a:t>
            </a:r>
            <a:r>
              <a:rPr lang="en-US" sz="2800" dirty="0" smtClean="0"/>
              <a:t>P</a:t>
            </a:r>
            <a:r>
              <a:rPr lang="ru-RU" sz="2800" dirty="0" smtClean="0"/>
              <a:t>, </a:t>
            </a:r>
            <a:r>
              <a:rPr lang="ru-RU" sz="2800" dirty="0"/>
              <a:t>принимающее свои значения в </a:t>
            </a:r>
            <a:r>
              <a:rPr lang="en-US" sz="2800" dirty="0" smtClean="0"/>
              <a:t>V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Степень принадлежности </a:t>
            </a:r>
            <a:r>
              <a:rPr lang="ru-RU" sz="2800" dirty="0" err="1" smtClean="0"/>
              <a:t>μ</a:t>
            </a:r>
            <a:r>
              <a:rPr lang="ru-RU" sz="2800" baseline="-25000" dirty="0" err="1" smtClean="0"/>
              <a:t>R</a:t>
            </a:r>
            <a:r>
              <a:rPr lang="en-US" sz="2800" dirty="0" smtClean="0"/>
              <a:t>(</a:t>
            </a:r>
            <a:r>
              <a:rPr lang="ru-RU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ru-RU" sz="2800" dirty="0" smtClean="0"/>
              <a:t>x</a:t>
            </a:r>
            <a:r>
              <a:rPr lang="en-US" sz="2800" baseline="-25000" dirty="0" smtClean="0"/>
              <a:t>2</a:t>
            </a:r>
            <a:r>
              <a:rPr lang="ru-RU" sz="2800" dirty="0" smtClean="0"/>
              <a:t>,</a:t>
            </a:r>
            <a:r>
              <a:rPr lang="en-US" sz="2800" dirty="0" smtClean="0"/>
              <a:t> …, </a:t>
            </a:r>
            <a:r>
              <a:rPr lang="ru-RU" sz="2800" dirty="0" err="1" smtClean="0"/>
              <a:t>x</a:t>
            </a:r>
            <a:r>
              <a:rPr lang="ru-RU" sz="2800" baseline="-25000" dirty="0" err="1" smtClean="0"/>
              <a:t>n</a:t>
            </a:r>
            <a:r>
              <a:rPr lang="en-US" sz="2800" dirty="0" smtClean="0"/>
              <a:t>) </a:t>
            </a:r>
            <a:r>
              <a:rPr lang="ru-RU" sz="2800" dirty="0" smtClean="0"/>
              <a:t>называют </a:t>
            </a:r>
            <a:r>
              <a:rPr lang="ru-RU" sz="2800" b="1" dirty="0"/>
              <a:t>степенью выполнения </a:t>
            </a:r>
            <a:r>
              <a:rPr lang="ru-RU" sz="2800" dirty="0"/>
              <a:t>отношения R </a:t>
            </a:r>
            <a:r>
              <a:rPr lang="ru-RU" sz="2800" dirty="0" smtClean="0"/>
              <a:t>между </a:t>
            </a:r>
            <a:r>
              <a:rPr lang="ru-RU" sz="2800" dirty="0"/>
              <a:t>элементами. </a:t>
            </a:r>
          </a:p>
        </p:txBody>
      </p:sp>
    </p:spTree>
    <p:extLst>
      <p:ext uri="{BB962C8B-B14F-4D97-AF65-F5344CB8AC3E}">
        <p14:creationId xmlns:p14="http://schemas.microsoft.com/office/powerpoint/2010/main" val="97705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76672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Так как нечеткое отношение на самом деле является нечетким множеством, то </a:t>
            </a:r>
            <a:r>
              <a:rPr lang="ru-RU" sz="3200" dirty="0" smtClean="0"/>
              <a:t>можно </a:t>
            </a:r>
            <a:r>
              <a:rPr lang="ru-RU" sz="3200" dirty="0"/>
              <a:t>говорить о тех же свойствах и операциях, </a:t>
            </a:r>
            <a:r>
              <a:rPr lang="ru-RU" sz="3200" dirty="0" smtClean="0"/>
              <a:t> </a:t>
            </a:r>
            <a:r>
              <a:rPr lang="ru-RU" sz="3200" dirty="0"/>
              <a:t>которые определялись для множеств.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6992"/>
            <a:ext cx="8744498" cy="212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971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58528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Нечеткое бинарное отношение </a:t>
            </a:r>
            <a:r>
              <a:rPr lang="en-US" sz="2800" dirty="0" smtClean="0"/>
              <a:t>R </a:t>
            </a:r>
            <a:r>
              <a:rPr lang="ru-RU" sz="2800" dirty="0" smtClean="0"/>
              <a:t>называется </a:t>
            </a:r>
            <a:r>
              <a:rPr lang="ru-RU" sz="2800" b="1" dirty="0"/>
              <a:t>рефлексивным</a:t>
            </a:r>
            <a:r>
              <a:rPr lang="ru-RU" sz="2800" dirty="0"/>
              <a:t>, если </a:t>
            </a:r>
            <a:r>
              <a:rPr lang="ru-RU" sz="2800" dirty="0" smtClean="0"/>
              <a:t>выполняется</a:t>
            </a:r>
            <a:r>
              <a:rPr lang="en-US" sz="2800" dirty="0" smtClean="0"/>
              <a:t> </a:t>
            </a:r>
            <a:r>
              <a:rPr lang="uk-UA" sz="2800" dirty="0" err="1" smtClean="0"/>
              <a:t>условие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06347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564904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Нечеткое бинарное отношение </a:t>
            </a:r>
            <a:r>
              <a:rPr lang="en-US" sz="2800" dirty="0" smtClean="0"/>
              <a:t>R </a:t>
            </a:r>
            <a:r>
              <a:rPr lang="ru-RU" sz="2800" dirty="0" smtClean="0"/>
              <a:t>называется </a:t>
            </a:r>
            <a:r>
              <a:rPr lang="ru-RU" sz="2800" b="1" dirty="0" smtClean="0"/>
              <a:t>симметричным</a:t>
            </a:r>
            <a:r>
              <a:rPr lang="ru-RU" sz="2800" dirty="0" smtClean="0"/>
              <a:t>, </a:t>
            </a:r>
            <a:r>
              <a:rPr lang="ru-RU" sz="2800" dirty="0"/>
              <a:t>если </a:t>
            </a:r>
            <a:r>
              <a:rPr lang="ru-RU" sz="2800" dirty="0" smtClean="0"/>
              <a:t>выполняется</a:t>
            </a:r>
            <a:r>
              <a:rPr lang="en-US" sz="2800" dirty="0" smtClean="0"/>
              <a:t> </a:t>
            </a:r>
            <a:r>
              <a:rPr lang="uk-UA" sz="2800" dirty="0" err="1" smtClean="0"/>
              <a:t>условие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39" y="3501008"/>
            <a:ext cx="6625498" cy="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347101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Нечеткое бинарное отношение </a:t>
            </a:r>
            <a:r>
              <a:rPr lang="en-US" sz="2800" dirty="0" smtClean="0"/>
              <a:t>R </a:t>
            </a:r>
            <a:r>
              <a:rPr lang="ru-RU" sz="2800" dirty="0" smtClean="0"/>
              <a:t>называется </a:t>
            </a:r>
            <a:r>
              <a:rPr lang="ru-RU" sz="2800" b="1" dirty="0" smtClean="0"/>
              <a:t>транзитивным</a:t>
            </a:r>
            <a:r>
              <a:rPr lang="ru-RU" sz="2800" dirty="0" smtClean="0"/>
              <a:t>, </a:t>
            </a:r>
            <a:r>
              <a:rPr lang="ru-RU" sz="2800" dirty="0"/>
              <a:t>если </a:t>
            </a:r>
            <a:r>
              <a:rPr lang="ru-RU" sz="2800" dirty="0" smtClean="0"/>
              <a:t>выполняется</a:t>
            </a:r>
            <a:r>
              <a:rPr lang="en-US" sz="2800" dirty="0" smtClean="0"/>
              <a:t> </a:t>
            </a:r>
            <a:r>
              <a:rPr lang="uk-UA" sz="2800" dirty="0" err="1" smtClean="0"/>
              <a:t>условие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01208"/>
            <a:ext cx="8255877" cy="78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8332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задания отношения «</a:t>
            </a:r>
            <a:r>
              <a:rPr lang="en-US" dirty="0" smtClean="0"/>
              <a:t>X</a:t>
            </a:r>
            <a:r>
              <a:rPr lang="ru-RU" dirty="0" smtClean="0"/>
              <a:t> намного меньше </a:t>
            </a:r>
            <a:r>
              <a:rPr lang="en-US" dirty="0" smtClean="0"/>
              <a:t>Y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Пусть </a:t>
            </a:r>
            <a:r>
              <a:rPr lang="en-US" sz="2800" dirty="0" smtClean="0"/>
              <a:t>X, Y </a:t>
            </a:r>
            <a:r>
              <a:rPr lang="uk-UA" sz="2800" dirty="0" smtClean="0"/>
              <a:t>Є </a:t>
            </a:r>
            <a:r>
              <a:rPr lang="en-US" sz="2800" dirty="0" smtClean="0"/>
              <a:t>{0, 1, 2, 3}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Тогда отношение задается матрицей: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5" y="2924944"/>
            <a:ext cx="53086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532603"/>
            <a:ext cx="2592288" cy="366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0470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Пример: отношение </a:t>
            </a:r>
            <a:r>
              <a:rPr lang="ru-RU" sz="2000" b="1" dirty="0"/>
              <a:t>"схожий менталитет" для следующих национальностей {Украинцы(У), Чехи (Ч), Австрийцы (А), Немцы (Н)}.</a:t>
            </a:r>
            <a:endParaRPr lang="ru-RU" sz="20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86</a:t>
            </a:fld>
            <a:endParaRPr lang="ru-RU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"/>
          <a:stretch/>
        </p:blipFill>
        <p:spPr bwMode="auto">
          <a:xfrm>
            <a:off x="1187624" y="1965960"/>
            <a:ext cx="6644517" cy="376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537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отношений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700808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Пусть</a:t>
            </a:r>
            <a:r>
              <a:rPr lang="en-US" sz="2800" dirty="0" smtClean="0"/>
              <a:t> R1</a:t>
            </a:r>
            <a:r>
              <a:rPr lang="ru-RU" sz="2800" dirty="0"/>
              <a:t>⊂</a:t>
            </a:r>
            <a:r>
              <a:rPr lang="en-US" sz="2800" dirty="0" smtClean="0"/>
              <a:t>X</a:t>
            </a:r>
            <a:r>
              <a:rPr lang="ru-RU" sz="2800" dirty="0" smtClean="0"/>
              <a:t>×</a:t>
            </a:r>
            <a:r>
              <a:rPr lang="en-US" sz="2800" dirty="0" smtClean="0"/>
              <a:t>Y, R2</a:t>
            </a:r>
            <a:r>
              <a:rPr lang="ru-RU" sz="2800" dirty="0"/>
              <a:t>⊂</a:t>
            </a:r>
            <a:r>
              <a:rPr lang="en-US" sz="2800" dirty="0" smtClean="0"/>
              <a:t>Y</a:t>
            </a:r>
            <a:r>
              <a:rPr lang="ru-RU" sz="2800" dirty="0" smtClean="0"/>
              <a:t> </a:t>
            </a:r>
            <a:r>
              <a:rPr lang="ru-RU" sz="2800" dirty="0"/>
              <a:t>× </a:t>
            </a:r>
            <a:r>
              <a:rPr lang="en-US" sz="2800" dirty="0" smtClean="0"/>
              <a:t>Z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pPr algn="just"/>
            <a:r>
              <a:rPr lang="ru-RU" sz="2800" dirty="0" smtClean="0"/>
              <a:t>Тогда </a:t>
            </a:r>
            <a:r>
              <a:rPr lang="ru-RU" sz="2800" b="1" dirty="0"/>
              <a:t>MAX-MIN композиция </a:t>
            </a:r>
            <a:r>
              <a:rPr lang="en-US" sz="2800" b="1" dirty="0" smtClean="0"/>
              <a:t>R1 </a:t>
            </a:r>
            <a:r>
              <a:rPr lang="ru-RU" sz="2800" dirty="0" smtClean="0"/>
              <a:t>и </a:t>
            </a:r>
            <a:r>
              <a:rPr lang="en-US" sz="2800" dirty="0" smtClean="0"/>
              <a:t>R2 </a:t>
            </a:r>
            <a:r>
              <a:rPr lang="ru-RU" sz="2800" dirty="0" smtClean="0"/>
              <a:t>обозначается</a:t>
            </a:r>
            <a:r>
              <a:rPr lang="en-US" sz="2800" dirty="0" smtClean="0"/>
              <a:t> R1</a:t>
            </a:r>
            <a:r>
              <a:rPr lang="en-US" sz="2800" dirty="0" smtClean="0">
                <a:sym typeface="Symbol"/>
              </a:rPr>
              <a:t></a:t>
            </a:r>
            <a:r>
              <a:rPr lang="en-US" sz="2800" dirty="0" smtClean="0"/>
              <a:t>R2</a:t>
            </a:r>
            <a:r>
              <a:rPr lang="ru-RU" sz="2800" dirty="0" smtClean="0"/>
              <a:t> </a:t>
            </a:r>
            <a:r>
              <a:rPr lang="ru-RU" sz="2800" dirty="0"/>
              <a:t>и определяется выражением: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756084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случае конечных </a:t>
            </a:r>
            <a:r>
              <a:rPr lang="ru-RU" dirty="0" smtClean="0"/>
              <a:t>множеств</a:t>
            </a:r>
            <a:r>
              <a:rPr lang="en-US" dirty="0" smtClean="0"/>
              <a:t> X</a:t>
            </a:r>
            <a:r>
              <a:rPr lang="ru-RU" dirty="0" smtClean="0"/>
              <a:t>,</a:t>
            </a:r>
            <a:r>
              <a:rPr lang="en-US" dirty="0" smtClean="0"/>
              <a:t> Y</a:t>
            </a:r>
            <a:r>
              <a:rPr lang="ru-RU" dirty="0" smtClean="0"/>
              <a:t> и</a:t>
            </a:r>
            <a:r>
              <a:rPr lang="en-US" dirty="0" smtClean="0"/>
              <a:t> Z</a:t>
            </a:r>
            <a:r>
              <a:rPr lang="ru-RU" dirty="0" smtClean="0"/>
              <a:t> </a:t>
            </a:r>
            <a:r>
              <a:rPr lang="ru-RU" dirty="0"/>
              <a:t>матрица нечеткого отношения </a:t>
            </a:r>
            <a:r>
              <a:rPr lang="en-US" dirty="0"/>
              <a:t>R1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R2 </a:t>
            </a:r>
            <a:r>
              <a:rPr lang="ru-RU" dirty="0" smtClean="0"/>
              <a:t>получается </a:t>
            </a:r>
            <a:r>
              <a:rPr lang="ru-RU" dirty="0"/>
              <a:t>как MAX-MIN произведение матриц </a:t>
            </a:r>
            <a:r>
              <a:rPr lang="ru-RU" dirty="0" smtClean="0"/>
              <a:t>отношений</a:t>
            </a:r>
            <a:r>
              <a:rPr lang="en-US" dirty="0" smtClean="0"/>
              <a:t> R1</a:t>
            </a:r>
            <a:r>
              <a:rPr lang="ru-RU" dirty="0" smtClean="0"/>
              <a:t> и</a:t>
            </a:r>
            <a:r>
              <a:rPr lang="en-US" dirty="0" smtClean="0"/>
              <a:t> R2</a:t>
            </a:r>
            <a:r>
              <a:rPr lang="ru-RU" dirty="0" smtClean="0"/>
              <a:t> </a:t>
            </a:r>
            <a:r>
              <a:rPr lang="ru-RU" dirty="0"/>
              <a:t>. Эта операция выполняется как обычное произведение матриц, в котором операция умножения заменена на нахождение минимума, а суммирование – на нахождение максимума. </a:t>
            </a:r>
          </a:p>
        </p:txBody>
      </p:sp>
    </p:spTree>
    <p:extLst>
      <p:ext uri="{BB962C8B-B14F-4D97-AF65-F5344CB8AC3E}">
        <p14:creationId xmlns:p14="http://schemas.microsoft.com/office/powerpoint/2010/main" val="2749711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Свойство транзитивности с учетом определения композиции: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88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4486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2780928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или</a:t>
            </a:r>
            <a:endParaRPr lang="ru-RU" sz="32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861048"/>
            <a:ext cx="2936326" cy="91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202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ru-RU" sz="3600" dirty="0"/>
              <a:t>MAX-MIN </a:t>
            </a:r>
            <a:r>
              <a:rPr lang="ru-RU" sz="3600" dirty="0" smtClean="0"/>
              <a:t>композиции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89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Ассоциативность: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80012"/>
            <a:ext cx="6231942" cy="98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42900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Дистрибутивность </a:t>
            </a:r>
            <a:r>
              <a:rPr lang="ru-RU" sz="2800" dirty="0"/>
              <a:t>относительно объединения: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96" y="4149080"/>
            <a:ext cx="78408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22920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u="sng" dirty="0" smtClean="0"/>
              <a:t>Относительно </a:t>
            </a:r>
            <a:r>
              <a:rPr lang="ru-RU" sz="2800" u="sng" dirty="0"/>
              <a:t>операции пересечения </a:t>
            </a:r>
            <a:r>
              <a:rPr lang="ru-RU" sz="2800" u="sng" dirty="0" smtClean="0"/>
              <a:t>MAX-MIN </a:t>
            </a:r>
            <a:r>
              <a:rPr lang="ru-RU" sz="2800" u="sng" dirty="0"/>
              <a:t>композиция не </a:t>
            </a:r>
            <a:r>
              <a:rPr lang="ru-RU" sz="2800" u="sng" dirty="0" smtClean="0"/>
              <a:t>дистрибутивна!</a:t>
            </a:r>
            <a:endParaRPr lang="ru-RU" sz="2800" u="sng" dirty="0"/>
          </a:p>
        </p:txBody>
      </p:sp>
    </p:spTree>
    <p:extLst>
      <p:ext uri="{BB962C8B-B14F-4D97-AF65-F5344CB8AC3E}">
        <p14:creationId xmlns:p14="http://schemas.microsoft.com/office/powerpoint/2010/main" val="224652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архитектуры: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714488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800" dirty="0" err="1" smtClean="0"/>
              <a:t>Неструктурированность</a:t>
            </a:r>
            <a:r>
              <a:rPr lang="ru-RU" sz="2800" dirty="0" smtClean="0"/>
              <a:t>;</a:t>
            </a:r>
          </a:p>
          <a:p>
            <a:pPr algn="just">
              <a:buFont typeface="Arial" pitchFamily="34" charset="0"/>
              <a:buChar char="•"/>
            </a:pPr>
            <a:r>
              <a:rPr lang="ru-RU" sz="2800" dirty="0" smtClean="0"/>
              <a:t>Сложность в управлении.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Степень отношения:</a:t>
            </a:r>
            <a:endParaRPr lang="ru-RU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19" y="1124744"/>
            <a:ext cx="357193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420888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Транзитивное замыкание </a:t>
            </a:r>
            <a:r>
              <a:rPr lang="ru-RU" sz="2800" dirty="0"/>
              <a:t>нечеткого бинарного </a:t>
            </a:r>
            <a:r>
              <a:rPr lang="ru-RU" sz="2800" dirty="0" smtClean="0"/>
              <a:t>отношения:</a:t>
            </a:r>
            <a:endParaRPr lang="ru-RU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458716"/>
            <a:ext cx="5178061" cy="11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797152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u="sng" dirty="0" smtClean="0"/>
              <a:t>Свойство.  </a:t>
            </a:r>
            <a:r>
              <a:rPr lang="ru-RU" sz="2800" u="sng" dirty="0"/>
              <a:t>Транзитивное замыкание любого бинарного отношения транзитивно.</a:t>
            </a:r>
          </a:p>
        </p:txBody>
      </p:sp>
    </p:spTree>
    <p:extLst>
      <p:ext uri="{BB962C8B-B14F-4D97-AF65-F5344CB8AC3E}">
        <p14:creationId xmlns:p14="http://schemas.microsoft.com/office/powerpoint/2010/main" val="4959438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Нечеткие графы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Нечетким графом </a:t>
            </a:r>
            <a:r>
              <a:rPr lang="ru-RU" sz="2800" dirty="0"/>
              <a:t>называется нечеткое бинарное отношение над множеством вершин Е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48" y="3114674"/>
            <a:ext cx="4137620" cy="103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926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62068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Путём </a:t>
            </a:r>
            <a:r>
              <a:rPr lang="ru-RU" sz="2800" dirty="0"/>
              <a:t>из вершины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i0  </a:t>
            </a:r>
            <a:r>
              <a:rPr lang="ru-RU" sz="2800" dirty="0" smtClean="0"/>
              <a:t>в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ir</a:t>
            </a:r>
            <a:r>
              <a:rPr lang="en-US" sz="2800" dirty="0" smtClean="0"/>
              <a:t> </a:t>
            </a:r>
            <a:r>
              <a:rPr lang="ru-RU" sz="2800" dirty="0" smtClean="0"/>
              <a:t>называется </a:t>
            </a:r>
            <a:r>
              <a:rPr lang="ru-RU" sz="2800" dirty="0"/>
              <a:t>упорядоченный набор из </a:t>
            </a:r>
            <a:r>
              <a:rPr lang="ru-RU" sz="2800" dirty="0" smtClean="0"/>
              <a:t>r</a:t>
            </a:r>
            <a:r>
              <a:rPr lang="ru-RU" sz="2800" dirty="0"/>
              <a:t>+ </a:t>
            </a:r>
            <a:r>
              <a:rPr lang="en-US" sz="2800" dirty="0" smtClean="0"/>
              <a:t>1 </a:t>
            </a:r>
            <a:r>
              <a:rPr lang="ru-RU" sz="2800" dirty="0" smtClean="0"/>
              <a:t>элементов</a:t>
            </a:r>
            <a:r>
              <a:rPr lang="en-US" sz="2800" dirty="0" smtClean="0"/>
              <a:t> c=(x</a:t>
            </a:r>
            <a:r>
              <a:rPr lang="en-US" sz="2800" baseline="-25000" dirty="0" smtClean="0"/>
              <a:t>i0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i2</a:t>
            </a:r>
            <a:r>
              <a:rPr lang="en-US" sz="2800" dirty="0" smtClean="0"/>
              <a:t> , …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ir</a:t>
            </a:r>
            <a:r>
              <a:rPr lang="en-US" sz="2800" dirty="0" smtClean="0"/>
              <a:t>)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 smtClean="0"/>
              <a:t>Величина r </a:t>
            </a:r>
            <a:r>
              <a:rPr lang="ru-RU" sz="2800" dirty="0"/>
              <a:t>называется </a:t>
            </a:r>
            <a:r>
              <a:rPr lang="ru-RU" sz="2800" b="1" dirty="0"/>
              <a:t>длиной пути. </a:t>
            </a:r>
            <a:endParaRPr lang="en-US" sz="2800" b="1" dirty="0" smtClean="0"/>
          </a:p>
          <a:p>
            <a:pPr algn="just"/>
            <a:endParaRPr lang="ru-RU" sz="2800" dirty="0"/>
          </a:p>
          <a:p>
            <a:pPr algn="just"/>
            <a:r>
              <a:rPr lang="ru-RU" sz="2800" dirty="0" smtClean="0"/>
              <a:t>Обозначим</a:t>
            </a:r>
            <a:r>
              <a:rPr lang="en-US" sz="2800" dirty="0" smtClean="0"/>
              <a:t> c(x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</a:t>
            </a:r>
            <a:r>
              <a:rPr lang="ru-RU" sz="2800" dirty="0" smtClean="0"/>
              <a:t> </a:t>
            </a:r>
            <a:r>
              <a:rPr lang="ru-RU" sz="2800" dirty="0"/>
              <a:t>- множество всех путей из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в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j</a:t>
            </a:r>
            <a:r>
              <a:rPr lang="en-US" sz="2800" baseline="-25000" dirty="0"/>
              <a:t>.</a:t>
            </a:r>
            <a:r>
              <a:rPr lang="ru-RU" sz="2800" dirty="0" smtClean="0"/>
              <a:t> </a:t>
            </a:r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34524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Сила пути                                             :</a:t>
            </a:r>
            <a:endParaRPr lang="ru-RU" sz="28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692696"/>
            <a:ext cx="2381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0"/>
          <a:stretch/>
        </p:blipFill>
        <p:spPr bwMode="auto">
          <a:xfrm>
            <a:off x="144016" y="1633364"/>
            <a:ext cx="889248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78092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Сильнейший путь из вершины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в вершину 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j</a:t>
            </a:r>
            <a:r>
              <a:rPr lang="ru-RU" sz="2800" baseline="-25000" dirty="0" smtClean="0"/>
              <a:t> </a:t>
            </a:r>
            <a:r>
              <a:rPr lang="ru-RU" sz="2800" dirty="0" smtClean="0"/>
              <a:t>– путь максимальной силы:</a:t>
            </a:r>
            <a:endParaRPr lang="ru-RU" sz="2800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35034"/>
            <a:ext cx="7173240" cy="127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2976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94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3" b="35495"/>
          <a:stretch/>
        </p:blipFill>
        <p:spPr bwMode="auto">
          <a:xfrm>
            <a:off x="539552" y="332656"/>
            <a:ext cx="7863840" cy="55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05273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Справедливы два утверждения:</a:t>
            </a:r>
            <a:endParaRPr lang="ru-RU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01" y="2015932"/>
            <a:ext cx="6981591" cy="98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80" y="3177347"/>
            <a:ext cx="6576172" cy="89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0287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11560" y="2743200"/>
            <a:ext cx="7776864" cy="3278088"/>
          </a:xfrm>
        </p:spPr>
        <p:txBody>
          <a:bodyPr>
            <a:noAutofit/>
          </a:bodyPr>
          <a:lstStyle/>
          <a:p>
            <a:pPr algn="just"/>
            <a:r>
              <a:rPr lang="ru-RU" sz="2000" b="0" dirty="0"/>
              <a:t>Нечеткая логика – это обобщение традиционной </a:t>
            </a:r>
            <a:r>
              <a:rPr lang="ru-RU" sz="2000" b="0" dirty="0" err="1"/>
              <a:t>аристотелевой</a:t>
            </a:r>
            <a:r>
              <a:rPr lang="ru-RU" sz="2000" b="0" dirty="0"/>
              <a:t> логики на случай, когда истинность рассматривается как лингвистическая переменная, принимающая значения типа: "очень истинно", "более-менее истинно", "не очень ложно" и т.п. </a:t>
            </a:r>
            <a:endParaRPr lang="ru-RU" sz="2000" b="0" dirty="0" smtClean="0"/>
          </a:p>
          <a:p>
            <a:pPr algn="just"/>
            <a:endParaRPr lang="ru-RU" sz="2000" b="0" dirty="0"/>
          </a:p>
          <a:p>
            <a:pPr algn="just"/>
            <a:r>
              <a:rPr lang="ru-RU" sz="2000" b="0" dirty="0" smtClean="0"/>
              <a:t>Эти </a:t>
            </a:r>
            <a:r>
              <a:rPr lang="ru-RU" sz="2000" b="0" dirty="0"/>
              <a:t>значения представляются нечеткими множествами.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Нечеткая логика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4598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Лингвистическая </a:t>
            </a:r>
            <a:r>
              <a:rPr lang="ru-RU" b="1" dirty="0"/>
              <a:t>переменная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Лингвистической называется переменная, принимающая значения из множества слов или словосочетаний некоторого естественного или искусственного языка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Более строго,</a:t>
            </a:r>
          </a:p>
          <a:p>
            <a:pPr algn="just"/>
            <a:r>
              <a:rPr lang="ru-RU" sz="2400" b="1" dirty="0"/>
              <a:t>Лингвистическая переменная </a:t>
            </a:r>
            <a:r>
              <a:rPr lang="ru-RU" sz="2400" dirty="0"/>
              <a:t>- набор &lt;x, </a:t>
            </a:r>
            <a:r>
              <a:rPr lang="en-US" sz="2400" dirty="0" smtClean="0"/>
              <a:t>T</a:t>
            </a:r>
            <a:r>
              <a:rPr lang="ru-RU" sz="2400" dirty="0" smtClean="0"/>
              <a:t>, </a:t>
            </a:r>
            <a:r>
              <a:rPr lang="en-US" sz="2400" dirty="0" smtClean="0"/>
              <a:t>U</a:t>
            </a:r>
            <a:r>
              <a:rPr lang="ru-RU" sz="2400" dirty="0" smtClean="0"/>
              <a:t>, </a:t>
            </a:r>
            <a:r>
              <a:rPr lang="en-US" sz="2400" dirty="0" smtClean="0"/>
              <a:t>G</a:t>
            </a:r>
            <a:r>
              <a:rPr lang="ru-RU" sz="2400" dirty="0" smtClean="0"/>
              <a:t>, </a:t>
            </a:r>
            <a:r>
              <a:rPr lang="en-US" sz="2400" dirty="0" smtClean="0"/>
              <a:t>M</a:t>
            </a:r>
            <a:r>
              <a:rPr lang="ru-RU" sz="2400" dirty="0" smtClean="0"/>
              <a:t>&gt;, </a:t>
            </a:r>
            <a:r>
              <a:rPr lang="ru-RU" sz="2400" dirty="0"/>
              <a:t>где </a:t>
            </a:r>
            <a:r>
              <a:rPr lang="en-US" sz="2400" dirty="0" smtClean="0"/>
              <a:t>x</a:t>
            </a:r>
            <a:r>
              <a:rPr lang="ru-RU" sz="2400" dirty="0" smtClean="0"/>
              <a:t>- </a:t>
            </a:r>
            <a:r>
              <a:rPr lang="ru-RU" sz="2400" dirty="0"/>
              <a:t>имя переменной, </a:t>
            </a:r>
            <a:r>
              <a:rPr lang="en-US" sz="2400" dirty="0" smtClean="0"/>
              <a:t>T</a:t>
            </a:r>
            <a:r>
              <a:rPr lang="ru-RU" sz="2400" dirty="0" smtClean="0"/>
              <a:t>- </a:t>
            </a:r>
            <a:r>
              <a:rPr lang="ru-RU" sz="2400" dirty="0"/>
              <a:t>терм-множество, каждый элемент которого (терм) представляется как нечеткое множество на универсуме </a:t>
            </a:r>
            <a:r>
              <a:rPr lang="en-US" sz="2400" dirty="0" smtClean="0"/>
              <a:t>U</a:t>
            </a:r>
            <a:r>
              <a:rPr lang="ru-RU" sz="2400" dirty="0" smtClean="0"/>
              <a:t>, </a:t>
            </a:r>
            <a:r>
              <a:rPr lang="en-US" sz="2400" dirty="0" smtClean="0"/>
              <a:t>G</a:t>
            </a:r>
            <a:r>
              <a:rPr lang="ru-RU" sz="2400" dirty="0" smtClean="0"/>
              <a:t>- </a:t>
            </a:r>
            <a:r>
              <a:rPr lang="ru-RU" sz="2400" dirty="0"/>
              <a:t>синтаксические правила, порождающие названия термов, </a:t>
            </a:r>
            <a:r>
              <a:rPr lang="en-US" sz="2400" dirty="0" smtClean="0"/>
              <a:t>M</a:t>
            </a:r>
            <a:r>
              <a:rPr lang="ru-RU" sz="2400" dirty="0" smtClean="0"/>
              <a:t>- </a:t>
            </a:r>
            <a:r>
              <a:rPr lang="ru-RU" sz="2400" dirty="0"/>
              <a:t>семантические правила, задающие функции принадлежности нечетких термов, порожденными правилами из </a:t>
            </a:r>
            <a:r>
              <a:rPr lang="en-US" sz="2400" dirty="0" smtClean="0"/>
              <a:t>G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02662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Пример</a:t>
            </a:r>
            <a:r>
              <a:rPr lang="ru-RU" dirty="0" smtClean="0"/>
              <a:t> - лингвистическая переменная </a:t>
            </a:r>
            <a:r>
              <a:rPr lang="ru-RU" dirty="0"/>
              <a:t>"истинность".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X - </a:t>
            </a:r>
            <a:r>
              <a:rPr lang="ru-RU" sz="2800" dirty="0" smtClean="0"/>
              <a:t>Имя </a:t>
            </a:r>
            <a:r>
              <a:rPr lang="ru-RU" sz="2800" dirty="0"/>
              <a:t>переменной - "истинность". </a:t>
            </a:r>
            <a:endParaRPr lang="ru-RU" sz="2800" dirty="0" smtClean="0"/>
          </a:p>
          <a:p>
            <a:pPr algn="just"/>
            <a:r>
              <a:rPr lang="en-US" sz="2800" dirty="0" smtClean="0"/>
              <a:t>U - </a:t>
            </a:r>
            <a:r>
              <a:rPr lang="ru-RU" sz="2800" dirty="0" err="1" smtClean="0"/>
              <a:t>Универсальн</a:t>
            </a:r>
            <a:r>
              <a:rPr lang="uk-UA" sz="2800" dirty="0" err="1" smtClean="0"/>
              <a:t>ое</a:t>
            </a:r>
            <a:r>
              <a:rPr lang="ru-RU" sz="2800" dirty="0" smtClean="0"/>
              <a:t> множество - </a:t>
            </a:r>
            <a:r>
              <a:rPr lang="en-US" sz="2800" dirty="0" smtClean="0"/>
              <a:t>[0;1]</a:t>
            </a:r>
            <a:r>
              <a:rPr lang="ru-RU" sz="2800" dirty="0" smtClean="0"/>
              <a:t> </a:t>
            </a:r>
            <a:r>
              <a:rPr lang="ru-RU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T - </a:t>
            </a:r>
            <a:r>
              <a:rPr lang="ru-RU" sz="2800" dirty="0" smtClean="0"/>
              <a:t>Терм-множество </a:t>
            </a:r>
            <a:r>
              <a:rPr lang="ru-RU" sz="2800" dirty="0"/>
              <a:t>- {"истинно", "ложно"}. </a:t>
            </a:r>
            <a:endParaRPr lang="ru-RU" sz="2800" dirty="0" smtClean="0"/>
          </a:p>
          <a:p>
            <a:pPr algn="just"/>
            <a:r>
              <a:rPr lang="en-US" sz="2800" dirty="0"/>
              <a:t>M</a:t>
            </a:r>
            <a:r>
              <a:rPr lang="ru-RU" sz="2800" dirty="0" smtClean="0"/>
              <a:t> - Функции принадлежности </a:t>
            </a:r>
            <a:r>
              <a:rPr lang="ru-RU" sz="2800" dirty="0"/>
              <a:t>этих термов можно задавать различными </a:t>
            </a:r>
            <a:r>
              <a:rPr lang="ru-RU" sz="2800" dirty="0" smtClean="0"/>
              <a:t>способами</a:t>
            </a:r>
            <a:r>
              <a:rPr lang="en-US" sz="2800" dirty="0" smtClean="0"/>
              <a:t>, </a:t>
            </a:r>
            <a:r>
              <a:rPr lang="uk-UA" sz="2800" dirty="0" smtClean="0"/>
              <a:t>н</a:t>
            </a:r>
            <a:r>
              <a:rPr lang="ru-RU" sz="2800" dirty="0" err="1" smtClean="0"/>
              <a:t>аиболее</a:t>
            </a:r>
            <a:r>
              <a:rPr lang="ru-RU" sz="2800" dirty="0" smtClean="0"/>
              <a:t> </a:t>
            </a:r>
            <a:r>
              <a:rPr lang="ru-RU" sz="2800" dirty="0"/>
              <a:t>интуитивно понятными можно назвать функции принадлежности по </a:t>
            </a:r>
            <a:r>
              <a:rPr lang="ru-RU" sz="2800" dirty="0" err="1"/>
              <a:t>Балдвину</a:t>
            </a:r>
            <a:r>
              <a:rPr lang="ru-RU" sz="2800" dirty="0"/>
              <a:t>: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22" y="4941168"/>
            <a:ext cx="3406574" cy="12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8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лингвистической переменной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98</a:t>
            </a:fld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0" y="1495635"/>
            <a:ext cx="7865072" cy="430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0544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</a:t>
            </a:r>
            <a:r>
              <a:rPr lang="ru-RU" dirty="0"/>
              <a:t>лингвистическую переменную с именем </a:t>
            </a:r>
            <a:r>
              <a:rPr lang="en-US" dirty="0" smtClean="0"/>
              <a:t>x =</a:t>
            </a:r>
            <a:r>
              <a:rPr lang="ru-RU" dirty="0"/>
              <a:t> "температура в комнате"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EEB-B6C1-4EAA-85B3-D71D7A66A54D}" type="slidenum">
              <a:rPr lang="ru-RU" smtClean="0"/>
              <a:pPr/>
              <a:t>99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Остальные четыре элемента определения:</a:t>
            </a:r>
          </a:p>
          <a:p>
            <a:pPr algn="just"/>
            <a:r>
              <a:rPr lang="en-US" sz="2800" dirty="0" smtClean="0"/>
              <a:t> - </a:t>
            </a:r>
            <a:r>
              <a:rPr lang="ru-RU" sz="2800" dirty="0" smtClean="0"/>
              <a:t>универсальное </a:t>
            </a:r>
            <a:r>
              <a:rPr lang="ru-RU" sz="2800" dirty="0"/>
              <a:t>множество  </a:t>
            </a:r>
            <a:r>
              <a:rPr lang="en-US" sz="2800" dirty="0" smtClean="0"/>
              <a:t>U=[5; 35]</a:t>
            </a:r>
            <a:r>
              <a:rPr lang="ru-RU" sz="2800" dirty="0" smtClean="0"/>
              <a:t>;</a:t>
            </a:r>
            <a:endParaRPr lang="ru-RU" sz="2800" dirty="0"/>
          </a:p>
          <a:p>
            <a:pPr algn="just"/>
            <a:r>
              <a:rPr lang="en-US" sz="2800" dirty="0" smtClean="0"/>
              <a:t> - </a:t>
            </a:r>
            <a:r>
              <a:rPr lang="ru-RU" sz="2800" dirty="0" smtClean="0"/>
              <a:t>терм-множество</a:t>
            </a:r>
            <a:r>
              <a:rPr lang="ru-RU" sz="2800" dirty="0"/>
              <a:t>  </a:t>
            </a:r>
            <a:r>
              <a:rPr lang="en-US" sz="2800" dirty="0" smtClean="0"/>
              <a:t>T=</a:t>
            </a:r>
            <a:r>
              <a:rPr lang="ru-RU" sz="2800" dirty="0"/>
              <a:t> {"холодно", "комфортно", "жарко"} с такими функциями </a:t>
            </a:r>
            <a:r>
              <a:rPr lang="ru-RU" sz="2800" dirty="0" smtClean="0"/>
              <a:t>принадлежности (</a:t>
            </a:r>
            <a:r>
              <a:rPr lang="en-US" sz="2800" dirty="0" err="1" smtClean="0"/>
              <a:t>u</a:t>
            </a:r>
            <a:r>
              <a:rPr lang="en-US" sz="2800" dirty="0" err="1" smtClean="0">
                <a:sym typeface="Symbol"/>
              </a:rPr>
              <a:t></a:t>
            </a:r>
            <a:r>
              <a:rPr lang="en-US" sz="2800" dirty="0" err="1" smtClean="0"/>
              <a:t>U</a:t>
            </a:r>
            <a:r>
              <a:rPr lang="ru-RU" sz="2800" dirty="0" smtClean="0"/>
              <a:t>):</a:t>
            </a:r>
            <a:endParaRPr lang="en-US" sz="2800" dirty="0" smtClean="0"/>
          </a:p>
          <a:p>
            <a:pPr algn="just"/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17032"/>
            <a:ext cx="8280920" cy="246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6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816</TotalTime>
  <Words>3836</Words>
  <Application>Microsoft Office PowerPoint</Application>
  <PresentationFormat>Экран (4:3)</PresentationFormat>
  <Paragraphs>547</Paragraphs>
  <Slides>122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122</vt:i4>
      </vt:variant>
    </vt:vector>
  </HeadingPairs>
  <TitlesOfParts>
    <vt:vector size="124" baseType="lpstr">
      <vt:lpstr>Официальная</vt:lpstr>
      <vt:lpstr>Формула</vt:lpstr>
      <vt:lpstr>Искусственный интеллект (ИИ) в компьютерных играх</vt:lpstr>
      <vt:lpstr>Определение</vt:lpstr>
      <vt:lpstr>Персонажи, управляемые игровым ИИ:</vt:lpstr>
      <vt:lpstr>Типичные аспекты поведения:</vt:lpstr>
      <vt:lpstr>Перемещение в игровом пространстве</vt:lpstr>
      <vt:lpstr>Архитектуры игрового ИИ:</vt:lpstr>
      <vt:lpstr>Системы на основе правил</vt:lpstr>
      <vt:lpstr>Использование правил:</vt:lpstr>
      <vt:lpstr>Недостатки архитектуры:</vt:lpstr>
      <vt:lpstr>Конечные автоматы</vt:lpstr>
      <vt:lpstr>Презентация PowerPoint</vt:lpstr>
      <vt:lpstr>Состояние – базовый элемент конечного автомата.</vt:lpstr>
      <vt:lpstr>Недостатки архитектуры:</vt:lpstr>
      <vt:lpstr>Деревья поведения (Behavior Trees)</vt:lpstr>
      <vt:lpstr>Сравнение КА и ВТ</vt:lpstr>
      <vt:lpstr>Презентация PowerPoint</vt:lpstr>
      <vt:lpstr>Принцип работы ВТ</vt:lpstr>
      <vt:lpstr>Принцип работы ВТ</vt:lpstr>
      <vt:lpstr>Типы узлов ВТ:</vt:lpstr>
      <vt:lpstr>Работа узлов ВТ</vt:lpstr>
      <vt:lpstr>Работа узлов ВТ</vt:lpstr>
      <vt:lpstr>Работа узлов ВТ</vt:lpstr>
      <vt:lpstr>Презентация PowerPoint</vt:lpstr>
      <vt:lpstr>Характеристики архитектуры:</vt:lpstr>
      <vt:lpstr>Иерархический конечный автомат</vt:lpstr>
      <vt:lpstr>Планировщик</vt:lpstr>
      <vt:lpstr>Презентация PowerPoint</vt:lpstr>
      <vt:lpstr>Характеристики архитектуры:</vt:lpstr>
      <vt:lpstr>Система на основе оценки полезности</vt:lpstr>
      <vt:lpstr>Презентация PowerPoint</vt:lpstr>
      <vt:lpstr>Характеристики архитектуры</vt:lpstr>
      <vt:lpstr>Пример применения-  игры серии The Sims.</vt:lpstr>
      <vt:lpstr>Искусственные нейронные сети</vt:lpstr>
      <vt:lpstr>Положительный опыт </vt:lpstr>
      <vt:lpstr>Искусственная нейронная сеть- </vt:lpstr>
      <vt:lpstr>Нейрон</vt:lpstr>
      <vt:lpstr>Искусственный нейрон</vt:lpstr>
      <vt:lpstr>Схема искусственного нейрона</vt:lpstr>
      <vt:lpstr>Элементы схемы:</vt:lpstr>
      <vt:lpstr>Математическая модель нейрона</vt:lpstr>
      <vt:lpstr>Соответствие биологического и искусственного нейрона</vt:lpstr>
      <vt:lpstr>Принцип работы нейронной сети</vt:lpstr>
      <vt:lpstr>Известные успешные применения ИНС:</vt:lpstr>
      <vt:lpstr>Распознавание образов и классификация. Применение в играх</vt:lpstr>
      <vt:lpstr>Принятие решений и управление. Применение в играх.</vt:lpstr>
      <vt:lpstr>Прогнозирование. Применение в играх.</vt:lpstr>
      <vt:lpstr>Аппроксимация. Применение в играх.</vt:lpstr>
      <vt:lpstr>Вербализация сети - </vt:lpstr>
      <vt:lpstr>Этапы решения задач с применением НС</vt:lpstr>
      <vt:lpstr>Обучение нейронной сети</vt:lpstr>
      <vt:lpstr>Сбор данных для обучения – самый сложный этап</vt:lpstr>
      <vt:lpstr>Обучающий вектор</vt:lpstr>
      <vt:lpstr>Стратегии обучения НС</vt:lpstr>
      <vt:lpstr>Обучение с учителем - </vt:lpstr>
      <vt:lpstr>Обучение без учителя - </vt:lpstr>
      <vt:lpstr>Презентация PowerPoint</vt:lpstr>
      <vt:lpstr>Обучение несобственного персонажа - </vt:lpstr>
      <vt:lpstr>Искусственные нейронные сети- способ организации обучения</vt:lpstr>
      <vt:lpstr>Стратегии обучения при решении различных задач</vt:lpstr>
      <vt:lpstr>Выбор топологии сети</vt:lpstr>
      <vt:lpstr>Представление знаний об игровой среде</vt:lpstr>
      <vt:lpstr>Продукционные правила </vt:lpstr>
      <vt:lpstr>Нечеткие множества и нечеткая логика</vt:lpstr>
      <vt:lpstr>Определение нечеткого множества</vt:lpstr>
      <vt:lpstr>Пример: график функции принадлежности нечеткого множества «Высокие люди» </vt:lpstr>
      <vt:lpstr>Свойства нечетких множеств</vt:lpstr>
      <vt:lpstr>Презентация PowerPoint</vt:lpstr>
      <vt:lpstr>Презентация PowerPoint</vt:lpstr>
      <vt:lpstr>Операции над нечеткими множествами</vt:lpstr>
      <vt:lpstr>Презентация PowerPoint</vt:lpstr>
      <vt:lpstr>Нечеткое множество и его дополнение </vt:lpstr>
      <vt:lpstr>Пересечение нечетких множеств в общем случае  </vt:lpstr>
      <vt:lpstr>Наиболее часто применяются:</vt:lpstr>
      <vt:lpstr>Пересечение нечетких множеств с использованием различных t-норм</vt:lpstr>
      <vt:lpstr>В дальнейшем пересечение нечетких множеств А и В- </vt:lpstr>
      <vt:lpstr>Объединение нечетких множеств в общем случае  </vt:lpstr>
      <vt:lpstr>Наиболее часто применяются:</vt:lpstr>
      <vt:lpstr>Объединение нечетких множеств с использованием различных s-норм</vt:lpstr>
      <vt:lpstr>В дальнейшем объединение нечетких множеств А и В- </vt:lpstr>
      <vt:lpstr>Дефаззификация - процедура преобразования нечеткого множества в чёткое число. </vt:lpstr>
      <vt:lpstr>Метод медианы: </vt:lpstr>
      <vt:lpstr>Нечеткие отношения и операции с ними </vt:lpstr>
      <vt:lpstr>Презентация PowerPoint</vt:lpstr>
      <vt:lpstr>Презентация PowerPoint</vt:lpstr>
      <vt:lpstr>Пример задания отношения «X намного меньше Y»</vt:lpstr>
      <vt:lpstr>Пример: отношение "схожий менталитет" для следующих национальностей {Украинцы(У), Чехи (Ч), Австрийцы (А), Немцы (Н)}.</vt:lpstr>
      <vt:lpstr>Композиция отношений</vt:lpstr>
      <vt:lpstr>Свойство транзитивности с учетом определения композиции:</vt:lpstr>
      <vt:lpstr>Свойства MAX-MIN композиции</vt:lpstr>
      <vt:lpstr>Презентация PowerPoint</vt:lpstr>
      <vt:lpstr>Нечеткие графы</vt:lpstr>
      <vt:lpstr>Презентация PowerPoint</vt:lpstr>
      <vt:lpstr>Презентация PowerPoint</vt:lpstr>
      <vt:lpstr>Презентация PowerPoint</vt:lpstr>
      <vt:lpstr>Нечеткая логика</vt:lpstr>
      <vt:lpstr>Лингвистическая переменная</vt:lpstr>
      <vt:lpstr>Пример - лингвистическая переменная "истинность". </vt:lpstr>
      <vt:lpstr>Пример лингвистической переменной</vt:lpstr>
      <vt:lpstr>Пример: лингвистическую переменную с именем x = "температура в комнате"</vt:lpstr>
      <vt:lpstr>Презентация PowerPoint</vt:lpstr>
      <vt:lpstr>Графики функций принадлежности термов:</vt:lpstr>
      <vt:lpstr>Нечеткая истинность</vt:lpstr>
      <vt:lpstr>Функция принадлежности для четкой истинности/ложности</vt:lpstr>
      <vt:lpstr>Функции принадлежности нечетких термов «истинно» и «ложно» (Заде):</vt:lpstr>
      <vt:lpstr>Функции принадлежности нечетких термов «истинно» и «ложно» при а=0.4</vt:lpstr>
      <vt:lpstr>Функции принадлежности нечетких "истинно" и "ложно« (Балдвин):</vt:lpstr>
      <vt:lpstr>Презентация PowerPoint</vt:lpstr>
      <vt:lpstr>Функции принадлежности термов, полученных с помощью синтаксических правил </vt:lpstr>
      <vt:lpstr>Нечеткие логические операции:</vt:lpstr>
      <vt:lpstr>Нечеткий логический вывод - </vt:lpstr>
      <vt:lpstr>Нечеткая база знаний </vt:lpstr>
      <vt:lpstr>Презентация PowerPoint</vt:lpstr>
      <vt:lpstr>Значение выходной переменной dj может задаваться:</vt:lpstr>
      <vt:lpstr>Презентация PowerPoint</vt:lpstr>
      <vt:lpstr>Матрица знаний – табличное представление базы знаний</vt:lpstr>
      <vt:lpstr>Нечеткий логический вывод - </vt:lpstr>
      <vt:lpstr>Основа нечеткого логического вывода - </vt:lpstr>
      <vt:lpstr>Пример применения правила:</vt:lpstr>
      <vt:lpstr>Презентация PowerPoint</vt:lpstr>
      <vt:lpstr>Презентация PowerPoint</vt:lpstr>
      <vt:lpstr>Нечеткий логический вывод Мамдани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Vm</cp:lastModifiedBy>
  <cp:revision>105</cp:revision>
  <dcterms:created xsi:type="dcterms:W3CDTF">2017-07-29T11:47:37Z</dcterms:created>
  <dcterms:modified xsi:type="dcterms:W3CDTF">2017-10-06T12:57:00Z</dcterms:modified>
</cp:coreProperties>
</file>