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9"/>
  </p:notesMasterIdLst>
  <p:sldIdLst>
    <p:sldId id="256" r:id="rId2"/>
    <p:sldId id="374" r:id="rId3"/>
    <p:sldId id="375" r:id="rId4"/>
    <p:sldId id="376" r:id="rId5"/>
    <p:sldId id="377" r:id="rId6"/>
    <p:sldId id="378" r:id="rId7"/>
    <p:sldId id="258" r:id="rId8"/>
    <p:sldId id="285" r:id="rId9"/>
    <p:sldId id="286" r:id="rId10"/>
    <p:sldId id="287" r:id="rId11"/>
    <p:sldId id="288" r:id="rId12"/>
    <p:sldId id="290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57" r:id="rId27"/>
    <p:sldId id="347" r:id="rId28"/>
    <p:sldId id="303" r:id="rId29"/>
    <p:sldId id="304" r:id="rId30"/>
    <p:sldId id="305" r:id="rId31"/>
    <p:sldId id="315" r:id="rId32"/>
    <p:sldId id="311" r:id="rId33"/>
    <p:sldId id="313" r:id="rId34"/>
    <p:sldId id="312" r:id="rId35"/>
    <p:sldId id="314" r:id="rId36"/>
    <p:sldId id="316" r:id="rId37"/>
    <p:sldId id="317" r:id="rId38"/>
    <p:sldId id="318" r:id="rId39"/>
    <p:sldId id="319" r:id="rId40"/>
    <p:sldId id="320" r:id="rId41"/>
    <p:sldId id="324" r:id="rId42"/>
    <p:sldId id="328" r:id="rId43"/>
    <p:sldId id="329" r:id="rId44"/>
    <p:sldId id="330" r:id="rId45"/>
    <p:sldId id="331" r:id="rId46"/>
    <p:sldId id="332" r:id="rId47"/>
    <p:sldId id="348" r:id="rId48"/>
    <p:sldId id="349" r:id="rId49"/>
    <p:sldId id="333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06" r:id="rId72"/>
    <p:sldId id="343" r:id="rId73"/>
    <p:sldId id="341" r:id="rId74"/>
    <p:sldId id="350" r:id="rId75"/>
    <p:sldId id="351" r:id="rId76"/>
    <p:sldId id="352" r:id="rId77"/>
    <p:sldId id="309" r:id="rId7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5159F-3B02-4B6F-ADC1-67C4DF26DCC1}" type="datetimeFigureOut">
              <a:rPr lang="ru-RU" smtClean="0"/>
              <a:pPr/>
              <a:t>21.08.2017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0C51-690D-4847-814F-F930972F3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0C51-690D-4847-814F-F930972F3CE3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9913-3479-405B-8ACC-7508339928B1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54EF-B428-4710-982F-5E0FDB6B33BB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A3A1-A8AE-459B-A118-E570EA1246E2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DAF-8511-455A-B245-37B25D6D4B45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31BA-86AA-451F-AF32-227237C74D68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1F52B9B-A9F0-4BB4-9828-3E567B339037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563-3162-4BF1-B06A-2B2C64601D0E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8A88-097C-439C-A60E-4112A1C94464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484-65CE-431E-967E-8AEB29708F21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222-0BE8-473D-8B52-7CFF60CE9E0C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DCF38AA-AD5B-4A65-BACF-DA26FC8CC146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7CAE75A-AABD-490F-8229-6E4A879A8CF4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CE0130-79BE-4D25-83D7-D6B9D59E11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gi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gif"/><Relationship Id="rId3" Type="http://schemas.openxmlformats.org/officeDocument/2006/relationships/image" Target="../media/image62.gif"/><Relationship Id="rId7" Type="http://schemas.openxmlformats.org/officeDocument/2006/relationships/image" Target="../media/image66.gif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gif"/><Relationship Id="rId5" Type="http://schemas.openxmlformats.org/officeDocument/2006/relationships/image" Target="../media/image64.gif"/><Relationship Id="rId4" Type="http://schemas.openxmlformats.org/officeDocument/2006/relationships/image" Target="../media/image63.gif"/><Relationship Id="rId9" Type="http://schemas.openxmlformats.org/officeDocument/2006/relationships/image" Target="../media/image68.gi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gi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Базовые алгоритмы компьютерных игр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2290" name="Picture 2" descr="http://www.astrolog.org/labyrnth/maze/cruiser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4071966" cy="3053978"/>
          </a:xfrm>
          <a:prstGeom prst="rect">
            <a:avLst/>
          </a:prstGeom>
          <a:noFill/>
        </p:spPr>
      </p:pic>
      <p:pic>
        <p:nvPicPr>
          <p:cNvPr id="12292" name="Picture 4" descr="http://www.astrolog.org/labyrnth/maze/weav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847658"/>
            <a:ext cx="3719509" cy="311498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357686" y="571480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2D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4643446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узорчатый</a:t>
            </a:r>
            <a:endParaRPr lang="ru-RU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лабиринтов по размерности перемещаемого объекта: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/>
              <a:t>Традиционный (</a:t>
            </a:r>
            <a:r>
              <a:rPr lang="ru-RU" dirty="0" err="1" smtClean="0"/>
              <a:t>Non-hypermaze</a:t>
            </a:r>
            <a:r>
              <a:rPr lang="ru-RU" dirty="0" smtClean="0"/>
              <a:t>) – лабиринт с точечным объектом. Путь позади объекта образует линию, в каждой точке есть конечное количество вариантов движения.</a:t>
            </a:r>
          </a:p>
          <a:p>
            <a:pPr algn="just"/>
            <a:r>
              <a:rPr lang="ru-RU" dirty="0" err="1" smtClean="0"/>
              <a:t>Гипермазис</a:t>
            </a:r>
            <a:r>
              <a:rPr lang="ru-RU" dirty="0" smtClean="0"/>
              <a:t> (</a:t>
            </a:r>
            <a:r>
              <a:rPr lang="ru-RU" dirty="0" err="1" smtClean="0"/>
              <a:t>hypermaze</a:t>
            </a:r>
            <a:r>
              <a:rPr lang="ru-RU" dirty="0" smtClean="0"/>
              <a:t>) -  лабиринт с неточечным объектом. </a:t>
            </a:r>
            <a:r>
              <a:rPr lang="ru-RU" dirty="0" err="1" smtClean="0"/>
              <a:t>Гипермазис</a:t>
            </a:r>
            <a:r>
              <a:rPr lang="ru-RU" dirty="0" smtClean="0"/>
              <a:t> 1-го порядка – лабиринт с линейным объектом (способным наклоняться), путь позади объекта образует поверхность. </a:t>
            </a:r>
            <a:r>
              <a:rPr lang="ru-RU" dirty="0" err="1" smtClean="0"/>
              <a:t>Гипермазис</a:t>
            </a:r>
            <a:r>
              <a:rPr lang="ru-RU" dirty="0" smtClean="0"/>
              <a:t> может существовать только в трехмерной или более среде, где вход в </a:t>
            </a:r>
            <a:r>
              <a:rPr lang="ru-RU" dirty="0" err="1" smtClean="0"/>
              <a:t>гипермазис</a:t>
            </a:r>
            <a:r>
              <a:rPr lang="ru-RU" dirty="0" smtClean="0"/>
              <a:t> также является линией вместо точки. </a:t>
            </a:r>
          </a:p>
          <a:p>
            <a:pPr algn="just"/>
            <a:r>
              <a:rPr lang="ru-RU" dirty="0" err="1" smtClean="0"/>
              <a:t>Hyperhypermaze</a:t>
            </a:r>
            <a:r>
              <a:rPr lang="ru-RU" dirty="0" smtClean="0"/>
              <a:t>: объекты могут быть произвольной размерности. </a:t>
            </a:r>
            <a:r>
              <a:rPr lang="ru-RU" dirty="0" err="1" smtClean="0"/>
              <a:t>Гипермазис</a:t>
            </a:r>
            <a:r>
              <a:rPr lang="ru-RU" dirty="0" smtClean="0"/>
              <a:t> 2-го порядка – лабиринт с объектом- плоскостью, путь позади формирует твердое тело.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лабиринтов по топологии (геометрии пространства):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Обычные: стандартный лабиринт в евклидовом пространстве.</a:t>
            </a:r>
          </a:p>
          <a:p>
            <a:pPr algn="just"/>
            <a:r>
              <a:rPr lang="ru-RU" dirty="0" err="1" smtClean="0"/>
              <a:t>Planair</a:t>
            </a:r>
            <a:r>
              <a:rPr lang="ru-RU" dirty="0" smtClean="0"/>
              <a:t>: все лабиринты с аномальной топологией: лабиринты на поверхности куба, на поверхности полосы Мебиуса и т.п.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47108" name="Picture 4" descr="http://www.astrolog.org/labyrnth/maze/planai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792992"/>
            <a:ext cx="4995871" cy="5260136"/>
          </a:xfrm>
          <a:prstGeom prst="rect">
            <a:avLst/>
          </a:prstGeom>
          <a:noFill/>
        </p:spPr>
      </p:pic>
      <p:pic>
        <p:nvPicPr>
          <p:cNvPr id="47110" name="Picture 6" descr="http://www.astrolog.org/labyrnth/maze/cruiser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3810022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лабиринтов по </a:t>
            </a:r>
            <a:r>
              <a:rPr lang="ru-RU" dirty="0" err="1" smtClean="0"/>
              <a:t>тесселяции</a:t>
            </a:r>
            <a:r>
              <a:rPr lang="ru-RU" dirty="0" smtClean="0"/>
              <a:t> (геометрии клеток):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 smtClean="0"/>
              <a:t>Ортогональный (гамма-лабиринт): это стандартная прямоугольная сетка, где ячейки имеют проходы, пересекающиеся под прямым углом. </a:t>
            </a:r>
          </a:p>
          <a:p>
            <a:pPr algn="just"/>
            <a:r>
              <a:rPr lang="ru-RU" sz="2400" dirty="0" smtClean="0"/>
              <a:t>Дельта-лабиринт:  состоит из взаимосвязанных треугольников, где каждая ячейка может иметь до трех проходов, связанных с ней.</a:t>
            </a:r>
          </a:p>
          <a:p>
            <a:pPr algn="just"/>
            <a:r>
              <a:rPr lang="ru-RU" sz="2400" dirty="0" smtClean="0"/>
              <a:t>Сигма- лабиринт: состоит из шестиугольников с блокировкой, где каждая ячейка может иметь до шести проходов, связанных с ней.</a:t>
            </a:r>
          </a:p>
          <a:p>
            <a:pPr algn="just"/>
            <a:r>
              <a:rPr lang="ru-RU" sz="2400" dirty="0" err="1" smtClean="0"/>
              <a:t>Тета</a:t>
            </a:r>
            <a:r>
              <a:rPr lang="ru-RU" sz="2400" dirty="0" smtClean="0"/>
              <a:t>- лабиринт: состоит из концентрических кругов и  проходов, где начало или конец находится в центре, а противоположный край - на внешней границе.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лабиринтов по </a:t>
            </a:r>
            <a:r>
              <a:rPr lang="ru-RU" dirty="0" err="1" smtClean="0"/>
              <a:t>тесселяции</a:t>
            </a:r>
            <a:r>
              <a:rPr lang="ru-RU" dirty="0" smtClean="0"/>
              <a:t> (геометрии клеток):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 err="1" smtClean="0"/>
              <a:t>Эпсилон</a:t>
            </a:r>
            <a:r>
              <a:rPr lang="ru-RU" sz="2400" dirty="0" smtClean="0"/>
              <a:t>- лабиринт: состоит из взаимосвязанных восьмиугольников и квадратов, где каждая ячейка может иметь до восьми или четырех возможных проходов, связанных с ней.</a:t>
            </a:r>
          </a:p>
          <a:p>
            <a:pPr algn="just"/>
            <a:r>
              <a:rPr lang="ru-RU" sz="2400" dirty="0" err="1" smtClean="0"/>
              <a:t>Зета-лабиринт</a:t>
            </a:r>
            <a:r>
              <a:rPr lang="ru-RU" sz="2400" dirty="0" smtClean="0"/>
              <a:t> на прямоугольной сетке, за исключением диагональных проходов 45 градусов между клетками, кроме горизонтальных и вертикальных.</a:t>
            </a:r>
          </a:p>
          <a:p>
            <a:pPr algn="just"/>
            <a:r>
              <a:rPr lang="ru-RU" sz="2400" dirty="0" smtClean="0"/>
              <a:t>Омега: большинство лабиринтов с последовательной </a:t>
            </a:r>
            <a:r>
              <a:rPr lang="ru-RU" sz="2400" dirty="0" err="1" smtClean="0"/>
              <a:t>неортогональной</a:t>
            </a:r>
            <a:r>
              <a:rPr lang="ru-RU" sz="2400" dirty="0" smtClean="0"/>
              <a:t> </a:t>
            </a:r>
            <a:r>
              <a:rPr lang="ru-RU" sz="2400" dirty="0" err="1" smtClean="0"/>
              <a:t>тесселяцией</a:t>
            </a:r>
            <a:r>
              <a:rPr lang="ru-RU" sz="2400" dirty="0" smtClean="0"/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лабиринтов по </a:t>
            </a:r>
            <a:r>
              <a:rPr lang="ru-RU" dirty="0" err="1" smtClean="0"/>
              <a:t>тесселяции</a:t>
            </a:r>
            <a:r>
              <a:rPr lang="ru-RU" dirty="0" smtClean="0"/>
              <a:t> (геометрии клеток):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 smtClean="0"/>
              <a:t>Трещина- это аморфный лабиринт без какой-либо согласованной </a:t>
            </a:r>
            <a:r>
              <a:rPr lang="ru-RU" sz="2400" dirty="0" err="1" smtClean="0"/>
              <a:t>тесселяции</a:t>
            </a:r>
            <a:r>
              <a:rPr lang="ru-RU" sz="2400" dirty="0" smtClean="0"/>
              <a:t>, стены или проходы расположены под случайными углами.</a:t>
            </a:r>
          </a:p>
          <a:p>
            <a:pPr algn="just"/>
            <a:r>
              <a:rPr lang="ru-RU" sz="2400" dirty="0" smtClean="0"/>
              <a:t>Фрактал: совокупность мелких лабиринтов. Вложенная фрактальная фракция лабиринта - это лабиринт с другими лабиринтами, </a:t>
            </a:r>
            <a:r>
              <a:rPr lang="ru-RU" sz="2400" dirty="0" err="1" smtClean="0"/>
              <a:t>тесселированными</a:t>
            </a:r>
            <a:r>
              <a:rPr lang="ru-RU" sz="2400" dirty="0" smtClean="0"/>
              <a:t> в каждой клетке, где процесс может повторяться несколько раз. Бесконечный рекурсивный фрактальный лабиринт - настоящий фрактал, в котором лабиринт содержит копии самого себя.</a:t>
            </a: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50178" name="Picture 2" descr="http://www.astrolog.org/labyrnth/maze/delt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214290"/>
            <a:ext cx="2643206" cy="2423421"/>
          </a:xfrm>
          <a:prstGeom prst="rect">
            <a:avLst/>
          </a:prstGeom>
          <a:noFill/>
        </p:spPr>
      </p:pic>
      <p:pic>
        <p:nvPicPr>
          <p:cNvPr id="50180" name="Picture 4" descr="http://www.astrolog.org/labyrnth/maze/sigm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5" y="142852"/>
            <a:ext cx="2500330" cy="2522805"/>
          </a:xfrm>
          <a:prstGeom prst="rect">
            <a:avLst/>
          </a:prstGeom>
          <a:noFill/>
        </p:spPr>
      </p:pic>
      <p:pic>
        <p:nvPicPr>
          <p:cNvPr id="50182" name="Picture 6" descr="http://www.astrolog.org/labyrnth/maze/thet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214290"/>
            <a:ext cx="2419328" cy="24193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57224" y="264318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Дельта, Омега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6248" y="264318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Сигма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29454" y="264318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Тета</a:t>
            </a:r>
            <a:endParaRPr lang="ru-RU" dirty="0"/>
          </a:p>
        </p:txBody>
      </p:sp>
      <p:pic>
        <p:nvPicPr>
          <p:cNvPr id="50184" name="Picture 8" descr="http://www.astrolog.org/labyrnth/maze/upsilon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3071810"/>
            <a:ext cx="2757088" cy="250033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00100" y="571501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Эпсилон</a:t>
            </a:r>
            <a:endParaRPr lang="ru-RU" dirty="0"/>
          </a:p>
        </p:txBody>
      </p:sp>
      <p:pic>
        <p:nvPicPr>
          <p:cNvPr id="50186" name="Picture 10" descr="http://www.astrolog.org/labyrnth/maze/zeta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4678" y="3000373"/>
            <a:ext cx="2428892" cy="250033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929058" y="571501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Зета</a:t>
            </a:r>
            <a:endParaRPr lang="ru-RU" dirty="0"/>
          </a:p>
        </p:txBody>
      </p:sp>
      <p:pic>
        <p:nvPicPr>
          <p:cNvPr id="50188" name="Picture 12" descr="http://www.astrolog.org/labyrnth/maze/crack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9322" y="3071810"/>
            <a:ext cx="2928958" cy="242889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929454" y="571501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Трещина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4274" name="Picture 2" descr="http://www.astrolog.org/labyrnth/maze/fract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5957895" cy="595789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500826" y="2285992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Фрактал</a:t>
            </a:r>
            <a:endParaRPr lang="ru-RU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лабиринтов по маршрутизации (типам проходов):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b="1" u="sng" dirty="0" smtClean="0"/>
              <a:t>Идеальный (односвязный)</a:t>
            </a:r>
            <a:r>
              <a:rPr lang="ru-RU" sz="2400" dirty="0" smtClean="0"/>
              <a:t>: лабиринт без петель, замкнутых контуров и недоступных областей. Из каждой точки есть ровно один путь к любой другой точке (с точки зрения теории графов - </a:t>
            </a:r>
            <a:r>
              <a:rPr lang="ru-RU" sz="2400" dirty="0" err="1" smtClean="0"/>
              <a:t>остовное</a:t>
            </a:r>
            <a:r>
              <a:rPr lang="ru-RU" sz="2400" dirty="0" smtClean="0"/>
              <a:t> дерево над множеством ячеек или вершин).</a:t>
            </a:r>
          </a:p>
          <a:p>
            <a:pPr algn="just"/>
            <a:r>
              <a:rPr lang="ru-RU" sz="2400" b="1" u="sng" dirty="0" smtClean="0"/>
              <a:t>Коса</a:t>
            </a:r>
            <a:r>
              <a:rPr lang="ru-RU" sz="2400" dirty="0" smtClean="0"/>
              <a:t>: лабиринт без каких-либо тупиков. Содержит проходы, которые переплетаются и возвращаются друг к другу.</a:t>
            </a:r>
          </a:p>
          <a:p>
            <a:pPr algn="just"/>
            <a:r>
              <a:rPr lang="ru-RU" sz="2400" b="1" u="sng" dirty="0" err="1" smtClean="0"/>
              <a:t>Одноленточный</a:t>
            </a:r>
            <a:r>
              <a:rPr lang="ru-RU" sz="2400" b="1" u="sng" dirty="0" smtClean="0"/>
              <a:t>:</a:t>
            </a:r>
            <a:r>
              <a:rPr lang="ru-RU" sz="2400" dirty="0" smtClean="0"/>
              <a:t> лабиринт с единственным длинным «змеиным» проходом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Игры  семейства “Платформы и лестницы”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http://oldgames.com.ua/articles/agames.php</a:t>
            </a:r>
          </a:p>
          <a:p>
            <a:pPr>
              <a:buNone/>
            </a:pPr>
            <a:r>
              <a:rPr lang="ru-RU" dirty="0" smtClean="0"/>
              <a:t>Основные структуры данных:</a:t>
            </a:r>
          </a:p>
          <a:p>
            <a:pPr>
              <a:buNone/>
            </a:pPr>
            <a:r>
              <a:rPr lang="ru-RU" dirty="0" smtClean="0"/>
              <a:t>- Лабиринт (зона продвижения игрока)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лабиринтов по маршрутизации (типам проходов):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b="1" u="sng" dirty="0" smtClean="0"/>
              <a:t>Разреженный: </a:t>
            </a:r>
            <a:r>
              <a:rPr lang="ru-RU" sz="2800" dirty="0" smtClean="0"/>
              <a:t>лабиринт, в котором есть проход не через каждую ячейку, с недоступными местами. </a:t>
            </a:r>
          </a:p>
          <a:p>
            <a:pPr algn="just"/>
            <a:r>
              <a:rPr lang="ru-RU" sz="2800" b="1" u="sng" dirty="0" smtClean="0"/>
              <a:t>Частичная коса</a:t>
            </a:r>
            <a:r>
              <a:rPr lang="ru-RU" sz="2800" dirty="0" smtClean="0"/>
              <a:t>: смешанный лабиринт с петлями и тупиками. </a:t>
            </a:r>
            <a:endParaRPr lang="ru-RU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500694" y="28572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Односвязный</a:t>
            </a:r>
            <a:endParaRPr lang="ru-RU" dirty="0"/>
          </a:p>
        </p:txBody>
      </p:sp>
      <p:pic>
        <p:nvPicPr>
          <p:cNvPr id="55300" name="Picture 4" descr="http://www.astrolog.org/labyrnth/maze/cruiser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142852"/>
            <a:ext cx="1714512" cy="1285886"/>
          </a:xfrm>
          <a:prstGeom prst="rect">
            <a:avLst/>
          </a:prstGeom>
          <a:noFill/>
        </p:spPr>
      </p:pic>
      <p:pic>
        <p:nvPicPr>
          <p:cNvPr id="55302" name="Picture 6" descr="http://www.astrolog.org/labyrnth/maze/brai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85728"/>
            <a:ext cx="5249098" cy="39290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5720" y="42862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Коса</a:t>
            </a:r>
            <a:endParaRPr lang="ru-RU" dirty="0"/>
          </a:p>
        </p:txBody>
      </p:sp>
      <p:pic>
        <p:nvPicPr>
          <p:cNvPr id="55304" name="Picture 8" descr="http://www.astrolog.org/labyrnth/maze/unicurs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1857363"/>
            <a:ext cx="3214710" cy="24110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786578" y="150017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err="1" smtClean="0"/>
              <a:t>Одноленточный</a:t>
            </a:r>
            <a:endParaRPr lang="ru-RU" dirty="0"/>
          </a:p>
        </p:txBody>
      </p:sp>
      <p:pic>
        <p:nvPicPr>
          <p:cNvPr id="55306" name="Picture 10" descr="http://www.astrolog.org/labyrnth/sample/sparse2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4286257"/>
            <a:ext cx="3214710" cy="207170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714744" y="600076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Разреженный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лабиринтов по текстуре (стилю проходов):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 smtClean="0"/>
              <a:t>Лабиринты со смещением: имеется преобладающее направление проходов;</a:t>
            </a:r>
          </a:p>
          <a:p>
            <a:pPr algn="just"/>
            <a:r>
              <a:rPr lang="ru-RU" sz="2400" dirty="0" smtClean="0"/>
              <a:t>Лабиринты с протяженностью: характеристика протяженности показывает, как долго тянутся прямые проходы до появления принудительных поворотов. Лабиринт с низким пробегом будет выглядеть очень случайным. Лабиринт с высоким пробегом будет иметь длинные проходы, проходящие через хороший процент лабиринта, и будет похож на микрочип.</a:t>
            </a:r>
          </a:p>
          <a:p>
            <a:pPr algn="just"/>
            <a:r>
              <a:rPr lang="ru-RU" sz="2400" dirty="0" smtClean="0"/>
              <a:t>Элита: характеристика </a:t>
            </a:r>
            <a:r>
              <a:rPr lang="ru-RU" sz="2400" dirty="0" err="1" smtClean="0"/>
              <a:t>элитности</a:t>
            </a:r>
            <a:r>
              <a:rPr lang="ru-RU" sz="2400" dirty="0" smtClean="0"/>
              <a:t> указывает длину решения относительно размера лабиринта. Элитный лабиринт обычно имеет короткое прямое решение.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лабиринтов по текстуре (стилю проходов):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 smtClean="0"/>
              <a:t>Симметричные: лабиринты с симметричными проходами (например, вращательно-симметричный относительно середины или отраженный по горизонтальной или вертикальной оси). Лабиринт может быть симметричным частично или полностью.</a:t>
            </a:r>
          </a:p>
          <a:p>
            <a:pPr algn="just"/>
            <a:r>
              <a:rPr lang="ru-RU" sz="2400" dirty="0" smtClean="0"/>
              <a:t>Однородные: алгоритм создания генерирует все возможные переходы с равной вероятностью.</a:t>
            </a:r>
          </a:p>
          <a:p>
            <a:pPr algn="just"/>
            <a:r>
              <a:rPr lang="ru-RU" sz="2400" dirty="0" smtClean="0"/>
              <a:t>«Речные»: при создании лабиринта алгоритм будет искать и очищать соседние ячейки (или стены) до создаваемого текущего.</a:t>
            </a:r>
            <a:endParaRPr lang="ru-RU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58370" name="Picture 2" descr="http://www.astrolog.org/labyrnth/maze/bia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2857496"/>
            <a:ext cx="4199280" cy="314327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643570" y="592933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Лабиринт со смещением</a:t>
            </a:r>
            <a:endParaRPr lang="ru-RU" dirty="0"/>
          </a:p>
        </p:txBody>
      </p:sp>
      <p:pic>
        <p:nvPicPr>
          <p:cNvPr id="58372" name="Picture 4" descr="http://www.astrolog.org/labyrnth/maze/ru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57496"/>
            <a:ext cx="4143404" cy="31432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5929330"/>
            <a:ext cx="450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Лабиринт с протяженностью</a:t>
            </a:r>
            <a:endParaRPr lang="ru-RU" dirty="0"/>
          </a:p>
        </p:txBody>
      </p:sp>
      <p:pic>
        <p:nvPicPr>
          <p:cNvPr id="58374" name="Picture 6" descr="http://www.astrolog.org/labyrnth/sample/elitis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285728"/>
            <a:ext cx="2857520" cy="228601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86446" y="250030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Элитный</a:t>
            </a:r>
            <a:endParaRPr lang="ru-RU" dirty="0"/>
          </a:p>
        </p:txBody>
      </p:sp>
      <p:pic>
        <p:nvPicPr>
          <p:cNvPr id="58376" name="Picture 8" descr="http://www.astrolog.org/labyrnth/maze/symmetry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214290"/>
            <a:ext cx="2276457" cy="227645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14282" y="250030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Симметричный</a:t>
            </a:r>
            <a:endParaRPr lang="ru-RU" dirty="0"/>
          </a:p>
        </p:txBody>
      </p:sp>
      <p:pic>
        <p:nvPicPr>
          <p:cNvPr id="58378" name="Picture 10" descr="http://www.astrolog.org/labyrnth/sample/aldous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14612" y="285728"/>
            <a:ext cx="2964488" cy="221457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714612" y="250030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Однородный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лабиринтов по фокусу (направленности алгоритма генерации):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/>
              <a:t>Строители стен: алгоритмы, которые фокусируются на стенах, начинаются с пустой области (или внешней границы) и добавляют стены.</a:t>
            </a:r>
          </a:p>
          <a:p>
            <a:pPr algn="just"/>
            <a:r>
              <a:rPr lang="ru-RU" sz="2400" dirty="0" smtClean="0"/>
              <a:t>Проходчики: алгоритмы, которые фокусируются на проходах, начинаются с прочного блока и вырезают проходы.</a:t>
            </a:r>
          </a:p>
          <a:p>
            <a:pPr algn="just"/>
            <a:r>
              <a:rPr lang="ru-RU" sz="2400" dirty="0" smtClean="0"/>
              <a:t>Шаблонные: алгоритм строит лабиринт по образцу.</a:t>
            </a:r>
            <a:endParaRPr lang="ru-RU" sz="2400" dirty="0"/>
          </a:p>
        </p:txBody>
      </p:sp>
      <p:pic>
        <p:nvPicPr>
          <p:cNvPr id="61442" name="Picture 2" descr="http://www.astrolog.org/labyrnth/maze/spi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571744"/>
            <a:ext cx="3786214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лабиринтов, их виды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Лабиринт - прямоугольное клеточное поле.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Выделяют 2 группы лабиринтов: </a:t>
            </a:r>
          </a:p>
          <a:p>
            <a:r>
              <a:rPr lang="ru-RU" dirty="0" smtClean="0"/>
              <a:t>лабиринты с «тонкими» стенами (стены расположены на границах клеток);</a:t>
            </a:r>
          </a:p>
          <a:p>
            <a:r>
              <a:rPr lang="ru-RU" dirty="0" smtClean="0"/>
              <a:t>лабиринты с «толстыми» стенами (некоторые клетки сами являются непроходимыми, т.е. стенами).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лабиринтов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857364"/>
            <a:ext cx="7500990" cy="391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3"/>
                </a:solidFill>
              </a:rPr>
              <a:t/>
            </a:r>
            <a:br>
              <a:rPr lang="ru-RU" sz="3600" dirty="0" smtClean="0">
                <a:solidFill>
                  <a:schemeClr val="accent3"/>
                </a:solidFill>
              </a:rPr>
            </a:br>
            <a:r>
              <a:rPr lang="ru-RU" sz="3600" b="1" u="sng" dirty="0" smtClean="0">
                <a:solidFill>
                  <a:schemeClr val="accent3"/>
                </a:solidFill>
              </a:rPr>
              <a:t>Основные задачи: </a:t>
            </a:r>
            <a:r>
              <a:rPr lang="ru-RU" sz="3600" dirty="0" smtClean="0">
                <a:solidFill>
                  <a:schemeClr val="accent3"/>
                </a:solidFill>
              </a:rPr>
              <a:t>генерация лабиринта и его решение (поиск пути)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3"/>
                </a:solidFill>
              </a:rPr>
              <a:t>Большинство видов лабиринта, в том числе и лабиринты со специальными правилами, могут быть описаны как ориентированный граф с конечным число состояний и конечным количеством вариантов переходов в каждом состоянии.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Алгоритмы создания лабиринтов разных типов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5786" y="1571612"/>
            <a:ext cx="7858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 smtClean="0">
              <a:solidFill>
                <a:schemeClr val="accent3"/>
              </a:solidFill>
            </a:endParaRPr>
          </a:p>
          <a:p>
            <a:pPr algn="just"/>
            <a:r>
              <a:rPr lang="ru-RU" sz="2800" dirty="0" smtClean="0">
                <a:solidFill>
                  <a:schemeClr val="accent3"/>
                </a:solidFill>
              </a:rPr>
              <a:t>Идея всех алгоритмов- случайная генерация элементов с соблюдением условий, присущих конкретному типу лабиринта</a:t>
            </a:r>
            <a:endParaRPr lang="ru-RU" sz="2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Игры  семейства “Платформы и лестницы”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ru-RU" sz="2800" dirty="0" smtClean="0"/>
              <a:t>Возможные действия в играх:</a:t>
            </a:r>
          </a:p>
          <a:p>
            <a:pPr algn="just"/>
            <a:r>
              <a:rPr lang="ru-RU" sz="2800" dirty="0" smtClean="0"/>
              <a:t>перемещение по  лабиринтам;</a:t>
            </a:r>
          </a:p>
          <a:p>
            <a:pPr algn="just"/>
            <a:r>
              <a:rPr lang="ru-RU" sz="2800" dirty="0" smtClean="0"/>
              <a:t>сражение с врагами;</a:t>
            </a:r>
          </a:p>
          <a:p>
            <a:pPr algn="just"/>
            <a:r>
              <a:rPr lang="ru-RU" sz="2800" dirty="0" smtClean="0"/>
              <a:t>перепрыгивание ям и ловушек;</a:t>
            </a:r>
          </a:p>
          <a:p>
            <a:pPr algn="just"/>
            <a:r>
              <a:rPr lang="ru-RU" sz="2800" dirty="0" smtClean="0"/>
              <a:t>сбор различных предметов.</a:t>
            </a:r>
          </a:p>
          <a:p>
            <a:pPr algn="just">
              <a:buNone/>
            </a:pPr>
            <a:endParaRPr lang="ru-RU" sz="2800" dirty="0" smtClean="0"/>
          </a:p>
          <a:p>
            <a:pPr marL="0" indent="0" algn="just">
              <a:buNone/>
            </a:pPr>
            <a:r>
              <a:rPr lang="ru-RU" sz="2800" dirty="0" smtClean="0"/>
              <a:t>Конечная цель-  нахождение хорошо спрятанного объекта.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Алгоритмы создания лабиринтов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725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dirty="0" smtClean="0"/>
              <a:t>1. </a:t>
            </a:r>
            <a:r>
              <a:rPr lang="ru-RU" sz="2600" b="1" u="sng" dirty="0" smtClean="0"/>
              <a:t>Рекурсивный </a:t>
            </a:r>
            <a:r>
              <a:rPr lang="ru-RU" sz="2600" b="1" u="sng" dirty="0" err="1" smtClean="0"/>
              <a:t>backtracker</a:t>
            </a:r>
            <a:r>
              <a:rPr lang="ru-RU" sz="2600" dirty="0" smtClean="0"/>
              <a:t>: алгоритм использует стек размером </a:t>
            </a:r>
            <a:r>
              <a:rPr lang="en-US" sz="2600" dirty="0" smtClean="0"/>
              <a:t>N</a:t>
            </a:r>
            <a:r>
              <a:rPr lang="uk-UA" sz="2600" dirty="0" smtClean="0"/>
              <a:t>, </a:t>
            </a:r>
            <a:r>
              <a:rPr lang="uk-UA" sz="2600" dirty="0" err="1" smtClean="0"/>
              <a:t>где</a:t>
            </a:r>
            <a:r>
              <a:rPr lang="uk-UA" sz="2600" dirty="0" smtClean="0"/>
              <a:t> </a:t>
            </a:r>
            <a:r>
              <a:rPr lang="en-US" sz="2600" dirty="0" smtClean="0"/>
              <a:t>N</a:t>
            </a:r>
            <a:r>
              <a:rPr lang="ru-RU" sz="2600" dirty="0" smtClean="0"/>
              <a:t>- число элементов лабиринта. Для каждой ячейки из стека проверяются соседние, если они заполнены- «прорезается» проход. Алгоритм заканчивает работу, когда стек пуст. </a:t>
            </a:r>
          </a:p>
        </p:txBody>
      </p:sp>
      <p:pic>
        <p:nvPicPr>
          <p:cNvPr id="35842" name="Picture 2" descr="http://www.astrolog.org/labyrnth/sample/recursiv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9999"/>
              </a:clrFrom>
              <a:clrTo>
                <a:srgbClr val="FF9999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2857488" y="3582888"/>
            <a:ext cx="3714776" cy="2775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Алгоритмы создания лабиринтов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725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dirty="0" smtClean="0"/>
              <a:t>2. </a:t>
            </a:r>
            <a:r>
              <a:rPr lang="ru-RU" sz="2600" b="1" u="sng" dirty="0" smtClean="0"/>
              <a:t>Алгоритм </a:t>
            </a:r>
            <a:r>
              <a:rPr lang="ru-RU" sz="2600" b="1" u="sng" dirty="0" err="1" smtClean="0"/>
              <a:t>Краскала</a:t>
            </a:r>
            <a:r>
              <a:rPr lang="ru-RU" sz="2600" dirty="0" smtClean="0"/>
              <a:t>:  </a:t>
            </a:r>
            <a:r>
              <a:rPr lang="ru-RU" sz="2600" dirty="0" err="1" smtClean="0"/>
              <a:t>алгоритм</a:t>
            </a:r>
            <a:r>
              <a:rPr lang="ru-RU" sz="2600" dirty="0" smtClean="0"/>
              <a:t> создания минимального </a:t>
            </a:r>
            <a:r>
              <a:rPr lang="ru-RU" sz="2600" dirty="0" err="1" smtClean="0"/>
              <a:t>остовного</a:t>
            </a:r>
            <a:r>
              <a:rPr lang="ru-RU" sz="2600" dirty="0" smtClean="0"/>
              <a:t> дерева. Требует объема памяти, пропорционального размеру лабиринта,  предполагает перечисление всех ребер (стен между ячейками)  в случайном порядке</a:t>
            </a:r>
          </a:p>
        </p:txBody>
      </p:sp>
      <p:pic>
        <p:nvPicPr>
          <p:cNvPr id="73730" name="Picture 2" descr="http://www.astrolog.org/labyrnth/sample/kruskal.gif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2643174" y="3500438"/>
            <a:ext cx="3714776" cy="2775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Алгоритмы создания совершенных лабиринтов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7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3</a:t>
            </a:r>
            <a:r>
              <a:rPr lang="ru-RU" sz="2800" b="1" u="sng" dirty="0" smtClean="0"/>
              <a:t>. Алгоритм Прима (оригинальный) </a:t>
            </a:r>
            <a:r>
              <a:rPr lang="ru-RU" sz="2800" dirty="0" smtClean="0"/>
              <a:t>для создания минимального </a:t>
            </a:r>
            <a:r>
              <a:rPr lang="ru-RU" sz="2800" dirty="0" err="1" smtClean="0"/>
              <a:t>остовного</a:t>
            </a:r>
            <a:r>
              <a:rPr lang="ru-RU" sz="2800" dirty="0" smtClean="0"/>
              <a:t> дерева. Требует объема памяти, пропорционального размеру лабиринта. Начинает работу с любой вершины, выбирая ребро прохода с наименьшим весом, соединяющее текущую точку с такой, которая в лабиринт еще не включена. Алгоритм заканчивает работу, когда нет </a:t>
            </a:r>
            <a:r>
              <a:rPr lang="ru-RU" sz="2800" dirty="0" err="1" smtClean="0"/>
              <a:t>невключенных</a:t>
            </a:r>
            <a:r>
              <a:rPr lang="ru-RU" sz="2800" dirty="0" smtClean="0"/>
              <a:t> точек.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Алгоритмы создания совершенных лабиринтов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72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4. </a:t>
            </a:r>
            <a:r>
              <a:rPr lang="ru-RU" sz="2800" b="1" u="sng" dirty="0" smtClean="0"/>
              <a:t>Алгоритм Прима (упрощенный)</a:t>
            </a:r>
            <a:r>
              <a:rPr lang="ru-RU" sz="2800" dirty="0" smtClean="0"/>
              <a:t> для создания минимального </a:t>
            </a:r>
            <a:r>
              <a:rPr lang="ru-RU" sz="2800" dirty="0" err="1" smtClean="0"/>
              <a:t>остовного</a:t>
            </a:r>
            <a:r>
              <a:rPr lang="ru-RU" sz="2800" dirty="0" smtClean="0"/>
              <a:t> дерева с одинаковыми весами ребер. Требует объема памяти, пропорционального размеру лабиринта. Начинает работу с любой вершины, случайно выбирая ребро прохода, соединяющее текущую точку с такой, которая в лабиринт еще не включена. Алгоритм заканчивает работу, когда нет </a:t>
            </a:r>
            <a:r>
              <a:rPr lang="ru-RU" sz="2800" dirty="0" err="1" smtClean="0"/>
              <a:t>невключенных</a:t>
            </a:r>
            <a:r>
              <a:rPr lang="ru-RU" sz="2800" dirty="0" smtClean="0"/>
              <a:t> точек. Алгоритм заканчивает работу, когда нет </a:t>
            </a:r>
            <a:r>
              <a:rPr lang="ru-RU" sz="2800" dirty="0" err="1" smtClean="0"/>
              <a:t>невключенных</a:t>
            </a:r>
            <a:r>
              <a:rPr lang="ru-RU" sz="2800" dirty="0" smtClean="0"/>
              <a:t> точек.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Алгоритмы создания совершенных лабиринтов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72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5. </a:t>
            </a:r>
            <a:r>
              <a:rPr lang="ru-RU" sz="2000" b="1" u="sng" dirty="0" smtClean="0"/>
              <a:t>Алгоритм Прима (модифицированный) </a:t>
            </a:r>
            <a:r>
              <a:rPr lang="ru-RU" sz="2000" dirty="0" smtClean="0"/>
              <a:t> для создания минимального связующего дерева с одинаковыми весами ребер. Суть модификации- просмотр ячеек вместо ребер. Требует объема памяти, пропорционального размеру лабиринта.  В процессе создания рассматриваются ячейки трех типов: «Входная»: ячейка является частью лабиринта и уже вырезана; «Фронтальная»: ячейка не является частью лабиринта и не бала вырезана, но является соседкой «входной»; «Выходная»: ячейка еще не входит в лабиринт, и ни одна из ее соседних ячеек не является «входной». В начале все ячейки назначаются «выходными».  Выбирается ячейка, назначается «входной», все ее соседи назначаются «фронтальными». Далее «фронтальные» ячейки перебираются случайно и вырезается проход путем назначения «входными» соседей. Алгоритм заканчивает работу, когда не осталось «выходных» ячеек.</a:t>
            </a:r>
            <a:endParaRPr lang="ru-RU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35</a:t>
            </a:fld>
            <a:endParaRPr lang="ru-RU"/>
          </a:p>
        </p:txBody>
      </p:sp>
      <p:pic>
        <p:nvPicPr>
          <p:cNvPr id="1026" name="Picture 2" descr="http://www.astrolog.org/labyrnth/sample/prim.gif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5072066" y="2928934"/>
            <a:ext cx="3838585" cy="2867560"/>
          </a:xfrm>
          <a:prstGeom prst="rect">
            <a:avLst/>
          </a:prstGeom>
          <a:noFill/>
        </p:spPr>
      </p:pic>
      <p:pic>
        <p:nvPicPr>
          <p:cNvPr id="1028" name="Picture 4" descr="http://www.astrolog.org/labyrnth/sample/kruskal.gif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rcRect/>
          <a:stretch>
            <a:fillRect/>
          </a:stretch>
        </p:blipFill>
        <p:spPr bwMode="auto">
          <a:xfrm>
            <a:off x="1142976" y="285728"/>
            <a:ext cx="3347003" cy="2500330"/>
          </a:xfrm>
          <a:prstGeom prst="rect">
            <a:avLst/>
          </a:prstGeom>
          <a:noFill/>
        </p:spPr>
      </p:pic>
      <p:pic>
        <p:nvPicPr>
          <p:cNvPr id="1030" name="Picture 6" descr="http://www.astrolog.org/labyrnth/sample/prim2.gif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</a:blip>
          <a:srcRect/>
          <a:stretch>
            <a:fillRect/>
          </a:stretch>
        </p:blipFill>
        <p:spPr bwMode="auto">
          <a:xfrm>
            <a:off x="428596" y="2928933"/>
            <a:ext cx="3857652" cy="28818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14876" y="121442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Оригинальный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5786454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Модифицированный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578645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Упрощенный</a:t>
            </a:r>
            <a:endParaRPr lang="ru-RU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Алгоритмы создания совершенных лабиринтов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72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6. </a:t>
            </a:r>
            <a:r>
              <a:rPr lang="ru-RU" sz="2800" b="1" u="sng" dirty="0" smtClean="0"/>
              <a:t>Алгоритм </a:t>
            </a:r>
            <a:r>
              <a:rPr lang="ru-RU" sz="2800" b="1" u="sng" dirty="0" err="1" smtClean="0"/>
              <a:t>Олдоса-Бродера</a:t>
            </a:r>
            <a:r>
              <a:rPr lang="ru-RU" sz="2800" b="1" u="sng" dirty="0" smtClean="0"/>
              <a:t> (</a:t>
            </a:r>
            <a:r>
              <a:rPr lang="en-US" sz="2800" b="1" u="sng" dirty="0" err="1" smtClean="0"/>
              <a:t>Aldous-Broder</a:t>
            </a:r>
            <a:r>
              <a:rPr lang="ru-RU" sz="2800" b="1" u="sng" dirty="0" smtClean="0"/>
              <a:t>)</a:t>
            </a:r>
            <a:r>
              <a:rPr lang="ru-RU" sz="2800" dirty="0" smtClean="0"/>
              <a:t> генерирует все возможные лабиринты заданного размера с равной вероятностью. Выбирается случайная точка и ее случайный сосед. Если этот сосед- </a:t>
            </a:r>
            <a:r>
              <a:rPr lang="ru-RU" sz="2800" dirty="0" err="1" smtClean="0"/>
              <a:t>невырезанная</a:t>
            </a:r>
            <a:r>
              <a:rPr lang="ru-RU" sz="2800" dirty="0" smtClean="0"/>
              <a:t> ячейка, она соединяется с предыдущей и отмечается как вырезанная. Алгоритм заканчивает работу, когда все ячейки вырезаны. </a:t>
            </a:r>
          </a:p>
          <a:p>
            <a:pPr algn="just"/>
            <a:r>
              <a:rPr lang="ru-RU" sz="2800" dirty="0" smtClean="0"/>
              <a:t>7. </a:t>
            </a:r>
            <a:r>
              <a:rPr lang="ru-RU" sz="2800" b="1" u="sng" dirty="0" smtClean="0"/>
              <a:t>Алгоритм </a:t>
            </a:r>
            <a:r>
              <a:rPr lang="ru-RU" sz="2800" b="1" u="sng" dirty="0" err="1" smtClean="0"/>
              <a:t>Вилсона</a:t>
            </a:r>
            <a:r>
              <a:rPr lang="ru-RU" sz="2800" b="1" u="sng" dirty="0" smtClean="0"/>
              <a:t> (</a:t>
            </a:r>
            <a:r>
              <a:rPr lang="en-US" sz="2800" b="1" u="sng" dirty="0" smtClean="0"/>
              <a:t>Wilson)</a:t>
            </a:r>
            <a:r>
              <a:rPr lang="en-US" sz="2800" dirty="0" smtClean="0"/>
              <a:t> - </a:t>
            </a:r>
            <a:r>
              <a:rPr lang="ru-RU" sz="2800" dirty="0" smtClean="0"/>
              <a:t>улучшенная версия алгоритма </a:t>
            </a:r>
            <a:r>
              <a:rPr lang="ru-RU" sz="2800" dirty="0" err="1" smtClean="0"/>
              <a:t>Олдоса-Бродера</a:t>
            </a:r>
            <a:r>
              <a:rPr lang="ru-RU" sz="2800" dirty="0" smtClean="0"/>
              <a:t>, более быстродействующая. </a:t>
            </a:r>
            <a:endParaRPr lang="ru-RU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37</a:t>
            </a:fld>
            <a:endParaRPr lang="ru-RU"/>
          </a:p>
        </p:txBody>
      </p:sp>
      <p:pic>
        <p:nvPicPr>
          <p:cNvPr id="74754" name="Picture 2" descr="http://www.astrolog.org/labyrnth/sample/aldous.gif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785786" y="500042"/>
            <a:ext cx="7000924" cy="52299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Алгоритмы создания совершенных лабиринтов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72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u="sng" dirty="0" smtClean="0"/>
              <a:t>8. Алгоритм охоты и уничтожения (</a:t>
            </a:r>
            <a:r>
              <a:rPr lang="en-US" sz="2400" b="1" u="sng" dirty="0" smtClean="0"/>
              <a:t>hunt and kill</a:t>
            </a:r>
            <a:r>
              <a:rPr lang="ru-RU" sz="2400" b="1" u="sng" dirty="0" smtClean="0"/>
              <a:t>)</a:t>
            </a:r>
            <a:r>
              <a:rPr lang="ru-RU" sz="2400" dirty="0" smtClean="0"/>
              <a:t>:  алгоритм эффективен с точки зрения затрат памяти, подходит для создания больших лабиринтов.  Алгоритм похож на рекурсивный </a:t>
            </a:r>
            <a:r>
              <a:rPr lang="en-US" sz="2400" dirty="0" smtClean="0"/>
              <a:t>backtracker</a:t>
            </a:r>
            <a:r>
              <a:rPr lang="ru-RU" sz="2400" dirty="0" smtClean="0"/>
              <a:t>, однако когда нет свободной ячейки рядом с текущей позицией, начинается охота: лабиринт просматривается до тех пор, пока не будет найдена некоторая ячейка рядом с уже вырезанной, после чего начинается построение в этом новом месте.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Алгоритм завершен, когда все ячейки просканированы в режиме «охоты»</a:t>
            </a:r>
            <a:endParaRPr lang="ru-RU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39</a:t>
            </a:fld>
            <a:endParaRPr lang="ru-RU"/>
          </a:p>
        </p:txBody>
      </p:sp>
      <p:pic>
        <p:nvPicPr>
          <p:cNvPr id="76802" name="Picture 2" descr="http://www.astrolog.org/labyrnth/sample/huntkill.gif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571472" y="428604"/>
            <a:ext cx="7500990" cy="5603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Возможные структуры данных: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627966" cy="4813188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/>
              <a:t>лабиринт;</a:t>
            </a:r>
          </a:p>
          <a:p>
            <a:pPr algn="just"/>
            <a:r>
              <a:rPr lang="ru-RU" sz="2400" dirty="0" smtClean="0"/>
              <a:t>таблица связей  элементов лабиринта с кодами спрайтов, служащих для отображения этого элемента на экране. </a:t>
            </a:r>
          </a:p>
          <a:p>
            <a:pPr algn="just"/>
            <a:r>
              <a:rPr lang="ru-RU" sz="2400" dirty="0" smtClean="0"/>
              <a:t>статические элементы:  лестницы как точки перехода на другой уровень или подъема по вертикальному лабиринту и т.п.;</a:t>
            </a:r>
          </a:p>
          <a:p>
            <a:pPr algn="just"/>
            <a:r>
              <a:rPr lang="ru-RU" sz="2400" dirty="0" smtClean="0"/>
              <a:t>двери и ключи или рычаги для их открытия;</a:t>
            </a:r>
          </a:p>
          <a:p>
            <a:pPr algn="just"/>
            <a:r>
              <a:rPr lang="ru-RU" sz="2400" dirty="0" smtClean="0"/>
              <a:t>предметы, помогающие или мешающие герою (</a:t>
            </a:r>
            <a:r>
              <a:rPr lang="ru-RU" sz="2400" dirty="0" err="1" smtClean="0"/>
              <a:t>PowerUp</a:t>
            </a:r>
            <a:r>
              <a:rPr lang="ru-RU" sz="2400" dirty="0" smtClean="0"/>
              <a:t>):  оружие, дополнительные жизни,  предметы, позволяющие быстрее передвигаться. Их распределение может задаваться сценаристом изначально либо быть случайным.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Алгоритмы создания совершенных лабиринтов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4286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9. </a:t>
            </a:r>
            <a:r>
              <a:rPr lang="ru-RU" sz="2800" b="1" u="sng" dirty="0" smtClean="0"/>
              <a:t>Алгоритм растущего дерева (</a:t>
            </a:r>
            <a:r>
              <a:rPr lang="en-US" sz="2800" b="1" u="sng" dirty="0" smtClean="0"/>
              <a:t>growing tree)</a:t>
            </a:r>
            <a:endParaRPr lang="ru-RU" sz="2800" dirty="0"/>
          </a:p>
        </p:txBody>
      </p:sp>
      <p:pic>
        <p:nvPicPr>
          <p:cNvPr id="5" name="Picture 2" descr="http://www.astrolog.org/labyrnth/sample/tree.gif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285720" y="2928935"/>
            <a:ext cx="4112032" cy="30718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14876" y="1285860"/>
            <a:ext cx="4214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10. Алгоритм растущего леса (</a:t>
            </a:r>
            <a:r>
              <a:rPr lang="en-US" sz="2800" b="1" u="sng" dirty="0" smtClean="0"/>
              <a:t>Growing forest</a:t>
            </a:r>
            <a:r>
              <a:rPr lang="ru-RU" sz="2800" b="1" u="sng" dirty="0" smtClean="0"/>
              <a:t>)</a:t>
            </a:r>
            <a:endParaRPr lang="ru-RU" sz="2800" dirty="0"/>
          </a:p>
        </p:txBody>
      </p:sp>
      <p:pic>
        <p:nvPicPr>
          <p:cNvPr id="7" name="Picture 2" descr="http://www.astrolog.org/labyrnth/sample/forest.gif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rcRect/>
          <a:stretch>
            <a:fillRect/>
          </a:stretch>
        </p:blipFill>
        <p:spPr bwMode="auto">
          <a:xfrm>
            <a:off x="4786314" y="2928935"/>
            <a:ext cx="4071966" cy="3041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Алгоритмы создания совершенных лабиринтов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11. Алгоритм </a:t>
            </a:r>
            <a:r>
              <a:rPr lang="ru-RU" sz="2800" b="1" u="sng" dirty="0" err="1" smtClean="0"/>
              <a:t>Эллера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pic>
        <p:nvPicPr>
          <p:cNvPr id="5" name="Picture 2" descr="http://www.astrolog.org/labyrnth/sample/eller.gif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357158" y="2571744"/>
            <a:ext cx="4000528" cy="31469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86314" y="1500174"/>
            <a:ext cx="4143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12. Рекурсивное разделение</a:t>
            </a:r>
            <a:endParaRPr lang="ru-RU" sz="2800" dirty="0"/>
          </a:p>
        </p:txBody>
      </p:sp>
      <p:pic>
        <p:nvPicPr>
          <p:cNvPr id="7" name="Picture 2" descr="http://www.astrolog.org/labyrnth/sample/division.gif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rcRect/>
          <a:stretch>
            <a:fillRect/>
          </a:stretch>
        </p:blipFill>
        <p:spPr bwMode="auto">
          <a:xfrm>
            <a:off x="4714876" y="2571744"/>
            <a:ext cx="4214842" cy="357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Алгоритмы создания совершенных лабиринтов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72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12. Двоичное дерево</a:t>
            </a:r>
            <a:r>
              <a:rPr lang="ru-RU" sz="2800" dirty="0" smtClean="0"/>
              <a:t>: самый простой и быстрый алгоритм, однако созданные им лабиринты имеют очень смещенную текстуру. Для каждой ячейки создается проход</a:t>
            </a:r>
            <a:r>
              <a:rPr lang="en-US" sz="2800" dirty="0" smtClean="0"/>
              <a:t> </a:t>
            </a:r>
            <a:r>
              <a:rPr lang="ru-RU" sz="2800" dirty="0" smtClean="0"/>
              <a:t>либо вправо, либо влево. Действия в ячейке не зависят от других - это алгоритм генерации лабиринтов без затрат памяти, без ограничений на размер создаваемого лабиринта.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43</a:t>
            </a:fld>
            <a:endParaRPr lang="ru-RU"/>
          </a:p>
        </p:txBody>
      </p:sp>
      <p:pic>
        <p:nvPicPr>
          <p:cNvPr id="87042" name="Picture 2" descr="http://www.astrolog.org/labyrnth/sample/binar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785926"/>
            <a:ext cx="4500594" cy="450059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596" y="214290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u="sng" dirty="0" smtClean="0"/>
              <a:t>Отличия создаваемых лабиринтов:</a:t>
            </a:r>
            <a:r>
              <a:rPr lang="ru-RU" sz="2400" dirty="0" smtClean="0"/>
              <a:t> отсутствие перекрестков; выходы их тупиков – только вверх или влево; проходы по диагонали от верхнего левого к нижнему правому углу.</a:t>
            </a:r>
          </a:p>
          <a:p>
            <a:pPr algn="just"/>
            <a:endParaRPr lang="ru-RU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Алгоритмы создания совершенных лабиринтов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72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13. </a:t>
            </a:r>
            <a:r>
              <a:rPr lang="ru-RU" sz="2800" b="1" u="sng" dirty="0" err="1" smtClean="0"/>
              <a:t>Sidewinder</a:t>
            </a:r>
            <a:r>
              <a:rPr lang="ru-RU" sz="2800" b="1" u="sng" dirty="0" smtClean="0"/>
              <a:t> </a:t>
            </a:r>
            <a:r>
              <a:rPr lang="ru-RU" sz="2800" b="1" u="sng" dirty="0" err="1" smtClean="0"/>
              <a:t>Mazes</a:t>
            </a:r>
            <a:r>
              <a:rPr lang="ru-RU" sz="2800" b="1" u="sng" dirty="0" smtClean="0"/>
              <a:t>:</a:t>
            </a:r>
            <a:r>
              <a:rPr lang="ru-RU" sz="2800" b="1" dirty="0" smtClean="0"/>
              <a:t> </a:t>
            </a:r>
            <a:r>
              <a:rPr lang="ru-RU" sz="2800" dirty="0" smtClean="0"/>
              <a:t>Лабиринт генерируется по одной строке за раз: для каждой ячейки случайным образом решается, создавать ли проход, ведущий вправо. Если нет, рассматривается только что завершенный горизонтальный проход, сформированный текущей ячейкой, и любые ячейки слева, из которых создавались проходы, ведущие к нему. </a:t>
            </a:r>
            <a:endParaRPr lang="ru-RU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45</a:t>
            </a:fld>
            <a:endParaRPr lang="ru-RU"/>
          </a:p>
        </p:txBody>
      </p:sp>
      <p:pic>
        <p:nvPicPr>
          <p:cNvPr id="89090" name="Picture 2" descr="http://www.astrolog.org/labyrnth/sample/sidewi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857232"/>
            <a:ext cx="4848225" cy="48482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596" y="285728"/>
            <a:ext cx="321471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Особенности:</a:t>
            </a:r>
            <a:r>
              <a:rPr lang="ru-RU" sz="2800" dirty="0" smtClean="0"/>
              <a:t> один длинный проход от верхнего края, отсутствие тупиков с проходом вниз; правильный путь </a:t>
            </a:r>
            <a:r>
              <a:rPr lang="ru-RU" sz="2800" dirty="0" err="1" smtClean="0"/>
              <a:t>пости</a:t>
            </a:r>
            <a:r>
              <a:rPr lang="ru-RU" sz="2800" dirty="0" smtClean="0"/>
              <a:t> прямолинейный, но есть много длинных ложных путей, ведущих сверху вниз.</a:t>
            </a:r>
            <a:endParaRPr lang="ru-RU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алгоритмов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857364"/>
            <a:ext cx="75009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1. </a:t>
            </a:r>
            <a:r>
              <a:rPr lang="ru-RU" sz="2800" b="1" u="sng" dirty="0" err="1" smtClean="0"/>
              <a:t>Dead</a:t>
            </a:r>
            <a:r>
              <a:rPr lang="ru-RU" sz="2800" b="1" u="sng" dirty="0" smtClean="0"/>
              <a:t> </a:t>
            </a:r>
            <a:r>
              <a:rPr lang="ru-RU" sz="2800" b="1" u="sng" dirty="0" err="1" smtClean="0"/>
              <a:t>End</a:t>
            </a:r>
            <a:r>
              <a:rPr lang="ru-RU" sz="2800" dirty="0" smtClean="0"/>
              <a:t>: это приблизительный процент клеток, которые являются тупиками в 2D-лабиринте, созданном с помощью алгоритма. </a:t>
            </a:r>
          </a:p>
          <a:p>
            <a:pPr algn="just"/>
            <a:r>
              <a:rPr lang="ru-RU" sz="2800" b="1" u="sng" dirty="0" smtClean="0"/>
              <a:t>2. Тип</a:t>
            </a:r>
            <a:r>
              <a:rPr lang="ru-RU" sz="2800" dirty="0" smtClean="0"/>
              <a:t>: алгоритм основан на дереве либо на множествах. </a:t>
            </a:r>
          </a:p>
          <a:p>
            <a:pPr algn="just"/>
            <a:r>
              <a:rPr lang="ru-RU" sz="2800" b="1" u="sng" dirty="0" smtClean="0"/>
              <a:t>3. Фокус:</a:t>
            </a:r>
            <a:r>
              <a:rPr lang="ru-RU" sz="2800" dirty="0" smtClean="0"/>
              <a:t> вырезание проходов или добавление стен. </a:t>
            </a:r>
            <a:endParaRPr lang="ru-RU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алгоритмов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857364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4. </a:t>
            </a:r>
            <a:r>
              <a:rPr lang="ru-RU" sz="2800" b="1" u="sng" dirty="0" err="1" smtClean="0"/>
              <a:t>Bias</a:t>
            </a:r>
            <a:r>
              <a:rPr lang="ru-RU" sz="2800" b="1" u="sng" dirty="0" smtClean="0"/>
              <a:t> </a:t>
            </a:r>
            <a:r>
              <a:rPr lang="ru-RU" sz="2800" b="1" u="sng" dirty="0" err="1" smtClean="0"/>
              <a:t>Free</a:t>
            </a:r>
            <a:r>
              <a:rPr lang="ru-RU" sz="2800" b="1" u="sng" dirty="0" smtClean="0"/>
              <a:t>:</a:t>
            </a:r>
            <a:r>
              <a:rPr lang="ru-RU" sz="2800" dirty="0" smtClean="0"/>
              <a:t> генерация лабиринта одинаково во всех направлениях</a:t>
            </a:r>
          </a:p>
          <a:p>
            <a:pPr algn="just"/>
            <a:r>
              <a:rPr lang="ru-RU" sz="2800" b="1" u="sng" dirty="0" smtClean="0"/>
              <a:t>5. Однородность:</a:t>
            </a:r>
            <a:r>
              <a:rPr lang="ru-RU" sz="2800" dirty="0" smtClean="0"/>
              <a:t> способность генерировать все возможные лабиринты  равной вероятностью («Да» - полностью однородный, «Нет»- может потенциально генерировать все возможные лабиринты в любом пространстве, но не с равной вероятностью, «Никогда»- существуют лабиринты, которые алгоритм не может генерировать). </a:t>
            </a:r>
            <a:endParaRPr lang="ru-RU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алгоритмов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857364"/>
            <a:ext cx="8215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6. Память:</a:t>
            </a:r>
            <a:r>
              <a:rPr lang="ru-RU" sz="2800" dirty="0" smtClean="0"/>
              <a:t> сколько дополнительной памяти или стека требуется для реализации алгоритма. </a:t>
            </a:r>
          </a:p>
          <a:p>
            <a:pPr algn="just"/>
            <a:r>
              <a:rPr lang="ru-RU" sz="2800" b="1" u="sng" dirty="0" smtClean="0"/>
              <a:t>7. Время генерации</a:t>
            </a:r>
            <a:endParaRPr lang="ru-RU" sz="2800" dirty="0" smtClean="0"/>
          </a:p>
          <a:p>
            <a:pPr algn="just"/>
            <a:r>
              <a:rPr lang="ru-RU" sz="2800" b="1" u="sng" dirty="0" smtClean="0"/>
              <a:t>8. Решение:</a:t>
            </a:r>
            <a:r>
              <a:rPr lang="ru-RU" sz="2800" dirty="0" smtClean="0"/>
              <a:t> доля клеток лабиринта, через которые проходит путь решения с начальной и конечной точкой в противоположных углах (для типичного лабиринта, созданного алгоритмом). </a:t>
            </a:r>
            <a:endParaRPr lang="ru-RU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49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5720" y="285728"/>
          <a:ext cx="8643996" cy="5929354"/>
        </p:xfrm>
        <a:graphic>
          <a:graphicData uri="http://schemas.openxmlformats.org/drawingml/2006/table">
            <a:tbl>
              <a:tblPr/>
              <a:tblGrid>
                <a:gridCol w="960444"/>
                <a:gridCol w="960444"/>
                <a:gridCol w="960444"/>
                <a:gridCol w="960444"/>
                <a:gridCol w="960444"/>
                <a:gridCol w="960444"/>
                <a:gridCol w="960444"/>
                <a:gridCol w="960444"/>
                <a:gridCol w="960444"/>
              </a:tblGrid>
              <a:tr h="237087">
                <a:tc>
                  <a:txBody>
                    <a:bodyPr/>
                    <a:lstStyle/>
                    <a:p>
                      <a:r>
                        <a:rPr lang="en-US" sz="1100" b="1" dirty="0"/>
                        <a:t>Algorithm</a:t>
                      </a:r>
                      <a:endParaRPr lang="en-US" sz="1100" dirty="0"/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Dead End %</a:t>
                      </a:r>
                      <a:endParaRPr lang="en-US" sz="1100"/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Type</a:t>
                      </a:r>
                      <a:endParaRPr lang="en-US" sz="1100"/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Focus</a:t>
                      </a:r>
                      <a:endParaRPr lang="en-US" sz="1100"/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Bias Free?</a:t>
                      </a:r>
                      <a:endParaRPr lang="en-US" sz="1100"/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Uniform?</a:t>
                      </a:r>
                      <a:endParaRPr lang="en-US" sz="1100"/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Memory</a:t>
                      </a:r>
                      <a:endParaRPr lang="en-US" sz="1100"/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Time</a:t>
                      </a:r>
                      <a:endParaRPr lang="en-US" sz="1100"/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Solution %</a:t>
                      </a:r>
                      <a:endParaRPr lang="en-US" sz="1100"/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824">
                <a:tc>
                  <a:txBody>
                    <a:bodyPr/>
                    <a:lstStyle/>
                    <a:p>
                      <a:r>
                        <a:rPr lang="en-US" sz="1100"/>
                        <a:t>Unicursal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Wall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never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N^2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379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100.0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n-US" sz="1100"/>
                        <a:t>Recursive Backtracker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10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Passage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never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N^2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27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19.0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087">
                <a:tc>
                  <a:txBody>
                    <a:bodyPr/>
                    <a:lstStyle/>
                    <a:p>
                      <a:r>
                        <a:rPr lang="en-US" sz="1100"/>
                        <a:t>Hunt and Kill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11 (21)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Passage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never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100 (143)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9.5 (3.9)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n-US" sz="1100"/>
                        <a:t>Recursive Division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23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Wall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never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N*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10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7.2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824">
                <a:tc>
                  <a:txBody>
                    <a:bodyPr/>
                    <a:lstStyle/>
                    <a:p>
                      <a:r>
                        <a:rPr lang="en-US" sz="1100"/>
                        <a:t>Binary 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25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Set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Either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never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0*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10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2.0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824">
                <a:tc>
                  <a:txBody>
                    <a:bodyPr/>
                    <a:lstStyle/>
                    <a:p>
                      <a:r>
                        <a:rPr lang="en-US" sz="1100"/>
                        <a:t>Sidewinder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27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Set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Either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never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0*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12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2.6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n-US" sz="1100"/>
                        <a:t>Eller's Algorithm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28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Set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Either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N*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4.2 (3.2)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n-US" sz="1100"/>
                        <a:t>Wilson's Algorithm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29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Either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N^2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48 (25)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4.5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n-US" sz="1100"/>
                        <a:t>Aldous-Broder Algorithm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29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Either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279 (208)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4.5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n-US" sz="1100"/>
                        <a:t>Kruskal's Algorithm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30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Set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Either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N^2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33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4.1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6000">
                <a:tc>
                  <a:txBody>
                    <a:bodyPr/>
                    <a:lstStyle/>
                    <a:p>
                      <a:r>
                        <a:rPr lang="en-US" sz="1100"/>
                        <a:t>Prim's Algorithm (true)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30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Either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N^2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160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4.1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6000">
                <a:tc>
                  <a:txBody>
                    <a:bodyPr/>
                    <a:lstStyle/>
                    <a:p>
                      <a:r>
                        <a:rPr lang="en-US" sz="1100"/>
                        <a:t>Prim's Algorithm (simplified)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32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Either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N^2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59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2.3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6000">
                <a:tc>
                  <a:txBody>
                    <a:bodyPr/>
                    <a:lstStyle/>
                    <a:p>
                      <a:r>
                        <a:rPr lang="en-US" sz="1100"/>
                        <a:t>Prim's Algorithm (modified)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36 (31)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Either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N^2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30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2.3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824">
                <a:tc>
                  <a:txBody>
                    <a:bodyPr/>
                    <a:lstStyle/>
                    <a:p>
                      <a:r>
                        <a:rPr lang="en-US" sz="1100"/>
                        <a:t>Growing 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49 (39)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Tree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Either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N^2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48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11.0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en-US" sz="1100"/>
                        <a:t>Growing Forest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49 (39)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Both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Either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N^2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76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11.0</a:t>
                      </a:r>
                    </a:p>
                  </a:txBody>
                  <a:tcPr marL="15875" marR="15875" marT="7937" marB="7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Персонажи: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 smtClean="0"/>
              <a:t>Ключевой объект – ГЕРОЙ со своими  характеристиками: запас энергии или количество жизней, наличие и тип вооружения, запас боеприпасов, найденные предметы и очки. </a:t>
            </a:r>
          </a:p>
          <a:p>
            <a:pPr algn="just"/>
            <a:r>
              <a:rPr lang="ru-RU" sz="2800" dirty="0" smtClean="0"/>
              <a:t>Монстры-противники со своими атрибутами: тип, координаты,  поведение.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Алгоритм </a:t>
            </a:r>
            <a:r>
              <a:rPr lang="ru-RU" sz="2800" b="1" dirty="0" err="1" smtClean="0"/>
              <a:t>Эллера</a:t>
            </a:r>
            <a:r>
              <a:rPr lang="ru-RU" sz="2800" b="1" dirty="0" smtClean="0"/>
              <a:t> (</a:t>
            </a:r>
            <a:r>
              <a:rPr lang="en-US" sz="2800" b="1" dirty="0" smtClean="0"/>
              <a:t>Eller’s)</a:t>
            </a:r>
            <a:r>
              <a:rPr lang="ru-RU" sz="2800" b="1" dirty="0" smtClean="0"/>
              <a:t> для генерации </a:t>
            </a:r>
            <a:r>
              <a:rPr lang="en-US" sz="2800" b="1" dirty="0" smtClean="0"/>
              <a:t>2D-</a:t>
            </a:r>
            <a:r>
              <a:rPr lang="ru-RU" sz="2800" b="1" dirty="0" smtClean="0"/>
              <a:t>лабиринтов с тонкими стенами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Алгоритм </a:t>
            </a:r>
            <a:r>
              <a:rPr lang="ru-RU" dirty="0" err="1" smtClean="0"/>
              <a:t>Эллера</a:t>
            </a:r>
            <a:r>
              <a:rPr lang="ru-RU" dirty="0" smtClean="0"/>
              <a:t> позволяет создавать лабиринты, имеющие только один путь между двумя точками. Алгоритм очень быстрый, эффективно использует память (пропорционально числу строк). 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Это позволяет создавать лабиринты большого размера при ограниченных размерах памяти.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Общая идея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Общая идея алгоритма заключается в построчной генерации, где между каждыми двумя клетками строки при определенных условиях (чтобы не было циклов и недоступных клеток) случайным образом возникает стенка. При этом в конце все клетки окажутся «в одном множестве», что будет означать, что между каждыми двумя клетками существует путь.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Хранить карту лабиринта можно в двух двумерных массивах: для вертикальных стенок и горизонтальных, соответственно.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42946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Шаги алгоритма</a:t>
            </a:r>
            <a:br>
              <a:rPr lang="ru-RU" sz="2000" b="1" dirty="0" smtClean="0"/>
            </a:br>
            <a:r>
              <a:rPr lang="ru-RU" sz="2000" b="1" dirty="0" smtClean="0"/>
              <a:t>(предполагается, что самая левая ячейка имеет границу слева, а самая правая — справа.)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ru-RU" sz="2800" dirty="0" smtClean="0"/>
              <a:t>Создать первую строку. Ни одна ячейка не будет являться частью ни одного множества.</a:t>
            </a:r>
          </a:p>
          <a:p>
            <a:pPr marL="514350" indent="-514350" algn="just">
              <a:buAutoNum type="arabicPeriod"/>
            </a:pPr>
            <a:endParaRPr lang="ru-RU" sz="2800" dirty="0" smtClean="0"/>
          </a:p>
          <a:p>
            <a:pPr marL="514350" indent="-514350" algn="just">
              <a:buNone/>
            </a:pPr>
            <a:endParaRPr lang="ru-RU" sz="2800" dirty="0" smtClean="0"/>
          </a:p>
          <a:p>
            <a:pPr marL="0" indent="0" algn="just">
              <a:buNone/>
            </a:pPr>
            <a:r>
              <a:rPr lang="ru-RU" sz="2800" dirty="0" smtClean="0"/>
              <a:t>2. Включить ячейки, не входящие в множества, свои уникальные множества.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842248" cy="457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 smtClean="0"/>
              <a:t>3. Создать правые границы, двигаясь слева направо:</a:t>
            </a:r>
          </a:p>
          <a:p>
            <a:pPr marL="546100" indent="0" algn="just">
              <a:buNone/>
            </a:pPr>
            <a:r>
              <a:rPr lang="ru-RU" sz="2800" dirty="0" smtClean="0"/>
              <a:t> 3.1. Случайно выбрать, добавлять границу или нет</a:t>
            </a:r>
          </a:p>
          <a:p>
            <a:pPr marL="1171575" indent="0" algn="just">
              <a:buNone/>
            </a:pPr>
            <a:r>
              <a:rPr lang="ru-RU" sz="2800" dirty="0" smtClean="0"/>
              <a:t> 3.1.1. Если текущая ячейка и ячейка справа принадлежат одному множеству, то создать границу между ними для                    предотвращения зацикливаний</a:t>
            </a:r>
          </a:p>
          <a:p>
            <a:pPr marL="1171575" indent="0" algn="just">
              <a:buNone/>
            </a:pPr>
            <a:r>
              <a:rPr lang="ru-RU" sz="2800" dirty="0" smtClean="0"/>
              <a:t>3.1.2. Если решено не добавлять границу, то объединить два множества в которых находится текущая ячейка и ячейка справа.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Шаги алгоритма  (продолжение)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4294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Шаги алгоритма  (продолжение)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 smtClean="0"/>
              <a:t>4. Создать границы снизу, двигаясь слева направо:</a:t>
            </a:r>
          </a:p>
          <a:p>
            <a:pPr marL="625475" indent="0" algn="just">
              <a:buNone/>
            </a:pPr>
            <a:r>
              <a:rPr lang="ru-RU" sz="2800" dirty="0" smtClean="0"/>
              <a:t>4.1 Случайно выбрать, добавлять границу или нет (каждое множество должно иметь хотя бы одну ячейку без нижней границы для предотвращения изолирования областей)</a:t>
            </a:r>
          </a:p>
          <a:p>
            <a:pPr marL="1171575" indent="0" algn="just">
              <a:buNone/>
            </a:pPr>
            <a:r>
              <a:rPr lang="ru-RU" sz="2800" dirty="0" smtClean="0"/>
              <a:t> 4.1.1 Если ячейка в своем множестве одна, то не создавать границу снизу</a:t>
            </a:r>
          </a:p>
          <a:p>
            <a:pPr marL="1171575" indent="0" algn="just">
              <a:buNone/>
            </a:pPr>
            <a:r>
              <a:rPr lang="ru-RU" sz="2800" dirty="0" smtClean="0"/>
              <a:t> 4.1.2.Если ячейка одна в своем множестве без нижней границы, то не создавать нижнюю границу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 smtClean="0"/>
              <a:t>5. Нужно ли вы дальше добавлять строки или закончить лабиринт?</a:t>
            </a:r>
          </a:p>
          <a:p>
            <a:pPr marL="546100" indent="0" algn="just">
              <a:buNone/>
            </a:pPr>
            <a:r>
              <a:rPr lang="ru-RU" sz="2800" dirty="0" smtClean="0"/>
              <a:t>5.1. Если нужно добавить еще одну строку, то:</a:t>
            </a:r>
          </a:p>
          <a:p>
            <a:pPr marL="1171575" indent="0" algn="just">
              <a:buNone/>
            </a:pPr>
            <a:r>
              <a:rPr lang="ru-RU" sz="2800" dirty="0" smtClean="0"/>
              <a:t>5.1.1. Вывести текущую строку</a:t>
            </a:r>
          </a:p>
          <a:p>
            <a:pPr marL="1171575" indent="0" algn="just">
              <a:buNone/>
            </a:pPr>
            <a:r>
              <a:rPr lang="ru-RU" sz="2800" dirty="0" smtClean="0"/>
              <a:t>5.1.2. Удалить все правые границы</a:t>
            </a:r>
          </a:p>
          <a:p>
            <a:pPr marL="1171575" indent="0" algn="just">
              <a:buNone/>
            </a:pPr>
            <a:r>
              <a:rPr lang="ru-RU" sz="2800" dirty="0" smtClean="0"/>
              <a:t>5.1.3. Удалить ячейки с нижней границей из их множества</a:t>
            </a:r>
          </a:p>
          <a:p>
            <a:pPr marL="1171575" indent="0" algn="just">
              <a:buNone/>
            </a:pPr>
            <a:r>
              <a:rPr lang="ru-RU" sz="2800" dirty="0" smtClean="0"/>
              <a:t>5.1.4. Удалить все нижние границы</a:t>
            </a:r>
          </a:p>
          <a:p>
            <a:pPr marL="1171575" indent="0" algn="just">
              <a:buNone/>
            </a:pPr>
            <a:r>
              <a:rPr lang="ru-RU" sz="2800" dirty="0" smtClean="0"/>
              <a:t>5.1.5. Перейти к  шагу 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Шаги алгоритма  (продолжение)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4294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Шаги алгоритма  (продолжение)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 smtClean="0"/>
              <a:t>5.2. Если нужно закончить лабиринт, то:</a:t>
            </a:r>
          </a:p>
          <a:p>
            <a:pPr marL="0" indent="0" algn="just">
              <a:buNone/>
            </a:pPr>
            <a:r>
              <a:rPr lang="ru-RU" sz="2800" dirty="0" smtClean="0"/>
              <a:t>        5.2.1. Добавить нижнюю границу к каждой ячейке</a:t>
            </a:r>
          </a:p>
          <a:p>
            <a:pPr marL="0" indent="0" algn="just">
              <a:buNone/>
            </a:pPr>
            <a:r>
              <a:rPr lang="ru-RU" sz="2800" dirty="0" smtClean="0"/>
              <a:t>        5.2.2. Двигаясь слева направо:</a:t>
            </a:r>
          </a:p>
          <a:p>
            <a:pPr marL="1620838" indent="0" algn="just">
              <a:buNone/>
            </a:pPr>
            <a:r>
              <a:rPr lang="ru-RU" sz="2800" dirty="0" smtClean="0"/>
              <a:t>Если текущая ячейка и ячейка справа члены разных множеств, то:</a:t>
            </a:r>
          </a:p>
          <a:p>
            <a:pPr marL="2422525" indent="0" algn="just">
              <a:buNone/>
            </a:pPr>
            <a:r>
              <a:rPr lang="ru-RU" sz="2800" dirty="0" smtClean="0"/>
              <a:t>Удалить правую границу;</a:t>
            </a:r>
          </a:p>
          <a:p>
            <a:pPr marL="2422525" indent="0" algn="just">
              <a:buNone/>
            </a:pPr>
            <a:r>
              <a:rPr lang="ru-RU" sz="2800" dirty="0" smtClean="0"/>
              <a:t>Объединить множества текущей ячейки и ячейки справа;</a:t>
            </a:r>
          </a:p>
          <a:p>
            <a:pPr marL="2422525" indent="0" algn="just">
              <a:buNone/>
            </a:pPr>
            <a:r>
              <a:rPr lang="ru-RU" sz="2800" dirty="0" smtClean="0"/>
              <a:t>Вывести завершающую строку.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работы алгоритма.</a:t>
            </a:r>
            <a:br>
              <a:rPr lang="ru-RU" dirty="0" smtClean="0"/>
            </a:br>
            <a:r>
              <a:rPr lang="ru-RU" dirty="0" smtClean="0"/>
              <a:t>Шаг 1: создание первой строки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57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857364"/>
            <a:ext cx="6200803" cy="133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ru-RU" sz="2400" dirty="0" smtClean="0"/>
              <a:t>Шаг 2: Присоединим все ячейки, не принадлежащие множествам, к свои новым множествам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58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928802"/>
            <a:ext cx="550159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ru-RU" sz="2400" dirty="0" smtClean="0"/>
              <a:t>Шаг 3: Создадим границы справа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59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928802"/>
            <a:ext cx="638982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3429000"/>
            <a:ext cx="857256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3"/>
                </a:solidFill>
              </a:rPr>
              <a:t>Если решили не создавать границу, то объединим множества: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4572008"/>
            <a:ext cx="623974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Специальные алгоритмы: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 smtClean="0"/>
              <a:t>Определение пересечения объектов;</a:t>
            </a:r>
          </a:p>
          <a:p>
            <a:pPr algn="just"/>
            <a:r>
              <a:rPr lang="ru-RU" sz="2800" dirty="0" smtClean="0"/>
              <a:t>Прорисовка поведения персонажа на скользких, наклонных поверхностях; </a:t>
            </a:r>
          </a:p>
          <a:p>
            <a:pPr algn="just"/>
            <a:r>
              <a:rPr lang="ru-RU" sz="2800" smtClean="0"/>
              <a:t>Реализация стрельбы, </a:t>
            </a:r>
            <a:r>
              <a:rPr lang="ru-RU" sz="2800" dirty="0" smtClean="0"/>
              <a:t>когда герой может </a:t>
            </a:r>
            <a:r>
              <a:rPr lang="ru-RU" sz="2800" dirty="0" err="1" smtClean="0"/>
              <a:t>уворачиваться</a:t>
            </a:r>
            <a:r>
              <a:rPr lang="ru-RU" sz="2800" dirty="0" smtClean="0"/>
              <a:t> от летящих в него пуль и прочих предметов.</a:t>
            </a:r>
          </a:p>
          <a:p>
            <a:pPr algn="just"/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ru-RU" sz="2400" dirty="0" smtClean="0"/>
              <a:t>Шаг 3: Создадим границы справа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60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71612"/>
            <a:ext cx="638982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2428868"/>
            <a:ext cx="857256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3"/>
                </a:solidFill>
              </a:rPr>
              <a:t>Если решили не создавать границу, то объединим множества: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3214686"/>
            <a:ext cx="623974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4143380"/>
            <a:ext cx="621510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5091131"/>
            <a:ext cx="6215106" cy="133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ru-RU" sz="2400" dirty="0" smtClean="0"/>
              <a:t>Шаг 4: Создание нижних границ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57256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accent3"/>
                </a:solidFill>
              </a:rPr>
              <a:t>Убедимся, что каждое множество ячеек имеет хотя бы одну ячейку без нижней границы (иначе будут созданы изолированные области):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877" y="3143248"/>
            <a:ext cx="719961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ru-RU" sz="2400" dirty="0" smtClean="0"/>
              <a:t>Шаг 5А: Создание новой строки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5720" y="3214686"/>
            <a:ext cx="85725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accent3"/>
                </a:solidFill>
              </a:rPr>
              <a:t>Удалим правые границы: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4"/>
            <a:ext cx="75628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000504"/>
            <a:ext cx="627511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71472" y="214290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3"/>
                </a:solidFill>
              </a:rPr>
              <a:t>Если ячейка имеет нижнюю границу, удалим ее из множества:</a:t>
            </a:r>
            <a:endParaRPr lang="ru-RU" sz="28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285992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3"/>
                </a:solidFill>
              </a:rPr>
              <a:t>Удалим нижние границы:</a:t>
            </a:r>
            <a:endParaRPr lang="ru-RU" sz="2800" dirty="0">
              <a:solidFill>
                <a:schemeClr val="accent3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5720" y="3857628"/>
            <a:ext cx="8534400" cy="7589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Продолжая с шага 2: Присоединим ячейки, не принадлежащие множествам, к своим уникальным множествам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14422"/>
            <a:ext cx="55054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86058"/>
            <a:ext cx="5786478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5143512"/>
            <a:ext cx="5857916" cy="108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3: Добавим границы справа</a:t>
            </a:r>
            <a:endParaRPr lang="ru-RU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00174"/>
            <a:ext cx="7839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81288"/>
            <a:ext cx="7924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4286256"/>
            <a:ext cx="79248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42910" y="2928934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chemeClr val="accent3"/>
                </a:solidFill>
              </a:rPr>
              <a:t>Следующие две ячейки принадлежат одному множеству, поэтому ОБЯЗАТЕЛЬНО добавляем  границу (иначе будут циклы):</a:t>
            </a:r>
            <a:endParaRPr lang="ru-RU" sz="2400" dirty="0">
              <a:solidFill>
                <a:schemeClr val="accent3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85728"/>
            <a:ext cx="773687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071942"/>
            <a:ext cx="8143932" cy="209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Шаг 4: нижние границы (хотя бы одна ячейка из множества не должна иметь нижней границы)</a:t>
            </a:r>
            <a:endParaRPr lang="ru-RU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49"/>
            <a:ext cx="6929486" cy="136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5"/>
          <p:cNvSpPr txBox="1">
            <a:spLocks/>
          </p:cNvSpPr>
          <p:nvPr/>
        </p:nvSpPr>
        <p:spPr>
          <a:xfrm>
            <a:off x="285720" y="3143248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Добавляем еще строку: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100532"/>
            <a:ext cx="69723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67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Шаг 5Б: Завершение лабиринта</a:t>
            </a:r>
            <a:endParaRPr lang="ru-RU" sz="2800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85720" y="1428736"/>
            <a:ext cx="8534400" cy="4357718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ru-RU" sz="24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Последняя строка отличается от обычных тем, что:</a:t>
            </a:r>
          </a:p>
          <a:p>
            <a:pPr lvl="0" algn="just">
              <a:spcBef>
                <a:spcPct val="0"/>
              </a:spcBef>
            </a:pPr>
            <a:r>
              <a:rPr lang="ru-RU" sz="24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1) каждая ячейка имеет границу снизу;</a:t>
            </a:r>
          </a:p>
          <a:p>
            <a:pPr lvl="0" algn="just">
              <a:spcBef>
                <a:spcPct val="0"/>
              </a:spcBef>
            </a:pPr>
            <a:r>
              <a:rPr lang="ru-RU" sz="24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2) каждая ячейка должна принадлежать одному множеству.</a:t>
            </a:r>
          </a:p>
          <a:p>
            <a:pPr lvl="0" algn="just">
              <a:spcBef>
                <a:spcPct val="0"/>
              </a:spcBef>
            </a:pPr>
            <a:endParaRPr lang="ru-RU" sz="2400" dirty="0" smtClean="0">
              <a:solidFill>
                <a:schemeClr val="accent3">
                  <a:shade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</a:pPr>
            <a:r>
              <a:rPr lang="ru-RU" sz="24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Для присоединения ячеек к одному множеству достаточно удалить границы между ячейками, являющимися членами различных множеств, пока они не станут принадлежать одному множеству (не удаляя границу, которая разделяет две ячейки, уже принадлежащие одному множеству).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68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2910" y="428604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chemeClr val="accent3"/>
                </a:solidFill>
              </a:rPr>
              <a:t>Создаем обычную строку и добавим нижнюю границу к каждой ячейке:</a:t>
            </a:r>
            <a:endParaRPr lang="ru-RU" sz="2400" dirty="0">
              <a:solidFill>
                <a:schemeClr val="accent3"/>
              </a:solidFill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2228850"/>
            <a:ext cx="72675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69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00034" y="214290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chemeClr val="accent3"/>
                </a:solidFill>
              </a:rPr>
              <a:t>Закончим лабиринт, разрушая границы между ячейками, принадлежащими различным множествам, и объединяя их в одно:</a:t>
            </a:r>
            <a:endParaRPr lang="ru-RU" sz="2400" dirty="0">
              <a:solidFill>
                <a:schemeClr val="accent3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357686" y="2000240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6357950" y="3000372"/>
            <a:ext cx="42862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углом 14"/>
          <p:cNvSpPr/>
          <p:nvPr/>
        </p:nvSpPr>
        <p:spPr>
          <a:xfrm rot="10800000">
            <a:off x="5143504" y="4857760"/>
            <a:ext cx="2143140" cy="8572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40195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571612"/>
            <a:ext cx="39052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3500438"/>
            <a:ext cx="39147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3072" y="4786322"/>
            <a:ext cx="4380854" cy="140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генерации лабиринтов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00034" y="2786058"/>
            <a:ext cx="8143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Лабиринты — не только самостоятельный класс игр, но и основа для создания локаций в играх других жанров.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Процедурная генерация лабиринтов улучшает разнообразие игр.</a:t>
            </a:r>
            <a:endParaRPr lang="ru-RU" sz="2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любые две ячейки могут быть назначены соответственно «входом» и «выходом».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70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В конце должен получиться идеальный лабиринт, в котором нет циклов (между двумя ячейками есть только один путь) и изолированных частей (ячейки или групп ячеек, которые не связаны с другими частями лабиринта). </a:t>
            </a:r>
            <a:endParaRPr lang="ru-RU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решения лабиринта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71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7500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Решение лабиринта – поиск пути (путей) от начальной до конечной точки. Разные алгоритмы позволяют строить разные пути.</a:t>
            </a:r>
            <a:endParaRPr lang="ru-RU" sz="2800" dirty="0"/>
          </a:p>
        </p:txBody>
      </p:sp>
      <p:pic>
        <p:nvPicPr>
          <p:cNvPr id="5" name="Picture 2" descr="http://www.astrolog.org/labyrnth/sample/follo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960000"/>
            <a:ext cx="2891426" cy="2160000"/>
          </a:xfrm>
          <a:prstGeom prst="rect">
            <a:avLst/>
          </a:prstGeom>
          <a:noFill/>
        </p:spPr>
      </p:pic>
      <p:pic>
        <p:nvPicPr>
          <p:cNvPr id="6" name="Picture 4" descr="http://www.astrolog.org/labyrnth/sample/pled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772" y="3500438"/>
            <a:ext cx="2891426" cy="2160000"/>
          </a:xfrm>
          <a:prstGeom prst="rect">
            <a:avLst/>
          </a:prstGeom>
          <a:noFill/>
        </p:spPr>
      </p:pic>
      <p:pic>
        <p:nvPicPr>
          <p:cNvPr id="7" name="Picture 6" descr="http://www.astrolog.org/labyrnth/sample/chai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7419" y="3960000"/>
            <a:ext cx="2891426" cy="21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72</a:t>
            </a:fld>
            <a:endParaRPr lang="ru-RU"/>
          </a:p>
        </p:txBody>
      </p:sp>
      <p:pic>
        <p:nvPicPr>
          <p:cNvPr id="102402" name="Picture 2" descr="http://www.astrolog.org/labyrnth/sample/backtra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04"/>
            <a:ext cx="2409825" cy="1800225"/>
          </a:xfrm>
          <a:prstGeom prst="rect">
            <a:avLst/>
          </a:prstGeom>
          <a:noFill/>
        </p:spPr>
      </p:pic>
      <p:pic>
        <p:nvPicPr>
          <p:cNvPr id="102404" name="Picture 4" descr="http://www.astrolog.org/labyrnth/sample/tremau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428604"/>
            <a:ext cx="2409825" cy="1800225"/>
          </a:xfrm>
          <a:prstGeom prst="rect">
            <a:avLst/>
          </a:prstGeom>
          <a:noFill/>
        </p:spPr>
      </p:pic>
      <p:pic>
        <p:nvPicPr>
          <p:cNvPr id="102406" name="Picture 6" descr="http://www.astrolog.org/labyrnth/sample/deaden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428604"/>
            <a:ext cx="2409825" cy="1800225"/>
          </a:xfrm>
          <a:prstGeom prst="rect">
            <a:avLst/>
          </a:prstGeom>
          <a:noFill/>
        </p:spPr>
      </p:pic>
      <p:pic>
        <p:nvPicPr>
          <p:cNvPr id="6" name="Picture 2" descr="http://www.astrolog.org/labyrnth/sample/culdsa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2357430"/>
            <a:ext cx="2409825" cy="1800225"/>
          </a:xfrm>
          <a:prstGeom prst="rect">
            <a:avLst/>
          </a:prstGeom>
          <a:noFill/>
        </p:spPr>
      </p:pic>
      <p:pic>
        <p:nvPicPr>
          <p:cNvPr id="7" name="Picture 4" descr="http://www.astrolog.org/labyrnth/sample/blindaly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7554" y="2357430"/>
            <a:ext cx="2409825" cy="1800225"/>
          </a:xfrm>
          <a:prstGeom prst="rect">
            <a:avLst/>
          </a:prstGeom>
          <a:noFill/>
        </p:spPr>
      </p:pic>
      <p:pic>
        <p:nvPicPr>
          <p:cNvPr id="8" name="Picture 6" descr="http://www.astrolog.org/labyrnth/sample/blind2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1265" y="2371705"/>
            <a:ext cx="2409825" cy="1800225"/>
          </a:xfrm>
          <a:prstGeom prst="rect">
            <a:avLst/>
          </a:prstGeom>
          <a:noFill/>
        </p:spPr>
      </p:pic>
      <p:pic>
        <p:nvPicPr>
          <p:cNvPr id="9" name="Picture 2" descr="http://www.astrolog.org/labyrnth/sample/shortest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4343419"/>
            <a:ext cx="2409825" cy="1800225"/>
          </a:xfrm>
          <a:prstGeom prst="rect">
            <a:avLst/>
          </a:prstGeom>
          <a:noFill/>
        </p:spPr>
      </p:pic>
      <p:pic>
        <p:nvPicPr>
          <p:cNvPr id="10" name="Picture 4" descr="http://www.astrolog.org/labyrnth/sample/shortall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7554" y="4357694"/>
            <a:ext cx="2409825" cy="1800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операции лабиринта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73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14348" y="1500174"/>
            <a:ext cx="72866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AutoNum type="arabicPeriod"/>
            </a:pPr>
            <a:r>
              <a:rPr lang="ru-RU" sz="2800" b="1" u="sng" dirty="0" smtClean="0"/>
              <a:t>Наводнение лабиринта: </a:t>
            </a:r>
            <a:r>
              <a:rPr lang="ru-RU" sz="2800" dirty="0" smtClean="0"/>
              <a:t>выполняется, как заливка с затравкой в графике. Если выполнять наводнение с начальной точки и оно не дойдет до конечной, значит, решения не существует.</a:t>
            </a:r>
          </a:p>
        </p:txBody>
      </p:sp>
      <p:pic>
        <p:nvPicPr>
          <p:cNvPr id="6" name="Picture 2" descr="http://www.astrolog.org/labyrnth/sample/floodf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714752"/>
            <a:ext cx="3500462" cy="26149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операции лабиринта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74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14348" y="1785926"/>
            <a:ext cx="7286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2. </a:t>
            </a:r>
            <a:r>
              <a:rPr lang="ru-RU" sz="2800" b="1" u="sng" dirty="0" smtClean="0"/>
              <a:t>Выделение изоляции: </a:t>
            </a:r>
            <a:r>
              <a:rPr lang="ru-RU" sz="2800" dirty="0" smtClean="0"/>
              <a:t>редактирование лабиринта для удаления участков, в которые нельзя попасть.</a:t>
            </a:r>
          </a:p>
        </p:txBody>
      </p:sp>
      <p:pic>
        <p:nvPicPr>
          <p:cNvPr id="2050" name="Picture 2" descr="http://www.astrolog.org/labyrnth/sample/isolat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214686"/>
            <a:ext cx="4143404" cy="3095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операции лабиринта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75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14348" y="1785926"/>
            <a:ext cx="7286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3. </a:t>
            </a:r>
            <a:r>
              <a:rPr lang="ru-RU" sz="2800" b="1" u="sng" dirty="0" err="1" smtClean="0"/>
              <a:t>Loop</a:t>
            </a:r>
            <a:r>
              <a:rPr lang="ru-RU" sz="2800" b="1" u="sng" dirty="0" smtClean="0"/>
              <a:t> </a:t>
            </a:r>
            <a:r>
              <a:rPr lang="ru-RU" sz="2800" b="1" u="sng" dirty="0" err="1" smtClean="0"/>
              <a:t>remover</a:t>
            </a:r>
            <a:r>
              <a:rPr lang="ru-RU" sz="2800" b="1" u="sng" dirty="0" smtClean="0"/>
              <a:t>:  </a:t>
            </a:r>
            <a:r>
              <a:rPr lang="ru-RU" sz="2800" dirty="0" smtClean="0"/>
              <a:t>редактирование лабиринта с целью удаления петель и отдельных совокупностей стен. </a:t>
            </a:r>
          </a:p>
        </p:txBody>
      </p:sp>
      <p:pic>
        <p:nvPicPr>
          <p:cNvPr id="1026" name="Picture 2" descr="http://www.astrolog.org/labyrnth/sample/islan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137883"/>
            <a:ext cx="4214842" cy="3148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операции лабиринта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76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14348" y="1785926"/>
            <a:ext cx="7286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3. </a:t>
            </a:r>
            <a:r>
              <a:rPr lang="ru-RU" sz="2800" b="1" u="sng" dirty="0" smtClean="0"/>
              <a:t>Поиск узких мест:</a:t>
            </a:r>
            <a:r>
              <a:rPr lang="ru-RU" sz="2800" dirty="0" smtClean="0"/>
              <a:t>  поиск точек, через которые проходят все решения лабиринта. </a:t>
            </a:r>
          </a:p>
        </p:txBody>
      </p:sp>
      <p:pic>
        <p:nvPicPr>
          <p:cNvPr id="6" name="Picture 8" descr="http://www.astrolog.org/labyrnth/sample/botlene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214686"/>
            <a:ext cx="4143404" cy="3095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лабиринты с «толстыми» стенками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77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https://tproger.ru/articles/maze-generators/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Признаки классификации лабиринтов: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Размерность лабиринта;</a:t>
            </a:r>
          </a:p>
          <a:p>
            <a:r>
              <a:rPr lang="ru-RU" dirty="0" smtClean="0"/>
              <a:t>Размерность объекта;</a:t>
            </a:r>
          </a:p>
          <a:p>
            <a:r>
              <a:rPr lang="ru-RU" dirty="0" smtClean="0"/>
              <a:t>Топология;</a:t>
            </a:r>
          </a:p>
          <a:p>
            <a:r>
              <a:rPr lang="ru-RU" dirty="0" err="1" smtClean="0"/>
              <a:t>Тесселяция</a:t>
            </a:r>
            <a:r>
              <a:rPr lang="en-US" dirty="0" smtClean="0"/>
              <a:t> (</a:t>
            </a:r>
            <a:r>
              <a:rPr lang="uk-UA" dirty="0" err="1" smtClean="0"/>
              <a:t>геометрия</a:t>
            </a:r>
            <a:r>
              <a:rPr lang="uk-UA" dirty="0" smtClean="0"/>
              <a:t> </a:t>
            </a:r>
            <a:r>
              <a:rPr lang="uk-UA" dirty="0" err="1" smtClean="0"/>
              <a:t>клеток</a:t>
            </a:r>
            <a:r>
              <a:rPr lang="uk-UA" dirty="0" smtClean="0"/>
              <a:t>)</a:t>
            </a:r>
            <a:r>
              <a:rPr lang="ru-RU" dirty="0" smtClean="0"/>
              <a:t>; </a:t>
            </a:r>
            <a:endParaRPr lang="ru-RU" dirty="0" smtClean="0"/>
          </a:p>
          <a:p>
            <a:r>
              <a:rPr lang="ru-RU" dirty="0" smtClean="0"/>
              <a:t>Маршрутизация; </a:t>
            </a:r>
          </a:p>
          <a:p>
            <a:r>
              <a:rPr lang="ru-RU" dirty="0" smtClean="0"/>
              <a:t>Текстура;</a:t>
            </a:r>
          </a:p>
          <a:p>
            <a:r>
              <a:rPr lang="ru-RU" dirty="0" smtClean="0"/>
              <a:t> фокус.</a:t>
            </a:r>
          </a:p>
          <a:p>
            <a:endParaRPr lang="ru-RU" dirty="0" smtClean="0"/>
          </a:p>
          <a:p>
            <a:pPr marL="273050" indent="0">
              <a:buNone/>
            </a:pPr>
            <a:r>
              <a:rPr lang="ru-RU" dirty="0" smtClean="0"/>
              <a:t>Эти признаки могут комбинироваться в одном лабиринте.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лабиринтов по размерности: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0130-79BE-4D25-83D7-D6B9D59E11C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2D (плоские);</a:t>
            </a:r>
          </a:p>
          <a:p>
            <a:r>
              <a:rPr lang="ru-RU" dirty="0" smtClean="0"/>
              <a:t>3D: трехмерный лабиринт с несколькими уровнями, где переходы могут подниматься и опускаться в дополнение к четырем направлениям компаса. 3D-лабиринт часто отображается как массив двумерных уровней, с индикаторами «вверх» и «вниз».</a:t>
            </a:r>
          </a:p>
          <a:p>
            <a:r>
              <a:rPr lang="ru-RU" dirty="0" smtClean="0"/>
              <a:t>Лабиринты больших размерностей:  иногда отображаются как 3D-лабиринты, а специальные «порталы» перемещаются по 4-му измерению, например, в прошлое и будущее.</a:t>
            </a:r>
          </a:p>
          <a:p>
            <a:r>
              <a:rPr lang="ru-RU" dirty="0" smtClean="0"/>
              <a:t>Узорчатые (плетеные): 2D лабиринты, в которых проходы могут перекрывать друг друга.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585</TotalTime>
  <Words>3185</Words>
  <Application>Microsoft Office PowerPoint</Application>
  <PresentationFormat>Экран (4:3)</PresentationFormat>
  <Paragraphs>456</Paragraphs>
  <Slides>77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77</vt:i4>
      </vt:variant>
    </vt:vector>
  </HeadingPairs>
  <TitlesOfParts>
    <vt:vector size="78" baseType="lpstr">
      <vt:lpstr>Официальная</vt:lpstr>
      <vt:lpstr>Базовые алгоритмы компьютерных игр</vt:lpstr>
      <vt:lpstr>Игры  семейства “Платформы и лестницы”</vt:lpstr>
      <vt:lpstr>Игры  семейства “Платформы и лестницы”</vt:lpstr>
      <vt:lpstr>Возможные структуры данных:</vt:lpstr>
      <vt:lpstr>Персонажи:</vt:lpstr>
      <vt:lpstr>Специальные алгоритмы:</vt:lpstr>
      <vt:lpstr>Алгоритмы генерации лабиринтов</vt:lpstr>
      <vt:lpstr>Признаки классификации лабиринтов:</vt:lpstr>
      <vt:lpstr>Классификация лабиринтов по размерности:</vt:lpstr>
      <vt:lpstr>Слайд 10</vt:lpstr>
      <vt:lpstr>Классификация лабиринтов по размерности перемещаемого объекта:</vt:lpstr>
      <vt:lpstr>Классификация лабиринтов по топологии (геометрии пространства):</vt:lpstr>
      <vt:lpstr>Слайд 13</vt:lpstr>
      <vt:lpstr>Классификация лабиринтов по тесселяции (геометрии клеток):</vt:lpstr>
      <vt:lpstr>Классификация лабиринтов по тесселяции (геометрии клеток):</vt:lpstr>
      <vt:lpstr>Классификация лабиринтов по тесселяции (геометрии клеток):</vt:lpstr>
      <vt:lpstr>Слайд 17</vt:lpstr>
      <vt:lpstr>Слайд 18</vt:lpstr>
      <vt:lpstr>Классификация лабиринтов по маршрутизации (типам проходов):</vt:lpstr>
      <vt:lpstr>Классификация лабиринтов по маршрутизации (типам проходов):</vt:lpstr>
      <vt:lpstr>Слайд 21</vt:lpstr>
      <vt:lpstr>Классификация лабиринтов по текстуре (стилю проходов):</vt:lpstr>
      <vt:lpstr>Классификация лабиринтов по текстуре (стилю проходов):</vt:lpstr>
      <vt:lpstr>Слайд 24</vt:lpstr>
      <vt:lpstr>Классификация лабиринтов по фокусу (направленности алгоритма генерации):</vt:lpstr>
      <vt:lpstr>Описание лабиринтов, их виды</vt:lpstr>
      <vt:lpstr>Виды лабиринтов</vt:lpstr>
      <vt:lpstr> Основные задачи: генерация лабиринта и его решение (поиск пути) </vt:lpstr>
      <vt:lpstr>Алгоритмы создания лабиринтов разных типов</vt:lpstr>
      <vt:lpstr>Алгоритмы создания лабиринтов</vt:lpstr>
      <vt:lpstr>Алгоритмы создания лабиринтов</vt:lpstr>
      <vt:lpstr>Алгоритмы создания совершенных лабиринтов</vt:lpstr>
      <vt:lpstr>Алгоритмы создания совершенных лабиринтов</vt:lpstr>
      <vt:lpstr>Алгоритмы создания совершенных лабиринтов</vt:lpstr>
      <vt:lpstr>Слайд 35</vt:lpstr>
      <vt:lpstr>Алгоритмы создания совершенных лабиринтов</vt:lpstr>
      <vt:lpstr>Слайд 37</vt:lpstr>
      <vt:lpstr>Алгоритмы создания совершенных лабиринтов</vt:lpstr>
      <vt:lpstr>Слайд 39</vt:lpstr>
      <vt:lpstr>Алгоритмы создания совершенных лабиринтов</vt:lpstr>
      <vt:lpstr>Алгоритмы создания совершенных лабиринтов</vt:lpstr>
      <vt:lpstr>Алгоритмы создания совершенных лабиринтов</vt:lpstr>
      <vt:lpstr>Слайд 43</vt:lpstr>
      <vt:lpstr>Алгоритмы создания совершенных лабиринтов</vt:lpstr>
      <vt:lpstr>Слайд 45</vt:lpstr>
      <vt:lpstr>Характеристики алгоритмов</vt:lpstr>
      <vt:lpstr>Характеристики алгоритмов</vt:lpstr>
      <vt:lpstr>Характеристики алгоритмов</vt:lpstr>
      <vt:lpstr>Слайд 49</vt:lpstr>
      <vt:lpstr>Алгоритм Эллера (Eller’s) для генерации 2D-лабиринтов с тонкими стенами</vt:lpstr>
      <vt:lpstr>Общая идея алгоритма</vt:lpstr>
      <vt:lpstr>Шаги алгоритма (предполагается, что самая левая ячейка имеет границу слева, а самая правая — справа.)</vt:lpstr>
      <vt:lpstr>Шаги алгоритма  (продолжение)</vt:lpstr>
      <vt:lpstr>Шаги алгоритма  (продолжение)</vt:lpstr>
      <vt:lpstr>Шаги алгоритма  (продолжение)</vt:lpstr>
      <vt:lpstr>Шаги алгоритма  (продолжение)</vt:lpstr>
      <vt:lpstr>Пример работы алгоритма. Шаг 1: создание первой строки</vt:lpstr>
      <vt:lpstr>Шаг 2: Присоединим все ячейки, не принадлежащие множествам, к свои новым множествам</vt:lpstr>
      <vt:lpstr>Шаг 3: Создадим границы справа</vt:lpstr>
      <vt:lpstr>Шаг 3: Создадим границы справа</vt:lpstr>
      <vt:lpstr>Шаг 4: Создание нижних границ</vt:lpstr>
      <vt:lpstr>Шаг 5А: Создание новой строки</vt:lpstr>
      <vt:lpstr>Слайд 63</vt:lpstr>
      <vt:lpstr>Шаг 3: Добавим границы справа</vt:lpstr>
      <vt:lpstr>Слайд 65</vt:lpstr>
      <vt:lpstr>Шаг 4: нижние границы (хотя бы одна ячейка из множества не должна иметь нижней границы)</vt:lpstr>
      <vt:lpstr>Шаг 5Б: Завершение лабиринта</vt:lpstr>
      <vt:lpstr>Слайд 68</vt:lpstr>
      <vt:lpstr>Слайд 69</vt:lpstr>
      <vt:lpstr>В конце должен получиться идеальный лабиринт, в котором нет циклов (между двумя ячейками есть только один путь) и изолированных частей (ячейки или групп ячеек, которые не связаны с другими частями лабиринта). </vt:lpstr>
      <vt:lpstr>Алгоритмы решения лабиринта</vt:lpstr>
      <vt:lpstr>Слайд 72</vt:lpstr>
      <vt:lpstr>Другие операции лабиринта</vt:lpstr>
      <vt:lpstr>Другие операции лабиринта</vt:lpstr>
      <vt:lpstr>Другие операции лабиринта</vt:lpstr>
      <vt:lpstr>Другие операции лабиринта</vt:lpstr>
      <vt:lpstr>лабиринты с «толстыми» стенками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66</cp:revision>
  <dcterms:created xsi:type="dcterms:W3CDTF">2017-07-23T10:56:28Z</dcterms:created>
  <dcterms:modified xsi:type="dcterms:W3CDTF">2017-08-21T12:01:45Z</dcterms:modified>
</cp:coreProperties>
</file>