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75" d="100"/>
          <a:sy n="75" d="100"/>
        </p:scale>
        <p:origin x="28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9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1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2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60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1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6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7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ACE-D771-411C-8D39-506A8D5A42D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E678-453D-4C8B-842E-7A9938C46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4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58696" y="779929"/>
            <a:ext cx="9227551" cy="804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Міністерство освіти і науки України </a:t>
            </a:r>
            <a:b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ДВНЗ «Донецький національний технічний університет»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24000" y="2395029"/>
            <a:ext cx="9144000" cy="90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21787" y="5193794"/>
            <a:ext cx="3745096" cy="950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т. групи ІПЗІм-17</a:t>
            </a:r>
          </a:p>
          <a:p>
            <a:pPr algn="just">
              <a:lnSpc>
                <a:spcPct val="110000"/>
              </a:lnSpc>
            </a:pP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Лисенко Антон Сергійович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664823" y="5193794"/>
            <a:ext cx="4410636" cy="950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Науковий керівник</a:t>
            </a:r>
          </a:p>
          <a:p>
            <a:pPr algn="just">
              <a:lnSpc>
                <a:spcPct val="110000"/>
              </a:lnSpc>
            </a:pP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Маслова Наталя Олександрівна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65256" y="2579695"/>
            <a:ext cx="941443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Аудит політик інформаційної безпеки та розробка </a:t>
            </a:r>
            <a:endParaRPr lang="en-US" cap="al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комплексу </a:t>
            </a:r>
            <a:r>
              <a:rPr lang="uk-UA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заходів з захисту програм та даних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9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8799"/>
          </a:xfrm>
        </p:spPr>
        <p:txBody>
          <a:bodyPr>
            <a:normAutofit/>
          </a:bodyPr>
          <a:lstStyle/>
          <a:p>
            <a:pPr algn="ctr"/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ВИСНОВКИ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58800"/>
            <a:ext cx="11353800" cy="6299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uk-UA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Об'єктом дослідження курсової роботи є гіпотетична система, до якої застосовані початкові заходи інформаційної безпеки, проведено аналіз ризиків, їх оцінювання, розроблено попередні аспекти політик інформаційної безпеки. </a:t>
            </a:r>
            <a:endParaRPr lang="ru-RU"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uk-UA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Метою роботи є проведення аудиту політики інформаційної безпеки підприємства, встановлення рівня її відповідності міжнародним критеріям та стандарту ISO 27000. </a:t>
            </a:r>
            <a:endParaRPr lang="ru-RU"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uk-UA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Однією з задач роботи є оцінювання рівня захищеності програмного забезпечення, розробка заходів з захисту програм та даних, встановлених в системі від несанкціонованого дослідження.</a:t>
            </a:r>
            <a:endParaRPr lang="ru-RU"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uk-UA" sz="3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uk-UA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ході цього аудиту виявляються недоліки в існуючій системі захисту інформації, висуваються пропозиції щодо поліпшення ситуації, надаються рекомендації менеджменту компанії по забезпеченню ефективного управляння системою в критичних  ситуаціях з урахуванням бізнес-цілей компанії. </a:t>
            </a:r>
            <a:endParaRPr lang="ru-RU" sz="3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8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>
            <a:normAutofit/>
          </a:bodyPr>
          <a:lstStyle/>
          <a:p>
            <a:pPr algn="ctr"/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ВСТУП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871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даний момент захист інформації є одним з важливих галузей в комп'ютерному співтовариство тому що за останній час в Україні збільшилася кількість кібератак. Проведення і використання аудиту інформаційної безпеки допоможе зменшити ймовірність успішно виконаних кібератак хакерами. </a:t>
            </a:r>
            <a:r>
              <a:rPr lang="uk-UA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Кібербезпека</a:t>
            </a: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останнім часом все більше розвивається і сприяє цьому як поліпшена програма підготовки так і удосконалення технологій якими користуються системні адміністратори візьмемо наприклад Windows </a:t>
            </a:r>
            <a:r>
              <a:rPr lang="uk-UA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PowerShell</a:t>
            </a: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який за допомогою свого функціоналу допомагає </a:t>
            </a:r>
            <a:r>
              <a:rPr lang="uk-UA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сисадмінам</a:t>
            </a: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виконувати більше обсягу роботи використовуючи при цьому меншу кількість програмних засобів.</a:t>
            </a:r>
            <a:r>
              <a:rPr lang="uk-UA" dirty="0"/>
              <a:t>	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5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875" y="-28575"/>
            <a:ext cx="10515600" cy="654050"/>
          </a:xfrm>
        </p:spPr>
        <p:txBody>
          <a:bodyPr>
            <a:normAutofit/>
          </a:bodyPr>
          <a:lstStyle/>
          <a:p>
            <a:pPr algn="ctr"/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Загальна характеристика підприємства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Полотно 72"/>
          <p:cNvGrpSpPr/>
          <p:nvPr/>
        </p:nvGrpSpPr>
        <p:grpSpPr>
          <a:xfrm>
            <a:off x="1689496" y="1059543"/>
            <a:ext cx="8184357" cy="4911904"/>
            <a:chOff x="0" y="0"/>
            <a:chExt cx="6096000" cy="319786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6096000" cy="31978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38400" y="228600"/>
              <a:ext cx="12192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Директор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14400" y="997585"/>
              <a:ext cx="1524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Заст. директора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57600" y="997585"/>
              <a:ext cx="12192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Бухгалтер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90825" y="1997710"/>
              <a:ext cx="12954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Технічний відділ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90930" y="1769110"/>
              <a:ext cx="1066800" cy="762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Відділ по роботі з клієнтами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Line 9"/>
            <p:cNvCxnSpPr>
              <a:cxnSpLocks noChangeShapeType="1"/>
            </p:cNvCxnSpPr>
            <p:nvPr/>
          </p:nvCxnSpPr>
          <p:spPr bwMode="auto">
            <a:xfrm>
              <a:off x="3195955" y="533400"/>
              <a:ext cx="952500" cy="464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0"/>
            <p:cNvCxnSpPr>
              <a:cxnSpLocks noChangeShapeType="1"/>
            </p:cNvCxnSpPr>
            <p:nvPr/>
          </p:nvCxnSpPr>
          <p:spPr bwMode="auto">
            <a:xfrm flipH="1">
              <a:off x="2057400" y="533400"/>
              <a:ext cx="990600" cy="464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1"/>
            <p:cNvCxnSpPr>
              <a:cxnSpLocks noChangeShapeType="1"/>
            </p:cNvCxnSpPr>
            <p:nvPr/>
          </p:nvCxnSpPr>
          <p:spPr bwMode="auto">
            <a:xfrm>
              <a:off x="1895475" y="1302385"/>
              <a:ext cx="1471930" cy="695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2"/>
            <p:cNvCxnSpPr>
              <a:cxnSpLocks noChangeShapeType="1"/>
            </p:cNvCxnSpPr>
            <p:nvPr/>
          </p:nvCxnSpPr>
          <p:spPr bwMode="auto">
            <a:xfrm flipH="1">
              <a:off x="1500505" y="1302385"/>
              <a:ext cx="190500" cy="466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85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171" y="0"/>
            <a:ext cx="10515600" cy="870857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Таблиця </a:t>
            </a: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Розподілення прав доступу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35041"/>
              </p:ext>
            </p:extLst>
          </p:nvPr>
        </p:nvGraphicFramePr>
        <p:xfrm>
          <a:off x="925286" y="1405848"/>
          <a:ext cx="10515600" cy="3315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62143"/>
                <a:gridCol w="2792944"/>
                <a:gridCol w="2262957"/>
                <a:gridCol w="239755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                      Об’єкти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Суб’єкти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Бази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Сайт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Електрона пошта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</a:tr>
              <a:tr h="312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Директор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</a:tr>
              <a:tr h="312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Заст. Директора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</a:tr>
              <a:tr h="6243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Бухгалтерія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 до бухгалтерської бази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Читання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Читання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</a:tr>
              <a:tr h="312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Технічний відділ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Повний доступ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</a:tr>
              <a:tr h="6243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Відділ з роботи с клієнтами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Повний доступ до клієнтської бази даних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>
                          <a:effectLst/>
                        </a:rPr>
                        <a:t>Читання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uk-UA" sz="1400" dirty="0">
                          <a:effectLst/>
                        </a:rPr>
                        <a:t>Читання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94" marR="668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0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7942"/>
          </a:xfrm>
        </p:spPr>
        <p:txBody>
          <a:bodyPr>
            <a:normAutofit/>
          </a:bodyPr>
          <a:lstStyle/>
          <a:p>
            <a:pPr algn="ctr"/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РЕЗУЛЬТАТИ </a:t>
            </a: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АУДИТА СИСТЕМИ, ДОКУМЕНТ «КОНТРОЛЬНИЙ СПИСОК АУДИТУ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90396"/>
              </p:ext>
            </p:extLst>
          </p:nvPr>
        </p:nvGraphicFramePr>
        <p:xfrm>
          <a:off x="0" y="957943"/>
          <a:ext cx="6481445" cy="2104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23"/>
                <a:gridCol w="4319272"/>
                <a:gridCol w="723050"/>
              </a:tblGrid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Документ политики информационной безопасности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Существует ли политика информационной безопасности, которая одобрена руководством, публикуется и доводится до сведения всех сотрудников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Является ли он заявлением о приверженности руководства и определяет организационный подход к управлению информационной безопасностью.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Обзор и оценка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Имеет ли политику безопасности владелец, который несет ответственность за его обслуживание и проверку в соответствии с определенным процессом рассмотрения.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Независимо от того, обеспечивает ли процесс проведение обзора в ответ на любые изменения, влияющие на исходную оценку, например: значительные инциденты с безопасностью, новые уязвимости или изменения в организационной или технической инфраструктуре.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68211"/>
              </p:ext>
            </p:extLst>
          </p:nvPr>
        </p:nvGraphicFramePr>
        <p:xfrm>
          <a:off x="6712199" y="957943"/>
          <a:ext cx="5240974" cy="4471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692"/>
                <a:gridCol w="3492615"/>
                <a:gridCol w="584667"/>
              </a:tblGrid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Форум по безопасности управленческой информации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Есть ли форум управления, чтобы обеспечить четкое руководство и видимую поддержку управления инициативами безопасности внутри организации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Координация информационной безопасности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Существует ли межфункциональный форум представителей управления из соответствующих подразделений организации для координации внедрения элементов управления информационной безопасностью.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527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Распределение обязанностей по информационной безопасности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Четко ли определены обязанности по защите отдельных активов и проведению конкретных процессов безопасности.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Процесс авторизации для объектов обработки информации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Существует ли процесс авторизации управления для любого нового средства обработки информации. Это должно включать все новые средства, такие как аппаратное и программное обеспечение.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Специалист по информационной безопасности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Независимо от того, получают ли консультации по информационной безопасности специалиста там, где это необходимо.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Определенный индивидуум может быть идентифицирован для координации внутренних знаний и опыта для обеспечения согласованности и оказания помощи в принятии решений о безопасности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659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Сотрудничество между организациями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Были ли поддержаны надлежащие контакты с правоохранительными органами, регулирующими органами, поставщиками информационных услуг и операторами электросвязи для обеспечения быстрого принятия соответствующих мер и получения консультаций в случае инцидента с безопасностью.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527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Независимый обзор информационной безопасности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Независимо от того, осуществляется ли проверка политики безопасности на регулярной основе. Это делается для того, чтобы обеспечить уверенность в том, что организационная практика правильно отражает политику и что она возможна и эффективна.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263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Безопасность доступа третьих сторон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Идентификация рисков от доступа третьих сторон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Требования безопасности в контрактах третьих 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 err="1">
                          <a:effectLst/>
                        </a:rPr>
                        <a:t>нет</a:t>
                      </a:r>
                      <a:endParaRPr lang="ru-RU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55" marR="55455" marT="0" marB="0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29930"/>
              </p:ext>
            </p:extLst>
          </p:nvPr>
        </p:nvGraphicFramePr>
        <p:xfrm>
          <a:off x="0" y="3336181"/>
          <a:ext cx="6481445" cy="2418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140"/>
                <a:gridCol w="3953510"/>
                <a:gridCol w="899795"/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Операционная процедура и обязанности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Документированные рабочие процедуры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Независимо от того, указала ли политика безопасности какие-либо рабочие процедуры, такие как резервное копирование, техническое обслуживание оборудования и т.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Будут ли такие процедуры документированы и использованы.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Управление операционными изменениями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Независимо от того, подвергаются ли все программы, работающие на производственных системах, строгое управление изменениями, то есть любые изменения, которые должны быть внесены в эти производственные программы, должны пройти авторизацию управления изменениями.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Сохраняются ли журналы аудита для любых изменений, внесенных в производственные программы.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Процедуры управления инцидентами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Существует ли процедура управления инцидентами для борьбы с инцидентами с безопасностью.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3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0799"/>
          </a:xfrm>
        </p:spPr>
        <p:txBody>
          <a:bodyPr>
            <a:normAutofit/>
          </a:bodyPr>
          <a:lstStyle/>
          <a:p>
            <a:pPr algn="ctr"/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РЕЗУЛЬТАТИ АУДИТА СИСТЕМИ, ДОКУМЕНТ «КОНТРОЛЬНИЙ СПИСОК АУДИТУ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048970"/>
              </p:ext>
            </p:extLst>
          </p:nvPr>
        </p:nvGraphicFramePr>
        <p:xfrm>
          <a:off x="152400" y="1969706"/>
          <a:ext cx="5745903" cy="4505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757"/>
                <a:gridCol w="3511698"/>
                <a:gridCol w="797448"/>
              </a:tblGrid>
              <a:tr h="28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Требования безопасности систем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433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Анализ и спецификации требований безопасности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Независимо от того, включены ли требования безопасности в состав требований бизнес-требований к новым системам или для улучшения существующих систем.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578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Требования безопасности и идентифицированные элементы управления должны отражать ценность бизнеса в отношении задействованных информационных активов и последствия отказа от безопасности.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159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Проводится ли оценка рисков до начала разработки системы.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28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Безопасность в прикладных системах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28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Проверка входных данных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Независимо от того, проверены ли данные для системы приложений, чтобы убедиться, что они правильные и соответствующие.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722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Учитываются ли такие элементы управления, как: различные типы входов для проверки сообщений об ошибках, рассматриваются процедуры реагирования на ошибки проверки, определяющие обязанности всего персонала, вовлеченного в процесс ввода данных и т. Д.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578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Контроль внутренней обработки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Определяются ли области рисков в цикле обработки и включены проверки проверки. В некоторых случаях данные, которые были правильно введены, могут быть повреждены ошибками обработки или преднамеренными действиями.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28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Определены ли соответствующие средства управления для приложений для снижения рисков во время внутренней обработки.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289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Элементы управления будут зависеть от характера применения и влияния бизнеса на любую коррупцию данных.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  <a:tr h="433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Проверка подлинности сообщений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Была ли проведена оценка риска безопасности для определения необходимости проверки подлинности сообщения; и определить наиболее подходящий метод реализации, если это необходимо.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20923"/>
              </p:ext>
            </p:extLst>
          </p:nvPr>
        </p:nvGraphicFramePr>
        <p:xfrm>
          <a:off x="6068377" y="2214023"/>
          <a:ext cx="5869623" cy="3588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693"/>
                <a:gridCol w="3587311"/>
                <a:gridCol w="814619"/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Требования безопасности систем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Аутентификация сообщений - это метод, используемый для обнаружения несанкционированных изменений или повреждения содержимого передаваемого электронного сообщения.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Требования безопасности систем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Проверка выходных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Независимо от того, проверен ли вывод данных прикладной системы для обеспечения правильности обработки хранимой информации и соответствия ее обстоятельствам.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Криптографические средства управления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Политика использования криптографических средств управления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Существует ли «Политика использования криптографических средств контроля для защиты информации».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Была ли проведена оценка риска для определения уровня защиты, которую должна предоставлять информация.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Шифрование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Использовались ли методы шифрования для защиты данных.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Были ли проведены оценки для анализа чувствительности данных и необходимого уровня защиты.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7599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РЕЗУЛЬТАТИ АУДИТА СИСТЕМИ, ДОКУМЕНТ «КОНТРОЛЬНИЙ СПИСОК АУДИТУ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695577"/>
              </p:ext>
            </p:extLst>
          </p:nvPr>
        </p:nvGraphicFramePr>
        <p:xfrm>
          <a:off x="0" y="953420"/>
          <a:ext cx="6477001" cy="5378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009"/>
                <a:gridCol w="4083285"/>
                <a:gridCol w="899707"/>
              </a:tblGrid>
              <a:tr h="171450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Физическая и экологическая безопасность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Защищенная область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Периметр физической безопасности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Какое физическое устройство защиты границ было реализовано для защиты службы обработки информации.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коммутатор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Некоторыми примерами такого средства безопасности являются входные ворота для контроля карты, стены, укомплектованный прием и т.</a:t>
                      </a:r>
                      <a:r>
                        <a:rPr lang="uk-UA" sz="1000">
                          <a:effectLst/>
                        </a:rPr>
                        <a:t> к.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Элементы управления физической записью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Какие существуют средства контроля доступа, позволяющие только уполномоченным персоналом работать в различных областях организации.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Проверка  пользователя логин, пароль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Обеспечение офисов, помещений и помещений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Будут ли закрыты комнаты, в которых есть служба обработки информации, блокировки или сейфы.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Независимо от того, защищена ли служба обработки информации от стихийного и техногенного бедствия.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Существует ли какая-либо потенциальная угроза со стороны соседних помещений.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Работа в безопасных районах 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Информация нужна только для понимания. Существует ли какой-либо контроль безопасности для третьих лиц или для персонала, работающего в безопасной зоне.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Изолированные зоны доставки и погрузки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Независимо от того, изолированы ли область доставки и область обработки информации друг от друга, чтобы избежать любого несанкционированного доступа.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Была ли проведена оценка риска для определения безопасности в таких областях.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Были идентифицированы риски безопасности с сторонними подрядчиками, работающими на месте, и были реализованы соответствующие меры контроля.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Требования безопасности в контрактах третьих лиц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Существует ли официальный контракт, содержащий или ссылающийся на все требования безопасности для обеспечения соответствия политикам и стандартам безопасности организации.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Подтверждены ли типы доступа, классифицируются и причины доступа.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15444"/>
              </p:ext>
            </p:extLst>
          </p:nvPr>
        </p:nvGraphicFramePr>
        <p:xfrm>
          <a:off x="6524478" y="1235971"/>
          <a:ext cx="5667521" cy="4362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291"/>
                <a:gridCol w="3572966"/>
                <a:gridCol w="787264"/>
              </a:tblGrid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Безопасность оборудования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437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Защита мест размещения оборудования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Было ли оборудование расположено в соответствующем месте, чтобы свести к минимуму ненужный доступ в рабочие зоны.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Были ли изолированы элементы, требующие особой защиты, чтобы снизить общий уровень защиты.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5838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Были ли приняты меры по минимизации риска потенциальных угроз, таких как кража, пожар, взрывчатые вещества, дым, вода, дист, вибрация, химические воздействия, интерфейсы электропитания, электромагнитное излучение, наводнение.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Существует ли политика в отношении еды, питья и курения в непосредственной близости от служб обработки информации.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Наблюдается ли мониторинг состояния окружающей среды, что негативно скажется на средствах обработки информации.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5838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Источники питания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Независимо от того, защищено ли оборудование от сбоев питания, используя постоянство источников питания, таких как несколько каналов питания, источник бесперебойного питания (</a:t>
                      </a:r>
                      <a:r>
                        <a:rPr lang="en-US" sz="900">
                          <a:effectLst/>
                        </a:rPr>
                        <a:t>ups</a:t>
                      </a:r>
                      <a:r>
                        <a:rPr lang="ru-RU" sz="900">
                          <a:effectLst/>
                        </a:rPr>
                        <a:t>), резервный генератор и т.</a:t>
                      </a:r>
                      <a:r>
                        <a:rPr lang="uk-UA" sz="900">
                          <a:effectLst/>
                        </a:rPr>
                        <a:t> д.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да, но не везде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Безопасность оборудования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437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Безопасность кабелей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Независимо от того, защищен ли кабель питания и телекоммуникационный кабель данными или вспомогательными информационными службами от перехвата или повреждения.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Безопасность оборудования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  <a:tr h="329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Существуют ли какие-либо дополнительные меры безопасности для чувствительной или критической информации.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89" marR="613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7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699"/>
          </a:xfrm>
        </p:spPr>
        <p:txBody>
          <a:bodyPr>
            <a:normAutofit/>
          </a:bodyPr>
          <a:lstStyle/>
          <a:p>
            <a:pPr algn="ctr"/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РЕКОМЕНДАЦІЇ АУДИТУ З ПІДВИЩЕННЯ РІВНЯ ІНФОРМАЦІЙНОЇ БЕЗПЕКИ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05867" y="1213366"/>
            <a:ext cx="938026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Вироблення рекомендацій щодо впровадження нових та підвищення ефективності існуючих механізмів безпеки ІС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підвищення ефективності існуючих механізмів безпеки, треба удосконалити систему за допомогою введення нових способів захисту інформації,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генерації ключів, прив’язання даних до конкретних персональних комп’ютерів та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девайсів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також можна посилити інтернет захист за допомогою впровадження нових програм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роботи з інтернет ресурсами, чи навпаки оптимізувати ті програми які є на даний момент для роботи без доступу до інтернету, на мою думку перший варіант виглядає гарніше.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3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1999"/>
          </a:xfrm>
        </p:spPr>
        <p:txBody>
          <a:bodyPr>
            <a:normAutofit/>
          </a:bodyPr>
          <a:lstStyle/>
          <a:p>
            <a:pPr algn="ctr" hangingPunct="0"/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ВИСНОВКИ</a:t>
            </a:r>
            <a:endParaRPr lang="ru-RU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2000"/>
            <a:ext cx="10579100" cy="60960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u-RU" sz="3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uk-UA" sz="3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Основною </a:t>
            </a:r>
            <a:r>
              <a:rPr lang="uk-UA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метою курсової роботи за курсом «Інформаційна безпека» є отримання знань з організації, проведення та застосування аудиту інформаційної безпеки.</a:t>
            </a:r>
            <a:endParaRPr lang="ru-RU" sz="3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uk-UA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Аудит інформаційної безпеки</a:t>
            </a:r>
            <a:r>
              <a:rPr lang="uk-UA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uk-UA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 оцінка поточного стану безпеки інформаційної системи підприємства чи організації, встановлення рівня її відповідності певним критеріям. </a:t>
            </a:r>
            <a:endParaRPr lang="ru-RU" sz="3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uk-UA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Курсова робота на тему «Аудит політик інформаційної безпеки та розробка комплексу заходів з захисту програм та даних» орієнтована на застосування міжнародного стандарту ISO 27000, сприяє набуттю навичок з проведення аналізу стану захищеності інформаційної системи, відпрацюванню принципів контролю основних параметрів безпеки, комплексного підходу до захисту інформації. </a:t>
            </a:r>
            <a:endParaRPr lang="ru-RU" sz="3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8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1665</Words>
  <Application>Microsoft Office PowerPoint</Application>
  <PresentationFormat>Широкоэкранный</PresentationFormat>
  <Paragraphs>232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ВСТУП</vt:lpstr>
      <vt:lpstr>Загальна характеристика підприємства</vt:lpstr>
      <vt:lpstr>Таблиця – Розподілення прав доступу</vt:lpstr>
      <vt:lpstr>РЕЗУЛЬТАТИ АУДИТА СИСТЕМИ, ДОКУМЕНТ «КОНТРОЛЬНИЙ СПИСОК АУДИТУ</vt:lpstr>
      <vt:lpstr>РЕЗУЛЬТАТИ АУДИТА СИСТЕМИ, ДОКУМЕНТ «КОНТРОЛЬНИЙ СПИСОК АУДИТУ</vt:lpstr>
      <vt:lpstr>РЕЗУЛЬТАТИ АУДИТА СИСТЕМИ, ДОКУМЕНТ «КОНТРОЛЬНИЙ СПИСОК АУДИТУ</vt:lpstr>
      <vt:lpstr>РЕКОМЕНДАЦІЇ АУДИТУ З ПІДВИЩЕННЯ РІВНЯ ІНФОРМАЦІЙНОЇ БЕЗПЕКИ</vt:lpstr>
      <vt:lpstr>ВИСНОВКИ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bugique@gmail.com</dc:creator>
  <cp:lastModifiedBy>bugique@gmail.com</cp:lastModifiedBy>
  <cp:revision>6</cp:revision>
  <dcterms:created xsi:type="dcterms:W3CDTF">2018-06-07T12:45:51Z</dcterms:created>
  <dcterms:modified xsi:type="dcterms:W3CDTF">2018-06-07T13:39:24Z</dcterms:modified>
</cp:coreProperties>
</file>