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0" r:id="rId5"/>
    <p:sldId id="259" r:id="rId6"/>
    <p:sldId id="272" r:id="rId7"/>
    <p:sldId id="271" r:id="rId8"/>
    <p:sldId id="258" r:id="rId9"/>
    <p:sldId id="268" r:id="rId10"/>
    <p:sldId id="267" r:id="rId11"/>
    <p:sldId id="265" r:id="rId12"/>
    <p:sldId id="27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6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377A-48D9-4BD1-8ACF-D05AA539EDCB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59FF-FF51-47D9-A9FD-A73069669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17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377A-48D9-4BD1-8ACF-D05AA539EDCB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59FF-FF51-47D9-A9FD-A73069669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67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377A-48D9-4BD1-8ACF-D05AA539EDCB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59FF-FF51-47D9-A9FD-A73069669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89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377A-48D9-4BD1-8ACF-D05AA539EDCB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59FF-FF51-47D9-A9FD-A73069669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90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377A-48D9-4BD1-8ACF-D05AA539EDCB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59FF-FF51-47D9-A9FD-A73069669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46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377A-48D9-4BD1-8ACF-D05AA539EDCB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59FF-FF51-47D9-A9FD-A73069669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86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377A-48D9-4BD1-8ACF-D05AA539EDCB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59FF-FF51-47D9-A9FD-A73069669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21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377A-48D9-4BD1-8ACF-D05AA539EDCB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59FF-FF51-47D9-A9FD-A73069669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06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377A-48D9-4BD1-8ACF-D05AA539EDCB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59FF-FF51-47D9-A9FD-A73069669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91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377A-48D9-4BD1-8ACF-D05AA539EDCB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59FF-FF51-47D9-A9FD-A73069669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36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377A-48D9-4BD1-8ACF-D05AA539EDCB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59FF-FF51-47D9-A9FD-A73069669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84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4377A-48D9-4BD1-8ACF-D05AA539EDCB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59FF-FF51-47D9-A9FD-A73069669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81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5.wdp"/><Relationship Id="rId5" Type="http://schemas.openxmlformats.org/officeDocument/2006/relationships/image" Target="../media/image5.png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97024" y="38174"/>
            <a:ext cx="10197952" cy="12504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uk-UA" sz="28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Міністерство освіти і науки України </a:t>
            </a:r>
            <a:br>
              <a:rPr lang="uk-UA" sz="28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uk-UA" sz="28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ДВНЗ «Донецький національний технічний університет»</a:t>
            </a:r>
            <a:endParaRPr lang="ru-RU" sz="28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524000" y="2395029"/>
            <a:ext cx="9144000" cy="90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uk-UA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21787" y="5193794"/>
            <a:ext cx="4901756" cy="950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uk-UA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с</a:t>
            </a:r>
            <a:r>
              <a:rPr lang="uk-UA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т. групи ІПЗІм-17</a:t>
            </a:r>
          </a:p>
          <a:p>
            <a:pPr algn="just">
              <a:lnSpc>
                <a:spcPct val="150000"/>
              </a:lnSpc>
            </a:pPr>
            <a:r>
              <a:rPr lang="uk-UA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Лисенко Антон Сергійович</a:t>
            </a:r>
            <a:endParaRPr lang="uk-UA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6444343" y="5193793"/>
            <a:ext cx="5631116" cy="1148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uk-UA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Науковий керівник</a:t>
            </a:r>
          </a:p>
          <a:p>
            <a:pPr algn="just">
              <a:lnSpc>
                <a:spcPct val="150000"/>
              </a:lnSpc>
            </a:pPr>
            <a:r>
              <a:rPr lang="uk-UA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Маслова Наталя Олександрівна</a:t>
            </a:r>
            <a:endParaRPr lang="uk-UA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12550" y="2350666"/>
            <a:ext cx="9566900" cy="15935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Дослідження систем розпізнавання мови з метою </a:t>
            </a:r>
            <a:endParaRPr lang="en-US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підвищення </a:t>
            </a:r>
            <a:r>
              <a:rPr lang="uk-UA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ефективності </a:t>
            </a:r>
            <a:r>
              <a:rPr lang="uk-UA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обміну </a:t>
            </a:r>
            <a:r>
              <a:rPr lang="uk-UA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голосовими і текстовими повідомленнями </a:t>
            </a:r>
            <a:r>
              <a:rPr lang="uk-UA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в </a:t>
            </a:r>
            <a:r>
              <a:rPr lang="uk-UA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ігрових проектах</a:t>
            </a:r>
            <a:endParaRPr kumimoji="0" lang="uk-UA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85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80093" y="-16042"/>
            <a:ext cx="5548085" cy="708932"/>
          </a:xfrm>
        </p:spPr>
        <p:txBody>
          <a:bodyPr>
            <a:normAutofit/>
          </a:bodyPr>
          <a:lstStyle/>
          <a:p>
            <a:pPr algn="ctr"/>
            <a:r>
              <a:rPr lang="uk-UA" sz="28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Архітектура програми </a:t>
            </a:r>
            <a:endParaRPr lang="ru-RU" sz="28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025058" y="333829"/>
            <a:ext cx="9380879" cy="389595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2023250" y="3674684"/>
            <a:ext cx="8773087" cy="2900361"/>
          </a:xfrm>
          <a:prstGeom prst="rect">
            <a:avLst/>
          </a:prstGeom>
        </p:spPr>
      </p:pic>
      <p:pic>
        <p:nvPicPr>
          <p:cNvPr id="5" name="Picture 2" descr="ÐÐ°ÑÑÐ¸Ð½ÐºÐ¸ Ð¿Ð¾ Ð·Ð°Ð¿ÑÐ¾ÑÑ gamehub ukraine logo"/>
          <p:cNvPicPr>
            <a:picLocks noChangeAspect="1" noChangeArrowheads="1"/>
          </p:cNvPicPr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223" y="196498"/>
            <a:ext cx="1204686" cy="102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849402" y="1228913"/>
            <a:ext cx="1594757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</a:pPr>
            <a:r>
              <a:rPr lang="uk-UA" sz="24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Мета</a:t>
            </a:r>
            <a:endParaRPr lang="ru-RU" sz="24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39159" y="4145973"/>
            <a:ext cx="190500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</a:pPr>
            <a:r>
              <a:rPr lang="uk-U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Р</a:t>
            </a:r>
            <a:r>
              <a:rPr lang="uk-UA" sz="24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еалізація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24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0647" y="1"/>
            <a:ext cx="2819400" cy="887506"/>
          </a:xfrm>
        </p:spPr>
        <p:txBody>
          <a:bodyPr>
            <a:normAutofit/>
          </a:bodyPr>
          <a:lstStyle/>
          <a:p>
            <a:pPr algn="ctr"/>
            <a:r>
              <a:rPr lang="uk-UA" sz="28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Висновки</a:t>
            </a:r>
            <a:endParaRPr lang="ru-RU" sz="28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87507"/>
            <a:ext cx="12017829" cy="5400998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В</a:t>
            </a:r>
            <a:r>
              <a:rPr lang="uk-UA" sz="24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иконано </a:t>
            </a:r>
            <a:r>
              <a:rPr lang="uk-U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дослідження і адаптація модулів розпізнавання мови та виявлення більш ефективного за рівнем відсотку правильного розпізнаних </a:t>
            </a:r>
            <a:r>
              <a:rPr lang="uk-UA" sz="24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слів. Середній </a:t>
            </a:r>
            <a:r>
              <a:rPr lang="uk-U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відсоток точності розпізнавання на російській мові 64%. Середній відсоток точності розпізнавання на англійській мові 36,5%. 27,6% слів були розпізнанні точніше на англійській мові ніж на </a:t>
            </a:r>
            <a:r>
              <a:rPr lang="uk-UA" sz="24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російській</a:t>
            </a:r>
            <a:r>
              <a:rPr lang="uk-U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 Результат розпізнавання </a:t>
            </a:r>
            <a:r>
              <a:rPr lang="uk-UA" sz="24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можна збільшити на 41,875%. </a:t>
            </a:r>
            <a:endParaRPr lang="uk-UA" sz="2400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uk-UA" sz="24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- проведено </a:t>
            </a:r>
            <a:r>
              <a:rPr lang="uk-U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аналіз методів розпізнавання мови</a:t>
            </a:r>
            <a:r>
              <a:rPr lang="uk-UA" sz="24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;</a:t>
            </a:r>
            <a:endParaRPr lang="ru-RU" sz="24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uk-UA" sz="24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досліджено </a:t>
            </a:r>
            <a:r>
              <a:rPr lang="uk-U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можливості систем </a:t>
            </a:r>
            <a:r>
              <a:rPr lang="en-US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Sphinx</a:t>
            </a:r>
            <a:r>
              <a:rPr lang="uk-U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4, </a:t>
            </a:r>
            <a:r>
              <a:rPr lang="en-US" sz="24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PocketSphinx</a:t>
            </a:r>
            <a:r>
              <a:rPr lang="uk-UA" sz="24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;</a:t>
            </a:r>
          </a:p>
          <a:p>
            <a:pPr>
              <a:buFontTx/>
              <a:buChar char="-"/>
            </a:pPr>
            <a:r>
              <a:rPr lang="uk-U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виконана адаптація двох модулів для застосування російської та англійської мови для трьох бібліотек:  акустичної, </a:t>
            </a:r>
            <a:r>
              <a:rPr lang="uk-UA" sz="24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мовної</a:t>
            </a:r>
            <a:r>
              <a:rPr lang="uk-U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та словника</a:t>
            </a:r>
            <a:endParaRPr lang="ru-RU" sz="24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uk-U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- проаналізовано отримані дані і сформульовано висновки за результатами досліджень;</a:t>
            </a:r>
            <a:endParaRPr lang="ru-RU" sz="24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uk-U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- дано рекомендації з застосування англійської або російської мови в різних ігрових ситуаціях.</a:t>
            </a:r>
            <a:endParaRPr lang="ru-RU" sz="24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01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28070" y="2079881"/>
            <a:ext cx="4923971" cy="1325563"/>
          </a:xfrm>
        </p:spPr>
        <p:txBody>
          <a:bodyPr>
            <a:normAutofit/>
          </a:bodyPr>
          <a:lstStyle/>
          <a:p>
            <a:pPr algn="ctr"/>
            <a:r>
              <a:rPr lang="uk-UA" sz="4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Дякую за увагу</a:t>
            </a:r>
            <a:endParaRPr lang="ru-RU" sz="4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28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9871" y="14514"/>
            <a:ext cx="9144000" cy="487679"/>
          </a:xfrm>
        </p:spPr>
        <p:txBody>
          <a:bodyPr>
            <a:noAutofit/>
          </a:bodyPr>
          <a:lstStyle/>
          <a:p>
            <a:r>
              <a:rPr lang="uk-UA" sz="28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Вступ</a:t>
            </a:r>
            <a:endParaRPr lang="ru-RU" sz="28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9871" y="467339"/>
            <a:ext cx="10013576" cy="2000090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uk-UA" sz="20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Актуальність</a:t>
            </a:r>
            <a:r>
              <a:rPr lang="uk-UA" sz="2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 </a:t>
            </a:r>
            <a:r>
              <a:rPr lang="uk-UA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Проблема розпізнавання мови являється актуальною так як при взаємодіє з обчислювальними машинами найшвидшим способом є розмова. Тому покращена точності розпізнавання приведе до прискоренню передачі даних від людини до машини.</a:t>
            </a:r>
            <a:endParaRPr lang="ru-RU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429871" y="2542175"/>
            <a:ext cx="10013576" cy="22308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uk-UA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Мета</a:t>
            </a:r>
            <a:r>
              <a:rPr lang="uk-UA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 Дослідження </a:t>
            </a:r>
            <a:r>
              <a:rPr lang="uk-UA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і адаптація модулів  розпізнавання мови та виявлення більш ефективного для розпізнавання мови. Під ефективністю будемо розуміти більший відсоток правильного розпізнавання слів за конкретною темою ( розпізнавання голосових та текстових команд, що надаються гравцям в процесі гри). </a:t>
            </a:r>
            <a:endParaRPr lang="ru-RU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1429871" y="4555247"/>
            <a:ext cx="10515600" cy="928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uk-UA" sz="20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Об’єкт</a:t>
            </a:r>
            <a:r>
              <a:rPr lang="uk-UA" sz="2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 Об’єктом </a:t>
            </a:r>
            <a:r>
              <a:rPr lang="uk-UA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дослідження є технології обміну голосовими і текстовими повідомленнями у системах розпізнавання мови.</a:t>
            </a:r>
            <a:endParaRPr lang="ru-RU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>
          <a:xfrm>
            <a:off x="1429871" y="5747639"/>
            <a:ext cx="10515600" cy="968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uk-UA" sz="20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Предмет дослідження </a:t>
            </a:r>
            <a:r>
              <a:rPr lang="uk-UA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– методи розпізнавання російської та англійської мови у модулях систем </a:t>
            </a:r>
            <a:r>
              <a:rPr lang="en-US" sz="2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CMUSphinx</a:t>
            </a:r>
            <a:r>
              <a:rPr lang="uk-UA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з застосуванням </a:t>
            </a:r>
            <a:r>
              <a:rPr lang="en-US" sz="2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PocketSphinx</a:t>
            </a:r>
            <a:r>
              <a:rPr lang="uk-UA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30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/>
          </a:bodyPr>
          <a:lstStyle/>
          <a:p>
            <a:pPr algn="ctr"/>
            <a:r>
              <a:rPr lang="uk-UA" sz="28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Задачі</a:t>
            </a:r>
            <a:endParaRPr lang="ru-RU" sz="28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237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- аналіз методів розпізнавання мови ;</a:t>
            </a:r>
            <a:endParaRPr lang="ru-RU" sz="24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uk-UA" sz="24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- </a:t>
            </a:r>
            <a:r>
              <a:rPr lang="uk-U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дослідження можливостей систем </a:t>
            </a:r>
            <a:r>
              <a:rPr lang="en-US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Sphinx</a:t>
            </a:r>
            <a:r>
              <a:rPr lang="uk-U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4, </a:t>
            </a:r>
            <a:r>
              <a:rPr lang="en-US" sz="24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PocketSphinx</a:t>
            </a:r>
            <a:r>
              <a:rPr lang="uk-U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 </a:t>
            </a:r>
            <a:endParaRPr lang="ru-RU" sz="24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uk-UA" sz="24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- </a:t>
            </a:r>
            <a:r>
              <a:rPr lang="uk-U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адаптація програмних модулів для систему розпізнавання декількома мовами</a:t>
            </a:r>
            <a:r>
              <a:rPr lang="en-US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  </a:t>
            </a:r>
            <a:endParaRPr lang="ru-RU" sz="24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uk-UA" sz="24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- </a:t>
            </a:r>
            <a:r>
              <a:rPr lang="uk-UA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аналіз отриманих даних і формулювання висновків на основі аналізу.</a:t>
            </a:r>
            <a:endParaRPr lang="ru-RU" sz="24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914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05118"/>
          </a:xfrm>
        </p:spPr>
        <p:txBody>
          <a:bodyPr>
            <a:normAutofit/>
          </a:bodyPr>
          <a:lstStyle/>
          <a:p>
            <a:pPr algn="ctr"/>
            <a:r>
              <a:rPr lang="uk-UA" sz="28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Загальна схема розпізнавання мови</a:t>
            </a:r>
            <a:endParaRPr lang="ru-RU" sz="28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Объект 6" descr="https://habrastorage.org/web/8e9/d7b/fe8/8e9d7bfe89fa4a329fd7ec11f5edb1a1.jp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968" r="45484"/>
          <a:stretch/>
        </p:blipFill>
        <p:spPr bwMode="auto">
          <a:xfrm>
            <a:off x="2540545" y="514748"/>
            <a:ext cx="1853286" cy="23471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1893882" y="2574358"/>
            <a:ext cx="3146612" cy="410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2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Дроблення на фрейми</a:t>
            </a:r>
            <a:endParaRPr lang="ru-RU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 descr="https://habrastorage.org/web/7bb/52d/6dd/7bb52d6ddf07477c923f40e40ce534a1.jpg"/>
          <p:cNvPicPr/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6" t="17697" r="33542" b="-14919"/>
          <a:stretch/>
        </p:blipFill>
        <p:spPr bwMode="auto">
          <a:xfrm>
            <a:off x="6710728" y="615914"/>
            <a:ext cx="1809750" cy="26955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5991614" y="2574358"/>
            <a:ext cx="3146612" cy="410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Виділення ознак</a:t>
            </a:r>
            <a:endParaRPr lang="ru-RU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Рисунок 11" descr="https://habrastorage.org/web/bef/b6d/014/befb6d014e334cfda36c42af3bf7c9de.jpg"/>
          <p:cNvPicPr/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276" r="27714"/>
          <a:stretch/>
        </p:blipFill>
        <p:spPr bwMode="auto">
          <a:xfrm>
            <a:off x="2202326" y="3606091"/>
            <a:ext cx="2333625" cy="19545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1893882" y="5560621"/>
            <a:ext cx="3146612" cy="410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Передбачення фонем</a:t>
            </a:r>
            <a:endParaRPr lang="ru-RU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Рисунок 13" descr="C:\Users\User\Pictures\Декодирование_звука.png"/>
          <p:cNvPicPr/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427" y="3618119"/>
            <a:ext cx="3305175" cy="214757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Заголовок 1"/>
          <p:cNvSpPr txBox="1">
            <a:spLocks/>
          </p:cNvSpPr>
          <p:nvPr/>
        </p:nvSpPr>
        <p:spPr>
          <a:xfrm>
            <a:off x="6475708" y="5560621"/>
            <a:ext cx="3146612" cy="410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Декодування звуку</a:t>
            </a:r>
            <a:endParaRPr lang="ru-RU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2" descr="ÐÐ°ÑÑÐ¸Ð½ÐºÐ¸ Ð¿Ð¾ Ð·Ð°Ð¿ÑÐ¾ÑÑ gamehub ukraine logo"/>
          <p:cNvPicPr>
            <a:picLocks noChangeAspect="1" noChangeArrowheads="1"/>
          </p:cNvPicPr>
          <p:nvPr/>
        </p:nvPicPr>
        <p:blipFill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4938" y="90009"/>
            <a:ext cx="1204686" cy="102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53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6686" y="72570"/>
            <a:ext cx="11002256" cy="430306"/>
          </a:xfrm>
        </p:spPr>
        <p:txBody>
          <a:bodyPr>
            <a:noAutofit/>
          </a:bodyPr>
          <a:lstStyle/>
          <a:p>
            <a:r>
              <a:rPr lang="uk-UA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Огляд існуючих систем розпізнавання мови</a:t>
            </a:r>
            <a:endParaRPr lang="ru-RU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9420" y="750471"/>
            <a:ext cx="5029199" cy="806823"/>
          </a:xfrm>
        </p:spPr>
        <p:txBody>
          <a:bodyPr>
            <a:noAutofit/>
          </a:bodyPr>
          <a:lstStyle/>
          <a:p>
            <a:r>
              <a:rPr lang="uk-UA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Результати порівняння </a:t>
            </a:r>
          </a:p>
          <a:p>
            <a:r>
              <a:rPr lang="uk-UA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по точності і швидкості</a:t>
            </a:r>
            <a:endParaRPr lang="ru-RU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610225"/>
              </p:ext>
            </p:extLst>
          </p:nvPr>
        </p:nvGraphicFramePr>
        <p:xfrm>
          <a:off x="66700" y="1915885"/>
          <a:ext cx="5734637" cy="47788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5801"/>
                <a:gridCol w="1644757"/>
                <a:gridCol w="1169825"/>
                <a:gridCol w="1204254"/>
              </a:tblGrid>
              <a:tr h="9544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Система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WER, %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WRR, %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SF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5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HTK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19,8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80,2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1.4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665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CMU </a:t>
                      </a:r>
                      <a:r>
                        <a:rPr lang="ru-RU" sz="18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Sphinx</a:t>
                      </a:r>
                      <a:endParaRPr lang="ru-RU" sz="18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ru-RU" sz="18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pocketsphinx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/sphinx4)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21.4/22.7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78.6/77.3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0.5/1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5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Kaldi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6.5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93.5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0.6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5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Julius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23.1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76.9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1.3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5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iAtros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16.1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83.9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2.1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5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RWTH ASR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15.5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84.5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3.8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620111"/>
              </p:ext>
            </p:extLst>
          </p:nvPr>
        </p:nvGraphicFramePr>
        <p:xfrm>
          <a:off x="6096428" y="1857828"/>
          <a:ext cx="5602514" cy="47897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1759"/>
                <a:gridCol w="3920755"/>
              </a:tblGrid>
              <a:tr h="5702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Система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Документация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84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HTK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 HTK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Book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 – исчерпывающая информация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129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CMU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Sphinx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pocketsphinx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/sphinx4)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Онлайн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документация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9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Kaldi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Онлайн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документация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84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Julius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Julius Book –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аналогично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 HTK Book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9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iAtros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Отсутствие документации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9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RWTH ASR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Неподробная документация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Подзаголовок 2"/>
          <p:cNvSpPr txBox="1">
            <a:spLocks/>
          </p:cNvSpPr>
          <p:nvPr/>
        </p:nvSpPr>
        <p:spPr>
          <a:xfrm>
            <a:off x="6197814" y="995081"/>
            <a:ext cx="5029199" cy="654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Наявність документації</a:t>
            </a:r>
            <a:endParaRPr lang="ru-RU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2" descr="ÐÐ°ÑÑÐ¸Ð½ÐºÐ¸ Ð¿Ð¾ Ð·Ð°Ð¿ÑÐ¾ÑÑ gamehub ukraine logo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4938" y="90009"/>
            <a:ext cx="1204686" cy="102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98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97305"/>
          </a:xfrm>
        </p:spPr>
        <p:txBody>
          <a:bodyPr>
            <a:normAutofit/>
          </a:bodyPr>
          <a:lstStyle/>
          <a:p>
            <a:pPr algn="ctr"/>
            <a:r>
              <a:rPr lang="uk-UA" sz="2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Огляд існуючих систем розпізнавання мови</a:t>
            </a:r>
            <a:endParaRPr lang="ru-RU" sz="28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88852"/>
              </p:ext>
            </p:extLst>
          </p:nvPr>
        </p:nvGraphicFramePr>
        <p:xfrm>
          <a:off x="4687748" y="1009973"/>
          <a:ext cx="7407796" cy="58225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1558"/>
                <a:gridCol w="1238491"/>
                <a:gridCol w="1655180"/>
                <a:gridCol w="1481560"/>
                <a:gridCol w="1551007"/>
              </a:tblGrid>
              <a:tr h="9152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Система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Витяг ознак</a:t>
                      </a:r>
                      <a:endParaRPr lang="uk-UA" sz="16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Акустичне</a:t>
                      </a:r>
                      <a:r>
                        <a:rPr lang="uk-UA" sz="16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 моделювання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Мовне</a:t>
                      </a:r>
                      <a:r>
                        <a:rPr lang="ru-RU" sz="16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uk-UA" sz="1600" baseline="0" noProof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моделювання</a:t>
                      </a:r>
                      <a:endParaRPr lang="uk-UA" sz="1600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Розпізнавання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62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HTK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MFCC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HMM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N-gramm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Алгоритм Витерби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947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CMU Sphinx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60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(pocketsphinx/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60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sphinx4)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MFCC, PLP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HMM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N-</a:t>
                      </a:r>
                      <a:r>
                        <a:rPr lang="ru-RU" sz="16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gramm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, FST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Алгоритм </a:t>
                      </a:r>
                      <a:r>
                        <a:rPr lang="ru-RU" sz="16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Витерби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, алгоритм </a:t>
                      </a:r>
                      <a:r>
                        <a:rPr lang="ru-RU" sz="16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bushderby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831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Kaldi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MFCC, PLP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HMM,GMM, SGMM, DNN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FST, есть конвертер N-</a:t>
                      </a:r>
                      <a:r>
                        <a:rPr lang="ru-RU" sz="16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gramm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-&gt;FST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Двухпро-ходной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 алгоритм прямого-обратного хода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3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Julius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MFCC, PLP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HMM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N-gramm, Rule-based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Алгоритм </a:t>
                      </a:r>
                      <a:r>
                        <a:rPr lang="ru-RU" sz="16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Витерби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62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iAtros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MFCC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HMM, GMM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N-gramm, FST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Алгоритм </a:t>
                      </a:r>
                      <a:r>
                        <a:rPr lang="ru-RU" sz="16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Витерби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564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RWTH ASR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MFCC, PLP, </a:t>
                      </a:r>
                      <a:r>
                        <a:rPr lang="ru-RU" sz="16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voicedness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HMM, GMM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N-</a:t>
                      </a:r>
                      <a:r>
                        <a:rPr lang="ru-RU" sz="16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gramm</a:t>
                      </a: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, WFST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Алгоритм </a:t>
                      </a:r>
                      <a:r>
                        <a:rPr lang="ru-RU" sz="16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Витерби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6937308"/>
              </p:ext>
            </p:extLst>
          </p:nvPr>
        </p:nvGraphicFramePr>
        <p:xfrm>
          <a:off x="0" y="1825625"/>
          <a:ext cx="4514127" cy="4125688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914138"/>
                <a:gridCol w="2599989"/>
              </a:tblGrid>
              <a:tr h="4712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Система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Мови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8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HTK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Англ</a:t>
                      </a:r>
                      <a:r>
                        <a:rPr lang="uk-UA" sz="18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704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CMU Sphinx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pocketsphinx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sphinx4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Більшість </a:t>
                      </a:r>
                      <a:r>
                        <a:rPr lang="uk-UA" sz="18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мов</a:t>
                      </a:r>
                      <a:br>
                        <a:rPr lang="uk-UA" sz="18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</a:br>
                      <a:r>
                        <a:rPr lang="uk-UA" sz="18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Англ</a:t>
                      </a:r>
                      <a:r>
                        <a:rPr lang="uk-UA" sz="18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uk-UA" sz="18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uk-UA" sz="1800" baseline="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Рус</a:t>
                      </a:r>
                      <a:r>
                        <a:rPr lang="uk-UA" sz="18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8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Kaldi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Англійська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8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Julius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Англійська, Японська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8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iAtros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Англійська, Іспанська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8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RWTH ASR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Англійська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-119640" y="1299411"/>
            <a:ext cx="52370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Підтримуванні мови розпізнавання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610023" y="498248"/>
            <a:ext cx="52370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Результати порівняння алгоритмів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 descr="ÐÐ°ÑÑÐ¸Ð½ÐºÐ¸ Ð¿Ð¾ Ð·Ð°Ð¿ÑÐ¾ÑÑ gamehub ukraine logo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7314" y="0"/>
            <a:ext cx="1204686" cy="98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13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8714" y="114754"/>
            <a:ext cx="10515600" cy="785132"/>
          </a:xfrm>
        </p:spPr>
        <p:txBody>
          <a:bodyPr>
            <a:normAutofit/>
          </a:bodyPr>
          <a:lstStyle/>
          <a:p>
            <a:pPr algn="ctr"/>
            <a:r>
              <a:rPr lang="uk-UA" sz="2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Огляд існуючих систем розпізнавання мови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одзаголовок 2"/>
          <p:cNvSpPr txBox="1">
            <a:spLocks noGrp="1"/>
          </p:cNvSpPr>
          <p:nvPr>
            <p:ph idx="1"/>
          </p:nvPr>
        </p:nvSpPr>
        <p:spPr>
          <a:xfrm>
            <a:off x="185057" y="1114877"/>
            <a:ext cx="6172200" cy="5474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Мови реалізації систем і їх структура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175247"/>
              </p:ext>
            </p:extLst>
          </p:nvPr>
        </p:nvGraphicFramePr>
        <p:xfrm>
          <a:off x="92598" y="1888904"/>
          <a:ext cx="5995686" cy="4064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7486"/>
                <a:gridCol w="1311782"/>
                <a:gridCol w="3026418"/>
              </a:tblGrid>
              <a:tr h="4302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Система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Язык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Структура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908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HTK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С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Модульная, в виде утилит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49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CMU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Sphinx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pocketsphinx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/sphinx4)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C/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Java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Модульная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85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Kaldi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C++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Модульная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85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Julius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Модульная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85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iAtros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Модульная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85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RWTH ASR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C++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Модульная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2" descr="ÐÐ°ÑÑÐ¸Ð½ÐºÐ¸ Ð¿Ð¾ Ð·Ð°Ð¿ÑÐ¾ÑÑ gamehub ukraine logo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4938" y="90009"/>
            <a:ext cx="1204686" cy="102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017865"/>
              </p:ext>
            </p:extLst>
          </p:nvPr>
        </p:nvGraphicFramePr>
        <p:xfrm>
          <a:off x="6157199" y="1789660"/>
          <a:ext cx="5872425" cy="4525302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879159"/>
                <a:gridCol w="3993266"/>
              </a:tblGrid>
              <a:tr h="4853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Система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Підтримувані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 ОС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480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HTK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Linux, Solaris, HPUX, IRIX, Mac OS, FreeBSD, Windows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221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CMU Sphinx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pocketsphinx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sphi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nx4)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Linux, Mac OS, Windows, Android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40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Kaldi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Linux, Windows, FreeBSD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480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Julius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Linux, Windows, FreeBSD, Mac OS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40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iAtros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Linux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35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RWTH ASR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Linux, Mac OS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Заголовок 1"/>
          <p:cNvSpPr txBox="1">
            <a:spLocks/>
          </p:cNvSpPr>
          <p:nvPr/>
        </p:nvSpPr>
        <p:spPr>
          <a:xfrm>
            <a:off x="6011670" y="1139622"/>
            <a:ext cx="5595257" cy="592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32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Підтримуванні операційні системи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68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0092" y="563777"/>
            <a:ext cx="7168979" cy="692168"/>
          </a:xfrm>
        </p:spPr>
        <p:txBody>
          <a:bodyPr>
            <a:noAutofit/>
          </a:bodyPr>
          <a:lstStyle/>
          <a:p>
            <a:pPr algn="ctr"/>
            <a:r>
              <a:rPr lang="uk-UA" sz="24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Інструментальне середовище</a:t>
            </a:r>
            <a:r>
              <a:rPr lang="en-US" sz="24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CMU Sphinx</a:t>
            </a:r>
            <a:endParaRPr lang="ru-RU" sz="24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636336" y="37319"/>
            <a:ext cx="6405005" cy="1414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327330" y="-12049"/>
            <a:ext cx="7431741" cy="692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24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Система розпізнавання мови </a:t>
            </a:r>
            <a:r>
              <a:rPr lang="en-US" sz="24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Sphinx</a:t>
            </a:r>
            <a:endParaRPr lang="ru-RU" sz="24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-116114" y="259805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-16156" y="2061028"/>
            <a:ext cx="1519837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030533"/>
              </p:ext>
            </p:extLst>
          </p:nvPr>
        </p:nvGraphicFramePr>
        <p:xfrm>
          <a:off x="0" y="1206577"/>
          <a:ext cx="11608923" cy="5651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Visio" r:id="rId3" imgW="6324680" imgH="3086100" progId="Visio.Drawing.15">
                  <p:embed/>
                </p:oleObj>
              </mc:Choice>
              <mc:Fallback>
                <p:oleObj name="Visio" r:id="rId3" imgW="6324680" imgH="3086100" progId="Visio.Drawing.15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06577"/>
                        <a:ext cx="11608923" cy="56514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" descr="ÐÐ°ÑÑÐ¸Ð½ÐºÐ¸ Ð¿Ð¾ Ð·Ð°Ð¿ÑÐ¾ÑÑ gamehub ukraine logo"/>
          <p:cNvPicPr>
            <a:picLocks noChangeAspect="1" noChangeArrowheads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223" y="196498"/>
            <a:ext cx="1204686" cy="102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98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6202" y="-161960"/>
            <a:ext cx="10515600" cy="716915"/>
          </a:xfrm>
        </p:spPr>
        <p:txBody>
          <a:bodyPr>
            <a:normAutofit/>
          </a:bodyPr>
          <a:lstStyle/>
          <a:p>
            <a:pPr algn="ctr"/>
            <a:r>
              <a:rPr lang="uk-UA" sz="32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Результати дослідження </a:t>
            </a:r>
            <a:endParaRPr lang="ru-RU" sz="3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5376" y="318540"/>
            <a:ext cx="10859596" cy="2355211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uk-UA" sz="2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Середній відсоток точності розпізнавання на російській мові 64%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uk-UA" sz="2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Середній відсоток точності розпізнавання на англійській мові 36,5%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uk-UA" sz="2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Процент точніше розпізнаних слів на англійській мові склав 27,6</a:t>
            </a:r>
            <a:r>
              <a:rPr lang="uk-UA" sz="2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%</a:t>
            </a:r>
            <a:endParaRPr lang="en-US" sz="2000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60000"/>
              </a:lnSpc>
              <a:buNone/>
            </a:pPr>
            <a:r>
              <a:rPr lang="uk-UA" sz="2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Результат розпізнавання по вибірці збільшився на 41,875%</a:t>
            </a:r>
            <a:endParaRPr lang="uk-UA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60000"/>
              </a:lnSpc>
              <a:buNone/>
            </a:pPr>
            <a:endParaRPr lang="en-US" sz="2000" dirty="0" smtClean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60000"/>
              </a:lnSpc>
              <a:buNone/>
            </a:pPr>
            <a:endParaRPr lang="en-US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2" descr="ÐÐ°ÑÑÐ¸Ð½ÐºÐ¸ Ð¿Ð¾ Ð·Ð°Ð¿ÑÐ¾ÑÑ gamehub ukraine logo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455" y="42521"/>
            <a:ext cx="1204686" cy="102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192967"/>
              </p:ext>
            </p:extLst>
          </p:nvPr>
        </p:nvGraphicFramePr>
        <p:xfrm>
          <a:off x="872539" y="2673751"/>
          <a:ext cx="4069571" cy="3103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5537"/>
                <a:gridCol w="1888882"/>
                <a:gridCol w="1675152"/>
              </a:tblGrid>
              <a:tr h="47625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№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Слово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правильного </a:t>
                      </a:r>
                      <a:r>
                        <a:rPr lang="ru-RU" sz="1800" u="none" strike="noStrike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розпізнавання</a:t>
                      </a:r>
                      <a:r>
                        <a:rPr lang="ru-RU" sz="18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компьютерные науки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новый проект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сессия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позиция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хорошо сыграно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80%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удачи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60%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влево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вправо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715667"/>
              </p:ext>
            </p:extLst>
          </p:nvPr>
        </p:nvGraphicFramePr>
        <p:xfrm>
          <a:off x="5995798" y="2727948"/>
          <a:ext cx="4156593" cy="3021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1908"/>
                <a:gridCol w="1873250"/>
                <a:gridCol w="1761435"/>
              </a:tblGrid>
              <a:tr h="51212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№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Слово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правильного </a:t>
                      </a:r>
                      <a:r>
                        <a:rPr lang="ru-RU" sz="1800" u="none" strike="noStrike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розпізнавання</a:t>
                      </a:r>
                      <a:r>
                        <a:rPr lang="ru-RU" sz="18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 science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project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75%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session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75%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uk-UA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well played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90%</a:t>
                      </a:r>
                      <a:endParaRPr lang="uk-UA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uk-UA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luck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80%</a:t>
                      </a:r>
                      <a:endParaRPr lang="uk-UA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80%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80%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Объект 2"/>
          <p:cNvSpPr txBox="1">
            <a:spLocks/>
          </p:cNvSpPr>
          <p:nvPr/>
        </p:nvSpPr>
        <p:spPr>
          <a:xfrm>
            <a:off x="4605705" y="5208608"/>
            <a:ext cx="1332108" cy="34917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0000"/>
              </a:lnSpc>
              <a:buFont typeface="Arial" panose="020B0604020202020204" pitchFamily="34" charset="0"/>
              <a:buNone/>
            </a:pPr>
            <a:endParaRPr lang="en-US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168604" y="5739641"/>
            <a:ext cx="1095172" cy="477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60000"/>
              </a:lnSpc>
            </a:pPr>
            <a:r>
              <a:rPr lang="uk-UA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43,125</a:t>
            </a:r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%</a:t>
            </a:r>
            <a:endParaRPr lang="uk-UA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708812" y="5739641"/>
            <a:ext cx="64633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60000"/>
              </a:lnSpc>
            </a:pPr>
            <a:r>
              <a:rPr lang="uk-UA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85%</a:t>
            </a:r>
            <a:endParaRPr lang="uk-UA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8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4827</TotalTime>
  <Words>726</Words>
  <Application>Microsoft Office PowerPoint</Application>
  <PresentationFormat>Широкоэкранный</PresentationFormat>
  <Paragraphs>240</Paragraphs>
  <Slides>12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Verdana</vt:lpstr>
      <vt:lpstr>Тема Office</vt:lpstr>
      <vt:lpstr>Visio</vt:lpstr>
      <vt:lpstr>Міністерство освіти і науки України  ДВНЗ «Донецький національний технічний університет»</vt:lpstr>
      <vt:lpstr>Вступ</vt:lpstr>
      <vt:lpstr>Задачі</vt:lpstr>
      <vt:lpstr>Загальна схема розпізнавання мови</vt:lpstr>
      <vt:lpstr>Огляд існуючих систем розпізнавання мови</vt:lpstr>
      <vt:lpstr>Огляд існуючих систем розпізнавання мови</vt:lpstr>
      <vt:lpstr>Огляд існуючих систем розпізнавання мови</vt:lpstr>
      <vt:lpstr>Інструментальне середовищеCMU Sphinx</vt:lpstr>
      <vt:lpstr>Результати дослідження </vt:lpstr>
      <vt:lpstr>Архітектура програми </vt:lpstr>
      <vt:lpstr>Висновки</vt:lpstr>
      <vt:lpstr>Дякую за увагу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Міністерство освіти і науки України  ДВНЗ «Донецький національний технічний університет»</dc:title>
  <dc:creator>bugique@gmail.com</dc:creator>
  <cp:lastModifiedBy>bugique@gmail.com</cp:lastModifiedBy>
  <cp:revision>126</cp:revision>
  <dcterms:created xsi:type="dcterms:W3CDTF">2018-04-29T10:21:56Z</dcterms:created>
  <dcterms:modified xsi:type="dcterms:W3CDTF">2018-12-19T20:10:43Z</dcterms:modified>
</cp:coreProperties>
</file>