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78" r:id="rId5"/>
    <p:sldId id="276" r:id="rId6"/>
    <p:sldId id="277" r:id="rId7"/>
    <p:sldId id="279" r:id="rId8"/>
    <p:sldId id="280" r:id="rId9"/>
    <p:sldId id="285" r:id="rId10"/>
    <p:sldId id="286" r:id="rId11"/>
    <p:sldId id="282" r:id="rId12"/>
    <p:sldId id="287" r:id="rId13"/>
    <p:sldId id="28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347-23B6-42C1-B19C-B1FCFD6DDED0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B11F-6985-45EE-9FCE-B8239AD4EE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347-23B6-42C1-B19C-B1FCFD6DDED0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B11F-6985-45EE-9FCE-B8239AD4E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347-23B6-42C1-B19C-B1FCFD6DDED0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B11F-6985-45EE-9FCE-B8239AD4E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347-23B6-42C1-B19C-B1FCFD6DDED0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B11F-6985-45EE-9FCE-B8239AD4E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347-23B6-42C1-B19C-B1FCFD6DDED0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D65B11F-6985-45EE-9FCE-B8239AD4E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347-23B6-42C1-B19C-B1FCFD6DDED0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B11F-6985-45EE-9FCE-B8239AD4E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347-23B6-42C1-B19C-B1FCFD6DDED0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B11F-6985-45EE-9FCE-B8239AD4E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347-23B6-42C1-B19C-B1FCFD6DDED0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B11F-6985-45EE-9FCE-B8239AD4E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347-23B6-42C1-B19C-B1FCFD6DDED0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B11F-6985-45EE-9FCE-B8239AD4E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347-23B6-42C1-B19C-B1FCFD6DDED0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B11F-6985-45EE-9FCE-B8239AD4E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9347-23B6-42C1-B19C-B1FCFD6DDED0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B11F-6985-45EE-9FCE-B8239AD4E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3E29347-23B6-42C1-B19C-B1FCFD6DDED0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D65B11F-6985-45EE-9FCE-B8239AD4E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69647" y="881742"/>
            <a:ext cx="8791575" cy="2547258"/>
          </a:xfrm>
        </p:spPr>
        <p:txBody>
          <a:bodyPr>
            <a:normAutofit/>
          </a:bodyPr>
          <a:lstStyle/>
          <a:p>
            <a:pPr algn="ctr"/>
            <a:r>
              <a:rPr lang="ro-RO" sz="4000" b="1" dirty="0">
                <a:solidFill>
                  <a:srgbClr val="002060"/>
                </a:solidFill>
              </a:rPr>
              <a:t>Тема: </a:t>
            </a:r>
            <a:r>
              <a:rPr lang="ro-RO" sz="4000" b="1" dirty="0" smtClean="0">
                <a:solidFill>
                  <a:srgbClr val="002060"/>
                </a:solidFill>
              </a:rPr>
              <a:t>“</a:t>
            </a:r>
            <a:r>
              <a:rPr lang="ru-RU" sz="4000" b="1" dirty="0" smtClean="0">
                <a:solidFill>
                  <a:srgbClr val="002060"/>
                </a:solidFill>
              </a:rPr>
              <a:t>Анализ цен автомобилей относительно характеристик</a:t>
            </a:r>
            <a:r>
              <a:rPr lang="ro-RO" b="1" dirty="0" smtClean="0">
                <a:solidFill>
                  <a:srgbClr val="002060"/>
                </a:solidFill>
              </a:rPr>
              <a:t>”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52606" y="3735977"/>
            <a:ext cx="5808616" cy="2299062"/>
          </a:xfrm>
        </p:spPr>
        <p:txBody>
          <a:bodyPr>
            <a:normAutofit fontScale="85000" lnSpcReduction="10000"/>
          </a:bodyPr>
          <a:lstStyle/>
          <a:p>
            <a:pPr algn="r"/>
            <a:endParaRPr lang="ru-RU" dirty="0" smtClean="0"/>
          </a:p>
          <a:p>
            <a:pPr algn="r"/>
            <a:r>
              <a:rPr lang="ro-RO" dirty="0" smtClean="0">
                <a:solidFill>
                  <a:schemeClr val="bg2">
                    <a:lumMod val="50000"/>
                  </a:schemeClr>
                </a:solidFill>
              </a:rPr>
              <a:t>Disciplina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analiza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datelor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ro-RO" b="1" dirty="0">
                <a:solidFill>
                  <a:schemeClr val="bg2">
                    <a:lumMod val="50000"/>
                  </a:schemeClr>
                </a:solidFill>
              </a:rPr>
              <a:t>A efectuat student: </a:t>
            </a:r>
            <a:r>
              <a:rPr lang="ro-RO" b="1" dirty="0" smtClean="0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ru-MO" u="sng" dirty="0" err="1" smtClean="0">
                <a:solidFill>
                  <a:schemeClr val="bg2">
                    <a:lumMod val="50000"/>
                  </a:schemeClr>
                </a:solidFill>
              </a:rPr>
              <a:t>Хохлович</a:t>
            </a:r>
            <a:r>
              <a:rPr lang="ru-MO" u="sng" dirty="0" smtClean="0">
                <a:solidFill>
                  <a:schemeClr val="bg2">
                    <a:lumMod val="50000"/>
                  </a:schemeClr>
                </a:solidFill>
              </a:rPr>
              <a:t> Александр</a:t>
            </a:r>
          </a:p>
          <a:p>
            <a:pPr algn="r"/>
            <a:r>
              <a:rPr lang="ro-RO" u="sng" dirty="0" smtClean="0">
                <a:solidFill>
                  <a:schemeClr val="bg2">
                    <a:lumMod val="50000"/>
                  </a:schemeClr>
                </a:solidFill>
              </a:rPr>
              <a:t> IA-21</a:t>
            </a:r>
            <a:r>
              <a:rPr lang="ru-RU" u="sng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ro-RO" dirty="0">
                <a:solidFill>
                  <a:schemeClr val="bg2">
                    <a:lumMod val="50000"/>
                  </a:schemeClr>
                </a:solidFill>
              </a:rPr>
              <a:t> </a:t>
            </a:r>
            <a:r>
              <a:rPr lang="ro-RO" b="1" dirty="0" smtClean="0">
                <a:solidFill>
                  <a:schemeClr val="bg2">
                    <a:lumMod val="50000"/>
                  </a:schemeClr>
                </a:solidFill>
              </a:rPr>
              <a:t>A </a:t>
            </a:r>
            <a:r>
              <a:rPr lang="ro-RO" b="1" dirty="0">
                <a:solidFill>
                  <a:schemeClr val="bg2">
                    <a:lumMod val="50000"/>
                  </a:schemeClr>
                </a:solidFill>
              </a:rPr>
              <a:t>controlat</a:t>
            </a:r>
            <a:r>
              <a:rPr lang="ro-RO" b="1" dirty="0" smtClean="0">
                <a:solidFill>
                  <a:schemeClr val="bg2">
                    <a:lumMod val="50000"/>
                  </a:schemeClr>
                </a:solidFill>
              </a:rPr>
              <a:t>:________</a:t>
            </a:r>
            <a:r>
              <a:rPr lang="en-US" sz="2100" u="sng" dirty="0" err="1" smtClean="0">
                <a:solidFill>
                  <a:schemeClr val="bg2">
                    <a:lumMod val="50000"/>
                  </a:schemeClr>
                </a:solidFill>
              </a:rPr>
              <a:t>asist</a:t>
            </a:r>
            <a:r>
              <a:rPr lang="ro-RO" sz="2100" u="sng" dirty="0" smtClean="0">
                <a:solidFill>
                  <a:schemeClr val="bg2">
                    <a:lumMod val="50000"/>
                  </a:schemeClr>
                </a:solidFill>
              </a:rPr>
              <a:t>.univ</a:t>
            </a:r>
            <a:r>
              <a:rPr lang="ro-RO" sz="2100" u="sng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sz="2100" u="sng" dirty="0" smtClean="0">
                <a:solidFill>
                  <a:schemeClr val="bg2">
                    <a:lumMod val="50000"/>
                  </a:schemeClr>
                </a:solidFill>
              </a:rPr>
              <a:t>v. </a:t>
            </a:r>
            <a:r>
              <a:rPr lang="en-US" sz="2100" u="sng" dirty="0" err="1" smtClean="0">
                <a:solidFill>
                  <a:schemeClr val="bg2">
                    <a:lumMod val="50000"/>
                  </a:schemeClr>
                </a:solidFill>
              </a:rPr>
              <a:t>munteanu</a:t>
            </a:r>
            <a:r>
              <a:rPr lang="ro-RO" sz="2100" u="sng" dirty="0">
                <a:solidFill>
                  <a:schemeClr val="bg2">
                    <a:lumMod val="50000"/>
                  </a:schemeClr>
                </a:solidFill>
              </a:rPr>
              <a:t> </a:t>
            </a:r>
            <a:endParaRPr lang="ru-RU" sz="2100" u="sng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98814" y="6342016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>
                <a:solidFill>
                  <a:schemeClr val="bg2">
                    <a:lumMod val="50000"/>
                  </a:schemeClr>
                </a:solidFill>
              </a:rPr>
              <a:t>Chişinău  </a:t>
            </a:r>
            <a:r>
              <a:rPr lang="ro-RO" b="1" dirty="0" smtClean="0">
                <a:solidFill>
                  <a:schemeClr val="bg2">
                    <a:lumMod val="50000"/>
                  </a:schemeClr>
                </a:solidFill>
              </a:rPr>
              <a:t>202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206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881" y="252758"/>
            <a:ext cx="10053456" cy="975151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Визуальный анализ Цена-Владелец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8743" y="1965960"/>
            <a:ext cx="421100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график отображает среднее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значение цены относительно количество владельцев автомобиля.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3337" y="1471068"/>
            <a:ext cx="6303237" cy="522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03185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881" y="252758"/>
            <a:ext cx="10053456" cy="975151"/>
          </a:xfrm>
        </p:spPr>
        <p:txBody>
          <a:bodyPr>
            <a:normAutofit/>
          </a:bodyPr>
          <a:lstStyle/>
          <a:p>
            <a:pPr algn="ctr"/>
            <a:r>
              <a:rPr lang="ru-MO" dirty="0" smtClean="0">
                <a:solidFill>
                  <a:srgbClr val="002060"/>
                </a:solidFill>
              </a:rPr>
              <a:t>Модель цены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63165" y="5756923"/>
            <a:ext cx="2670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</a:rPr>
              <a:t>Качество модели: </a:t>
            </a:r>
            <a:endParaRPr lang="en-US" sz="2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91" y="1652723"/>
            <a:ext cx="53149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78" y="5590903"/>
            <a:ext cx="7687053" cy="76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62258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881" y="252758"/>
            <a:ext cx="10053456" cy="975151"/>
          </a:xfrm>
        </p:spPr>
        <p:txBody>
          <a:bodyPr>
            <a:normAutofit/>
          </a:bodyPr>
          <a:lstStyle/>
          <a:p>
            <a:pPr algn="ctr"/>
            <a:r>
              <a:rPr lang="ru-MO" dirty="0" smtClean="0">
                <a:solidFill>
                  <a:srgbClr val="002060"/>
                </a:solidFill>
              </a:rPr>
              <a:t>Предсказание цены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63165" y="5756923"/>
            <a:ext cx="2670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</a:rPr>
              <a:t>Качество модели: </a:t>
            </a:r>
            <a:endParaRPr lang="en-US" sz="24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78" y="5590903"/>
            <a:ext cx="7687053" cy="76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2651" y="1188879"/>
            <a:ext cx="5133703" cy="4325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62258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881" y="252758"/>
            <a:ext cx="10053456" cy="975151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Выводы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7180" y="1554480"/>
            <a:ext cx="11498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5245" y="1302828"/>
            <a:ext cx="110206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dirty="0" smtClean="0"/>
              <a:t>В заключении моей презентации "Анализ цен автомобилей относительно характеристик", я хочу подчеркнуть, что использование данных о характеристиках автомобилей позволило нам разработать точную модель для прогнозирования цен. </a:t>
            </a:r>
            <a:endParaRPr lang="ru-RU" dirty="0" smtClean="0"/>
          </a:p>
          <a:p>
            <a:pPr lvl="1"/>
            <a:r>
              <a:rPr lang="ru-RU" dirty="0" smtClean="0"/>
              <a:t>Мы </a:t>
            </a:r>
            <a:r>
              <a:rPr lang="ru-RU" dirty="0" smtClean="0"/>
              <a:t>выявили ключевые факторы, влияющие на стоимость автомобилей, такие как мощность двигателя, тип топлива и пробег. Эти знания могут быть использованы платформами продажи автомобилей для более обоснованного ценообразования. Это исследование подчеркивает важность анализа данных в современной экономике и его потенциальное влияние на автомобильную индустрию.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65520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43691"/>
            <a:ext cx="9905998" cy="122790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Введение:</a:t>
            </a:r>
            <a:r>
              <a:rPr lang="en-US" b="1" dirty="0">
                <a:solidFill>
                  <a:srgbClr val="002060"/>
                </a:solidFill>
              </a:rPr>
              <a:t/>
            </a:r>
            <a:br>
              <a:rPr lang="en-US" b="1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966653"/>
            <a:ext cx="10380027" cy="216843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Необходимо проанализировать характеристики автомобилей для выявления объективной цены . </a:t>
            </a:r>
            <a:r>
              <a:rPr lang="ru-RU" dirty="0"/>
              <a:t>Этот анализ может предоставить ценные данные </a:t>
            </a:r>
            <a:r>
              <a:rPr lang="ru-RU" dirty="0" smtClean="0"/>
              <a:t>для платформ по продаже автомобилей.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2294" y="3135086"/>
            <a:ext cx="1615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</a:rPr>
              <a:t>Цель:</a:t>
            </a:r>
            <a:endParaRPr lang="en-US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394856" y="3344446"/>
            <a:ext cx="65009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Исследовать характеристики автомобилей для выявления объективной цены.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3043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5549" y="431075"/>
            <a:ext cx="8825547" cy="1332410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Данные: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0075" y="1580606"/>
            <a:ext cx="11411994" cy="4545874"/>
          </a:xfrm>
        </p:spPr>
        <p:txBody>
          <a:bodyPr>
            <a:normAutofit/>
          </a:bodyPr>
          <a:lstStyle/>
          <a:p>
            <a:r>
              <a:rPr lang="ru-RU" dirty="0"/>
              <a:t>Набор данных включает информацию </a:t>
            </a:r>
            <a:r>
              <a:rPr lang="ru-RU" dirty="0" smtClean="0"/>
              <a:t>о характеристиках автомобилей на рынке Индии.</a:t>
            </a:r>
            <a:endParaRPr lang="ru-RU" dirty="0"/>
          </a:p>
          <a:p>
            <a:r>
              <a:rPr lang="ru-RU" dirty="0" smtClean="0"/>
              <a:t>Набор </a:t>
            </a:r>
            <a:r>
              <a:rPr lang="ru-RU" dirty="0"/>
              <a:t>данных содержит </a:t>
            </a:r>
            <a:r>
              <a:rPr lang="ru-RU" dirty="0" smtClean="0"/>
              <a:t>6014 записей</a:t>
            </a:r>
            <a:r>
              <a:rPr lang="ru-RU" dirty="0"/>
              <a:t>.</a:t>
            </a:r>
          </a:p>
          <a:p>
            <a:r>
              <a:rPr lang="ru-RU" dirty="0"/>
              <a:t>Данные характеризуются несколькими категориальными </a:t>
            </a:r>
            <a:r>
              <a:rPr lang="ru-RU" dirty="0" smtClean="0"/>
              <a:t>и числовыми переменными.</a:t>
            </a:r>
            <a:endParaRPr lang="ru-RU" dirty="0"/>
          </a:p>
          <a:p>
            <a:r>
              <a:rPr lang="ru-RU" dirty="0" smtClean="0"/>
              <a:t>Качество </a:t>
            </a:r>
            <a:r>
              <a:rPr lang="ru-RU" dirty="0"/>
              <a:t>данных отмечается флагами, и есть некоторые отсутствующие значения (906 случаев).</a:t>
            </a:r>
          </a:p>
        </p:txBody>
      </p:sp>
    </p:spTree>
    <p:extLst>
      <p:ext uri="{BB962C8B-B14F-4D97-AF65-F5344CB8AC3E}">
        <p14:creationId xmlns="" xmlns:p14="http://schemas.microsoft.com/office/powerpoint/2010/main" val="3520059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2041" y="0"/>
            <a:ext cx="8825547" cy="1332410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Данные: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640" y="953589"/>
            <a:ext cx="11725502" cy="5447210"/>
          </a:xfrm>
        </p:spPr>
        <p:txBody>
          <a:bodyPr>
            <a:normAutofit/>
          </a:bodyPr>
          <a:lstStyle/>
          <a:p>
            <a:r>
              <a:rPr lang="en-US" b="1" dirty="0" smtClean="0"/>
              <a:t>Year</a:t>
            </a:r>
            <a:r>
              <a:rPr lang="en-US" dirty="0" smtClean="0"/>
              <a:t>: </a:t>
            </a:r>
            <a:r>
              <a:rPr lang="ru-MO" dirty="0" smtClean="0"/>
              <a:t>Год выпуска автомобиля.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b="1" dirty="0" err="1" smtClean="0"/>
              <a:t>Kilometers</a:t>
            </a:r>
            <a:r>
              <a:rPr lang="ru-RU" b="1" dirty="0" smtClean="0"/>
              <a:t> </a:t>
            </a:r>
            <a:r>
              <a:rPr lang="ru-RU" b="1" dirty="0" err="1" smtClean="0"/>
              <a:t>Driven</a:t>
            </a:r>
            <a:r>
              <a:rPr lang="ru-RU" dirty="0" smtClean="0"/>
              <a:t>: Пробег автомобиля в километрах.</a:t>
            </a:r>
          </a:p>
          <a:p>
            <a:r>
              <a:rPr lang="ru-RU" b="1" dirty="0" err="1" smtClean="0"/>
              <a:t>Fuel</a:t>
            </a:r>
            <a:r>
              <a:rPr lang="ru-RU" b="1" dirty="0" smtClean="0"/>
              <a:t> </a:t>
            </a:r>
            <a:r>
              <a:rPr lang="ru-RU" b="1" dirty="0" err="1" smtClean="0"/>
              <a:t>Type</a:t>
            </a:r>
            <a:r>
              <a:rPr lang="ru-RU" dirty="0" smtClean="0"/>
              <a:t>: Тип топлива, на котором работает автомобиль.</a:t>
            </a:r>
          </a:p>
          <a:p>
            <a:r>
              <a:rPr lang="ru-RU" b="1" dirty="0" err="1" smtClean="0"/>
              <a:t>Transmission</a:t>
            </a:r>
            <a:r>
              <a:rPr lang="ru-RU" dirty="0" smtClean="0"/>
              <a:t>: Тип коробки. </a:t>
            </a:r>
          </a:p>
          <a:p>
            <a:r>
              <a:rPr lang="ru-RU" b="1" dirty="0" err="1" smtClean="0"/>
              <a:t>Owner</a:t>
            </a:r>
            <a:r>
              <a:rPr lang="ru-RU" b="1" dirty="0" smtClean="0"/>
              <a:t> </a:t>
            </a:r>
            <a:r>
              <a:rPr lang="ru-RU" b="1" dirty="0" err="1" smtClean="0"/>
              <a:t>Type</a:t>
            </a:r>
            <a:r>
              <a:rPr lang="ru-RU" dirty="0" smtClean="0"/>
              <a:t>: Сведения о количестве владельцев.</a:t>
            </a:r>
          </a:p>
          <a:p>
            <a:r>
              <a:rPr lang="ru-RU" b="1" dirty="0" err="1" smtClean="0"/>
              <a:t>Mileage</a:t>
            </a:r>
            <a:r>
              <a:rPr lang="ru-RU" dirty="0" smtClean="0"/>
              <a:t>: Расход топлива автомобиля.</a:t>
            </a:r>
          </a:p>
          <a:p>
            <a:r>
              <a:rPr lang="ru-RU" b="1" dirty="0" err="1" smtClean="0"/>
              <a:t>Engine</a:t>
            </a:r>
            <a:r>
              <a:rPr lang="ru-RU" dirty="0" smtClean="0"/>
              <a:t>: Объем двигателя в кубических сантиметрах (см³).</a:t>
            </a:r>
          </a:p>
          <a:p>
            <a:r>
              <a:rPr lang="ru-RU" b="1" dirty="0" err="1" smtClean="0"/>
              <a:t>Power</a:t>
            </a:r>
            <a:r>
              <a:rPr lang="ru-RU" dirty="0" smtClean="0"/>
              <a:t>: Мощность двигателя в лошадиных силах (л.с.).</a:t>
            </a:r>
          </a:p>
          <a:p>
            <a:r>
              <a:rPr lang="ru-RU" b="1" dirty="0" err="1" smtClean="0"/>
              <a:t>Seats</a:t>
            </a:r>
            <a:r>
              <a:rPr lang="ru-RU" dirty="0" smtClean="0"/>
              <a:t>: Количество сидений в автомобиле.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09094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9871" y="318073"/>
            <a:ext cx="8812484" cy="779208"/>
          </a:xfrm>
        </p:spPr>
        <p:txBody>
          <a:bodyPr>
            <a:normAutofit/>
          </a:bodyPr>
          <a:lstStyle/>
          <a:p>
            <a:r>
              <a:rPr lang="x-none" dirty="0" smtClean="0">
                <a:solidFill>
                  <a:srgbClr val="002060"/>
                </a:solidFill>
              </a:rPr>
              <a:t>Визуальный </a:t>
            </a:r>
            <a:r>
              <a:rPr lang="x-none">
                <a:solidFill>
                  <a:srgbClr val="002060"/>
                </a:solidFill>
              </a:rPr>
              <a:t>анализ </a:t>
            </a:r>
            <a:r>
              <a:rPr lang="ru-MO" dirty="0" smtClean="0">
                <a:solidFill>
                  <a:srgbClr val="002060"/>
                </a:solidFill>
              </a:rPr>
              <a:t>Цена-Год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749540" y="1943100"/>
            <a:ext cx="425196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график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отображает среднее значение цены относительно года выпуска автомобиля.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537" y="1340441"/>
            <a:ext cx="6347595" cy="523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53912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8544" y="265821"/>
            <a:ext cx="10053456" cy="975151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Визуальный </a:t>
            </a:r>
            <a:r>
              <a:rPr lang="ru-RU" dirty="0">
                <a:solidFill>
                  <a:srgbClr val="002060"/>
                </a:solidFill>
              </a:rPr>
              <a:t>анализ </a:t>
            </a:r>
            <a:r>
              <a:rPr lang="ru-RU" dirty="0" smtClean="0">
                <a:solidFill>
                  <a:srgbClr val="002060"/>
                </a:solidFill>
              </a:rPr>
              <a:t>Цена-Коробка передач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4780" y="2116620"/>
            <a:ext cx="380752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график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среднее значение цены относительно типа коробки передач.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7532" y="1338623"/>
            <a:ext cx="6617154" cy="551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25075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8830" y="252758"/>
            <a:ext cx="10053456" cy="975151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Визуальный анализ Цена-Мощность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628710" y="1805940"/>
            <a:ext cx="42584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график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отображает цену относительно мощности автомобиля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215" y="1205050"/>
            <a:ext cx="6530476" cy="5404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24826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881" y="252758"/>
            <a:ext cx="10053456" cy="975151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Визуальный анализ Цена-Владелец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8743" y="1965960"/>
            <a:ext cx="421100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график отображает среднее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значение цены относительно количество владельцев автомобиля.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3337" y="1471068"/>
            <a:ext cx="6303237" cy="522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03185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881" y="252758"/>
            <a:ext cx="10053456" cy="975151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Визуальный анализ Цена-Тип топлива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8743" y="1965960"/>
            <a:ext cx="421100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график отображает среднее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значение цены относительно типа топлива для автомобиля.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7211" y="1391466"/>
            <a:ext cx="6125119" cy="5108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03185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2497</TotalTime>
  <Words>347</Words>
  <Application>Microsoft Office PowerPoint</Application>
  <PresentationFormat>Произвольный</PresentationFormat>
  <Paragraphs>46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Апекс</vt:lpstr>
      <vt:lpstr>Тема: “Анализ цен автомобилей относительно характеристик”</vt:lpstr>
      <vt:lpstr>Введение: </vt:lpstr>
      <vt:lpstr>Данные:</vt:lpstr>
      <vt:lpstr>Данные:</vt:lpstr>
      <vt:lpstr>Визуальный анализ Цена-Год</vt:lpstr>
      <vt:lpstr>Визуальный анализ Цена-Коробка передач</vt:lpstr>
      <vt:lpstr>Визуальный анализ Цена-Мощность</vt:lpstr>
      <vt:lpstr>Визуальный анализ Цена-Владелец</vt:lpstr>
      <vt:lpstr>Визуальный анализ Цена-Тип топлива</vt:lpstr>
      <vt:lpstr>Визуальный анализ Цена-Владелец</vt:lpstr>
      <vt:lpstr>Модель цены</vt:lpstr>
      <vt:lpstr>Предсказание цены</vt:lpstr>
      <vt:lpstr>Выводы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“ Algoritmi de sortare a datelor”</dc:title>
  <dc:creator>andreipolischuk1997@gmail.com</dc:creator>
  <cp:lastModifiedBy>Sasha</cp:lastModifiedBy>
  <cp:revision>65</cp:revision>
  <dcterms:created xsi:type="dcterms:W3CDTF">2021-12-08T14:42:52Z</dcterms:created>
  <dcterms:modified xsi:type="dcterms:W3CDTF">2023-12-16T18:52:26Z</dcterms:modified>
</cp:coreProperties>
</file>