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57" r:id="rId14"/>
    <p:sldId id="264" r:id="rId15"/>
    <p:sldId id="265" r:id="rId16"/>
    <p:sldId id="263" r:id="rId17"/>
    <p:sldId id="262" r:id="rId18"/>
    <p:sldId id="261" r:id="rId19"/>
    <p:sldId id="260" r:id="rId20"/>
    <p:sldId id="259" r:id="rId21"/>
    <p:sldId id="258" r:id="rId22"/>
    <p:sldId id="266" r:id="rId23"/>
    <p:sldId id="267" r:id="rId24"/>
    <p:sldId id="270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FD38-E55D-4503-8FD2-52A62693DD4D}">
  <a:tblStyle styleId="{6B75FD38-E55D-4503-8FD2-52A62693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710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00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13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334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513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8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0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F6DD6-1D46-BCFF-DDC6-A77CE6CF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423684"/>
            <a:ext cx="6172200" cy="1524000"/>
          </a:xfrm>
        </p:spPr>
        <p:txBody>
          <a:bodyPr/>
          <a:lstStyle/>
          <a:p>
            <a:r>
              <a:rPr lang="en-US" sz="3600" dirty="0"/>
              <a:t>Agile Software Processes</a:t>
            </a:r>
            <a:br>
              <a:rPr lang="en-US" sz="3800" dirty="0"/>
            </a:br>
            <a:r>
              <a:rPr lang="en-US" sz="2800" dirty="0"/>
              <a:t>Assignment</a:t>
            </a:r>
            <a:r>
              <a:rPr lang="en-US" sz="3800" dirty="0"/>
              <a:t> </a:t>
            </a:r>
            <a:r>
              <a:rPr lang="en-US" sz="2800" b="0" dirty="0"/>
              <a:t>– Group BH</a:t>
            </a:r>
            <a:endParaRPr lang="en-IN" sz="28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Metrics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1"/>
            <a:ext cx="9144000" cy="5243622"/>
          </a:xfrm>
        </p:spPr>
        <p:txBody>
          <a:bodyPr/>
          <a:lstStyle/>
          <a:p>
            <a:r>
              <a:rPr lang="en-US" sz="1130" b="1" dirty="0"/>
              <a:t>1. Velocity Trend Analysis:</a:t>
            </a:r>
            <a:endParaRPr lang="en-US" sz="113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Observed Trend Over 3 Sprints: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Sprint 1,2,3 :</a:t>
            </a:r>
            <a:r>
              <a:rPr lang="en-US" sz="1130" dirty="0"/>
              <a:t> All story points completed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Inconsistencies Identified: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dirty="0"/>
              <a:t>Slight fluctuations due to unexpected dependencies and scope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Proposed Solutions: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Improve Task Breakdown:</a:t>
            </a:r>
            <a:r>
              <a:rPr lang="en-US" sz="1130" dirty="0"/>
              <a:t> Break down large stories into smaller, manageable tasks to enhance estimation accuracy.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Buffer for Unplanned Work:</a:t>
            </a:r>
            <a:r>
              <a:rPr lang="en-US" sz="1130" dirty="0"/>
              <a:t> Allocate a buffer for unforeseen tasks or urgent issues that may arise during sprints.</a:t>
            </a:r>
          </a:p>
          <a:p>
            <a:r>
              <a:rPr lang="en-US" sz="1130" b="1" dirty="0"/>
              <a:t>2. Defect Rate and Lead Time:</a:t>
            </a:r>
            <a:endParaRPr lang="en-US" sz="113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Defect Rate Analysis: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dirty="0"/>
              <a:t>Increased defects noted when new features were integrated without automated testing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Lead Time Evaluation: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dirty="0"/>
              <a:t>Longer lead times were observed due to delayed dependencies and testing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Improvement Suggestions: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Implement Automated Testing:</a:t>
            </a:r>
            <a:r>
              <a:rPr lang="en-US" sz="1130" dirty="0"/>
              <a:t> Increase coverage to detect issues earlier and reduce manual testing time.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Adopt Continuous Integration (CI):</a:t>
            </a:r>
            <a:r>
              <a:rPr lang="en-US" sz="1130" dirty="0"/>
              <a:t> Use CI pipelines to ensure that code changes are continuously built, tested, and integrated.</a:t>
            </a:r>
          </a:p>
          <a:p>
            <a:r>
              <a:rPr lang="en-US" sz="1130" b="1" dirty="0"/>
              <a:t>3. Task Flow Management Strategy:</a:t>
            </a:r>
            <a:endParaRPr lang="en-US" sz="113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Issue:</a:t>
            </a:r>
            <a:r>
              <a:rPr lang="en-US" sz="1130" dirty="0"/>
              <a:t> Tasks getting stuck in "In Progress" due to unresolved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30" b="1" dirty="0"/>
              <a:t>Proposed Solutions:</a:t>
            </a:r>
            <a:endParaRPr lang="en-US" sz="113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Swarming:</a:t>
            </a:r>
            <a:r>
              <a:rPr lang="en-US" sz="1130" dirty="0"/>
              <a:t> Have team members collaborate to resolve blockers together quickly.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Limit Work In Progress (WIP):</a:t>
            </a:r>
            <a:r>
              <a:rPr lang="en-US" sz="1130" dirty="0"/>
              <a:t> Restrict the number of tasks being worked on at any given time to reduce bottlenecks.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30" b="1" dirty="0"/>
              <a:t>Enhanced Communication:</a:t>
            </a:r>
            <a:r>
              <a:rPr lang="en-US" sz="1130" dirty="0"/>
              <a:t> Use daily stand-ups and additional check-ins focused on dependency resolution to ensure smooth task flow.</a:t>
            </a:r>
          </a:p>
        </p:txBody>
      </p:sp>
    </p:spTree>
    <p:extLst>
      <p:ext uri="{BB962C8B-B14F-4D97-AF65-F5344CB8AC3E}">
        <p14:creationId xmlns:p14="http://schemas.microsoft.com/office/powerpoint/2010/main" val="59662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0DEDC-4318-884E-A9D9-FBBE2194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1"/>
            <a:ext cx="9144000" cy="5286152"/>
          </a:xfrm>
        </p:spPr>
        <p:txBody>
          <a:bodyPr/>
          <a:lstStyle/>
          <a:p>
            <a:r>
              <a:rPr lang="en-US" sz="1400" b="1" dirty="0"/>
              <a:t>Task Flow Management Strategy: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Scenario:</a:t>
            </a:r>
            <a:r>
              <a:rPr lang="en-US" sz="1400" dirty="0"/>
              <a:t> Tasks stuck in "In Progress" due to unresolved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Proposed Solutions:</a:t>
            </a: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Swarming Technique:</a:t>
            </a:r>
            <a:r>
              <a:rPr lang="en-US" sz="1400" dirty="0"/>
              <a:t> The team works collectively to resolve high-priority blockers, pooling expertise to speed up task completion.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Limit Work In Progress (WIP):</a:t>
            </a:r>
            <a:r>
              <a:rPr lang="en-US" sz="1400" dirty="0"/>
              <a:t> Enforce limits on the number of concurrent tasks to avoid bottlenecks and enhance focus.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Effective Communication:</a:t>
            </a:r>
            <a:r>
              <a:rPr lang="en-US" sz="1400" dirty="0"/>
              <a:t> Schedule focused discussions to address and clear dependencies quickly. Use daily stand-ups and ad-hoc sync meetings as needed.</a:t>
            </a:r>
          </a:p>
          <a:p>
            <a:r>
              <a:rPr lang="en-US" sz="1400" b="1" dirty="0"/>
              <a:t>Information Radiator Design: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Visual Components:</a:t>
            </a: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Task Board:</a:t>
            </a:r>
            <a:r>
              <a:rPr lang="en-US" sz="1400" dirty="0"/>
              <a:t> Clearly displays tasks in columns such as "To Do," "In Progress," "Blocked," and "Done."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Burndown Chart:</a:t>
            </a:r>
            <a:r>
              <a:rPr lang="en-US" sz="1400" dirty="0"/>
              <a:t> Tracks progress of completed story points over the sprint period, providing a visual cue on remaining workload.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Dependency Tracker:</a:t>
            </a:r>
            <a:r>
              <a:rPr lang="en-US" sz="1400" dirty="0"/>
              <a:t> Highlights tasks waiting on dependencies, ensuring blockers are prioritized.</a:t>
            </a:r>
          </a:p>
          <a:p>
            <a:r>
              <a:rPr lang="en-US" sz="1400" b="1" dirty="0"/>
              <a:t>Benefits of an Information Radiator: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Improved Transparency:</a:t>
            </a:r>
            <a:r>
              <a:rPr lang="en-US" sz="1400" dirty="0"/>
              <a:t> All team members and stakeholders can see sprint progress at a glance, enhancing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Real-Time Updates:</a:t>
            </a:r>
            <a:r>
              <a:rPr lang="en-US" sz="1400" dirty="0"/>
              <a:t> Enables quick course corrections and status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Enhanced Communication:</a:t>
            </a:r>
            <a:r>
              <a:rPr lang="en-US" sz="1400" dirty="0"/>
              <a:t> Facilitates proactive discussions on blockers and progress during stand-ups and reviews, fostering collaboration and trust.</a:t>
            </a:r>
          </a:p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A747-3E7F-D65A-98C4-32FED86858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Task 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190875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E410B-12DC-42A6-37E8-406C0F57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1400" b="1" dirty="0"/>
              <a:t>Summary of Agile Practices Applied: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Product Vision and Roadmap Creation:</a:t>
            </a:r>
            <a:r>
              <a:rPr lang="en-US" sz="1400" dirty="0"/>
              <a:t> Defined a clear vision and outlined major milestones to guide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User Stories and Backlog Management:</a:t>
            </a:r>
            <a:r>
              <a:rPr lang="en-US" sz="1400" dirty="0"/>
              <a:t> Developed user stories using the INVEST criteria, prioritized backlog items, and estimated story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Sprint Planning and Execution:</a:t>
            </a:r>
            <a:r>
              <a:rPr lang="en-US" sz="1400" dirty="0"/>
              <a:t> Conducted sprint planning, broke down tasks, and managed a simulated two-week sprint with daily stand-ups, burndown tracking, and progress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Sprint Review and Retrospective:</a:t>
            </a:r>
            <a:r>
              <a:rPr lang="en-US" sz="1400" dirty="0"/>
              <a:t> Assessed completed stories, gathered stakeholder feedback, and identified areas of improvement for future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Metrics Analysis and Flow Management:</a:t>
            </a:r>
            <a:r>
              <a:rPr lang="en-US" sz="1400" dirty="0"/>
              <a:t> Analyzed velocity trends, defect rates, and task flow, proposing strategies to optimize productivity, communication, and quality.</a:t>
            </a:r>
          </a:p>
          <a:p>
            <a:r>
              <a:rPr lang="en-US" sz="1400" b="1" dirty="0"/>
              <a:t>Key Takeaways: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Adaptability:</a:t>
            </a:r>
            <a:r>
              <a:rPr lang="en-US" sz="1400" dirty="0"/>
              <a:t> Agile enables teams to rapidly adapt to changes, ensuring that the product remains aligned with evolving stakeholder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Collaboration:</a:t>
            </a:r>
            <a:r>
              <a:rPr lang="en-US" sz="1400" dirty="0"/>
              <a:t> Effective communication, collaboration, and transparency are at the heart of Agile, leading to more cohesive team efforts and better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Continuous Improvement:</a:t>
            </a:r>
            <a:r>
              <a:rPr lang="en-US" sz="1400" dirty="0"/>
              <a:t> </a:t>
            </a:r>
            <a:r>
              <a:rPr lang="en-US" sz="1400" dirty="0" err="1"/>
              <a:t>Agile’s</a:t>
            </a:r>
            <a:r>
              <a:rPr lang="en-US" sz="1400" dirty="0"/>
              <a:t> iterative approach encourages regular assessment and refinement of processes, enhancing product quality and team performance over time.</a:t>
            </a:r>
          </a:p>
          <a:p>
            <a:r>
              <a:rPr lang="en-US" sz="1400" b="1" dirty="0"/>
              <a:t>Final Thought: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Agile Practices Drive Success:</a:t>
            </a:r>
            <a:r>
              <a:rPr lang="en-US" sz="1400" dirty="0"/>
              <a:t> By applying Agile principles and metrics, teams can ensure their work is efficient, transparent, and aligned with business goals, resulting in a superior product and satisfied stakeholders.</a:t>
            </a:r>
          </a:p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F61F-8A40-E249-75D7-280884F309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4800" y="152400"/>
            <a:ext cx="8350102" cy="11430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355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7020D3-458A-D2D2-66F0-397EABD2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6" y="0"/>
            <a:ext cx="9211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Title :</a:t>
            </a:r>
          </a:p>
          <a:p>
            <a:r>
              <a:rPr lang="en-US" dirty="0"/>
              <a:t>			Agile Practices in Action: Planning, Execution, and Metrics for a Mobile E-commerce App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Group BH :</a:t>
            </a:r>
          </a:p>
          <a:p>
            <a:r>
              <a:rPr lang="en-IN" sz="2000" dirty="0"/>
              <a:t>			REMYA. P. (2024TM)</a:t>
            </a:r>
          </a:p>
          <a:p>
            <a:r>
              <a:rPr lang="en-IN" sz="2000" dirty="0"/>
              <a:t>			SREERAAM K . (2024TM)</a:t>
            </a:r>
          </a:p>
          <a:p>
            <a:r>
              <a:rPr lang="en-IN" sz="2000" dirty="0"/>
              <a:t>			MADHURI PIDATALA(2024TM)</a:t>
            </a:r>
          </a:p>
          <a:p>
            <a:r>
              <a:rPr lang="en-IN" sz="2000" dirty="0"/>
              <a:t>			SHEFALI SRIVASTAVA(2024TM)</a:t>
            </a:r>
          </a:p>
          <a:p>
            <a:r>
              <a:rPr lang="en-IN" sz="2000" dirty="0"/>
              <a:t>			HARMALKAR RAHUL RAJAN SAYALI(2024TM93073)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1"/>
            <a:ext cx="9144000" cy="5094766"/>
          </a:xfrm>
        </p:spPr>
        <p:txBody>
          <a:bodyPr/>
          <a:lstStyle/>
          <a:p>
            <a:r>
              <a:rPr lang="en-US" sz="1800" b="1" dirty="0"/>
              <a:t>Objective: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simulate a project lifecycle using Agile methodologies, focusing on the development of a mobile e-commerce application.</a:t>
            </a:r>
          </a:p>
          <a:p>
            <a:r>
              <a:rPr lang="en-US" sz="1800" b="1" dirty="0"/>
              <a:t>Key Areas Covered: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Product Vision and Roadmap:</a:t>
            </a:r>
            <a:r>
              <a:rPr lang="en-US" sz="1800" dirty="0"/>
              <a:t> Define the product's long-term goals and outline major milestones over a 6-month period, including three key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User Stories and Backlog:</a:t>
            </a:r>
            <a:r>
              <a:rPr lang="en-US" sz="1800" dirty="0"/>
              <a:t> Develop user-centric requirements using the INVEST criteria and create an initial product backlog with prioritized features and effort estimates.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Sprint Planning:</a:t>
            </a:r>
            <a:r>
              <a:rPr lang="en-US" sz="1800" dirty="0"/>
              <a:t> Plan a two-week sprint by selecting user stories, defining tasks, and estimating effort, while aligning with team capacity and product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Sprint Execution and Review:</a:t>
            </a:r>
            <a:r>
              <a:rPr lang="en-US" sz="1800" dirty="0"/>
              <a:t> Simulate daily Scrum meetings, track progress with a burndown chart, and conduct a sprint review to assess completed work and gather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Metrics, Flow, and Communication:</a:t>
            </a:r>
            <a:r>
              <a:rPr lang="en-US" sz="1800" dirty="0"/>
              <a:t> Analyze team performance metrics such as velocity, defect rate, and task flow management while proposing strategies for continuous improvement and effective communication.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5116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3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Sprint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1952"/>
            <a:ext cx="9144000" cy="2669657"/>
          </a:xfrm>
        </p:spPr>
        <p:txBody>
          <a:bodyPr numCol="2"/>
          <a:lstStyle/>
          <a:p>
            <a:r>
              <a:rPr lang="en-US" sz="900" b="1" dirty="0"/>
              <a:t>Selected User Stories for the Sprint:</a:t>
            </a: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As a user, I want to add products to a shopping cart so I can view them before purchase.</a:t>
            </a:r>
          </a:p>
          <a:p>
            <a:pPr marL="742950" lvl="1" indent="-285750"/>
            <a:r>
              <a:rPr lang="en-US" sz="900" b="1" dirty="0"/>
              <a:t>Story Points:</a:t>
            </a:r>
            <a:r>
              <a:rPr lang="en-US" sz="900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As a user, I want to modify quantities or remove items from my cart for more flexibility during purchase.</a:t>
            </a:r>
          </a:p>
          <a:p>
            <a:pPr marL="742950" lvl="1" indent="-285750"/>
            <a:r>
              <a:rPr lang="en-US" sz="900" b="1" dirty="0"/>
              <a:t>Story Points:</a:t>
            </a:r>
            <a:r>
              <a:rPr lang="en-US" sz="9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As a user, I want a secure checkout process with multiple payment options to ensure trust and security.</a:t>
            </a:r>
          </a:p>
          <a:p>
            <a:pPr marL="742950" lvl="1" indent="-285750"/>
            <a:r>
              <a:rPr lang="en-US" sz="900" b="1" dirty="0"/>
              <a:t>Story Points:</a:t>
            </a:r>
            <a:r>
              <a:rPr lang="en-US" sz="900" dirty="0"/>
              <a:t>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As a user, I want to receive a purchase confirmation via email to validate my order.</a:t>
            </a:r>
          </a:p>
          <a:p>
            <a:pPr marL="742950" lvl="1" indent="-285750"/>
            <a:r>
              <a:rPr lang="en-US" sz="900" b="1" dirty="0"/>
              <a:t>Story Points:</a:t>
            </a:r>
            <a:r>
              <a:rPr lang="en-US" sz="900" dirty="0"/>
              <a:t> 7</a:t>
            </a:r>
          </a:p>
          <a:p>
            <a:pPr marL="228600" indent="0"/>
            <a:endParaRPr lang="en-US" sz="900" b="1" dirty="0"/>
          </a:p>
          <a:p>
            <a:pPr marL="228600" indent="0"/>
            <a:endParaRPr lang="en-US" sz="900" b="1" dirty="0"/>
          </a:p>
          <a:p>
            <a:pPr marL="228600" indent="0"/>
            <a:endParaRPr lang="en-US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/>
              <a:t>Task Breakdown: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/>
              <a:t>Add Products to Cart:</a:t>
            </a:r>
            <a:endParaRPr lang="en-US" sz="900" dirty="0"/>
          </a:p>
          <a:p>
            <a:pPr marL="742950" lvl="1" indent="-285750"/>
            <a:r>
              <a:rPr lang="en-US" sz="900" dirty="0"/>
              <a:t>Develop "Add to Cart" functionality (3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 marL="742950" lvl="1" indent="-285750"/>
            <a:r>
              <a:rPr lang="en-US" sz="900" dirty="0"/>
              <a:t>Update user interface for cart (4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/>
              <a:t>Modify/Remove Cart Items:</a:t>
            </a:r>
            <a:endParaRPr lang="en-US" sz="900" dirty="0"/>
          </a:p>
          <a:p>
            <a:pPr marL="742950" lvl="1" indent="-285750"/>
            <a:r>
              <a:rPr lang="en-US" sz="900" dirty="0"/>
              <a:t>Create item modification options (5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 marL="742950" lvl="1" indent="-285750"/>
            <a:r>
              <a:rPr lang="en-US" sz="900" dirty="0"/>
              <a:t>Backend update and synchronization (6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/>
              <a:t>Checkout Process:</a:t>
            </a:r>
            <a:endParaRPr lang="en-US" sz="900" dirty="0"/>
          </a:p>
          <a:p>
            <a:pPr marL="742950" lvl="1" indent="-285750"/>
            <a:r>
              <a:rPr lang="en-US" sz="900" dirty="0"/>
              <a:t>Integrate payment gateway (8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 marL="742950" lvl="1" indent="-285750"/>
            <a:r>
              <a:rPr lang="en-US" sz="900" dirty="0"/>
              <a:t>Security and data validation (5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/>
              <a:t>Order Confirmation Email:</a:t>
            </a:r>
            <a:endParaRPr lang="en-US" sz="900" dirty="0"/>
          </a:p>
          <a:p>
            <a:pPr marL="742950" lvl="1" indent="-285750"/>
            <a:r>
              <a:rPr lang="en-US" sz="900" dirty="0"/>
              <a:t>Develop email notification system (4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 marL="742950" lvl="1" indent="-285750"/>
            <a:r>
              <a:rPr lang="en-US" sz="900" dirty="0"/>
              <a:t>Integration with order database (3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  <a:p>
            <a:pPr marL="742950" lvl="1" indent="-285750"/>
            <a:r>
              <a:rPr lang="en-US" sz="900" dirty="0"/>
              <a:t>Testing and email validation (4 </a:t>
            </a:r>
            <a:r>
              <a:rPr lang="en-US" sz="900" dirty="0" err="1"/>
              <a:t>hrs</a:t>
            </a:r>
            <a:r>
              <a:rPr lang="en-US" sz="9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C35E9-F6A8-6E12-1FCD-0E688DE5FB60}"/>
              </a:ext>
            </a:extLst>
          </p:cNvPr>
          <p:cNvSpPr txBox="1"/>
          <p:nvPr/>
        </p:nvSpPr>
        <p:spPr>
          <a:xfrm>
            <a:off x="0" y="1295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Sprint Goal: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Goal:</a:t>
            </a:r>
            <a:r>
              <a:rPr lang="en-US" sz="2000" dirty="0"/>
              <a:t> Deliver a functional shopping cart and checkout system to enhance user purchasing capabilities.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41BD7-B556-EDFD-1898-28FEFD067BC3}"/>
              </a:ext>
            </a:extLst>
          </p:cNvPr>
          <p:cNvSpPr txBox="1"/>
          <p:nvPr/>
        </p:nvSpPr>
        <p:spPr>
          <a:xfrm>
            <a:off x="0" y="486585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Justification for User Story Selection: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Prioritization Basis:</a:t>
            </a:r>
            <a:r>
              <a:rPr lang="en-US" sz="1600" dirty="0"/>
              <a:t> Selected user stories are high-priority items aligned with the product vision of delivering core e-commerce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Team Capacity:</a:t>
            </a:r>
            <a:r>
              <a:rPr lang="en-US" sz="1600" dirty="0"/>
              <a:t> Based on a team velocity of 30 story points, the chosen stories fit within the capacity constraints, ensuring manageable workload distribution among four developers and one tester.</a:t>
            </a:r>
          </a:p>
        </p:txBody>
      </p:sp>
    </p:spTree>
    <p:extLst>
      <p:ext uri="{BB962C8B-B14F-4D97-AF65-F5344CB8AC3E}">
        <p14:creationId xmlns:p14="http://schemas.microsoft.com/office/powerpoint/2010/main" val="26509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4800" y="152400"/>
            <a:ext cx="6850912" cy="1143000"/>
          </a:xfrm>
        </p:spPr>
        <p:txBody>
          <a:bodyPr/>
          <a:lstStyle/>
          <a:p>
            <a:r>
              <a:rPr lang="en-IN" dirty="0"/>
              <a:t>Sprint Execution and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2"/>
            <a:ext cx="9144000" cy="3723166"/>
          </a:xfrm>
        </p:spPr>
        <p:txBody>
          <a:bodyPr numCol="2"/>
          <a:lstStyle/>
          <a:p>
            <a:r>
              <a:rPr lang="en-US" sz="1500" b="1" dirty="0"/>
              <a:t>Sprint Completion Status: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Completed User Stories: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Add products to a shopping cart (Story Points: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Modify and remove items from the cart (Story Points: 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Secure checkout process with multiple payment options (Story Points: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Incomplete User Story: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Purchase confirmation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Reason for Non-Completion:</a:t>
            </a:r>
            <a:r>
              <a:rPr lang="en-US" sz="1500" dirty="0"/>
              <a:t> Delayed due to dependencies on order database integration and additional testing requirements.</a:t>
            </a:r>
          </a:p>
          <a:p>
            <a:endParaRPr lang="en-US" sz="1500" b="1" dirty="0"/>
          </a:p>
          <a:p>
            <a:r>
              <a:rPr lang="en-US" sz="1500" b="1" dirty="0"/>
              <a:t>Stakeholder Feedback Summary: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Positive Feedback: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Smooth shopping cart functionality, easy to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Checkout process well-received for its security features and multiple payment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Improvement Areas: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Stakeholders suggested enhancing the UI for the order summary screen to make it more user-friendly.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Requested the addition of a progress indicator during the checkout process.</a:t>
            </a:r>
          </a:p>
          <a:p>
            <a:endParaRPr lang="en-IN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53DA0-78E9-277E-E54F-93F01AAD3923}"/>
              </a:ext>
            </a:extLst>
          </p:cNvPr>
          <p:cNvSpPr txBox="1"/>
          <p:nvPr/>
        </p:nvSpPr>
        <p:spPr>
          <a:xfrm>
            <a:off x="0" y="501856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Proposed Scope Adjustments for Next Sprint: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Complete the pending "Purchase Confirmation Email"</a:t>
            </a:r>
            <a:r>
              <a:rPr lang="en-US" dirty="0"/>
              <a:t> user story with additional testing and integration improvements.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Incorporate UI enhancements</a:t>
            </a:r>
            <a:r>
              <a:rPr lang="en-US" dirty="0"/>
              <a:t> based on stakeholder feedback to improve the order summary screen and add a checkout progress indicator.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 and prioritize</a:t>
            </a:r>
            <a:r>
              <a:rPr lang="en-US" dirty="0"/>
              <a:t> any new user stories derived from stakeholder suggestions, ensuring alignment with the overall product vision.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66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Sprint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1"/>
            <a:ext cx="9144000" cy="3074580"/>
          </a:xfrm>
        </p:spPr>
        <p:txBody>
          <a:bodyPr numCol="2"/>
          <a:lstStyle/>
          <a:p>
            <a:r>
              <a:rPr lang="en-US" sz="1300" b="1" dirty="0"/>
              <a:t>Sprint Completion Status: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Completed User Stories: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Add products to a shopping cart (Story Points: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Modify and remove items from the cart (Story Points: 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Secure checkout process with multiple payment options (Story Points: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Incomplete User Story: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Purchase confirmation email (Story Points: 7)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Reason for Non-Completion:</a:t>
            </a:r>
            <a:r>
              <a:rPr lang="en-US" sz="1300" dirty="0"/>
              <a:t> Delayed due to dependencies on order database integration and additional testing requirements.</a:t>
            </a:r>
          </a:p>
          <a:p>
            <a:r>
              <a:rPr lang="en-US" sz="1300" b="1" dirty="0"/>
              <a:t>Stakeholder Feedback Summary: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Positive Feedback: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Smooth shopping cart functionality, easy to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Checkout process well-received for its security features and multiple payment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Improvement Areas: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Stakeholders suggested enhancing the UI for the order summary screen to make it more user-friendly.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Requested the addition of a progress indicator during the checkout process.</a:t>
            </a:r>
          </a:p>
          <a:p>
            <a:endParaRPr lang="en-IN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A4B3-39B3-123A-572F-AF756AA9196B}"/>
              </a:ext>
            </a:extLst>
          </p:cNvPr>
          <p:cNvSpPr txBox="1"/>
          <p:nvPr/>
        </p:nvSpPr>
        <p:spPr>
          <a:xfrm>
            <a:off x="0" y="4486939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Proposed Scope Adjustments for Next Sprint: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Complete the pending "Purchase Confirmation Email"</a:t>
            </a:r>
            <a:r>
              <a:rPr lang="en-US" sz="1600" dirty="0"/>
              <a:t> user story with additional testing and integration improvements.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Incorporate UI enhancements</a:t>
            </a:r>
            <a:r>
              <a:rPr lang="en-US" sz="1600" dirty="0"/>
              <a:t> based on stakeholder feedback to improve the order summary screen and add a checkout progress indicator.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Plan and prioritize</a:t>
            </a:r>
            <a:r>
              <a:rPr lang="en-US" sz="1600" dirty="0"/>
              <a:t> any new user stories derived from stakeholder suggestions, ensuring alignment with the overall product vision.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61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D0E6-D877-0DA2-7802-2C5B03EFB4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Sprint Retrospective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77A9-11C6-F94D-1572-802898E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5401"/>
            <a:ext cx="9144000" cy="5286152"/>
          </a:xfrm>
        </p:spPr>
        <p:txBody>
          <a:bodyPr/>
          <a:lstStyle/>
          <a:p>
            <a:r>
              <a:rPr lang="en-US" sz="1200" b="1" dirty="0"/>
              <a:t>Retrospective Highlights: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Start Doing: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Daily Pair Programming:</a:t>
            </a:r>
            <a:r>
              <a:rPr lang="en-US" sz="1200" dirty="0"/>
              <a:t> Encourage developers to work together on complex tasks to improve code quality and reduce defects.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Early Stakeholder Demos:</a:t>
            </a:r>
            <a:r>
              <a:rPr lang="en-US" sz="1200" dirty="0"/>
              <a:t> Conduct mid-sprint demos with stakeholders to gather early feedback, minimizing major revisions later.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Dedicated Blocker Resolution Meetings:</a:t>
            </a:r>
            <a:r>
              <a:rPr lang="en-US" sz="1200" dirty="0"/>
              <a:t> Allocate short, focused meetings to quickly resolve blockers.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Stop Doing: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Over-committing to Story Points:</a:t>
            </a:r>
            <a:r>
              <a:rPr lang="en-US" sz="1200" dirty="0"/>
              <a:t> Avoid adding too many user stories to the sprint, which can lead to unfinished work.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Multi-tasking Across Stories:</a:t>
            </a:r>
            <a:r>
              <a:rPr lang="en-US" sz="1200" dirty="0"/>
              <a:t> Reduce switching between user stories to improve individual focus and task completion.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Extensive Manual Testing:</a:t>
            </a:r>
            <a:r>
              <a:rPr lang="en-US" sz="1200" dirty="0"/>
              <a:t> Shift towards automated testing to save time and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Continue Doing:</a:t>
            </a:r>
            <a:endParaRPr lang="en-US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Daily Stand-Up Meetings:</a:t>
            </a:r>
            <a:r>
              <a:rPr lang="en-US" sz="1200" dirty="0"/>
              <a:t> Maintain short, focused daily stand-ups to align on tasks and discuss blockers.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Regular Code Reviews:</a:t>
            </a:r>
            <a:r>
              <a:rPr lang="en-US" sz="1200" dirty="0"/>
              <a:t> Continue peer code reviews to ensure coding standards, knowledge sharing, and improved quality.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Transparent Progress Tracking:</a:t>
            </a:r>
            <a:r>
              <a:rPr lang="en-US" sz="1200" dirty="0"/>
              <a:t> Use tools such as task boards and burndown charts to visualize progress and adapt plans.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200" b="1" dirty="0"/>
              <a:t>Expected Improvements for the Next Sprint: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Increased Team Efficiency:</a:t>
            </a:r>
            <a:r>
              <a:rPr lang="en-US" sz="1200" dirty="0"/>
              <a:t> Pair programming and blocker resolution will accelerate task completion.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Enhanced Quality and Stakeholder Satisfaction:</a:t>
            </a:r>
            <a:r>
              <a:rPr lang="en-US" sz="1200" dirty="0"/>
              <a:t> Early demos will ensure alignment with stakeholder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Focused Workflow:</a:t>
            </a:r>
            <a:r>
              <a:rPr lang="en-US" sz="1200" dirty="0"/>
              <a:t> Reduced multi-tasking will lead to higher productivity and better story completion rates.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443583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1849</Words>
  <Application>Microsoft Office PowerPoint</Application>
  <PresentationFormat>On-screen Show (4:3)</PresentationFormat>
  <Paragraphs>167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Courier New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Agile Software Processes Assignment – Group BH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Specify product features – Story Map</dc:title>
  <cp:lastModifiedBy>Rahul Harmalkar</cp:lastModifiedBy>
  <cp:revision>6</cp:revision>
  <dcterms:modified xsi:type="dcterms:W3CDTF">2024-11-08T13:01:53Z</dcterms:modified>
</cp:coreProperties>
</file>