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slideLayouts/slideLayout6.xml" ContentType="application/vnd.openxmlformats-officedocument.presentationml.slideLayout+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slideLayouts/slideLayout9.xml" ContentType="application/vnd.openxmlformats-officedocument.presentationml.slideLayout+xml"/>
  <Override PartName="/ppt/theme/theme10.xml" ContentType="application/vnd.openxmlformats-officedocument.theme+xml"/>
  <Override PartName="/ppt/slideLayouts/slideLayout10.xml" ContentType="application/vnd.openxmlformats-officedocument.presentationml.slideLayout+xml"/>
  <Override PartName="/ppt/theme/theme11.xml" ContentType="application/vnd.openxmlformats-officedocument.theme+xml"/>
  <Override PartName="/ppt/slideLayouts/slideLayout11.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 id="2147483661" r:id="rId3"/>
    <p:sldMasterId id="2147483662" r:id="rId4"/>
    <p:sldMasterId id="2147483663" r:id="rId5"/>
    <p:sldMasterId id="2147483664" r:id="rId6"/>
    <p:sldMasterId id="2147483665" r:id="rId7"/>
    <p:sldMasterId id="2147483666" r:id="rId8"/>
    <p:sldMasterId id="2147483667" r:id="rId9"/>
    <p:sldMasterId id="2147483668" r:id="rId10"/>
    <p:sldMasterId id="2147483669" r:id="rId11"/>
    <p:sldMasterId id="2147483670" r:id="rId12"/>
  </p:sldMasterIdLst>
  <p:notesMasterIdLst>
    <p:notesMasterId r:id="rId24"/>
  </p:notesMasterIdLst>
  <p:sldIdLst>
    <p:sldId id="266" r:id="rId13"/>
    <p:sldId id="262" r:id="rId14"/>
    <p:sldId id="258" r:id="rId15"/>
    <p:sldId id="257" r:id="rId16"/>
    <p:sldId id="264" r:id="rId17"/>
    <p:sldId id="265" r:id="rId18"/>
    <p:sldId id="263" r:id="rId19"/>
    <p:sldId id="261" r:id="rId20"/>
    <p:sldId id="260" r:id="rId21"/>
    <p:sldId id="259" r:id="rId22"/>
    <p:sldId id="267" r:id="rId23"/>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75FD38-E55D-4503-8FD2-52A62693DD4D}">
  <a:tblStyle styleId="{6B75FD38-E55D-4503-8FD2-52A62693DD4D}"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46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9.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7" cy="479425"/>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7" cy="479425"/>
          </a:xfrm>
          <a:prstGeom prst="rect">
            <a:avLst/>
          </a:prstGeom>
          <a:noFill/>
          <a:ln>
            <a:noFill/>
          </a:ln>
        </p:spPr>
        <p:txBody>
          <a:bodyPr spcFirstLastPara="1" wrap="square" lIns="96650" tIns="48325" rIns="96650" bIns="48325"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120187"/>
            <a:ext cx="3170237" cy="479425"/>
          </a:xfrm>
          <a:prstGeom prst="rect">
            <a:avLst/>
          </a:prstGeom>
          <a:noFill/>
          <a:ln>
            <a:noFill/>
          </a:ln>
        </p:spPr>
        <p:txBody>
          <a:bodyPr spcFirstLastPara="1" wrap="square" lIns="96650" tIns="48325" rIns="96650" bIns="48325"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86" name="Google Shape;186;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92" name="Google Shape;192;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238002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92" name="Google Shape;192;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613342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92" name="Google Shape;192;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176816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92" name="Google Shape;192;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92" name="Google Shape;192;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307104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92" name="Google Shape;192;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011006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92" name="Google Shape;192;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201134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92" name="Google Shape;192;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215134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92" name="Google Shape;192;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264899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8"/>
        <p:cNvGrpSpPr/>
        <p:nvPr/>
      </p:nvGrpSpPr>
      <p:grpSpPr>
        <a:xfrm>
          <a:off x="0" y="0"/>
          <a:ext cx="0" cy="0"/>
          <a:chOff x="0" y="0"/>
          <a:chExt cx="0" cy="0"/>
        </a:xfrm>
      </p:grpSpPr>
      <p:sp>
        <p:nvSpPr>
          <p:cNvPr id="19" name="Google Shape;19;p2"/>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0"/>
              </a:spcBef>
              <a:spcAft>
                <a:spcPts val="0"/>
              </a:spcAft>
              <a:buClr>
                <a:schemeClr val="lt1"/>
              </a:buClr>
              <a:buSzPts val="1800"/>
              <a:buNone/>
              <a:defRPr sz="1800">
                <a:solidFill>
                  <a:schemeClr val="lt1"/>
                </a:solidFil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2"/>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SzPts val="1400"/>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69"/>
        <p:cNvGrpSpPr/>
        <p:nvPr/>
      </p:nvGrpSpPr>
      <p:grpSpPr>
        <a:xfrm>
          <a:off x="0" y="0"/>
          <a:ext cx="0" cy="0"/>
          <a:chOff x="0" y="0"/>
          <a:chExt cx="0" cy="0"/>
        </a:xfrm>
      </p:grpSpPr>
      <p:sp>
        <p:nvSpPr>
          <p:cNvPr id="170" name="Google Shape;170;p21"/>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1" name="Google Shape;171;p2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181"/>
        <p:cNvGrpSpPr/>
        <p:nvPr/>
      </p:nvGrpSpPr>
      <p:grpSpPr>
        <a:xfrm>
          <a:off x="0" y="0"/>
          <a:ext cx="0" cy="0"/>
          <a:chOff x="0" y="0"/>
          <a:chExt cx="0" cy="0"/>
        </a:xfrm>
      </p:grpSpPr>
      <p:sp>
        <p:nvSpPr>
          <p:cNvPr id="182" name="Google Shape;182;p23"/>
          <p:cNvSpPr txBox="1">
            <a:spLocks noGrp="1"/>
          </p:cNvSpPr>
          <p:nvPr>
            <p:ph type="body" idx="1"/>
          </p:nvPr>
        </p:nvSpPr>
        <p:spPr>
          <a:xfrm rot="5400000">
            <a:off x="1303338" y="296863"/>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3" name="Google Shape;183;p23"/>
          <p:cNvSpPr txBox="1">
            <a:spLocks noGrp="1"/>
          </p:cNvSpPr>
          <p:nvPr>
            <p:ph type="body" idx="2"/>
          </p:nvPr>
        </p:nvSpPr>
        <p:spPr>
          <a:xfrm rot="5400000">
            <a:off x="5410200" y="2743200"/>
            <a:ext cx="58674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7"/>
        <p:cNvGrpSpPr/>
        <p:nvPr/>
      </p:nvGrpSpPr>
      <p:grpSpPr>
        <a:xfrm>
          <a:off x="0" y="0"/>
          <a:ext cx="0" cy="0"/>
          <a:chOff x="0" y="0"/>
          <a:chExt cx="0" cy="0"/>
        </a:xfrm>
      </p:grpSpPr>
      <p:sp>
        <p:nvSpPr>
          <p:cNvPr id="38" name="Google Shape;38;p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400"/>
              </a:spcBef>
              <a:spcAft>
                <a:spcPts val="0"/>
              </a:spcAft>
              <a:buClr>
                <a:srgbClr val="101141"/>
              </a:buClr>
              <a:buSzPts val="2000"/>
              <a:buFont typeface="Arial"/>
              <a:buNone/>
              <a:defRPr sz="2000">
                <a:latin typeface="Arial"/>
                <a:ea typeface="Arial"/>
                <a:cs typeface="Arial"/>
                <a:sym typeface="Arial"/>
              </a:defRPr>
            </a:lvl1pPr>
            <a:lvl2pPr marL="914400" marR="0" lvl="1" indent="-355600" algn="l">
              <a:lnSpc>
                <a:spcPct val="100000"/>
              </a:lnSpc>
              <a:spcBef>
                <a:spcPts val="400"/>
              </a:spcBef>
              <a:spcAft>
                <a:spcPts val="0"/>
              </a:spcAft>
              <a:buClr>
                <a:schemeClr val="dk1"/>
              </a:buClr>
              <a:buSzPts val="2000"/>
              <a:buFont typeface="Arial"/>
              <a:buChar char="–"/>
              <a:defRPr sz="2000">
                <a:latin typeface="Arial"/>
                <a:ea typeface="Arial"/>
                <a:cs typeface="Arial"/>
                <a:sym typeface="Arial"/>
              </a:defRPr>
            </a:lvl2pPr>
            <a:lvl3pPr marL="1371600" lvl="2" indent="-355600" algn="l">
              <a:lnSpc>
                <a:spcPct val="100000"/>
              </a:lnSpc>
              <a:spcBef>
                <a:spcPts val="400"/>
              </a:spcBef>
              <a:spcAft>
                <a:spcPts val="0"/>
              </a:spcAft>
              <a:buClr>
                <a:schemeClr val="dk1"/>
              </a:buClr>
              <a:buSzPts val="2000"/>
              <a:buChar char="•"/>
              <a:defRPr sz="20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9" name="Google Shape;39;p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rgbClr val="0070C0"/>
              </a:buClr>
              <a:buSzPts val="3600"/>
              <a:buNone/>
              <a:defRPr sz="3600" b="1">
                <a:solidFill>
                  <a:srgbClr val="0070C0"/>
                </a:solidFill>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6"/>
        <p:cNvGrpSpPr/>
        <p:nvPr/>
      </p:nvGrpSpPr>
      <p:grpSpPr>
        <a:xfrm>
          <a:off x="0" y="0"/>
          <a:ext cx="0" cy="0"/>
          <a:chOff x="0" y="0"/>
          <a:chExt cx="0" cy="0"/>
        </a:xfrm>
      </p:grpSpPr>
      <p:sp>
        <p:nvSpPr>
          <p:cNvPr id="57" name="Google Shape;57;p7"/>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SzPts val="1400"/>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68"/>
        <p:cNvGrpSpPr/>
        <p:nvPr/>
      </p:nvGrpSpPr>
      <p:grpSpPr>
        <a:xfrm>
          <a:off x="0" y="0"/>
          <a:ext cx="0" cy="0"/>
          <a:chOff x="0" y="0"/>
          <a:chExt cx="0" cy="0"/>
        </a:xfrm>
      </p:grpSpPr>
      <p:sp>
        <p:nvSpPr>
          <p:cNvPr id="69" name="Google Shape;69;p9"/>
          <p:cNvSpPr txBox="1">
            <a:spLocks noGrp="1"/>
          </p:cNvSpPr>
          <p:nvPr>
            <p:ph type="body" idx="1"/>
          </p:nvPr>
        </p:nvSpPr>
        <p:spPr>
          <a:xfrm>
            <a:off x="304800" y="4648200"/>
            <a:ext cx="8458200" cy="1600200"/>
          </a:xfrm>
          <a:prstGeom prst="rect">
            <a:avLst/>
          </a:prstGeom>
          <a:noFill/>
          <a:ln>
            <a:noFill/>
          </a:ln>
        </p:spPr>
        <p:txBody>
          <a:bodyPr spcFirstLastPara="1" wrap="square" lIns="91425" tIns="45700" rIns="91425" bIns="45700" anchor="t" anchorCtr="0">
            <a:noAutofit/>
          </a:bodyPr>
          <a:lstStyle>
            <a:lvl1pPr marL="457200" lvl="0" indent="-228600" algn="l">
              <a:lnSpc>
                <a:spcPct val="104999"/>
              </a:lnSpc>
              <a:spcBef>
                <a:spcPts val="0"/>
              </a:spcBef>
              <a:spcAft>
                <a:spcPts val="0"/>
              </a:spcAft>
              <a:buClr>
                <a:schemeClr val="dk1"/>
              </a:buClr>
              <a:buSzPts val="4000"/>
              <a:buNone/>
              <a:defRPr sz="40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83"/>
        <p:cNvGrpSpPr/>
        <p:nvPr/>
      </p:nvGrpSpPr>
      <p:grpSpPr>
        <a:xfrm>
          <a:off x="0" y="0"/>
          <a:ext cx="0" cy="0"/>
          <a:chOff x="0" y="0"/>
          <a:chExt cx="0" cy="0"/>
        </a:xfrm>
      </p:grpSpPr>
      <p:sp>
        <p:nvSpPr>
          <p:cNvPr id="84" name="Google Shape;84;p1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85" name="Google Shape;85;p11"/>
          <p:cNvSpPr txBox="1">
            <a:spLocks noGrp="1"/>
          </p:cNvSpPr>
          <p:nvPr>
            <p:ph type="body" idx="2"/>
          </p:nvPr>
        </p:nvSpPr>
        <p:spPr>
          <a:xfrm>
            <a:off x="4953000" y="1600200"/>
            <a:ext cx="4038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86" name="Google Shape;86;p11"/>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00"/>
        <p:cNvGrpSpPr/>
        <p:nvPr/>
      </p:nvGrpSpPr>
      <p:grpSpPr>
        <a:xfrm>
          <a:off x="0" y="0"/>
          <a:ext cx="0" cy="0"/>
          <a:chOff x="0" y="0"/>
          <a:chExt cx="0" cy="0"/>
        </a:xfrm>
      </p:grpSpPr>
      <p:sp>
        <p:nvSpPr>
          <p:cNvPr id="101" name="Google Shape;101;p13"/>
          <p:cNvSpPr txBox="1">
            <a:spLocks noGrp="1"/>
          </p:cNvSpPr>
          <p:nvPr>
            <p:ph type="body" idx="1"/>
          </p:nvPr>
        </p:nvSpPr>
        <p:spPr>
          <a:xfrm>
            <a:off x="457200" y="1535112"/>
            <a:ext cx="4040188" cy="8270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02" name="Google Shape;102;p13"/>
          <p:cNvSpPr txBox="1">
            <a:spLocks noGrp="1"/>
          </p:cNvSpPr>
          <p:nvPr>
            <p:ph type="body" idx="2"/>
          </p:nvPr>
        </p:nvSpPr>
        <p:spPr>
          <a:xfrm>
            <a:off x="457200" y="2362199"/>
            <a:ext cx="4040188" cy="3763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03" name="Google Shape;103;p13"/>
          <p:cNvSpPr txBox="1">
            <a:spLocks noGrp="1"/>
          </p:cNvSpPr>
          <p:nvPr>
            <p:ph type="body" idx="3"/>
          </p:nvPr>
        </p:nvSpPr>
        <p:spPr>
          <a:xfrm>
            <a:off x="4645025" y="1535112"/>
            <a:ext cx="4041775" cy="8270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04" name="Google Shape;104;p13"/>
          <p:cNvSpPr txBox="1">
            <a:spLocks noGrp="1"/>
          </p:cNvSpPr>
          <p:nvPr>
            <p:ph type="body" idx="4"/>
          </p:nvPr>
        </p:nvSpPr>
        <p:spPr>
          <a:xfrm>
            <a:off x="4645025" y="2362199"/>
            <a:ext cx="4041775" cy="3763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05" name="Google Shape;105;p13"/>
          <p:cNvSpPr txBox="1">
            <a:spLocks noGrp="1"/>
          </p:cNvSpPr>
          <p:nvPr>
            <p:ph type="body" idx="5"/>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19"/>
        <p:cNvGrpSpPr/>
        <p:nvPr/>
      </p:nvGrpSpPr>
      <p:grpSpPr>
        <a:xfrm>
          <a:off x="0" y="0"/>
          <a:ext cx="0" cy="0"/>
          <a:chOff x="0" y="0"/>
          <a:chExt cx="0" cy="0"/>
        </a:xfrm>
      </p:grpSpPr>
      <p:sp>
        <p:nvSpPr>
          <p:cNvPr id="120" name="Google Shape;120;p15"/>
          <p:cNvSpPr txBox="1">
            <a:spLocks noGrp="1"/>
          </p:cNvSpPr>
          <p:nvPr>
            <p:ph type="body" idx="1"/>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34"/>
        <p:cNvGrpSpPr/>
        <p:nvPr/>
      </p:nvGrpSpPr>
      <p:grpSpPr>
        <a:xfrm>
          <a:off x="0" y="0"/>
          <a:ext cx="0" cy="0"/>
          <a:chOff x="0" y="0"/>
          <a:chExt cx="0" cy="0"/>
        </a:xfrm>
      </p:grpSpPr>
      <p:sp>
        <p:nvSpPr>
          <p:cNvPr id="135" name="Google Shape;135;p17"/>
          <p:cNvSpPr txBox="1">
            <a:spLocks noGrp="1"/>
          </p:cNvSpPr>
          <p:nvPr>
            <p:ph type="body" idx="1"/>
          </p:nvPr>
        </p:nvSpPr>
        <p:spPr>
          <a:xfrm>
            <a:off x="3575050" y="1600200"/>
            <a:ext cx="5111750" cy="452596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36" name="Google Shape;136;p17"/>
          <p:cNvSpPr txBox="1">
            <a:spLocks noGrp="1"/>
          </p:cNvSpPr>
          <p:nvPr>
            <p:ph type="body" idx="2"/>
          </p:nvPr>
        </p:nvSpPr>
        <p:spPr>
          <a:xfrm>
            <a:off x="457200" y="1600200"/>
            <a:ext cx="3008313" cy="4525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37" name="Google Shape;137;p17"/>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51"/>
        <p:cNvGrpSpPr/>
        <p:nvPr/>
      </p:nvGrpSpPr>
      <p:grpSpPr>
        <a:xfrm>
          <a:off x="0" y="0"/>
          <a:ext cx="0" cy="0"/>
          <a:chOff x="0" y="0"/>
          <a:chExt cx="0" cy="0"/>
        </a:xfrm>
      </p:grpSpPr>
      <p:sp>
        <p:nvSpPr>
          <p:cNvPr id="152" name="Google Shape;152;p19"/>
          <p:cNvSpPr txBox="1">
            <a:spLocks noGrp="1"/>
          </p:cNvSpPr>
          <p:nvPr>
            <p:ph type="title"/>
          </p:nvPr>
        </p:nvSpPr>
        <p:spPr>
          <a:xfrm>
            <a:off x="1792288" y="5407025"/>
            <a:ext cx="5486400"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8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19"/>
          <p:cNvSpPr>
            <a:spLocks noGrp="1"/>
          </p:cNvSpPr>
          <p:nvPr>
            <p:ph type="pic" idx="2"/>
          </p:nvPr>
        </p:nvSpPr>
        <p:spPr>
          <a:xfrm>
            <a:off x="1792288" y="1828800"/>
            <a:ext cx="5486400" cy="3429000"/>
          </a:xfrm>
          <a:prstGeom prst="rect">
            <a:avLst/>
          </a:prstGeom>
          <a:solidFill>
            <a:schemeClr val="lt1"/>
          </a:solidFill>
          <a:ln w="57150" cap="flat" cmpd="sng">
            <a:solidFill>
              <a:srgbClr val="DAE5F1"/>
            </a:solidFill>
            <a:prstDash val="solid"/>
            <a:round/>
            <a:headEnd type="none" w="sm" len="sm"/>
            <a:tailEnd type="none" w="sm" len="sm"/>
          </a:ln>
        </p:spPr>
      </p:sp>
      <p:sp>
        <p:nvSpPr>
          <p:cNvPr id="154" name="Google Shape;154;p19"/>
          <p:cNvSpPr txBox="1">
            <a:spLocks noGrp="1"/>
          </p:cNvSpPr>
          <p:nvPr>
            <p:ph type="body" idx="1"/>
          </p:nvPr>
        </p:nvSpPr>
        <p:spPr>
          <a:xfrm>
            <a:off x="1792288" y="5711825"/>
            <a:ext cx="5486400" cy="3048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Clr>
                <a:schemeClr val="dk1"/>
              </a:buClr>
              <a:buSzPts val="1600"/>
              <a:buNone/>
              <a:defRPr sz="16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55" name="Google Shape;155;p19"/>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0.xml"/><Relationship Id="rId1" Type="http://schemas.openxmlformats.org/officeDocument/2006/relationships/slideLayout" Target="../slideLayouts/slideLayout9.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1.xml"/><Relationship Id="rId1" Type="http://schemas.openxmlformats.org/officeDocument/2006/relationships/slideLayout" Target="../slideLayouts/slideLayout10.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12.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4.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5.xml"/><Relationship Id="rId1" Type="http://schemas.openxmlformats.org/officeDocument/2006/relationships/slideLayout" Target="../slideLayouts/slideLayout4.xml"/><Relationship Id="rId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6.xml"/><Relationship Id="rId1" Type="http://schemas.openxmlformats.org/officeDocument/2006/relationships/slideLayout" Target="../slideLayouts/slideLayout5.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7.xml"/><Relationship Id="rId1" Type="http://schemas.openxmlformats.org/officeDocument/2006/relationships/slideLayout" Target="../slideLayouts/slideLayout6.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 name="Google Shape;11;p1"/>
          <p:cNvSpPr txBox="1"/>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 name="Google Shape;12;p1"/>
          <p:cNvSpPr txBox="1"/>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 name="Google Shape;13;p1"/>
          <p:cNvSpPr txBox="1"/>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4" name="Google Shape;14;p1" descr="BITS_university_logo_whitevert.png"/>
          <p:cNvPicPr preferRelativeResize="0"/>
          <p:nvPr/>
        </p:nvPicPr>
        <p:blipFill rotWithShape="1">
          <a:blip r:embed="rId4">
            <a:alphaModFix/>
          </a:blip>
          <a:srcRect/>
          <a:stretch/>
        </p:blipFill>
        <p:spPr>
          <a:xfrm>
            <a:off x="76200" y="3352800"/>
            <a:ext cx="2057400" cy="1979612"/>
          </a:xfrm>
          <a:prstGeom prst="rect">
            <a:avLst/>
          </a:prstGeom>
          <a:noFill/>
          <a:ln>
            <a:noFill/>
          </a:ln>
        </p:spPr>
      </p:pic>
      <p:sp>
        <p:nvSpPr>
          <p:cNvPr id="15" name="Google Shape;15;p1"/>
          <p:cNvSpPr txBox="1"/>
          <p:nvPr/>
        </p:nvSpPr>
        <p:spPr>
          <a:xfrm>
            <a:off x="-76200" y="5257800"/>
            <a:ext cx="22098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900"/>
              <a:buFont typeface="Arial"/>
              <a:buNone/>
            </a:pPr>
            <a:r>
              <a:rPr lang="en-US" sz="2900" b="1" i="0" u="none" strike="noStrike" cap="none">
                <a:solidFill>
                  <a:schemeClr val="lt1"/>
                </a:solidFill>
                <a:latin typeface="Arial"/>
                <a:ea typeface="Arial"/>
                <a:cs typeface="Arial"/>
                <a:sym typeface="Arial"/>
              </a:rPr>
              <a:t>BITS</a:t>
            </a:r>
            <a:r>
              <a:rPr lang="en-US"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16" name="Google Shape;16;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7" name="Google Shape;17;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grpSp>
        <p:nvGrpSpPr>
          <p:cNvPr id="139" name="Google Shape;139;p18"/>
          <p:cNvGrpSpPr/>
          <p:nvPr/>
        </p:nvGrpSpPr>
        <p:grpSpPr>
          <a:xfrm>
            <a:off x="0" y="1295400"/>
            <a:ext cx="7010400" cy="46037"/>
            <a:chOff x="1905000" y="6553200"/>
            <a:chExt cx="7010400" cy="45719"/>
          </a:xfrm>
        </p:grpSpPr>
        <p:sp>
          <p:nvSpPr>
            <p:cNvPr id="140" name="Google Shape;140;p18"/>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1" name="Google Shape;141;p18"/>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2" name="Google Shape;142;p18"/>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43" name="Google Shape;143;p18"/>
          <p:cNvGrpSpPr/>
          <p:nvPr/>
        </p:nvGrpSpPr>
        <p:grpSpPr>
          <a:xfrm>
            <a:off x="2133600" y="6553200"/>
            <a:ext cx="7010400" cy="46037"/>
            <a:chOff x="1905000" y="6553200"/>
            <a:chExt cx="7010400" cy="45719"/>
          </a:xfrm>
        </p:grpSpPr>
        <p:sp>
          <p:nvSpPr>
            <p:cNvPr id="144" name="Google Shape;144;p18"/>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5" name="Google Shape;145;p18"/>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6" name="Google Shape;146;p18"/>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47" name="Google Shape;147;p18"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48" name="Google Shape;148;p18"/>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US" sz="1100" b="1" i="0" u="none" strike="noStrike" cap="none">
                <a:solidFill>
                  <a:srgbClr val="101141"/>
                </a:solidFill>
                <a:latin typeface="Arial"/>
                <a:ea typeface="Arial"/>
                <a:cs typeface="Arial"/>
                <a:sym typeface="Arial"/>
              </a:rPr>
              <a:t>BITS </a:t>
            </a:r>
            <a:r>
              <a:rPr lang="en-US"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49" name="Google Shape;149;p1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50" name="Google Shape;150;p1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6"/>
        <p:cNvGrpSpPr/>
        <p:nvPr/>
      </p:nvGrpSpPr>
      <p:grpSpPr>
        <a:xfrm>
          <a:off x="0" y="0"/>
          <a:ext cx="0" cy="0"/>
          <a:chOff x="0" y="0"/>
          <a:chExt cx="0" cy="0"/>
        </a:xfrm>
      </p:grpSpPr>
      <p:grpSp>
        <p:nvGrpSpPr>
          <p:cNvPr id="157" name="Google Shape;157;p20"/>
          <p:cNvGrpSpPr/>
          <p:nvPr/>
        </p:nvGrpSpPr>
        <p:grpSpPr>
          <a:xfrm>
            <a:off x="0" y="1295400"/>
            <a:ext cx="7010400" cy="46037"/>
            <a:chOff x="1905000" y="6553200"/>
            <a:chExt cx="7010400" cy="45719"/>
          </a:xfrm>
        </p:grpSpPr>
        <p:sp>
          <p:nvSpPr>
            <p:cNvPr id="158" name="Google Shape;158;p2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9" name="Google Shape;159;p2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 name="Google Shape;160;p2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61" name="Google Shape;161;p20"/>
          <p:cNvGrpSpPr/>
          <p:nvPr/>
        </p:nvGrpSpPr>
        <p:grpSpPr>
          <a:xfrm>
            <a:off x="2133600" y="6553200"/>
            <a:ext cx="7010400" cy="46037"/>
            <a:chOff x="1905000" y="6553200"/>
            <a:chExt cx="7010400" cy="45719"/>
          </a:xfrm>
        </p:grpSpPr>
        <p:sp>
          <p:nvSpPr>
            <p:cNvPr id="162" name="Google Shape;162;p2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3" name="Google Shape;163;p2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4" name="Google Shape;164;p2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65" name="Google Shape;165;p20"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66" name="Google Shape;166;p20"/>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US" sz="1100" b="1" i="0" u="none" strike="noStrike" cap="none">
                <a:solidFill>
                  <a:srgbClr val="101141"/>
                </a:solidFill>
                <a:latin typeface="Arial"/>
                <a:ea typeface="Arial"/>
                <a:cs typeface="Arial"/>
                <a:sym typeface="Arial"/>
              </a:rPr>
              <a:t>BITS </a:t>
            </a:r>
            <a:r>
              <a:rPr lang="en-US"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67" name="Google Shape;167;p2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68" name="Google Shape;168;p2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2"/>
        <p:cNvGrpSpPr/>
        <p:nvPr/>
      </p:nvGrpSpPr>
      <p:grpSpPr>
        <a:xfrm>
          <a:off x="0" y="0"/>
          <a:ext cx="0" cy="0"/>
          <a:chOff x="0" y="0"/>
          <a:chExt cx="0" cy="0"/>
        </a:xfrm>
      </p:grpSpPr>
      <p:grpSp>
        <p:nvGrpSpPr>
          <p:cNvPr id="173" name="Google Shape;173;p22"/>
          <p:cNvGrpSpPr/>
          <p:nvPr/>
        </p:nvGrpSpPr>
        <p:grpSpPr>
          <a:xfrm rot="5400000">
            <a:off x="5006182" y="2567781"/>
            <a:ext cx="5181600" cy="46037"/>
            <a:chOff x="1905000" y="6553200"/>
            <a:chExt cx="7010400" cy="45719"/>
          </a:xfrm>
        </p:grpSpPr>
        <p:sp>
          <p:nvSpPr>
            <p:cNvPr id="174" name="Google Shape;174;p22"/>
            <p:cNvSpPr txBox="1"/>
            <p:nvPr/>
          </p:nvSpPr>
          <p:spPr>
            <a:xfrm>
              <a:off x="4267574" y="6553200"/>
              <a:ext cx="2328209"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5" name="Google Shape;175;p22"/>
            <p:cNvSpPr txBox="1"/>
            <p:nvPr/>
          </p:nvSpPr>
          <p:spPr>
            <a:xfrm>
              <a:off x="1905000" y="6553200"/>
              <a:ext cx="2362574"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6" name="Google Shape;176;p22"/>
            <p:cNvSpPr txBox="1"/>
            <p:nvPr/>
          </p:nvSpPr>
          <p:spPr>
            <a:xfrm>
              <a:off x="6587191" y="6553200"/>
              <a:ext cx="2328209"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77" name="Google Shape;177;p22" descr="Picture 7.png"/>
          <p:cNvPicPr preferRelativeResize="0"/>
          <p:nvPr/>
        </p:nvPicPr>
        <p:blipFill rotWithShape="1">
          <a:blip r:embed="rId3">
            <a:alphaModFix/>
          </a:blip>
          <a:srcRect/>
          <a:stretch/>
        </p:blipFill>
        <p:spPr>
          <a:xfrm>
            <a:off x="-7937" y="381000"/>
            <a:ext cx="692150" cy="2193925"/>
          </a:xfrm>
          <a:prstGeom prst="rect">
            <a:avLst/>
          </a:prstGeom>
          <a:noFill/>
          <a:ln>
            <a:noFill/>
          </a:ln>
        </p:spPr>
      </p:pic>
      <p:sp>
        <p:nvSpPr>
          <p:cNvPr id="178" name="Google Shape;178;p22"/>
          <p:cNvSpPr txBox="1"/>
          <p:nvPr/>
        </p:nvSpPr>
        <p:spPr>
          <a:xfrm rot="5400000">
            <a:off x="-2794793" y="3809206"/>
            <a:ext cx="5867400" cy="23018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900"/>
              <a:buFont typeface="Arial"/>
              <a:buNone/>
            </a:pPr>
            <a:r>
              <a:rPr lang="en-US" sz="900" b="1" i="0" u="none" strike="noStrike" cap="none">
                <a:solidFill>
                  <a:srgbClr val="101141"/>
                </a:solidFill>
                <a:latin typeface="Arial"/>
                <a:ea typeface="Arial"/>
                <a:cs typeface="Arial"/>
                <a:sym typeface="Arial"/>
              </a:rPr>
              <a:t>BITS </a:t>
            </a:r>
            <a:r>
              <a:rPr lang="en-US" sz="9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79" name="Google Shape;179;p2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80" name="Google Shape;180;p2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2084387" y="6550025"/>
            <a:ext cx="7059612" cy="49212"/>
            <a:chOff x="2083888" y="6550671"/>
            <a:chExt cx="7060112" cy="48665"/>
          </a:xfrm>
        </p:grpSpPr>
        <p:sp>
          <p:nvSpPr>
            <p:cNvPr id="23" name="Google Shape;23;p3"/>
            <p:cNvSpPr txBox="1"/>
            <p:nvPr/>
          </p:nvSpPr>
          <p:spPr>
            <a:xfrm>
              <a:off x="4630418" y="6550671"/>
              <a:ext cx="2329027" cy="48665"/>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 name="Google Shape;24;p3"/>
            <p:cNvSpPr txBox="1"/>
            <p:nvPr/>
          </p:nvSpPr>
          <p:spPr>
            <a:xfrm>
              <a:off x="6908642" y="6550671"/>
              <a:ext cx="2235358" cy="45525"/>
            </a:xfrm>
            <a:prstGeom prst="rect">
              <a:avLst/>
            </a:prstGeom>
            <a:solidFill>
              <a:srgbClr val="E31C2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 name="Google Shape;25;p3"/>
            <p:cNvSpPr txBox="1"/>
            <p:nvPr/>
          </p:nvSpPr>
          <p:spPr>
            <a:xfrm>
              <a:off x="2083888" y="6550671"/>
              <a:ext cx="2581458" cy="48665"/>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26" name="Google Shape;26;p3"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grpSp>
        <p:nvGrpSpPr>
          <p:cNvPr id="27" name="Google Shape;27;p3"/>
          <p:cNvGrpSpPr/>
          <p:nvPr/>
        </p:nvGrpSpPr>
        <p:grpSpPr>
          <a:xfrm>
            <a:off x="2133600" y="6553200"/>
            <a:ext cx="7010400" cy="46037"/>
            <a:chOff x="1905000" y="6553200"/>
            <a:chExt cx="7010400" cy="45719"/>
          </a:xfrm>
        </p:grpSpPr>
        <p:sp>
          <p:nvSpPr>
            <p:cNvPr id="28" name="Google Shape;28;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 name="Google Shape;29;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 name="Google Shape;30;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1" name="Google Shape;31;p3"/>
          <p:cNvGrpSpPr/>
          <p:nvPr/>
        </p:nvGrpSpPr>
        <p:grpSpPr>
          <a:xfrm>
            <a:off x="0" y="1295400"/>
            <a:ext cx="7010400" cy="46037"/>
            <a:chOff x="1905000" y="6553200"/>
            <a:chExt cx="7010400" cy="45719"/>
          </a:xfrm>
        </p:grpSpPr>
        <p:sp>
          <p:nvSpPr>
            <p:cNvPr id="32" name="Google Shape;32;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 name="Google Shape;33;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 name="Google Shape;34;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5" name="Google Shape;35;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36" name="Google Shape;36;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42" name="Google Shape;42;p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3" name="Google Shape;4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4" name="Google Shape;4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5" name="Google Shape;4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6"/>
        <p:cNvGrpSpPr/>
        <p:nvPr/>
      </p:nvGrpSpPr>
      <p:grpSpPr>
        <a:xfrm>
          <a:off x="0" y="0"/>
          <a:ext cx="0" cy="0"/>
          <a:chOff x="0" y="0"/>
          <a:chExt cx="0" cy="0"/>
        </a:xfrm>
      </p:grpSpPr>
      <p:sp>
        <p:nvSpPr>
          <p:cNvPr id="47" name="Google Shape;47;p6"/>
          <p:cNvSpPr txBox="1"/>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 name="Google Shape;48;p6"/>
          <p:cNvSpPr txBox="1"/>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 name="Google Shape;49;p6"/>
          <p:cNvSpPr txBox="1"/>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 name="Google Shape;50;p6"/>
          <p:cNvSpPr txBox="1"/>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51" name="Google Shape;51;p6" descr="BITS_university_logo_whitevert.png"/>
          <p:cNvPicPr preferRelativeResize="0"/>
          <p:nvPr/>
        </p:nvPicPr>
        <p:blipFill rotWithShape="1">
          <a:blip r:embed="rId4">
            <a:alphaModFix/>
          </a:blip>
          <a:srcRect/>
          <a:stretch/>
        </p:blipFill>
        <p:spPr>
          <a:xfrm>
            <a:off x="76200" y="3352800"/>
            <a:ext cx="2057400" cy="1979612"/>
          </a:xfrm>
          <a:prstGeom prst="rect">
            <a:avLst/>
          </a:prstGeom>
          <a:noFill/>
          <a:ln>
            <a:noFill/>
          </a:ln>
        </p:spPr>
      </p:pic>
      <p:sp>
        <p:nvSpPr>
          <p:cNvPr id="52" name="Google Shape;52;p6"/>
          <p:cNvSpPr txBox="1"/>
          <p:nvPr/>
        </p:nvSpPr>
        <p:spPr>
          <a:xfrm>
            <a:off x="-76200" y="5257800"/>
            <a:ext cx="22098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900"/>
              <a:buFont typeface="Arial"/>
              <a:buNone/>
            </a:pPr>
            <a:r>
              <a:rPr lang="en-US" sz="2900" b="1" i="0" u="none" strike="noStrike" cap="none">
                <a:solidFill>
                  <a:schemeClr val="lt1"/>
                </a:solidFill>
                <a:latin typeface="Arial"/>
                <a:ea typeface="Arial"/>
                <a:cs typeface="Arial"/>
                <a:sym typeface="Arial"/>
              </a:rPr>
              <a:t>BITS</a:t>
            </a:r>
            <a:r>
              <a:rPr lang="en-US"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53" name="Google Shape;53;p6"/>
          <p:cNvSpPr txBox="1"/>
          <p:nvPr/>
        </p:nvSpPr>
        <p:spPr>
          <a:xfrm>
            <a:off x="152400" y="5667375"/>
            <a:ext cx="1905000"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Arial"/>
              <a:buNone/>
            </a:pPr>
            <a:r>
              <a:rPr lang="en-US" sz="1200" b="0" i="0" u="none" strike="noStrike" cap="none">
                <a:solidFill>
                  <a:srgbClr val="FFFFFF"/>
                </a:solidFill>
                <a:latin typeface="Arial"/>
                <a:ea typeface="Arial"/>
                <a:cs typeface="Arial"/>
                <a:sym typeface="Arial"/>
              </a:rPr>
              <a:t>Hyderabad Campus</a:t>
            </a:r>
            <a:endParaRPr sz="1400" b="0" i="0" u="none" strike="noStrike" cap="none">
              <a:solidFill>
                <a:srgbClr val="000000"/>
              </a:solidFill>
              <a:latin typeface="Arial"/>
              <a:ea typeface="Arial"/>
              <a:cs typeface="Arial"/>
              <a:sym typeface="Arial"/>
            </a:endParaRPr>
          </a:p>
        </p:txBody>
      </p:sp>
      <p:sp>
        <p:nvSpPr>
          <p:cNvPr id="54" name="Google Shape;54;p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55" name="Google Shape;55;p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
        <p:cNvGrpSpPr/>
        <p:nvPr/>
      </p:nvGrpSpPr>
      <p:grpSpPr>
        <a:xfrm>
          <a:off x="0" y="0"/>
          <a:ext cx="0" cy="0"/>
          <a:chOff x="0" y="0"/>
          <a:chExt cx="0" cy="0"/>
        </a:xfrm>
      </p:grpSpPr>
      <p:pic>
        <p:nvPicPr>
          <p:cNvPr id="59" name="Google Shape;59;p8" descr="\\Server\D\jyoti\FI023_BITS_v1\styleguide img\IMG_5627_b.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60" name="Google Shape;60;p8"/>
          <p:cNvSpPr txBox="1"/>
          <p:nvPr/>
        </p:nvSpPr>
        <p:spPr>
          <a:xfrm>
            <a:off x="0" y="4281487"/>
            <a:ext cx="9144000" cy="2576512"/>
          </a:xfrm>
          <a:prstGeom prst="rect">
            <a:avLst/>
          </a:prstGeom>
          <a:solidFill>
            <a:schemeClr val="lt1"/>
          </a:solidFill>
          <a:ln w="9525" cap="flat" cmpd="sng">
            <a:solidFill>
              <a:srgbClr val="4A7EBB"/>
            </a:solidFill>
            <a:prstDash val="solid"/>
            <a:miter lim="800000"/>
            <a:headEnd type="none" w="sm" len="sm"/>
            <a:tailEnd type="none" w="sm" len="sm"/>
          </a:ln>
          <a:effectLst>
            <a:outerShdw blurRad="63500" dist="23000" dir="5400000">
              <a:srgbClr val="000000">
                <a:alpha val="34117"/>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61" name="Google Shape;61;p8" descr="Picture 7.png"/>
          <p:cNvPicPr preferRelativeResize="0"/>
          <p:nvPr/>
        </p:nvPicPr>
        <p:blipFill rotWithShape="1">
          <a:blip r:embed="rId4">
            <a:alphaModFix/>
          </a:blip>
          <a:srcRect/>
          <a:stretch/>
        </p:blipFill>
        <p:spPr>
          <a:xfrm>
            <a:off x="6629400" y="0"/>
            <a:ext cx="2193925" cy="692150"/>
          </a:xfrm>
          <a:prstGeom prst="rect">
            <a:avLst/>
          </a:prstGeom>
          <a:noFill/>
          <a:ln>
            <a:noFill/>
          </a:ln>
        </p:spPr>
      </p:pic>
      <p:sp>
        <p:nvSpPr>
          <p:cNvPr id="62" name="Google Shape;62;p8"/>
          <p:cNvSpPr txBox="1"/>
          <p:nvPr/>
        </p:nvSpPr>
        <p:spPr>
          <a:xfrm>
            <a:off x="2882900" y="677545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 name="Google Shape;63;p8"/>
          <p:cNvSpPr txBox="1"/>
          <p:nvPr/>
        </p:nvSpPr>
        <p:spPr>
          <a:xfrm>
            <a:off x="-12700" y="677545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4" name="Google Shape;64;p8"/>
          <p:cNvSpPr txBox="1"/>
          <p:nvPr/>
        </p:nvSpPr>
        <p:spPr>
          <a:xfrm>
            <a:off x="5778500" y="677545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 name="Google Shape;65;p8"/>
          <p:cNvSpPr txBox="1"/>
          <p:nvPr/>
        </p:nvSpPr>
        <p:spPr>
          <a:xfrm>
            <a:off x="6858000" y="762000"/>
            <a:ext cx="22098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900"/>
              <a:buFont typeface="Arial"/>
              <a:buNone/>
            </a:pPr>
            <a:r>
              <a:rPr lang="en-US" sz="2900" b="1" i="0" u="none" strike="noStrike" cap="none">
                <a:solidFill>
                  <a:schemeClr val="lt1"/>
                </a:solidFill>
                <a:latin typeface="Arial"/>
                <a:ea typeface="Arial"/>
                <a:cs typeface="Arial"/>
                <a:sym typeface="Arial"/>
              </a:rPr>
              <a:t>BITS</a:t>
            </a:r>
            <a:r>
              <a:rPr lang="en-US"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66" name="Google Shape;66;p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67" name="Google Shape;67;p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pic>
        <p:nvPicPr>
          <p:cNvPr id="71" name="Google Shape;71;p10"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grpSp>
        <p:nvGrpSpPr>
          <p:cNvPr id="72" name="Google Shape;72;p10"/>
          <p:cNvGrpSpPr/>
          <p:nvPr/>
        </p:nvGrpSpPr>
        <p:grpSpPr>
          <a:xfrm>
            <a:off x="0" y="1295400"/>
            <a:ext cx="7010400" cy="46037"/>
            <a:chOff x="1905000" y="6553200"/>
            <a:chExt cx="7010400" cy="45719"/>
          </a:xfrm>
        </p:grpSpPr>
        <p:sp>
          <p:nvSpPr>
            <p:cNvPr id="73" name="Google Shape;73;p1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4" name="Google Shape;74;p1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5" name="Google Shape;75;p1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76" name="Google Shape;76;p10"/>
          <p:cNvGrpSpPr/>
          <p:nvPr/>
        </p:nvGrpSpPr>
        <p:grpSpPr>
          <a:xfrm>
            <a:off x="2133600" y="6553200"/>
            <a:ext cx="7010400" cy="46037"/>
            <a:chOff x="1905000" y="6553200"/>
            <a:chExt cx="7010400" cy="45719"/>
          </a:xfrm>
        </p:grpSpPr>
        <p:sp>
          <p:nvSpPr>
            <p:cNvPr id="77" name="Google Shape;77;p1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8" name="Google Shape;78;p1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 name="Google Shape;79;p1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80" name="Google Shape;80;p10"/>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US" sz="1100" b="1" i="0" u="none" strike="noStrike" cap="none">
                <a:solidFill>
                  <a:srgbClr val="101141"/>
                </a:solidFill>
                <a:latin typeface="Arial"/>
                <a:ea typeface="Arial"/>
                <a:cs typeface="Arial"/>
                <a:sym typeface="Arial"/>
              </a:rPr>
              <a:t>BITS </a:t>
            </a:r>
            <a:r>
              <a:rPr lang="en-US"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81" name="Google Shape;81;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82" name="Google Shape;82;p1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grpSp>
        <p:nvGrpSpPr>
          <p:cNvPr id="88" name="Google Shape;88;p12"/>
          <p:cNvGrpSpPr/>
          <p:nvPr/>
        </p:nvGrpSpPr>
        <p:grpSpPr>
          <a:xfrm>
            <a:off x="0" y="1295400"/>
            <a:ext cx="7010400" cy="46037"/>
            <a:chOff x="1905000" y="6553200"/>
            <a:chExt cx="7010400" cy="45719"/>
          </a:xfrm>
        </p:grpSpPr>
        <p:sp>
          <p:nvSpPr>
            <p:cNvPr id="89" name="Google Shape;89;p12"/>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 name="Google Shape;90;p12"/>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 name="Google Shape;91;p12"/>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92" name="Google Shape;92;p12"/>
          <p:cNvGrpSpPr/>
          <p:nvPr/>
        </p:nvGrpSpPr>
        <p:grpSpPr>
          <a:xfrm>
            <a:off x="2133600" y="6553200"/>
            <a:ext cx="7010400" cy="46037"/>
            <a:chOff x="1905000" y="6553200"/>
            <a:chExt cx="7010400" cy="45719"/>
          </a:xfrm>
        </p:grpSpPr>
        <p:sp>
          <p:nvSpPr>
            <p:cNvPr id="93" name="Google Shape;93;p12"/>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 name="Google Shape;94;p12"/>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 name="Google Shape;95;p12"/>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96" name="Google Shape;96;p12"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97" name="Google Shape;97;p12"/>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US" sz="1100" b="1" i="0" u="none" strike="noStrike" cap="none">
                <a:solidFill>
                  <a:srgbClr val="101141"/>
                </a:solidFill>
                <a:latin typeface="Arial"/>
                <a:ea typeface="Arial"/>
                <a:cs typeface="Arial"/>
                <a:sym typeface="Arial"/>
              </a:rPr>
              <a:t>BITS </a:t>
            </a:r>
            <a:r>
              <a:rPr lang="en-US"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98" name="Google Shape;98;p1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99" name="Google Shape;99;p1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grpSp>
        <p:nvGrpSpPr>
          <p:cNvPr id="107" name="Google Shape;107;p14"/>
          <p:cNvGrpSpPr/>
          <p:nvPr/>
        </p:nvGrpSpPr>
        <p:grpSpPr>
          <a:xfrm>
            <a:off x="0" y="1295400"/>
            <a:ext cx="7010400" cy="46037"/>
            <a:chOff x="1905000" y="6553200"/>
            <a:chExt cx="7010400" cy="45719"/>
          </a:xfrm>
        </p:grpSpPr>
        <p:sp>
          <p:nvSpPr>
            <p:cNvPr id="108" name="Google Shape;108;p14"/>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 name="Google Shape;109;p14"/>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 name="Google Shape;110;p14"/>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11" name="Google Shape;111;p14"/>
          <p:cNvGrpSpPr/>
          <p:nvPr/>
        </p:nvGrpSpPr>
        <p:grpSpPr>
          <a:xfrm>
            <a:off x="2133600" y="6553200"/>
            <a:ext cx="7010400" cy="46037"/>
            <a:chOff x="1905000" y="6553200"/>
            <a:chExt cx="7010400" cy="45719"/>
          </a:xfrm>
        </p:grpSpPr>
        <p:sp>
          <p:nvSpPr>
            <p:cNvPr id="112" name="Google Shape;112;p14"/>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 name="Google Shape;113;p14"/>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 name="Google Shape;114;p14"/>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15" name="Google Shape;115;p14"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16" name="Google Shape;116;p14"/>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US" sz="1100" b="1" i="0" u="none" strike="noStrike" cap="none">
                <a:solidFill>
                  <a:srgbClr val="101141"/>
                </a:solidFill>
                <a:latin typeface="Arial"/>
                <a:ea typeface="Arial"/>
                <a:cs typeface="Arial"/>
                <a:sym typeface="Arial"/>
              </a:rPr>
              <a:t>BITS </a:t>
            </a:r>
            <a:r>
              <a:rPr lang="en-US"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17" name="Google Shape;117;p1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18" name="Google Shape;118;p1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1"/>
        <p:cNvGrpSpPr/>
        <p:nvPr/>
      </p:nvGrpSpPr>
      <p:grpSpPr>
        <a:xfrm>
          <a:off x="0" y="0"/>
          <a:ext cx="0" cy="0"/>
          <a:chOff x="0" y="0"/>
          <a:chExt cx="0" cy="0"/>
        </a:xfrm>
      </p:grpSpPr>
      <p:grpSp>
        <p:nvGrpSpPr>
          <p:cNvPr id="122" name="Google Shape;122;p16"/>
          <p:cNvGrpSpPr/>
          <p:nvPr/>
        </p:nvGrpSpPr>
        <p:grpSpPr>
          <a:xfrm>
            <a:off x="0" y="1295400"/>
            <a:ext cx="7010400" cy="46037"/>
            <a:chOff x="1905000" y="6553200"/>
            <a:chExt cx="7010400" cy="45719"/>
          </a:xfrm>
        </p:grpSpPr>
        <p:sp>
          <p:nvSpPr>
            <p:cNvPr id="123" name="Google Shape;123;p16"/>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 name="Google Shape;124;p16"/>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 name="Google Shape;125;p16"/>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26" name="Google Shape;126;p16"/>
          <p:cNvGrpSpPr/>
          <p:nvPr/>
        </p:nvGrpSpPr>
        <p:grpSpPr>
          <a:xfrm>
            <a:off x="2133600" y="6553200"/>
            <a:ext cx="7010400" cy="46037"/>
            <a:chOff x="1905000" y="6553200"/>
            <a:chExt cx="7010400" cy="45719"/>
          </a:xfrm>
        </p:grpSpPr>
        <p:sp>
          <p:nvSpPr>
            <p:cNvPr id="127" name="Google Shape;127;p16"/>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8" name="Google Shape;128;p16"/>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9" name="Google Shape;129;p16"/>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30" name="Google Shape;130;p16"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31" name="Google Shape;131;p16"/>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US" sz="1100" b="1" i="0" u="none" strike="noStrike" cap="none">
                <a:solidFill>
                  <a:srgbClr val="101141"/>
                </a:solidFill>
                <a:latin typeface="Arial"/>
                <a:ea typeface="Arial"/>
                <a:cs typeface="Arial"/>
                <a:sym typeface="Arial"/>
              </a:rPr>
              <a:t>BITS </a:t>
            </a:r>
            <a:r>
              <a:rPr lang="en-US"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32" name="Google Shape;132;p1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33" name="Google Shape;133;p1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3" name="Title 2">
            <a:extLst>
              <a:ext uri="{FF2B5EF4-FFF2-40B4-BE49-F238E27FC236}">
                <a16:creationId xmlns:a16="http://schemas.microsoft.com/office/drawing/2014/main" id="{201F6DD6-1D46-BCFF-DDC6-A77CE6CF424D}"/>
              </a:ext>
            </a:extLst>
          </p:cNvPr>
          <p:cNvSpPr>
            <a:spLocks noGrp="1"/>
          </p:cNvSpPr>
          <p:nvPr>
            <p:ph type="title"/>
          </p:nvPr>
        </p:nvSpPr>
        <p:spPr>
          <a:xfrm>
            <a:off x="2036133" y="3429000"/>
            <a:ext cx="6788889" cy="1524000"/>
          </a:xfrm>
        </p:spPr>
        <p:txBody>
          <a:bodyPr/>
          <a:lstStyle/>
          <a:p>
            <a:r>
              <a:rPr lang="en-US" dirty="0"/>
              <a:t>Software Architectures</a:t>
            </a:r>
            <a:br>
              <a:rPr lang="en-US" dirty="0"/>
            </a:br>
            <a:r>
              <a:rPr lang="en-US" sz="2000" dirty="0"/>
              <a:t>Assignment 2 : Smart Essential List Application</a:t>
            </a:r>
            <a:endParaRPr lang="en-IN" sz="2000" dirty="0"/>
          </a:p>
        </p:txBody>
      </p:sp>
      <p:sp>
        <p:nvSpPr>
          <p:cNvPr id="5" name="Text Placeholder 4">
            <a:extLst>
              <a:ext uri="{FF2B5EF4-FFF2-40B4-BE49-F238E27FC236}">
                <a16:creationId xmlns:a16="http://schemas.microsoft.com/office/drawing/2014/main" id="{A3D15283-0FB8-1307-DC57-82CF457B90B8}"/>
              </a:ext>
            </a:extLst>
          </p:cNvPr>
          <p:cNvSpPr>
            <a:spLocks noGrp="1"/>
          </p:cNvSpPr>
          <p:nvPr>
            <p:ph type="body" idx="1"/>
          </p:nvPr>
        </p:nvSpPr>
        <p:spPr/>
        <p:txBody>
          <a:bodyPr/>
          <a:lstStyle/>
          <a:p>
            <a:r>
              <a:rPr lang="en-US" dirty="0"/>
              <a:t>Harmalkar Rahul Rajan Sayali</a:t>
            </a:r>
          </a:p>
          <a:p>
            <a:r>
              <a:rPr lang="en-IN" sz="1400" dirty="0"/>
              <a:t> ID No.: 2024TM93073</a:t>
            </a:r>
          </a:p>
        </p:txBody>
      </p:sp>
    </p:spTree>
    <p:extLst>
      <p:ext uri="{BB962C8B-B14F-4D97-AF65-F5344CB8AC3E}">
        <p14:creationId xmlns:p14="http://schemas.microsoft.com/office/powerpoint/2010/main" val="1661006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3" name="Text Placeholder 2">
            <a:extLst>
              <a:ext uri="{FF2B5EF4-FFF2-40B4-BE49-F238E27FC236}">
                <a16:creationId xmlns:a16="http://schemas.microsoft.com/office/drawing/2014/main" id="{39DAD0E6-D877-0DA2-7802-2C5B03EFB422}"/>
              </a:ext>
            </a:extLst>
          </p:cNvPr>
          <p:cNvSpPr>
            <a:spLocks noGrp="1"/>
          </p:cNvSpPr>
          <p:nvPr>
            <p:ph type="body" idx="2"/>
          </p:nvPr>
        </p:nvSpPr>
        <p:spPr/>
        <p:txBody>
          <a:bodyPr/>
          <a:lstStyle/>
          <a:p>
            <a:r>
              <a:rPr lang="en-IN" dirty="0"/>
              <a:t>Key Learnings</a:t>
            </a:r>
          </a:p>
        </p:txBody>
      </p:sp>
      <p:sp>
        <p:nvSpPr>
          <p:cNvPr id="4" name="Rectangle 1">
            <a:extLst>
              <a:ext uri="{FF2B5EF4-FFF2-40B4-BE49-F238E27FC236}">
                <a16:creationId xmlns:a16="http://schemas.microsoft.com/office/drawing/2014/main" id="{F9B7FF49-F832-9584-8A8D-7A9FCBE5EE92}"/>
              </a:ext>
            </a:extLst>
          </p:cNvPr>
          <p:cNvSpPr>
            <a:spLocks noGrp="1" noChangeArrowheads="1"/>
          </p:cNvSpPr>
          <p:nvPr>
            <p:ph type="body" idx="1"/>
          </p:nvPr>
        </p:nvSpPr>
        <p:spPr bwMode="auto">
          <a:xfrm>
            <a:off x="0" y="1295400"/>
            <a:ext cx="91440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1. Prioritizing Architecturally Significant Requirements (ASRs)</a:t>
            </a: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ASRs (e.g., adaptability, performance, security) are critical for aligning the app’s architecture with user needs and business goals.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Identifying and addressing these requirements early creates a solid foundation for system reliability, scalability, and user satisfaction.</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2. Selecting Effective Architectural Tactics</a:t>
            </a: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Thoughtful selection of tactics (e.g., caching for performance, load balancing for scalability, encryption for security) enhances system quality and meets ASRs effectively.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Each tactic directly contributes to the app’s resilience, efficiency, and long-term maintainability, making it adaptable to future growth.</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3. Leveraging Architecture Patterns for Modularity and Scalability</a:t>
            </a: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Patterns like Microservices, Event-Driven, and Repository pattern simplify the architecture by isolating features and creating reusable components.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rPr>
              <a:t>This modularity not only improves scalability and fault tolerance but also makes future updates and feature additions more manageable and cost-effective.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4358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7020D3-458A-D2D2-66F0-397EABD26F93}"/>
              </a:ext>
            </a:extLst>
          </p:cNvPr>
          <p:cNvPicPr>
            <a:picLocks noChangeAspect="1"/>
          </p:cNvPicPr>
          <p:nvPr/>
        </p:nvPicPr>
        <p:blipFill>
          <a:blip r:embed="rId2"/>
          <a:stretch>
            <a:fillRect/>
          </a:stretch>
        </p:blipFill>
        <p:spPr>
          <a:xfrm>
            <a:off x="-33866" y="0"/>
            <a:ext cx="9211732" cy="6858000"/>
          </a:xfrm>
          <a:prstGeom prst="rect">
            <a:avLst/>
          </a:prstGeom>
        </p:spPr>
      </p:pic>
    </p:spTree>
    <p:extLst>
      <p:ext uri="{BB962C8B-B14F-4D97-AF65-F5344CB8AC3E}">
        <p14:creationId xmlns:p14="http://schemas.microsoft.com/office/powerpoint/2010/main" val="82421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3" name="Text Placeholder 2">
            <a:extLst>
              <a:ext uri="{FF2B5EF4-FFF2-40B4-BE49-F238E27FC236}">
                <a16:creationId xmlns:a16="http://schemas.microsoft.com/office/drawing/2014/main" id="{39DAD0E6-D877-0DA2-7802-2C5B03EFB422}"/>
              </a:ext>
            </a:extLst>
          </p:cNvPr>
          <p:cNvSpPr>
            <a:spLocks noGrp="1"/>
          </p:cNvSpPr>
          <p:nvPr>
            <p:ph type="body" idx="2"/>
          </p:nvPr>
        </p:nvSpPr>
        <p:spPr/>
        <p:txBody>
          <a:bodyPr/>
          <a:lstStyle/>
          <a:p>
            <a:r>
              <a:rPr lang="en-IN" dirty="0"/>
              <a:t>Objective</a:t>
            </a:r>
          </a:p>
        </p:txBody>
      </p:sp>
      <p:sp>
        <p:nvSpPr>
          <p:cNvPr id="2" name="Text Placeholder 1">
            <a:extLst>
              <a:ext uri="{FF2B5EF4-FFF2-40B4-BE49-F238E27FC236}">
                <a16:creationId xmlns:a16="http://schemas.microsoft.com/office/drawing/2014/main" id="{1FD2DF3C-6A8A-EB7C-78B9-63155E9150B2}"/>
              </a:ext>
            </a:extLst>
          </p:cNvPr>
          <p:cNvSpPr>
            <a:spLocks noGrp="1" noChangeArrowheads="1"/>
          </p:cNvSpPr>
          <p:nvPr>
            <p:ph type="body" idx="1"/>
          </p:nvPr>
        </p:nvSpPr>
        <p:spPr bwMode="auto">
          <a:xfrm>
            <a:off x="304800" y="1837661"/>
            <a:ext cx="850959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Objective</a:t>
            </a:r>
            <a:r>
              <a:rPr kumimoji="0" lang="en-US" altLang="en-US" sz="2400" b="0" i="0" u="none" strike="noStrike" cap="none" normalizeH="0" baseline="0" dirty="0">
                <a:ln>
                  <a:noFill/>
                </a:ln>
                <a:solidFill>
                  <a:schemeClr val="tx1"/>
                </a:solidFill>
                <a:effectLst/>
                <a:latin typeface="Arial" panose="020B0604020202020204" pitchFamily="34" charset="0"/>
              </a:rPr>
              <a:t>: To gain experience in architecting real-life applications in diverse domains like Retail, Transportation, and Hospitality.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Examples</a:t>
            </a:r>
            <a:r>
              <a:rPr kumimoji="0" lang="en-US" altLang="en-US" sz="2400" b="0" i="0" u="none" strike="noStrike" cap="none" normalizeH="0" baseline="0" dirty="0">
                <a:ln>
                  <a:noFill/>
                </a:ln>
                <a:solidFill>
                  <a:schemeClr val="tx1"/>
                </a:solidFill>
                <a:effectLst/>
                <a:latin typeface="Arial" panose="020B0604020202020204" pitchFamily="34" charset="0"/>
              </a:rPr>
              <a:t>: Inspired by real-world systems like Swiggy (food delivery), Uber (transportation), and IoT health monitoring.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Application Domain</a:t>
            </a:r>
            <a:r>
              <a:rPr kumimoji="0" lang="en-US" altLang="en-US" sz="2400" b="0" i="0" u="none" strike="noStrike" cap="none" normalizeH="0" baseline="0" dirty="0">
                <a:ln>
                  <a:noFill/>
                </a:ln>
                <a:solidFill>
                  <a:schemeClr val="tx1"/>
                </a:solidFill>
                <a:effectLst/>
                <a:latin typeface="Arial" panose="020B0604020202020204" pitchFamily="34" charset="0"/>
              </a:rPr>
              <a:t>: Smart Essential List for groceries, food items, and travel expenses. </a:t>
            </a:r>
          </a:p>
        </p:txBody>
      </p:sp>
    </p:spTree>
    <p:extLst>
      <p:ext uri="{BB962C8B-B14F-4D97-AF65-F5344CB8AC3E}">
        <p14:creationId xmlns:p14="http://schemas.microsoft.com/office/powerpoint/2010/main" val="2650957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3" name="Text Placeholder 2">
            <a:extLst>
              <a:ext uri="{FF2B5EF4-FFF2-40B4-BE49-F238E27FC236}">
                <a16:creationId xmlns:a16="http://schemas.microsoft.com/office/drawing/2014/main" id="{39DAD0E6-D877-0DA2-7802-2C5B03EFB422}"/>
              </a:ext>
            </a:extLst>
          </p:cNvPr>
          <p:cNvSpPr>
            <a:spLocks noGrp="1"/>
          </p:cNvSpPr>
          <p:nvPr>
            <p:ph type="body" idx="2"/>
          </p:nvPr>
        </p:nvSpPr>
        <p:spPr>
          <a:xfrm>
            <a:off x="304800" y="152400"/>
            <a:ext cx="9296400" cy="1143000"/>
          </a:xfrm>
        </p:spPr>
        <p:txBody>
          <a:bodyPr/>
          <a:lstStyle/>
          <a:p>
            <a:r>
              <a:rPr lang="en-US" dirty="0"/>
              <a:t>Purpose and Key Functional Requirements</a:t>
            </a:r>
            <a:endParaRPr lang="en-IN" dirty="0"/>
          </a:p>
        </p:txBody>
      </p:sp>
      <p:sp>
        <p:nvSpPr>
          <p:cNvPr id="5" name="Text Placeholder 4">
            <a:extLst>
              <a:ext uri="{FF2B5EF4-FFF2-40B4-BE49-F238E27FC236}">
                <a16:creationId xmlns:a16="http://schemas.microsoft.com/office/drawing/2014/main" id="{0B7D77A9-11C6-F94D-1572-802898E0CF9C}"/>
              </a:ext>
            </a:extLst>
          </p:cNvPr>
          <p:cNvSpPr>
            <a:spLocks noGrp="1"/>
          </p:cNvSpPr>
          <p:nvPr>
            <p:ph type="body" idx="1"/>
          </p:nvPr>
        </p:nvSpPr>
        <p:spPr>
          <a:xfrm>
            <a:off x="0" y="1295401"/>
            <a:ext cx="9144000" cy="1926264"/>
          </a:xfrm>
        </p:spPr>
        <p:txBody>
          <a:bodyPr/>
          <a:lstStyle/>
          <a:p>
            <a:r>
              <a:rPr lang="en-US" sz="1500" b="1" dirty="0"/>
              <a:t>Purpose :</a:t>
            </a:r>
          </a:p>
          <a:p>
            <a:r>
              <a:rPr lang="en-US" sz="1500" dirty="0"/>
              <a:t>	</a:t>
            </a:r>
            <a:r>
              <a:rPr lang="en-US" sz="1600" dirty="0"/>
              <a:t>The Smart Essential List App aims to provide users with an efficient platform to manage groceries, food items, and travel expenses. It simplifies the creation, organization, and sharing of lists, enhancing planning and purchasing experiences with features like smart suggestions and expense tracking.</a:t>
            </a:r>
          </a:p>
          <a:p>
            <a:r>
              <a:rPr lang="en-IN" sz="1500" dirty="0"/>
              <a:t>				    </a:t>
            </a:r>
            <a:r>
              <a:rPr lang="en-IN" sz="1500" b="1" dirty="0"/>
              <a:t>Key Functional Requirements</a:t>
            </a:r>
          </a:p>
        </p:txBody>
      </p:sp>
      <p:sp>
        <p:nvSpPr>
          <p:cNvPr id="2" name="Text Placeholder 4">
            <a:extLst>
              <a:ext uri="{FF2B5EF4-FFF2-40B4-BE49-F238E27FC236}">
                <a16:creationId xmlns:a16="http://schemas.microsoft.com/office/drawing/2014/main" id="{A057247B-8EA3-3A45-391F-1075E7E7364B}"/>
              </a:ext>
            </a:extLst>
          </p:cNvPr>
          <p:cNvSpPr txBox="1">
            <a:spLocks/>
          </p:cNvSpPr>
          <p:nvPr/>
        </p:nvSpPr>
        <p:spPr>
          <a:xfrm>
            <a:off x="0" y="3221665"/>
            <a:ext cx="9144000" cy="1926264"/>
          </a:xfrm>
          <a:prstGeom prst="rect">
            <a:avLst/>
          </a:prstGeom>
          <a:noFill/>
          <a:ln>
            <a:noFill/>
          </a:ln>
        </p:spPr>
        <p:txBody>
          <a:bodyPr spcFirstLastPara="1" wrap="square" lIns="91425" tIns="45700" rIns="91425" bIns="45700" numCol="1"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400"/>
              </a:spcBef>
              <a:spcAft>
                <a:spcPts val="0"/>
              </a:spcAft>
              <a:buClr>
                <a:srgbClr val="101141"/>
              </a:buClr>
              <a:buSzPts val="2000"/>
              <a:buFont typeface="Arial"/>
              <a:buNone/>
              <a:defRPr sz="2000" b="0" i="0" u="none" strike="noStrike" cap="none">
                <a:solidFill>
                  <a:schemeClr val="dk1"/>
                </a:solidFill>
                <a:latin typeface="Arial"/>
                <a:ea typeface="Arial"/>
                <a:cs typeface="Arial"/>
                <a:sym typeface="Arial"/>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endParaRPr lang="en-IN" sz="1600" dirty="0"/>
          </a:p>
        </p:txBody>
      </p:sp>
      <p:sp>
        <p:nvSpPr>
          <p:cNvPr id="9" name="Rectangle 1">
            <a:extLst>
              <a:ext uri="{FF2B5EF4-FFF2-40B4-BE49-F238E27FC236}">
                <a16:creationId xmlns:a16="http://schemas.microsoft.com/office/drawing/2014/main" id="{773306B6-FF2F-EB46-6CB1-FAD17DE62935}"/>
              </a:ext>
            </a:extLst>
          </p:cNvPr>
          <p:cNvSpPr txBox="1">
            <a:spLocks noChangeArrowheads="1"/>
          </p:cNvSpPr>
          <p:nvPr/>
        </p:nvSpPr>
        <p:spPr bwMode="auto">
          <a:xfrm>
            <a:off x="0" y="2919948"/>
            <a:ext cx="914399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2" anchor="ctr" anchorCtr="0" compatLnSpc="1">
            <a:prstTxWarp prst="textNoShape">
              <a:avLst/>
            </a:prstTxWarp>
            <a:spAutoFit/>
          </a:bodyPr>
          <a:lstStyle>
            <a:defPPr marR="0" lvl="0" algn="l" rtl="0">
              <a:lnSpc>
                <a:spcPct val="100000"/>
              </a:lnSpc>
              <a:spcBef>
                <a:spcPts val="0"/>
              </a:spcBef>
              <a:spcAft>
                <a:spcPts val="0"/>
              </a:spcAft>
            </a:defPPr>
            <a:lvl1pPr marL="457200" marR="0" lvl="0" indent="-228600" algn="l" rtl="0">
              <a:lnSpc>
                <a:spcPct val="100000"/>
              </a:lnSpc>
              <a:spcBef>
                <a:spcPts val="400"/>
              </a:spcBef>
              <a:spcAft>
                <a:spcPts val="0"/>
              </a:spcAft>
              <a:buClr>
                <a:srgbClr val="101141"/>
              </a:buClr>
              <a:buSzPts val="2000"/>
              <a:buFont typeface="Arial"/>
              <a:buNone/>
              <a:defRPr sz="2000" b="0" i="0" u="none" strike="noStrike" cap="none">
                <a:solidFill>
                  <a:schemeClr val="dk1"/>
                </a:solidFill>
                <a:latin typeface="Arial"/>
                <a:ea typeface="Arial"/>
                <a:cs typeface="Arial"/>
                <a:sym typeface="Arial"/>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0" indent="0" eaLnBrk="0" fontAlgn="base" hangingPunct="0">
              <a:spcBef>
                <a:spcPct val="0"/>
              </a:spcBef>
              <a:spcAft>
                <a:spcPct val="0"/>
              </a:spcAft>
              <a:buClrTx/>
              <a:buSzTx/>
            </a:pPr>
            <a:r>
              <a:rPr lang="en-US" altLang="en-US" sz="1600" b="1" dirty="0">
                <a:solidFill>
                  <a:schemeClr val="tx1"/>
                </a:solidFill>
                <a:latin typeface="Arial" panose="020B0604020202020204" pitchFamily="34" charset="0"/>
              </a:rPr>
              <a:t>User Account Management</a:t>
            </a:r>
            <a:endParaRPr lang="en-US" altLang="en-US" sz="1600" dirty="0">
              <a:solidFill>
                <a:schemeClr val="tx1"/>
              </a:solidFill>
              <a:latin typeface="Arial" panose="020B0604020202020204" pitchFamily="34" charset="0"/>
            </a:endParaRPr>
          </a:p>
          <a:p>
            <a:pPr marL="0" indent="0" eaLnBrk="0" fontAlgn="base" hangingPunct="0">
              <a:spcBef>
                <a:spcPct val="0"/>
              </a:spcBef>
              <a:spcAft>
                <a:spcPct val="0"/>
              </a:spcAft>
              <a:buClrTx/>
              <a:buSzTx/>
            </a:pPr>
            <a:r>
              <a:rPr lang="en-US" altLang="en-US" sz="1600" dirty="0">
                <a:solidFill>
                  <a:schemeClr val="tx1"/>
                </a:solidFill>
                <a:latin typeface="Arial" panose="020B0604020202020204" pitchFamily="34" charset="0"/>
              </a:rPr>
              <a:t>Secure account creation and login with authentication options.</a:t>
            </a:r>
          </a:p>
          <a:p>
            <a:pPr marL="0" indent="0" eaLnBrk="0" fontAlgn="base" hangingPunct="0">
              <a:spcBef>
                <a:spcPct val="0"/>
              </a:spcBef>
              <a:spcAft>
                <a:spcPct val="0"/>
              </a:spcAft>
              <a:buClrTx/>
              <a:buSzTx/>
            </a:pPr>
            <a:r>
              <a:rPr lang="en-US" altLang="en-US" sz="1600" b="1" dirty="0">
                <a:solidFill>
                  <a:schemeClr val="tx1"/>
                </a:solidFill>
                <a:latin typeface="Arial" panose="020B0604020202020204" pitchFamily="34" charset="0"/>
              </a:rPr>
              <a:t>List Creation and Management</a:t>
            </a:r>
            <a:endParaRPr lang="en-US" altLang="en-US" sz="1600" dirty="0">
              <a:solidFill>
                <a:schemeClr val="tx1"/>
              </a:solidFill>
              <a:latin typeface="Arial" panose="020B0604020202020204" pitchFamily="34" charset="0"/>
            </a:endParaRPr>
          </a:p>
          <a:p>
            <a:pPr marL="0" indent="0" eaLnBrk="0" fontAlgn="base" hangingPunct="0">
              <a:spcBef>
                <a:spcPct val="0"/>
              </a:spcBef>
              <a:spcAft>
                <a:spcPct val="0"/>
              </a:spcAft>
              <a:buClrTx/>
              <a:buSzTx/>
            </a:pPr>
            <a:r>
              <a:rPr lang="en-US" altLang="en-US" sz="1600" dirty="0">
                <a:solidFill>
                  <a:schemeClr val="tx1"/>
                </a:solidFill>
                <a:latin typeface="Arial" panose="020B0604020202020204" pitchFamily="34" charset="0"/>
              </a:rPr>
              <a:t>Create, edit, and delete lists; categorize items for organization.</a:t>
            </a:r>
          </a:p>
          <a:p>
            <a:pPr marL="0" indent="0" eaLnBrk="0" fontAlgn="base" hangingPunct="0">
              <a:spcBef>
                <a:spcPct val="0"/>
              </a:spcBef>
              <a:spcAft>
                <a:spcPct val="0"/>
              </a:spcAft>
              <a:buClrTx/>
              <a:buSzTx/>
            </a:pPr>
            <a:r>
              <a:rPr lang="en-US" altLang="en-US" sz="1600" b="1" dirty="0">
                <a:solidFill>
                  <a:schemeClr val="tx1"/>
                </a:solidFill>
                <a:latin typeface="Arial" panose="020B0604020202020204" pitchFamily="34" charset="0"/>
              </a:rPr>
              <a:t>Item Management</a:t>
            </a:r>
            <a:endParaRPr lang="en-US" altLang="en-US" sz="1600" dirty="0">
              <a:solidFill>
                <a:schemeClr val="tx1"/>
              </a:solidFill>
              <a:latin typeface="Arial" panose="020B0604020202020204" pitchFamily="34" charset="0"/>
            </a:endParaRPr>
          </a:p>
          <a:p>
            <a:pPr marL="0" indent="0" eaLnBrk="0" fontAlgn="base" hangingPunct="0">
              <a:spcBef>
                <a:spcPct val="0"/>
              </a:spcBef>
              <a:spcAft>
                <a:spcPct val="0"/>
              </a:spcAft>
              <a:buClrTx/>
              <a:buSzTx/>
            </a:pPr>
            <a:r>
              <a:rPr lang="en-US" altLang="en-US" sz="1600" dirty="0">
                <a:solidFill>
                  <a:schemeClr val="tx1"/>
                </a:solidFill>
                <a:latin typeface="Arial" panose="020B0604020202020204" pitchFamily="34" charset="0"/>
              </a:rPr>
              <a:t>Add, edit, and remove items; track quantities and prices.</a:t>
            </a:r>
          </a:p>
          <a:p>
            <a:pPr marL="0" indent="0" eaLnBrk="0" fontAlgn="base" hangingPunct="0">
              <a:spcBef>
                <a:spcPct val="0"/>
              </a:spcBef>
              <a:spcAft>
                <a:spcPct val="0"/>
              </a:spcAft>
              <a:buClrTx/>
              <a:buSzTx/>
            </a:pPr>
            <a:r>
              <a:rPr lang="en-US" altLang="en-US" sz="1600" b="1" dirty="0">
                <a:solidFill>
                  <a:schemeClr val="tx1"/>
                </a:solidFill>
                <a:latin typeface="Arial" panose="020B0604020202020204" pitchFamily="34" charset="0"/>
              </a:rPr>
              <a:t>Real-Time Collaboration</a:t>
            </a:r>
            <a:endParaRPr lang="en-US" altLang="en-US" sz="1600" dirty="0">
              <a:solidFill>
                <a:schemeClr val="tx1"/>
              </a:solidFill>
              <a:latin typeface="Arial" panose="020B0604020202020204" pitchFamily="34" charset="0"/>
            </a:endParaRPr>
          </a:p>
          <a:p>
            <a:pPr marL="0" indent="0" eaLnBrk="0" fontAlgn="base" hangingPunct="0">
              <a:spcBef>
                <a:spcPct val="0"/>
              </a:spcBef>
              <a:spcAft>
                <a:spcPct val="0"/>
              </a:spcAft>
              <a:buClrTx/>
              <a:buSzTx/>
            </a:pPr>
            <a:r>
              <a:rPr lang="en-US" altLang="en-US" sz="1600" dirty="0">
                <a:solidFill>
                  <a:schemeClr val="tx1"/>
                </a:solidFill>
                <a:latin typeface="Arial" panose="020B0604020202020204" pitchFamily="34" charset="0"/>
              </a:rPr>
              <a:t>Share lists with others; receive notifications for updates.</a:t>
            </a:r>
          </a:p>
          <a:p>
            <a:pPr marL="0" indent="0" eaLnBrk="0" fontAlgn="base" hangingPunct="0">
              <a:spcBef>
                <a:spcPct val="0"/>
              </a:spcBef>
              <a:spcAft>
                <a:spcPct val="0"/>
              </a:spcAft>
              <a:buClrTx/>
              <a:buSzTx/>
            </a:pPr>
            <a:r>
              <a:rPr lang="en-US" altLang="en-US" sz="1600" b="1" dirty="0">
                <a:solidFill>
                  <a:schemeClr val="tx1"/>
                </a:solidFill>
                <a:latin typeface="Arial" panose="020B0604020202020204" pitchFamily="34" charset="0"/>
              </a:rPr>
              <a:t>Smart Suggestions</a:t>
            </a:r>
            <a:endParaRPr lang="en-US" altLang="en-US" sz="1600" dirty="0">
              <a:solidFill>
                <a:schemeClr val="tx1"/>
              </a:solidFill>
              <a:latin typeface="Arial" panose="020B0604020202020204" pitchFamily="34" charset="0"/>
            </a:endParaRPr>
          </a:p>
          <a:p>
            <a:pPr marL="0" indent="0" eaLnBrk="0" fontAlgn="base" hangingPunct="0">
              <a:spcBef>
                <a:spcPct val="0"/>
              </a:spcBef>
              <a:spcAft>
                <a:spcPct val="0"/>
              </a:spcAft>
              <a:buClrTx/>
              <a:buSzTx/>
            </a:pPr>
            <a:r>
              <a:rPr lang="en-US" altLang="en-US" sz="1600" dirty="0">
                <a:solidFill>
                  <a:schemeClr val="tx1"/>
                </a:solidFill>
                <a:latin typeface="Arial" panose="020B0604020202020204" pitchFamily="34" charset="0"/>
              </a:rPr>
              <a:t>Recommend items based on past usage for quick addition.</a:t>
            </a:r>
          </a:p>
          <a:p>
            <a:pPr marL="0" indent="0" eaLnBrk="0" fontAlgn="base" hangingPunct="0">
              <a:spcBef>
                <a:spcPct val="0"/>
              </a:spcBef>
              <a:spcAft>
                <a:spcPct val="0"/>
              </a:spcAft>
              <a:buClrTx/>
              <a:buSzTx/>
            </a:pPr>
            <a:r>
              <a:rPr lang="en-US" altLang="en-US" sz="1600" b="1" dirty="0">
                <a:solidFill>
                  <a:schemeClr val="tx1"/>
                </a:solidFill>
                <a:latin typeface="Arial" panose="020B0604020202020204" pitchFamily="34" charset="0"/>
              </a:rPr>
              <a:t>Expense Tracking</a:t>
            </a:r>
            <a:endParaRPr lang="en-US" altLang="en-US" sz="1600" dirty="0">
              <a:solidFill>
                <a:schemeClr val="tx1"/>
              </a:solidFill>
              <a:latin typeface="Arial" panose="020B0604020202020204" pitchFamily="34" charset="0"/>
            </a:endParaRPr>
          </a:p>
          <a:p>
            <a:pPr marL="0" indent="0" eaLnBrk="0" fontAlgn="base" hangingPunct="0">
              <a:spcBef>
                <a:spcPct val="0"/>
              </a:spcBef>
              <a:spcAft>
                <a:spcPct val="0"/>
              </a:spcAft>
              <a:buClrTx/>
              <a:buSzTx/>
            </a:pPr>
            <a:r>
              <a:rPr lang="en-US" altLang="en-US" sz="1600" dirty="0">
                <a:solidFill>
                  <a:schemeClr val="tx1"/>
                </a:solidFill>
                <a:latin typeface="Arial" panose="020B0604020202020204" pitchFamily="34" charset="0"/>
              </a:rPr>
              <a:t>Log expenses and visualize spending trends.</a:t>
            </a:r>
          </a:p>
          <a:p>
            <a:pPr marL="0" indent="0" eaLnBrk="0" fontAlgn="base" hangingPunct="0">
              <a:spcBef>
                <a:spcPct val="0"/>
              </a:spcBef>
              <a:spcAft>
                <a:spcPct val="0"/>
              </a:spcAft>
              <a:buClrTx/>
              <a:buSzTx/>
            </a:pPr>
            <a:r>
              <a:rPr lang="en-US" altLang="en-US" sz="1600" b="1" dirty="0">
                <a:solidFill>
                  <a:schemeClr val="tx1"/>
                </a:solidFill>
                <a:latin typeface="Arial" panose="020B0604020202020204" pitchFamily="34" charset="0"/>
              </a:rPr>
              <a:t>Notifications and Reminders</a:t>
            </a:r>
            <a:endParaRPr lang="en-US" altLang="en-US" sz="1600" dirty="0">
              <a:solidFill>
                <a:schemeClr val="tx1"/>
              </a:solidFill>
              <a:latin typeface="Arial" panose="020B0604020202020204" pitchFamily="34" charset="0"/>
            </a:endParaRPr>
          </a:p>
          <a:p>
            <a:pPr marL="0" indent="0" eaLnBrk="0" fontAlgn="base" hangingPunct="0">
              <a:spcBef>
                <a:spcPct val="0"/>
              </a:spcBef>
              <a:spcAft>
                <a:spcPct val="0"/>
              </a:spcAft>
              <a:buClrTx/>
              <a:buSzTx/>
            </a:pPr>
            <a:r>
              <a:rPr lang="en-US" altLang="en-US" sz="1600" dirty="0">
                <a:solidFill>
                  <a:schemeClr val="tx1"/>
                </a:solidFill>
                <a:latin typeface="Arial" panose="020B0604020202020204" pitchFamily="34" charset="0"/>
              </a:rPr>
              <a:t>Set reminders for shopping trips and important items.</a:t>
            </a:r>
          </a:p>
          <a:p>
            <a:pPr marL="0" indent="0" eaLnBrk="0" fontAlgn="base" hangingPunct="0">
              <a:spcBef>
                <a:spcPct val="0"/>
              </a:spcBef>
              <a:spcAft>
                <a:spcPct val="0"/>
              </a:spcAft>
              <a:buClrTx/>
              <a:buSzTx/>
            </a:pPr>
            <a:r>
              <a:rPr lang="en-US" altLang="en-US" sz="1600" b="1" dirty="0">
                <a:solidFill>
                  <a:schemeClr val="tx1"/>
                </a:solidFill>
                <a:latin typeface="Arial" panose="020B0604020202020204" pitchFamily="34" charset="0"/>
              </a:rPr>
              <a:t>Data Syncing and Backup</a:t>
            </a:r>
            <a:endParaRPr lang="en-US" altLang="en-US" sz="1600" dirty="0">
              <a:solidFill>
                <a:schemeClr val="tx1"/>
              </a:solidFill>
              <a:latin typeface="Arial" panose="020B0604020202020204" pitchFamily="34" charset="0"/>
            </a:endParaRPr>
          </a:p>
          <a:p>
            <a:pPr marL="0" indent="0" eaLnBrk="0" fontAlgn="base" hangingPunct="0">
              <a:spcBef>
                <a:spcPct val="0"/>
              </a:spcBef>
              <a:spcAft>
                <a:spcPct val="0"/>
              </a:spcAft>
              <a:buClrTx/>
              <a:buSzTx/>
            </a:pPr>
            <a:r>
              <a:rPr lang="en-US" altLang="en-US" sz="1600" dirty="0">
                <a:solidFill>
                  <a:schemeClr val="tx1"/>
                </a:solidFill>
                <a:latin typeface="Arial" panose="020B0604020202020204" pitchFamily="34" charset="0"/>
              </a:rPr>
              <a:t>Synchronize lists across devices and ensure data backup.</a:t>
            </a:r>
          </a:p>
          <a:p>
            <a:pPr marL="0" indent="0" eaLnBrk="0" fontAlgn="base" hangingPunct="0">
              <a:spcBef>
                <a:spcPct val="0"/>
              </a:spcBef>
              <a:spcAft>
                <a:spcPct val="0"/>
              </a:spcAft>
              <a:buClrTx/>
              <a:buSzTx/>
            </a:pPr>
            <a:r>
              <a:rPr lang="en-US" altLang="en-US" sz="1600" b="1" dirty="0">
                <a:solidFill>
                  <a:schemeClr val="tx1"/>
                </a:solidFill>
                <a:latin typeface="Arial" panose="020B0604020202020204" pitchFamily="34" charset="0"/>
              </a:rPr>
              <a:t>Search and Filter</a:t>
            </a:r>
            <a:endParaRPr lang="en-US" altLang="en-US" sz="1600" dirty="0">
              <a:solidFill>
                <a:schemeClr val="tx1"/>
              </a:solidFill>
              <a:latin typeface="Arial" panose="020B0604020202020204" pitchFamily="34" charset="0"/>
            </a:endParaRPr>
          </a:p>
          <a:p>
            <a:pPr marL="0" indent="0" eaLnBrk="0" fontAlgn="base" hangingPunct="0">
              <a:spcBef>
                <a:spcPct val="0"/>
              </a:spcBef>
              <a:spcAft>
                <a:spcPct val="0"/>
              </a:spcAft>
              <a:buClrTx/>
              <a:buSzTx/>
            </a:pPr>
            <a:r>
              <a:rPr lang="en-US" altLang="en-US" sz="1600" dirty="0">
                <a:solidFill>
                  <a:schemeClr val="tx1"/>
                </a:solidFill>
                <a:latin typeface="Arial" panose="020B0604020202020204" pitchFamily="34" charset="0"/>
              </a:rPr>
              <a:t>Search and filter items for easy retrieval.</a:t>
            </a:r>
          </a:p>
          <a:p>
            <a:pPr marL="0" indent="0" eaLnBrk="0" fontAlgn="base" hangingPunct="0">
              <a:spcBef>
                <a:spcPct val="0"/>
              </a:spcBef>
              <a:spcAft>
                <a:spcPct val="0"/>
              </a:spcAft>
              <a:buClrTx/>
              <a:buSzTx/>
            </a:pPr>
            <a:r>
              <a:rPr lang="en-US" altLang="en-US" sz="1600" b="1" dirty="0">
                <a:solidFill>
                  <a:schemeClr val="tx1"/>
                </a:solidFill>
                <a:latin typeface="Arial" panose="020B0604020202020204" pitchFamily="34" charset="0"/>
              </a:rPr>
              <a:t>User-Friendly Interface</a:t>
            </a:r>
            <a:endParaRPr lang="en-US" altLang="en-US" sz="1600" dirty="0">
              <a:solidFill>
                <a:schemeClr val="tx1"/>
              </a:solidFill>
              <a:latin typeface="Arial" panose="020B0604020202020204" pitchFamily="34" charset="0"/>
            </a:endParaRPr>
          </a:p>
          <a:p>
            <a:pPr marL="0" indent="0" eaLnBrk="0" fontAlgn="base" hangingPunct="0">
              <a:spcBef>
                <a:spcPct val="0"/>
              </a:spcBef>
              <a:spcAft>
                <a:spcPct val="0"/>
              </a:spcAft>
              <a:buClrTx/>
              <a:buSzTx/>
            </a:pPr>
            <a:r>
              <a:rPr lang="en-US" altLang="en-US" sz="1600" dirty="0">
                <a:solidFill>
                  <a:schemeClr val="tx1"/>
                </a:solidFill>
                <a:latin typeface="Arial" panose="020B0604020202020204" pitchFamily="34" charset="0"/>
              </a:rPr>
              <a:t>Intuitive design for easy navigation on all devices.</a:t>
            </a:r>
          </a:p>
          <a:p>
            <a:pPr marL="0" indent="0" eaLnBrk="0" fontAlgn="base" hangingPunct="0">
              <a:spcBef>
                <a:spcPct val="0"/>
              </a:spcBef>
              <a:spcAft>
                <a:spcPct val="0"/>
              </a:spcAft>
              <a:buClrTx/>
              <a:buSzTx/>
            </a:pPr>
            <a:endParaRPr lang="en-US" altLang="en-US" sz="1600" dirty="0">
              <a:solidFill>
                <a:schemeClr val="tx1"/>
              </a:solidFill>
              <a:latin typeface="Arial" panose="020B0604020202020204" pitchFamily="34" charset="0"/>
            </a:endParaRPr>
          </a:p>
        </p:txBody>
      </p:sp>
    </p:spTree>
    <p:extLst>
      <p:ext uri="{BB962C8B-B14F-4D97-AF65-F5344CB8AC3E}">
        <p14:creationId xmlns:p14="http://schemas.microsoft.com/office/powerpoint/2010/main" val="596629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3" name="Text Placeholder 2">
            <a:extLst>
              <a:ext uri="{FF2B5EF4-FFF2-40B4-BE49-F238E27FC236}">
                <a16:creationId xmlns:a16="http://schemas.microsoft.com/office/drawing/2014/main" id="{39DAD0E6-D877-0DA2-7802-2C5B03EFB422}"/>
              </a:ext>
            </a:extLst>
          </p:cNvPr>
          <p:cNvSpPr>
            <a:spLocks noGrp="1"/>
          </p:cNvSpPr>
          <p:nvPr>
            <p:ph type="body" idx="2"/>
          </p:nvPr>
        </p:nvSpPr>
        <p:spPr>
          <a:xfrm>
            <a:off x="0" y="266700"/>
            <a:ext cx="8584019" cy="1143000"/>
          </a:xfrm>
        </p:spPr>
        <p:txBody>
          <a:bodyPr/>
          <a:lstStyle/>
          <a:p>
            <a:r>
              <a:rPr lang="en-IN" sz="3200" dirty="0"/>
              <a:t>Architecturally Significant Requirements</a:t>
            </a:r>
            <a:endParaRPr lang="en-US" sz="3200" dirty="0"/>
          </a:p>
        </p:txBody>
      </p:sp>
      <p:pic>
        <p:nvPicPr>
          <p:cNvPr id="4" name="Picture 3">
            <a:extLst>
              <a:ext uri="{FF2B5EF4-FFF2-40B4-BE49-F238E27FC236}">
                <a16:creationId xmlns:a16="http://schemas.microsoft.com/office/drawing/2014/main" id="{84A3ED9B-D076-7A09-9719-CE1E7939198E}"/>
              </a:ext>
            </a:extLst>
          </p:cNvPr>
          <p:cNvPicPr>
            <a:picLocks noChangeAspect="1"/>
          </p:cNvPicPr>
          <p:nvPr/>
        </p:nvPicPr>
        <p:blipFill>
          <a:blip r:embed="rId3"/>
          <a:stretch>
            <a:fillRect/>
          </a:stretch>
        </p:blipFill>
        <p:spPr>
          <a:xfrm>
            <a:off x="0" y="1649819"/>
            <a:ext cx="9144000" cy="379227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3" name="Text Placeholder 2">
            <a:extLst>
              <a:ext uri="{FF2B5EF4-FFF2-40B4-BE49-F238E27FC236}">
                <a16:creationId xmlns:a16="http://schemas.microsoft.com/office/drawing/2014/main" id="{39DAD0E6-D877-0DA2-7802-2C5B03EFB422}"/>
              </a:ext>
            </a:extLst>
          </p:cNvPr>
          <p:cNvSpPr>
            <a:spLocks noGrp="1"/>
          </p:cNvSpPr>
          <p:nvPr>
            <p:ph type="body" idx="2"/>
          </p:nvPr>
        </p:nvSpPr>
        <p:spPr/>
        <p:txBody>
          <a:bodyPr/>
          <a:lstStyle/>
          <a:p>
            <a:r>
              <a:rPr lang="en-US" b="1" dirty="0"/>
              <a:t>Tactics for Each ASR</a:t>
            </a:r>
          </a:p>
        </p:txBody>
      </p:sp>
      <p:sp>
        <p:nvSpPr>
          <p:cNvPr id="2" name="Text Placeholder 1">
            <a:extLst>
              <a:ext uri="{FF2B5EF4-FFF2-40B4-BE49-F238E27FC236}">
                <a16:creationId xmlns:a16="http://schemas.microsoft.com/office/drawing/2014/main" id="{F3F8B6A5-7A53-96B5-42C5-5BBA561454DB}"/>
              </a:ext>
            </a:extLst>
          </p:cNvPr>
          <p:cNvSpPr>
            <a:spLocks noGrp="1" noChangeArrowheads="1"/>
          </p:cNvSpPr>
          <p:nvPr>
            <p:ph type="body" idx="1"/>
          </p:nvPr>
        </p:nvSpPr>
        <p:spPr bwMode="auto">
          <a:xfrm>
            <a:off x="0" y="1295400"/>
            <a:ext cx="914400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1. Adaptability</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Modular Design</a:t>
            </a:r>
            <a:r>
              <a:rPr kumimoji="0" lang="en-US" altLang="en-US" i="0" u="none" strike="noStrike" cap="none" normalizeH="0" baseline="0" dirty="0">
                <a:ln>
                  <a:noFill/>
                </a:ln>
                <a:solidFill>
                  <a:schemeClr val="tx1"/>
                </a:solidFill>
                <a:effectLst/>
                <a:latin typeface="Arial" panose="020B0604020202020204" pitchFamily="34" charset="0"/>
              </a:rPr>
              <a:t>: Independent updates for features; reduces dependencies.</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Config-Driven</a:t>
            </a:r>
            <a:r>
              <a:rPr kumimoji="0" lang="en-US" altLang="en-US" i="0" u="none" strike="noStrike" cap="none" normalizeH="0" baseline="0" dirty="0">
                <a:ln>
                  <a:noFill/>
                </a:ln>
                <a:solidFill>
                  <a:schemeClr val="tx1"/>
                </a:solidFill>
                <a:effectLst/>
                <a:latin typeface="Arial" panose="020B0604020202020204" pitchFamily="34" charset="0"/>
              </a:rPr>
              <a:t>: Quick, centralized updates via external configurations.</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Plug-in Architecture</a:t>
            </a:r>
            <a:r>
              <a:rPr kumimoji="0" lang="en-US" altLang="en-US" i="0" u="none" strike="noStrike" cap="none" normalizeH="0" baseline="0" dirty="0">
                <a:ln>
                  <a:noFill/>
                </a:ln>
                <a:solidFill>
                  <a:schemeClr val="tx1"/>
                </a:solidFill>
                <a:effectLst/>
                <a:latin typeface="Arial" panose="020B0604020202020204" pitchFamily="34" charset="0"/>
              </a:rPr>
              <a:t>: Adds new features easily; keeps core functions separate.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2. Performance</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Caching: </a:t>
            </a:r>
            <a:r>
              <a:rPr kumimoji="0" lang="en-US" altLang="en-US" i="0" u="none" strike="noStrike" cap="none" normalizeH="0" baseline="0" dirty="0">
                <a:ln>
                  <a:noFill/>
                </a:ln>
                <a:solidFill>
                  <a:schemeClr val="tx1"/>
                </a:solidFill>
                <a:effectLst/>
                <a:latin typeface="Arial" panose="020B0604020202020204" pitchFamily="34" charset="0"/>
              </a:rPr>
              <a:t>Speeds up access to frequent items; reduces database load.</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Load Balancing: </a:t>
            </a:r>
            <a:r>
              <a:rPr kumimoji="0" lang="en-US" altLang="en-US" i="0" u="none" strike="noStrike" cap="none" normalizeH="0" baseline="0" dirty="0">
                <a:ln>
                  <a:noFill/>
                </a:ln>
                <a:solidFill>
                  <a:schemeClr val="tx1"/>
                </a:solidFill>
                <a:effectLst/>
                <a:latin typeface="Arial" panose="020B0604020202020204" pitchFamily="34" charset="0"/>
              </a:rPr>
              <a:t>Distributes requests to avoid overload; ensures smooth performance.</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Database Indexing: </a:t>
            </a:r>
            <a:r>
              <a:rPr kumimoji="0" lang="en-US" altLang="en-US" i="0" u="none" strike="noStrike" cap="none" normalizeH="0" baseline="0" dirty="0">
                <a:ln>
                  <a:noFill/>
                </a:ln>
                <a:solidFill>
                  <a:schemeClr val="tx1"/>
                </a:solidFill>
                <a:effectLst/>
                <a:latin typeface="Arial" panose="020B0604020202020204" pitchFamily="34" charset="0"/>
              </a:rPr>
              <a:t>Fast retrieval for frequent queries; minimizes scan time.</a:t>
            </a:r>
          </a:p>
          <a:p>
            <a:pPr marL="0" marR="0" lvl="0" indent="0" algn="l" defTabSz="914400" rtl="0" eaLnBrk="0" fontAlgn="base" latinLnBrk="0" hangingPunct="0">
              <a:lnSpc>
                <a:spcPct val="100000"/>
              </a:lnSpc>
              <a:spcBef>
                <a:spcPct val="0"/>
              </a:spcBef>
              <a:spcAft>
                <a:spcPct val="0"/>
              </a:spcAft>
              <a:buClrTx/>
              <a:buSzTx/>
              <a:tabLst/>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b="1" dirty="0">
                <a:solidFill>
                  <a:schemeClr val="tx1"/>
                </a:solidFill>
                <a:latin typeface="Arial" panose="020B0604020202020204" pitchFamily="34" charset="0"/>
              </a:rPr>
              <a:t>3</a:t>
            </a:r>
            <a:r>
              <a:rPr kumimoji="0" lang="en-US" altLang="en-US" b="1" i="0" u="none" strike="noStrike" cap="none" normalizeH="0" baseline="0" dirty="0">
                <a:ln>
                  <a:noFill/>
                </a:ln>
                <a:solidFill>
                  <a:schemeClr val="tx1"/>
                </a:solidFill>
                <a:effectLst/>
                <a:latin typeface="Arial" panose="020B0604020202020204" pitchFamily="34" charset="0"/>
              </a:rPr>
              <a:t>. Security</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Auth &amp; Authorization: </a:t>
            </a:r>
            <a:r>
              <a:rPr kumimoji="0" lang="en-US" altLang="en-US" i="0" u="none" strike="noStrike" cap="none" normalizeH="0" baseline="0" dirty="0">
                <a:ln>
                  <a:noFill/>
                </a:ln>
                <a:solidFill>
                  <a:schemeClr val="tx1"/>
                </a:solidFill>
                <a:effectLst/>
                <a:latin typeface="Arial" panose="020B0604020202020204" pitchFamily="34" charset="0"/>
              </a:rPr>
              <a:t>MFA and role-based controls protect sensitive data.</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Data Encryption: </a:t>
            </a:r>
            <a:r>
              <a:rPr kumimoji="0" lang="en-US" altLang="en-US" i="0" u="none" strike="noStrike" cap="none" normalizeH="0" baseline="0" dirty="0">
                <a:ln>
                  <a:noFill/>
                </a:ln>
                <a:solidFill>
                  <a:schemeClr val="tx1"/>
                </a:solidFill>
                <a:effectLst/>
                <a:latin typeface="Arial" panose="020B0604020202020204" pitchFamily="34" charset="0"/>
              </a:rPr>
              <a:t>Encrypts data at rest and in transit for security.</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Logging &amp; Monitoring: </a:t>
            </a:r>
            <a:r>
              <a:rPr kumimoji="0" lang="en-US" altLang="en-US" i="0" u="none" strike="noStrike" cap="none" normalizeH="0" baseline="0" dirty="0">
                <a:ln>
                  <a:noFill/>
                </a:ln>
                <a:solidFill>
                  <a:schemeClr val="tx1"/>
                </a:solidFill>
                <a:effectLst/>
                <a:latin typeface="Arial" panose="020B0604020202020204" pitchFamily="34" charset="0"/>
              </a:rPr>
              <a:t>Tracks activity, detects issues, and supports audits.</a:t>
            </a:r>
          </a:p>
        </p:txBody>
      </p:sp>
    </p:spTree>
    <p:extLst>
      <p:ext uri="{BB962C8B-B14F-4D97-AF65-F5344CB8AC3E}">
        <p14:creationId xmlns:p14="http://schemas.microsoft.com/office/powerpoint/2010/main" val="3051161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3" name="Text Placeholder 2">
            <a:extLst>
              <a:ext uri="{FF2B5EF4-FFF2-40B4-BE49-F238E27FC236}">
                <a16:creationId xmlns:a16="http://schemas.microsoft.com/office/drawing/2014/main" id="{39DAD0E6-D877-0DA2-7802-2C5B03EFB422}"/>
              </a:ext>
            </a:extLst>
          </p:cNvPr>
          <p:cNvSpPr>
            <a:spLocks noGrp="1"/>
          </p:cNvSpPr>
          <p:nvPr>
            <p:ph type="body" idx="2"/>
          </p:nvPr>
        </p:nvSpPr>
        <p:spPr/>
        <p:txBody>
          <a:bodyPr/>
          <a:lstStyle/>
          <a:p>
            <a:r>
              <a:rPr lang="en-US" dirty="0"/>
              <a:t>component &amp; connection view </a:t>
            </a:r>
            <a:endParaRPr lang="en-IN" dirty="0"/>
          </a:p>
        </p:txBody>
      </p:sp>
      <p:pic>
        <p:nvPicPr>
          <p:cNvPr id="5" name="Picture 4">
            <a:extLst>
              <a:ext uri="{FF2B5EF4-FFF2-40B4-BE49-F238E27FC236}">
                <a16:creationId xmlns:a16="http://schemas.microsoft.com/office/drawing/2014/main" id="{499ABEBD-3698-4F85-0FE0-B7AFF6AD60F5}"/>
              </a:ext>
            </a:extLst>
          </p:cNvPr>
          <p:cNvPicPr>
            <a:picLocks noChangeAspect="1"/>
          </p:cNvPicPr>
          <p:nvPr/>
        </p:nvPicPr>
        <p:blipFill>
          <a:blip r:embed="rId3"/>
          <a:stretch>
            <a:fillRect/>
          </a:stretch>
        </p:blipFill>
        <p:spPr>
          <a:xfrm>
            <a:off x="854149" y="1384984"/>
            <a:ext cx="7435701" cy="5158951"/>
          </a:xfrm>
          <a:prstGeom prst="rect">
            <a:avLst/>
          </a:prstGeom>
        </p:spPr>
      </p:pic>
    </p:spTree>
    <p:extLst>
      <p:ext uri="{BB962C8B-B14F-4D97-AF65-F5344CB8AC3E}">
        <p14:creationId xmlns:p14="http://schemas.microsoft.com/office/powerpoint/2010/main" val="230984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3" name="Text Placeholder 2">
            <a:extLst>
              <a:ext uri="{FF2B5EF4-FFF2-40B4-BE49-F238E27FC236}">
                <a16:creationId xmlns:a16="http://schemas.microsoft.com/office/drawing/2014/main" id="{39DAD0E6-D877-0DA2-7802-2C5B03EFB422}"/>
              </a:ext>
            </a:extLst>
          </p:cNvPr>
          <p:cNvSpPr>
            <a:spLocks noGrp="1"/>
          </p:cNvSpPr>
          <p:nvPr>
            <p:ph type="body" idx="2"/>
          </p:nvPr>
        </p:nvSpPr>
        <p:spPr/>
        <p:txBody>
          <a:bodyPr/>
          <a:lstStyle/>
          <a:p>
            <a:r>
              <a:rPr lang="en-IN" dirty="0"/>
              <a:t>Deployment View</a:t>
            </a:r>
          </a:p>
        </p:txBody>
      </p:sp>
      <p:pic>
        <p:nvPicPr>
          <p:cNvPr id="4" name="Picture 3">
            <a:extLst>
              <a:ext uri="{FF2B5EF4-FFF2-40B4-BE49-F238E27FC236}">
                <a16:creationId xmlns:a16="http://schemas.microsoft.com/office/drawing/2014/main" id="{0E0DA54A-4B87-8A5B-0F28-4AEEF59AB424}"/>
              </a:ext>
            </a:extLst>
          </p:cNvPr>
          <p:cNvPicPr>
            <a:picLocks noChangeAspect="1"/>
          </p:cNvPicPr>
          <p:nvPr/>
        </p:nvPicPr>
        <p:blipFill>
          <a:blip r:embed="rId3"/>
          <a:stretch>
            <a:fillRect/>
          </a:stretch>
        </p:blipFill>
        <p:spPr>
          <a:xfrm>
            <a:off x="191385" y="1377173"/>
            <a:ext cx="8761229" cy="5156314"/>
          </a:xfrm>
          <a:prstGeom prst="rect">
            <a:avLst/>
          </a:prstGeom>
        </p:spPr>
      </p:pic>
    </p:spTree>
    <p:extLst>
      <p:ext uri="{BB962C8B-B14F-4D97-AF65-F5344CB8AC3E}">
        <p14:creationId xmlns:p14="http://schemas.microsoft.com/office/powerpoint/2010/main" val="1349932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3" name="Text Placeholder 2">
            <a:extLst>
              <a:ext uri="{FF2B5EF4-FFF2-40B4-BE49-F238E27FC236}">
                <a16:creationId xmlns:a16="http://schemas.microsoft.com/office/drawing/2014/main" id="{39DAD0E6-D877-0DA2-7802-2C5B03EFB422}"/>
              </a:ext>
            </a:extLst>
          </p:cNvPr>
          <p:cNvSpPr>
            <a:spLocks noGrp="1"/>
          </p:cNvSpPr>
          <p:nvPr>
            <p:ph type="body" idx="2"/>
          </p:nvPr>
        </p:nvSpPr>
        <p:spPr/>
        <p:txBody>
          <a:bodyPr/>
          <a:lstStyle/>
          <a:p>
            <a:r>
              <a:rPr lang="en-IN" dirty="0"/>
              <a:t>Sequence Diagram</a:t>
            </a:r>
          </a:p>
        </p:txBody>
      </p:sp>
      <p:pic>
        <p:nvPicPr>
          <p:cNvPr id="4" name="Picture 3">
            <a:extLst>
              <a:ext uri="{FF2B5EF4-FFF2-40B4-BE49-F238E27FC236}">
                <a16:creationId xmlns:a16="http://schemas.microsoft.com/office/drawing/2014/main" id="{263439E8-FDFA-4861-D9C2-5D9A586598EA}"/>
              </a:ext>
            </a:extLst>
          </p:cNvPr>
          <p:cNvPicPr>
            <a:picLocks noChangeAspect="1"/>
          </p:cNvPicPr>
          <p:nvPr/>
        </p:nvPicPr>
        <p:blipFill>
          <a:blip r:embed="rId3"/>
          <a:stretch>
            <a:fillRect/>
          </a:stretch>
        </p:blipFill>
        <p:spPr>
          <a:xfrm>
            <a:off x="1160721" y="1403645"/>
            <a:ext cx="6822558" cy="5118490"/>
          </a:xfrm>
          <a:prstGeom prst="rect">
            <a:avLst/>
          </a:prstGeom>
        </p:spPr>
      </p:pic>
    </p:spTree>
    <p:extLst>
      <p:ext uri="{BB962C8B-B14F-4D97-AF65-F5344CB8AC3E}">
        <p14:creationId xmlns:p14="http://schemas.microsoft.com/office/powerpoint/2010/main" val="3963665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3" name="Text Placeholder 2">
            <a:extLst>
              <a:ext uri="{FF2B5EF4-FFF2-40B4-BE49-F238E27FC236}">
                <a16:creationId xmlns:a16="http://schemas.microsoft.com/office/drawing/2014/main" id="{39DAD0E6-D877-0DA2-7802-2C5B03EFB422}"/>
              </a:ext>
            </a:extLst>
          </p:cNvPr>
          <p:cNvSpPr>
            <a:spLocks noGrp="1"/>
          </p:cNvSpPr>
          <p:nvPr>
            <p:ph type="body" idx="2"/>
          </p:nvPr>
        </p:nvSpPr>
        <p:spPr/>
        <p:txBody>
          <a:bodyPr/>
          <a:lstStyle/>
          <a:p>
            <a:r>
              <a:rPr lang="en-IN" dirty="0"/>
              <a:t>Architecture Patterns</a:t>
            </a:r>
          </a:p>
        </p:txBody>
      </p:sp>
      <p:sp>
        <p:nvSpPr>
          <p:cNvPr id="2" name="Text Placeholder 1">
            <a:extLst>
              <a:ext uri="{FF2B5EF4-FFF2-40B4-BE49-F238E27FC236}">
                <a16:creationId xmlns:a16="http://schemas.microsoft.com/office/drawing/2014/main" id="{297E79DB-A97B-F179-010F-3531310F6CAD}"/>
              </a:ext>
            </a:extLst>
          </p:cNvPr>
          <p:cNvSpPr>
            <a:spLocks noGrp="1" noChangeArrowheads="1"/>
          </p:cNvSpPr>
          <p:nvPr>
            <p:ph type="body" idx="1"/>
          </p:nvPr>
        </p:nvSpPr>
        <p:spPr bwMode="auto">
          <a:xfrm>
            <a:off x="0" y="1295400"/>
            <a:ext cx="914400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1. Microservices Pattern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Description: </a:t>
            </a:r>
            <a:r>
              <a:rPr kumimoji="0" lang="en-US" altLang="en-US" sz="1600" i="0" u="none" strike="noStrike" cap="none" normalizeH="0" baseline="0" dirty="0">
                <a:ln>
                  <a:noFill/>
                </a:ln>
                <a:solidFill>
                  <a:schemeClr val="tx1"/>
                </a:solidFill>
                <a:effectLst/>
                <a:latin typeface="Arial" panose="020B0604020202020204" pitchFamily="34" charset="0"/>
              </a:rPr>
              <a:t>Breaks down app into small, independent services (e.g., list management, user authentication).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Benefits: </a:t>
            </a:r>
            <a:r>
              <a:rPr kumimoji="0" lang="en-US" altLang="en-US" sz="1600" i="0" u="none" strike="noStrike" cap="none" normalizeH="0" baseline="0" dirty="0">
                <a:ln>
                  <a:noFill/>
                </a:ln>
                <a:solidFill>
                  <a:schemeClr val="tx1"/>
                </a:solidFill>
                <a:effectLst/>
                <a:latin typeface="Arial" panose="020B0604020202020204" pitchFamily="34" charset="0"/>
              </a:rPr>
              <a:t>Enables easy scaling, independent updates, and fault isolation.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2. Repository Pattern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Description: </a:t>
            </a:r>
            <a:r>
              <a:rPr kumimoji="0" lang="en-US" altLang="en-US" sz="1600" i="0" u="none" strike="noStrike" cap="none" normalizeH="0" baseline="0" dirty="0">
                <a:ln>
                  <a:noFill/>
                </a:ln>
                <a:solidFill>
                  <a:schemeClr val="tx1"/>
                </a:solidFill>
                <a:effectLst/>
                <a:latin typeface="Arial" panose="020B0604020202020204" pitchFamily="34" charset="0"/>
              </a:rPr>
              <a:t>Centralizes data access logic, separating it from business logic.</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Benefits: </a:t>
            </a:r>
            <a:r>
              <a:rPr kumimoji="0" lang="en-US" altLang="en-US" sz="1600" i="0" u="none" strike="noStrike" cap="none" normalizeH="0" baseline="0" dirty="0">
                <a:ln>
                  <a:noFill/>
                </a:ln>
                <a:solidFill>
                  <a:schemeClr val="tx1"/>
                </a:solidFill>
                <a:effectLst/>
                <a:latin typeface="Arial" panose="020B0604020202020204" pitchFamily="34" charset="0"/>
              </a:rPr>
              <a:t>Simplifies data handling, enables data source flexibility, and improves testability.</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3. Event-Driven Pattern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Description: </a:t>
            </a:r>
            <a:r>
              <a:rPr kumimoji="0" lang="en-US" altLang="en-US" sz="1600" i="0" u="none" strike="noStrike" cap="none" normalizeH="0" baseline="0" dirty="0">
                <a:ln>
                  <a:noFill/>
                </a:ln>
                <a:solidFill>
                  <a:schemeClr val="tx1"/>
                </a:solidFill>
                <a:effectLst/>
                <a:latin typeface="Arial" panose="020B0604020202020204" pitchFamily="34" charset="0"/>
              </a:rPr>
              <a:t>Uses events to communicate between services, especially for notifications or list updates.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Benefits: </a:t>
            </a:r>
            <a:r>
              <a:rPr kumimoji="0" lang="en-US" altLang="en-US" sz="1600" i="0" u="none" strike="noStrike" cap="none" normalizeH="0" baseline="0" dirty="0">
                <a:ln>
                  <a:noFill/>
                </a:ln>
                <a:solidFill>
                  <a:schemeClr val="tx1"/>
                </a:solidFill>
                <a:effectLst/>
                <a:latin typeface="Arial" panose="020B0604020202020204" pitchFamily="34" charset="0"/>
              </a:rPr>
              <a:t>Supports real-time updates, improves responsiveness, and scales well for high-frequency changes.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4. MVC (Model-View-Controller) Pattern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Description: </a:t>
            </a:r>
            <a:r>
              <a:rPr kumimoji="0" lang="en-US" altLang="en-US" sz="1600" i="0" u="none" strike="noStrike" cap="none" normalizeH="0" baseline="0" dirty="0">
                <a:ln>
                  <a:noFill/>
                </a:ln>
                <a:solidFill>
                  <a:schemeClr val="tx1"/>
                </a:solidFill>
                <a:effectLst/>
                <a:latin typeface="Arial" panose="020B0604020202020204" pitchFamily="34" charset="0"/>
              </a:rPr>
              <a:t>Separates app into three layers: data (Model), user interface (View), and business logic (Controller).</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Benefits: </a:t>
            </a:r>
            <a:r>
              <a:rPr kumimoji="0" lang="en-US" altLang="en-US" sz="1600" i="0" u="none" strike="noStrike" cap="none" normalizeH="0" baseline="0" dirty="0">
                <a:ln>
                  <a:noFill/>
                </a:ln>
                <a:solidFill>
                  <a:schemeClr val="tx1"/>
                </a:solidFill>
                <a:effectLst/>
                <a:latin typeface="Arial" panose="020B0604020202020204" pitchFamily="34" charset="0"/>
              </a:rPr>
              <a:t>Enhances modularity, making it easier to update UI, business logic, or data handling independently.</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5. Client-Server Pattern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Description: </a:t>
            </a:r>
            <a:r>
              <a:rPr kumimoji="0" lang="en-US" altLang="en-US" sz="1600" i="0" u="none" strike="noStrike" cap="none" normalizeH="0" baseline="0" dirty="0">
                <a:ln>
                  <a:noFill/>
                </a:ln>
                <a:solidFill>
                  <a:schemeClr val="tx1"/>
                </a:solidFill>
                <a:effectLst/>
                <a:latin typeface="Arial" panose="020B0604020202020204" pitchFamily="34" charset="0"/>
              </a:rPr>
              <a:t>Divides responsibilities between the client (app UI) and server (backend processing).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Benefits: </a:t>
            </a:r>
            <a:r>
              <a:rPr kumimoji="0" lang="en-US" altLang="en-US" sz="1600" i="0" u="none" strike="noStrike" cap="none" normalizeH="0" baseline="0" dirty="0">
                <a:ln>
                  <a:noFill/>
                </a:ln>
                <a:solidFill>
                  <a:schemeClr val="tx1"/>
                </a:solidFill>
                <a:effectLst/>
                <a:latin typeface="Arial" panose="020B0604020202020204" pitchFamily="34" charset="0"/>
              </a:rPr>
              <a:t>Ensures secure, centralized data management and enables lightweight client applications.</a:t>
            </a:r>
          </a:p>
        </p:txBody>
      </p:sp>
    </p:spTree>
    <p:extLst>
      <p:ext uri="{BB962C8B-B14F-4D97-AF65-F5344CB8AC3E}">
        <p14:creationId xmlns:p14="http://schemas.microsoft.com/office/powerpoint/2010/main" val="4176159114"/>
      </p:ext>
    </p:extLst>
  </p:cSld>
  <p:clrMapOvr>
    <a:masterClrMapping/>
  </p:clrMapOvr>
</p:sld>
</file>

<file path=ppt/theme/theme1.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557</TotalTime>
  <Words>762</Words>
  <Application>Microsoft Office PowerPoint</Application>
  <PresentationFormat>On-screen Show (4:3)</PresentationFormat>
  <Paragraphs>78</Paragraphs>
  <Slides>11</Slides>
  <Notes>10</Notes>
  <HiddenSlides>0</HiddenSlides>
  <MMClips>0</MMClips>
  <ScaleCrop>false</ScaleCrop>
  <HeadingPairs>
    <vt:vector size="6" baseType="variant">
      <vt:variant>
        <vt:lpstr>Fonts Used</vt:lpstr>
      </vt:variant>
      <vt:variant>
        <vt:i4>1</vt:i4>
      </vt:variant>
      <vt:variant>
        <vt:lpstr>Theme</vt:lpstr>
      </vt:variant>
      <vt:variant>
        <vt:i4>12</vt:i4>
      </vt:variant>
      <vt:variant>
        <vt:lpstr>Slide Titles</vt:lpstr>
      </vt:variant>
      <vt:variant>
        <vt:i4>11</vt:i4>
      </vt:variant>
    </vt:vector>
  </HeadingPairs>
  <TitlesOfParts>
    <vt:vector size="24" baseType="lpstr">
      <vt:lpstr>Arial</vt:lpstr>
      <vt:lpstr>2_Office Theme</vt:lpstr>
      <vt:lpstr>4_Office Theme</vt:lpstr>
      <vt:lpstr>Office Theme</vt:lpstr>
      <vt:lpstr>1_Office Theme</vt:lpstr>
      <vt:lpstr>3_Office Theme</vt:lpstr>
      <vt:lpstr>5_Office Theme</vt:lpstr>
      <vt:lpstr>6_Office Theme</vt:lpstr>
      <vt:lpstr>7_Office Theme</vt:lpstr>
      <vt:lpstr>8_Office Theme</vt:lpstr>
      <vt:lpstr>9_Office Theme</vt:lpstr>
      <vt:lpstr>10_Office Theme</vt:lpstr>
      <vt:lpstr>11_Office Theme</vt:lpstr>
      <vt:lpstr>Software Architectures Assignment 2 : Smart Essential List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Product Management  Specify product features – Story Map</dc:title>
  <cp:lastModifiedBy>Rahul Harmalkar</cp:lastModifiedBy>
  <cp:revision>10</cp:revision>
  <dcterms:modified xsi:type="dcterms:W3CDTF">2024-10-28T17:36:18Z</dcterms:modified>
</cp:coreProperties>
</file>