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60" r:id="rId2"/>
  </p:sldMasterIdLst>
  <p:notesMasterIdLst>
    <p:notesMasterId r:id="rId24"/>
  </p:notesMasterIdLst>
  <p:sldIdLst>
    <p:sldId id="263" r:id="rId3"/>
    <p:sldId id="273" r:id="rId4"/>
    <p:sldId id="280" r:id="rId5"/>
    <p:sldId id="279" r:id="rId6"/>
    <p:sldId id="278" r:id="rId7"/>
    <p:sldId id="282" r:id="rId8"/>
    <p:sldId id="291" r:id="rId9"/>
    <p:sldId id="290" r:id="rId10"/>
    <p:sldId id="289" r:id="rId11"/>
    <p:sldId id="288" r:id="rId12"/>
    <p:sldId id="286" r:id="rId13"/>
    <p:sldId id="281" r:id="rId14"/>
    <p:sldId id="285" r:id="rId15"/>
    <p:sldId id="284" r:id="rId16"/>
    <p:sldId id="283" r:id="rId17"/>
    <p:sldId id="269" r:id="rId18"/>
    <p:sldId id="287" r:id="rId19"/>
    <p:sldId id="271" r:id="rId20"/>
    <p:sldId id="293" r:id="rId21"/>
    <p:sldId id="294" r:id="rId22"/>
    <p:sldId id="26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557" autoAdjust="0"/>
  </p:normalViewPr>
  <p:slideViewPr>
    <p:cSldViewPr snapToGrid="0">
      <p:cViewPr varScale="1">
        <p:scale>
          <a:sx n="60" d="100"/>
          <a:sy n="60" d="100"/>
        </p:scale>
        <p:origin x="908"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29FAE2-9F35-46A2-AAC0-92A695729DC9}" type="datetimeFigureOut">
              <a:rPr lang="en-IN" smtClean="0"/>
              <a:t>08-11-2024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7BDA9A-0EF4-4218-BB13-28DAC6A3C00E}" type="slidenum">
              <a:rPr lang="en-IN" smtClean="0"/>
              <a:t>‹#›</a:t>
            </a:fld>
            <a:endParaRPr lang="en-IN"/>
          </a:p>
        </p:txBody>
      </p:sp>
    </p:spTree>
    <p:extLst>
      <p:ext uri="{BB962C8B-B14F-4D97-AF65-F5344CB8AC3E}">
        <p14:creationId xmlns:p14="http://schemas.microsoft.com/office/powerpoint/2010/main" val="978189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F7BDA9A-0EF4-4218-BB13-28DAC6A3C00E}" type="slidenum">
              <a:rPr lang="en-IN" smtClean="0"/>
              <a:t>7</a:t>
            </a:fld>
            <a:endParaRPr lang="en-IN"/>
          </a:p>
        </p:txBody>
      </p:sp>
    </p:spTree>
    <p:extLst>
      <p:ext uri="{BB962C8B-B14F-4D97-AF65-F5344CB8AC3E}">
        <p14:creationId xmlns:p14="http://schemas.microsoft.com/office/powerpoint/2010/main" val="3879221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2" name="Google Shape;192;p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FB1FE-F7EF-118E-D8C1-96DDB84F0C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BC8D69B-E060-163F-91CC-B3638855D6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AA87F1-2BF5-E5D1-D6B0-5FA37A17B329}"/>
              </a:ext>
            </a:extLst>
          </p:cNvPr>
          <p:cNvSpPr>
            <a:spLocks noGrp="1"/>
          </p:cNvSpPr>
          <p:nvPr>
            <p:ph type="dt" sz="half" idx="10"/>
          </p:nvPr>
        </p:nvSpPr>
        <p:spPr/>
        <p:txBody>
          <a:bodyPr/>
          <a:lstStyle/>
          <a:p>
            <a:fld id="{8719CC7E-CEAD-4EFA-8CED-DD2753B64E8F}" type="datetimeFigureOut">
              <a:rPr lang="en-IN" smtClean="0"/>
              <a:t>08-11-2024</a:t>
            </a:fld>
            <a:endParaRPr lang="en-IN"/>
          </a:p>
        </p:txBody>
      </p:sp>
      <p:sp>
        <p:nvSpPr>
          <p:cNvPr id="5" name="Footer Placeholder 4">
            <a:extLst>
              <a:ext uri="{FF2B5EF4-FFF2-40B4-BE49-F238E27FC236}">
                <a16:creationId xmlns:a16="http://schemas.microsoft.com/office/drawing/2014/main" id="{7D23459D-8C4E-2E79-BB5A-AC15F0D7E9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67420D-6986-81AA-335D-C863F488B921}"/>
              </a:ext>
            </a:extLst>
          </p:cNvPr>
          <p:cNvSpPr>
            <a:spLocks noGrp="1"/>
          </p:cNvSpPr>
          <p:nvPr>
            <p:ph type="sldNum" sz="quarter" idx="12"/>
          </p:nvPr>
        </p:nvSpPr>
        <p:spPr/>
        <p:txBody>
          <a:bodyPr/>
          <a:lstStyle/>
          <a:p>
            <a:fld id="{B68D744D-D7C4-4C8C-AB9B-24059235F12C}" type="slidenum">
              <a:rPr lang="en-IN" smtClean="0"/>
              <a:t>‹#›</a:t>
            </a:fld>
            <a:endParaRPr lang="en-IN"/>
          </a:p>
        </p:txBody>
      </p:sp>
    </p:spTree>
    <p:extLst>
      <p:ext uri="{BB962C8B-B14F-4D97-AF65-F5344CB8AC3E}">
        <p14:creationId xmlns:p14="http://schemas.microsoft.com/office/powerpoint/2010/main" val="3953937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0DA59-E701-E4DF-1296-DE94C07D55B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2D1C37-AFA7-E326-796B-7BE2E927D3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FAE42C-DCA3-ED25-4E47-BFE870FE84C3}"/>
              </a:ext>
            </a:extLst>
          </p:cNvPr>
          <p:cNvSpPr>
            <a:spLocks noGrp="1"/>
          </p:cNvSpPr>
          <p:nvPr>
            <p:ph type="dt" sz="half" idx="10"/>
          </p:nvPr>
        </p:nvSpPr>
        <p:spPr/>
        <p:txBody>
          <a:bodyPr/>
          <a:lstStyle/>
          <a:p>
            <a:fld id="{8719CC7E-CEAD-4EFA-8CED-DD2753B64E8F}" type="datetimeFigureOut">
              <a:rPr lang="en-IN" smtClean="0"/>
              <a:t>08-11-2024</a:t>
            </a:fld>
            <a:endParaRPr lang="en-IN"/>
          </a:p>
        </p:txBody>
      </p:sp>
      <p:sp>
        <p:nvSpPr>
          <p:cNvPr id="5" name="Footer Placeholder 4">
            <a:extLst>
              <a:ext uri="{FF2B5EF4-FFF2-40B4-BE49-F238E27FC236}">
                <a16:creationId xmlns:a16="http://schemas.microsoft.com/office/drawing/2014/main" id="{CBC5E445-3B58-4587-F9D4-3ED3AA5E23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4E1B62-00F8-F96E-9930-A72AFAB4F1D9}"/>
              </a:ext>
            </a:extLst>
          </p:cNvPr>
          <p:cNvSpPr>
            <a:spLocks noGrp="1"/>
          </p:cNvSpPr>
          <p:nvPr>
            <p:ph type="sldNum" sz="quarter" idx="12"/>
          </p:nvPr>
        </p:nvSpPr>
        <p:spPr/>
        <p:txBody>
          <a:bodyPr/>
          <a:lstStyle/>
          <a:p>
            <a:fld id="{B68D744D-D7C4-4C8C-AB9B-24059235F12C}" type="slidenum">
              <a:rPr lang="en-IN" smtClean="0"/>
              <a:t>‹#›</a:t>
            </a:fld>
            <a:endParaRPr lang="en-IN"/>
          </a:p>
        </p:txBody>
      </p:sp>
    </p:spTree>
    <p:extLst>
      <p:ext uri="{BB962C8B-B14F-4D97-AF65-F5344CB8AC3E}">
        <p14:creationId xmlns:p14="http://schemas.microsoft.com/office/powerpoint/2010/main" val="49365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57BE56-0FF5-56AE-7A09-578E2A3EBD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833152-B6B0-FA8D-F0B6-45857E7837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E49380-BC6C-DB95-241D-B4BA54D3303E}"/>
              </a:ext>
            </a:extLst>
          </p:cNvPr>
          <p:cNvSpPr>
            <a:spLocks noGrp="1"/>
          </p:cNvSpPr>
          <p:nvPr>
            <p:ph type="dt" sz="half" idx="10"/>
          </p:nvPr>
        </p:nvSpPr>
        <p:spPr/>
        <p:txBody>
          <a:bodyPr/>
          <a:lstStyle/>
          <a:p>
            <a:fld id="{8719CC7E-CEAD-4EFA-8CED-DD2753B64E8F}" type="datetimeFigureOut">
              <a:rPr lang="en-IN" smtClean="0"/>
              <a:t>08-11-2024</a:t>
            </a:fld>
            <a:endParaRPr lang="en-IN"/>
          </a:p>
        </p:txBody>
      </p:sp>
      <p:sp>
        <p:nvSpPr>
          <p:cNvPr id="5" name="Footer Placeholder 4">
            <a:extLst>
              <a:ext uri="{FF2B5EF4-FFF2-40B4-BE49-F238E27FC236}">
                <a16:creationId xmlns:a16="http://schemas.microsoft.com/office/drawing/2014/main" id="{2BF21672-AB65-166D-81EB-65ACF68153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75CDDD-B4B4-1F77-99A7-5BAAB752E113}"/>
              </a:ext>
            </a:extLst>
          </p:cNvPr>
          <p:cNvSpPr>
            <a:spLocks noGrp="1"/>
          </p:cNvSpPr>
          <p:nvPr>
            <p:ph type="sldNum" sz="quarter" idx="12"/>
          </p:nvPr>
        </p:nvSpPr>
        <p:spPr/>
        <p:txBody>
          <a:bodyPr/>
          <a:lstStyle/>
          <a:p>
            <a:fld id="{B68D744D-D7C4-4C8C-AB9B-24059235F12C}" type="slidenum">
              <a:rPr lang="en-IN" smtClean="0"/>
              <a:t>‹#›</a:t>
            </a:fld>
            <a:endParaRPr lang="en-IN"/>
          </a:p>
        </p:txBody>
      </p:sp>
    </p:spTree>
    <p:extLst>
      <p:ext uri="{BB962C8B-B14F-4D97-AF65-F5344CB8AC3E}">
        <p14:creationId xmlns:p14="http://schemas.microsoft.com/office/powerpoint/2010/main" val="1884811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7"/>
        <p:cNvGrpSpPr/>
        <p:nvPr/>
      </p:nvGrpSpPr>
      <p:grpSpPr>
        <a:xfrm>
          <a:off x="0" y="0"/>
          <a:ext cx="0" cy="0"/>
          <a:chOff x="0" y="0"/>
          <a:chExt cx="0" cy="0"/>
        </a:xfrm>
      </p:grpSpPr>
      <p:sp>
        <p:nvSpPr>
          <p:cNvPr id="38" name="Google Shape;38;p4"/>
          <p:cNvSpPr txBox="1">
            <a:spLocks noGrp="1"/>
          </p:cNvSpPr>
          <p:nvPr>
            <p:ph type="body" idx="1"/>
          </p:nvPr>
        </p:nvSpPr>
        <p:spPr>
          <a:xfrm>
            <a:off x="406400" y="1493838"/>
            <a:ext cx="109728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400"/>
              </a:spcBef>
              <a:spcAft>
                <a:spcPts val="0"/>
              </a:spcAft>
              <a:buClr>
                <a:srgbClr val="101141"/>
              </a:buClr>
              <a:buSzPts val="2000"/>
              <a:buFont typeface="Arial"/>
              <a:buNone/>
              <a:defRPr sz="2000">
                <a:latin typeface="Arial"/>
                <a:ea typeface="Arial"/>
                <a:cs typeface="Arial"/>
                <a:sym typeface="Arial"/>
              </a:defRPr>
            </a:lvl1pPr>
            <a:lvl2pPr marL="914400" marR="0" lvl="1" indent="-355600" algn="l">
              <a:lnSpc>
                <a:spcPct val="100000"/>
              </a:lnSpc>
              <a:spcBef>
                <a:spcPts val="400"/>
              </a:spcBef>
              <a:spcAft>
                <a:spcPts val="0"/>
              </a:spcAft>
              <a:buClr>
                <a:schemeClr val="dk1"/>
              </a:buClr>
              <a:buSzPts val="2000"/>
              <a:buFont typeface="Arial"/>
              <a:buChar char="–"/>
              <a:defRPr sz="2000">
                <a:latin typeface="Arial"/>
                <a:ea typeface="Arial"/>
                <a:cs typeface="Arial"/>
                <a:sym typeface="Arial"/>
              </a:defRPr>
            </a:lvl2pPr>
            <a:lvl3pPr marL="1371600" lvl="2" indent="-355600" algn="l">
              <a:lnSpc>
                <a:spcPct val="100000"/>
              </a:lnSpc>
              <a:spcBef>
                <a:spcPts val="400"/>
              </a:spcBef>
              <a:spcAft>
                <a:spcPts val="0"/>
              </a:spcAft>
              <a:buClr>
                <a:schemeClr val="dk1"/>
              </a:buClr>
              <a:buSzPts val="2000"/>
              <a:buChar char="•"/>
              <a:defRPr sz="20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9" name="Google Shape;39;p4"/>
          <p:cNvSpPr txBox="1">
            <a:spLocks noGrp="1"/>
          </p:cNvSpPr>
          <p:nvPr>
            <p:ph type="body" idx="2"/>
          </p:nvPr>
        </p:nvSpPr>
        <p:spPr>
          <a:xfrm>
            <a:off x="406400" y="152400"/>
            <a:ext cx="84328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rgbClr val="0070C0"/>
              </a:buClr>
              <a:buSzPts val="3600"/>
              <a:buNone/>
              <a:defRPr sz="3600" b="1">
                <a:solidFill>
                  <a:srgbClr val="0070C0"/>
                </a:solidFill>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C4E05-FDF4-E89E-4B0D-C4B905AE82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9E127A-C754-74B8-8D7E-8ECC36D77D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39C6CE-820E-2C96-CC73-32C83B89398B}"/>
              </a:ext>
            </a:extLst>
          </p:cNvPr>
          <p:cNvSpPr>
            <a:spLocks noGrp="1"/>
          </p:cNvSpPr>
          <p:nvPr>
            <p:ph type="dt" sz="half" idx="10"/>
          </p:nvPr>
        </p:nvSpPr>
        <p:spPr/>
        <p:txBody>
          <a:bodyPr/>
          <a:lstStyle/>
          <a:p>
            <a:fld id="{8719CC7E-CEAD-4EFA-8CED-DD2753B64E8F}" type="datetimeFigureOut">
              <a:rPr lang="en-IN" smtClean="0"/>
              <a:t>08-11-2024</a:t>
            </a:fld>
            <a:endParaRPr lang="en-IN"/>
          </a:p>
        </p:txBody>
      </p:sp>
      <p:sp>
        <p:nvSpPr>
          <p:cNvPr id="5" name="Footer Placeholder 4">
            <a:extLst>
              <a:ext uri="{FF2B5EF4-FFF2-40B4-BE49-F238E27FC236}">
                <a16:creationId xmlns:a16="http://schemas.microsoft.com/office/drawing/2014/main" id="{A18AD211-A3C2-CDD2-BDC3-21D6D717AE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536ED6-0368-01E4-2506-BE94AB97507B}"/>
              </a:ext>
            </a:extLst>
          </p:cNvPr>
          <p:cNvSpPr>
            <a:spLocks noGrp="1"/>
          </p:cNvSpPr>
          <p:nvPr>
            <p:ph type="sldNum" sz="quarter" idx="12"/>
          </p:nvPr>
        </p:nvSpPr>
        <p:spPr/>
        <p:txBody>
          <a:bodyPr/>
          <a:lstStyle/>
          <a:p>
            <a:fld id="{B68D744D-D7C4-4C8C-AB9B-24059235F12C}" type="slidenum">
              <a:rPr lang="en-IN" smtClean="0"/>
              <a:t>‹#›</a:t>
            </a:fld>
            <a:endParaRPr lang="en-IN"/>
          </a:p>
        </p:txBody>
      </p:sp>
    </p:spTree>
    <p:extLst>
      <p:ext uri="{BB962C8B-B14F-4D97-AF65-F5344CB8AC3E}">
        <p14:creationId xmlns:p14="http://schemas.microsoft.com/office/powerpoint/2010/main" val="2916239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6C0EF-C8C4-84DD-3019-D85C725EF5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61EE89-F8D2-E4CE-BC0C-2B6645AFC99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1285C5-253B-727E-AD61-C551EBD8112A}"/>
              </a:ext>
            </a:extLst>
          </p:cNvPr>
          <p:cNvSpPr>
            <a:spLocks noGrp="1"/>
          </p:cNvSpPr>
          <p:nvPr>
            <p:ph type="dt" sz="half" idx="10"/>
          </p:nvPr>
        </p:nvSpPr>
        <p:spPr/>
        <p:txBody>
          <a:bodyPr/>
          <a:lstStyle/>
          <a:p>
            <a:fld id="{8719CC7E-CEAD-4EFA-8CED-DD2753B64E8F}" type="datetimeFigureOut">
              <a:rPr lang="en-IN" smtClean="0"/>
              <a:t>08-11-2024</a:t>
            </a:fld>
            <a:endParaRPr lang="en-IN"/>
          </a:p>
        </p:txBody>
      </p:sp>
      <p:sp>
        <p:nvSpPr>
          <p:cNvPr id="5" name="Footer Placeholder 4">
            <a:extLst>
              <a:ext uri="{FF2B5EF4-FFF2-40B4-BE49-F238E27FC236}">
                <a16:creationId xmlns:a16="http://schemas.microsoft.com/office/drawing/2014/main" id="{F9C58F59-D0EB-0101-E672-A0E24EDE4B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924EC1-F9F8-5F21-D364-1379CFCF2EAE}"/>
              </a:ext>
            </a:extLst>
          </p:cNvPr>
          <p:cNvSpPr>
            <a:spLocks noGrp="1"/>
          </p:cNvSpPr>
          <p:nvPr>
            <p:ph type="sldNum" sz="quarter" idx="12"/>
          </p:nvPr>
        </p:nvSpPr>
        <p:spPr/>
        <p:txBody>
          <a:bodyPr/>
          <a:lstStyle/>
          <a:p>
            <a:fld id="{B68D744D-D7C4-4C8C-AB9B-24059235F12C}" type="slidenum">
              <a:rPr lang="en-IN" smtClean="0"/>
              <a:t>‹#›</a:t>
            </a:fld>
            <a:endParaRPr lang="en-IN"/>
          </a:p>
        </p:txBody>
      </p:sp>
    </p:spTree>
    <p:extLst>
      <p:ext uri="{BB962C8B-B14F-4D97-AF65-F5344CB8AC3E}">
        <p14:creationId xmlns:p14="http://schemas.microsoft.com/office/powerpoint/2010/main" val="1156797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72777-2185-FEE7-6447-C099033AB6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54317F-30FE-B778-8D3F-0ECC9AB99A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01AA48-CEB3-4253-D291-3C5D539A43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C8EE3B-1AF6-CF35-9598-773DADA8705C}"/>
              </a:ext>
            </a:extLst>
          </p:cNvPr>
          <p:cNvSpPr>
            <a:spLocks noGrp="1"/>
          </p:cNvSpPr>
          <p:nvPr>
            <p:ph type="dt" sz="half" idx="10"/>
          </p:nvPr>
        </p:nvSpPr>
        <p:spPr/>
        <p:txBody>
          <a:bodyPr/>
          <a:lstStyle/>
          <a:p>
            <a:fld id="{8719CC7E-CEAD-4EFA-8CED-DD2753B64E8F}" type="datetimeFigureOut">
              <a:rPr lang="en-IN" smtClean="0"/>
              <a:t>08-11-2024</a:t>
            </a:fld>
            <a:endParaRPr lang="en-IN"/>
          </a:p>
        </p:txBody>
      </p:sp>
      <p:sp>
        <p:nvSpPr>
          <p:cNvPr id="6" name="Footer Placeholder 5">
            <a:extLst>
              <a:ext uri="{FF2B5EF4-FFF2-40B4-BE49-F238E27FC236}">
                <a16:creationId xmlns:a16="http://schemas.microsoft.com/office/drawing/2014/main" id="{B7B6A764-DD66-BD3F-FB52-F09D89466A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3C5F7D-9B8E-47F4-874D-68A4E29393E2}"/>
              </a:ext>
            </a:extLst>
          </p:cNvPr>
          <p:cNvSpPr>
            <a:spLocks noGrp="1"/>
          </p:cNvSpPr>
          <p:nvPr>
            <p:ph type="sldNum" sz="quarter" idx="12"/>
          </p:nvPr>
        </p:nvSpPr>
        <p:spPr/>
        <p:txBody>
          <a:bodyPr/>
          <a:lstStyle/>
          <a:p>
            <a:fld id="{B68D744D-D7C4-4C8C-AB9B-24059235F12C}" type="slidenum">
              <a:rPr lang="en-IN" smtClean="0"/>
              <a:t>‹#›</a:t>
            </a:fld>
            <a:endParaRPr lang="en-IN"/>
          </a:p>
        </p:txBody>
      </p:sp>
    </p:spTree>
    <p:extLst>
      <p:ext uri="{BB962C8B-B14F-4D97-AF65-F5344CB8AC3E}">
        <p14:creationId xmlns:p14="http://schemas.microsoft.com/office/powerpoint/2010/main" val="930939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BFA39-F1FA-0D2E-68C6-A72E4B382D8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1718B1-3DA3-1113-BFC4-3148C79C9E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7AC399-116F-6562-3DD4-0BD99ACFB2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7DF6C65-4324-67F5-5E41-6ED3D3E846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159CF8-F433-9F9A-3789-BF30484FD0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0D01139-CC5E-B9C6-A754-F568F5700142}"/>
              </a:ext>
            </a:extLst>
          </p:cNvPr>
          <p:cNvSpPr>
            <a:spLocks noGrp="1"/>
          </p:cNvSpPr>
          <p:nvPr>
            <p:ph type="dt" sz="half" idx="10"/>
          </p:nvPr>
        </p:nvSpPr>
        <p:spPr/>
        <p:txBody>
          <a:bodyPr/>
          <a:lstStyle/>
          <a:p>
            <a:fld id="{8719CC7E-CEAD-4EFA-8CED-DD2753B64E8F}" type="datetimeFigureOut">
              <a:rPr lang="en-IN" smtClean="0"/>
              <a:t>08-11-2024</a:t>
            </a:fld>
            <a:endParaRPr lang="en-IN"/>
          </a:p>
        </p:txBody>
      </p:sp>
      <p:sp>
        <p:nvSpPr>
          <p:cNvPr id="8" name="Footer Placeholder 7">
            <a:extLst>
              <a:ext uri="{FF2B5EF4-FFF2-40B4-BE49-F238E27FC236}">
                <a16:creationId xmlns:a16="http://schemas.microsoft.com/office/drawing/2014/main" id="{B93F74CE-40BC-FDAC-B5C0-CD800DDC61A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E05D52E-87D8-A5AC-E05B-8AF504FC5979}"/>
              </a:ext>
            </a:extLst>
          </p:cNvPr>
          <p:cNvSpPr>
            <a:spLocks noGrp="1"/>
          </p:cNvSpPr>
          <p:nvPr>
            <p:ph type="sldNum" sz="quarter" idx="12"/>
          </p:nvPr>
        </p:nvSpPr>
        <p:spPr/>
        <p:txBody>
          <a:bodyPr/>
          <a:lstStyle/>
          <a:p>
            <a:fld id="{B68D744D-D7C4-4C8C-AB9B-24059235F12C}" type="slidenum">
              <a:rPr lang="en-IN" smtClean="0"/>
              <a:t>‹#›</a:t>
            </a:fld>
            <a:endParaRPr lang="en-IN"/>
          </a:p>
        </p:txBody>
      </p:sp>
    </p:spTree>
    <p:extLst>
      <p:ext uri="{BB962C8B-B14F-4D97-AF65-F5344CB8AC3E}">
        <p14:creationId xmlns:p14="http://schemas.microsoft.com/office/powerpoint/2010/main" val="23031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C43DC-28C1-5BF3-FD5A-E35438EA607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A354B12-5C38-925F-9F57-257D1EB2F990}"/>
              </a:ext>
            </a:extLst>
          </p:cNvPr>
          <p:cNvSpPr>
            <a:spLocks noGrp="1"/>
          </p:cNvSpPr>
          <p:nvPr>
            <p:ph type="dt" sz="half" idx="10"/>
          </p:nvPr>
        </p:nvSpPr>
        <p:spPr/>
        <p:txBody>
          <a:bodyPr/>
          <a:lstStyle/>
          <a:p>
            <a:fld id="{8719CC7E-CEAD-4EFA-8CED-DD2753B64E8F}" type="datetimeFigureOut">
              <a:rPr lang="en-IN" smtClean="0"/>
              <a:t>08-11-2024</a:t>
            </a:fld>
            <a:endParaRPr lang="en-IN"/>
          </a:p>
        </p:txBody>
      </p:sp>
      <p:sp>
        <p:nvSpPr>
          <p:cNvPr id="4" name="Footer Placeholder 3">
            <a:extLst>
              <a:ext uri="{FF2B5EF4-FFF2-40B4-BE49-F238E27FC236}">
                <a16:creationId xmlns:a16="http://schemas.microsoft.com/office/drawing/2014/main" id="{603FBB23-6318-BF7E-8576-731D6ED45D3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F1011E-D83F-3112-B6E9-1FB06F8ABB55}"/>
              </a:ext>
            </a:extLst>
          </p:cNvPr>
          <p:cNvSpPr>
            <a:spLocks noGrp="1"/>
          </p:cNvSpPr>
          <p:nvPr>
            <p:ph type="sldNum" sz="quarter" idx="12"/>
          </p:nvPr>
        </p:nvSpPr>
        <p:spPr/>
        <p:txBody>
          <a:bodyPr/>
          <a:lstStyle/>
          <a:p>
            <a:fld id="{B68D744D-D7C4-4C8C-AB9B-24059235F12C}" type="slidenum">
              <a:rPr lang="en-IN" smtClean="0"/>
              <a:t>‹#›</a:t>
            </a:fld>
            <a:endParaRPr lang="en-IN"/>
          </a:p>
        </p:txBody>
      </p:sp>
    </p:spTree>
    <p:extLst>
      <p:ext uri="{BB962C8B-B14F-4D97-AF65-F5344CB8AC3E}">
        <p14:creationId xmlns:p14="http://schemas.microsoft.com/office/powerpoint/2010/main" val="2645319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94E513-31A8-9FB0-A68D-7DAC9CF17A7F}"/>
              </a:ext>
            </a:extLst>
          </p:cNvPr>
          <p:cNvSpPr>
            <a:spLocks noGrp="1"/>
          </p:cNvSpPr>
          <p:nvPr>
            <p:ph type="dt" sz="half" idx="10"/>
          </p:nvPr>
        </p:nvSpPr>
        <p:spPr/>
        <p:txBody>
          <a:bodyPr/>
          <a:lstStyle/>
          <a:p>
            <a:fld id="{8719CC7E-CEAD-4EFA-8CED-DD2753B64E8F}" type="datetimeFigureOut">
              <a:rPr lang="en-IN" smtClean="0"/>
              <a:t>08-11-2024</a:t>
            </a:fld>
            <a:endParaRPr lang="en-IN"/>
          </a:p>
        </p:txBody>
      </p:sp>
      <p:sp>
        <p:nvSpPr>
          <p:cNvPr id="3" name="Footer Placeholder 2">
            <a:extLst>
              <a:ext uri="{FF2B5EF4-FFF2-40B4-BE49-F238E27FC236}">
                <a16:creationId xmlns:a16="http://schemas.microsoft.com/office/drawing/2014/main" id="{159909D2-2B8B-79AC-AF87-780CBC865CE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870AFE-001F-3D1B-2A60-90750F7AC0F7}"/>
              </a:ext>
            </a:extLst>
          </p:cNvPr>
          <p:cNvSpPr>
            <a:spLocks noGrp="1"/>
          </p:cNvSpPr>
          <p:nvPr>
            <p:ph type="sldNum" sz="quarter" idx="12"/>
          </p:nvPr>
        </p:nvSpPr>
        <p:spPr/>
        <p:txBody>
          <a:bodyPr/>
          <a:lstStyle/>
          <a:p>
            <a:fld id="{B68D744D-D7C4-4C8C-AB9B-24059235F12C}" type="slidenum">
              <a:rPr lang="en-IN" smtClean="0"/>
              <a:t>‹#›</a:t>
            </a:fld>
            <a:endParaRPr lang="en-IN"/>
          </a:p>
        </p:txBody>
      </p:sp>
    </p:spTree>
    <p:extLst>
      <p:ext uri="{BB962C8B-B14F-4D97-AF65-F5344CB8AC3E}">
        <p14:creationId xmlns:p14="http://schemas.microsoft.com/office/powerpoint/2010/main" val="164723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A2389-0D99-A7EB-2274-D649DBF8D9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81FEE92-0215-D836-CE10-0BD9421101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1D5B18F-DDFB-EB84-C335-E5407D5533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CD62ED-CCBE-88A5-0966-3E329F76E889}"/>
              </a:ext>
            </a:extLst>
          </p:cNvPr>
          <p:cNvSpPr>
            <a:spLocks noGrp="1"/>
          </p:cNvSpPr>
          <p:nvPr>
            <p:ph type="dt" sz="half" idx="10"/>
          </p:nvPr>
        </p:nvSpPr>
        <p:spPr/>
        <p:txBody>
          <a:bodyPr/>
          <a:lstStyle/>
          <a:p>
            <a:fld id="{8719CC7E-CEAD-4EFA-8CED-DD2753B64E8F}" type="datetimeFigureOut">
              <a:rPr lang="en-IN" smtClean="0"/>
              <a:t>08-11-2024</a:t>
            </a:fld>
            <a:endParaRPr lang="en-IN"/>
          </a:p>
        </p:txBody>
      </p:sp>
      <p:sp>
        <p:nvSpPr>
          <p:cNvPr id="6" name="Footer Placeholder 5">
            <a:extLst>
              <a:ext uri="{FF2B5EF4-FFF2-40B4-BE49-F238E27FC236}">
                <a16:creationId xmlns:a16="http://schemas.microsoft.com/office/drawing/2014/main" id="{13C4B2F0-16D5-C1B3-5164-D049B75FAB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20A1C2-C83E-E65D-55B0-D9796EBAB824}"/>
              </a:ext>
            </a:extLst>
          </p:cNvPr>
          <p:cNvSpPr>
            <a:spLocks noGrp="1"/>
          </p:cNvSpPr>
          <p:nvPr>
            <p:ph type="sldNum" sz="quarter" idx="12"/>
          </p:nvPr>
        </p:nvSpPr>
        <p:spPr/>
        <p:txBody>
          <a:bodyPr/>
          <a:lstStyle/>
          <a:p>
            <a:fld id="{B68D744D-D7C4-4C8C-AB9B-24059235F12C}" type="slidenum">
              <a:rPr lang="en-IN" smtClean="0"/>
              <a:t>‹#›</a:t>
            </a:fld>
            <a:endParaRPr lang="en-IN"/>
          </a:p>
        </p:txBody>
      </p:sp>
    </p:spTree>
    <p:extLst>
      <p:ext uri="{BB962C8B-B14F-4D97-AF65-F5344CB8AC3E}">
        <p14:creationId xmlns:p14="http://schemas.microsoft.com/office/powerpoint/2010/main" val="2852268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5AD13-1BE1-C4A8-C2CB-702DAA5C45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02E1BB1-6054-783D-F31C-CA74BE1D5B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48CEEE0-008B-FE06-52D2-CF65F28940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2EFF4-34A9-88E3-1FDE-2312C123AAF5}"/>
              </a:ext>
            </a:extLst>
          </p:cNvPr>
          <p:cNvSpPr>
            <a:spLocks noGrp="1"/>
          </p:cNvSpPr>
          <p:nvPr>
            <p:ph type="dt" sz="half" idx="10"/>
          </p:nvPr>
        </p:nvSpPr>
        <p:spPr/>
        <p:txBody>
          <a:bodyPr/>
          <a:lstStyle/>
          <a:p>
            <a:fld id="{8719CC7E-CEAD-4EFA-8CED-DD2753B64E8F}" type="datetimeFigureOut">
              <a:rPr lang="en-IN" smtClean="0"/>
              <a:t>08-11-2024</a:t>
            </a:fld>
            <a:endParaRPr lang="en-IN"/>
          </a:p>
        </p:txBody>
      </p:sp>
      <p:sp>
        <p:nvSpPr>
          <p:cNvPr id="6" name="Footer Placeholder 5">
            <a:extLst>
              <a:ext uri="{FF2B5EF4-FFF2-40B4-BE49-F238E27FC236}">
                <a16:creationId xmlns:a16="http://schemas.microsoft.com/office/drawing/2014/main" id="{26203A9A-5298-A150-0CE1-FDF209446A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BE3347-C957-969E-746D-28A678A9BC85}"/>
              </a:ext>
            </a:extLst>
          </p:cNvPr>
          <p:cNvSpPr>
            <a:spLocks noGrp="1"/>
          </p:cNvSpPr>
          <p:nvPr>
            <p:ph type="sldNum" sz="quarter" idx="12"/>
          </p:nvPr>
        </p:nvSpPr>
        <p:spPr/>
        <p:txBody>
          <a:bodyPr/>
          <a:lstStyle/>
          <a:p>
            <a:fld id="{B68D744D-D7C4-4C8C-AB9B-24059235F12C}" type="slidenum">
              <a:rPr lang="en-IN" smtClean="0"/>
              <a:t>‹#›</a:t>
            </a:fld>
            <a:endParaRPr lang="en-IN"/>
          </a:p>
        </p:txBody>
      </p:sp>
    </p:spTree>
    <p:extLst>
      <p:ext uri="{BB962C8B-B14F-4D97-AF65-F5344CB8AC3E}">
        <p14:creationId xmlns:p14="http://schemas.microsoft.com/office/powerpoint/2010/main" val="2682619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7EEF93-1E3A-0D49-7426-E55A46CE5D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A31169-8D17-025D-AE7A-C40F69F18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DA28A4-B178-A716-0F23-25235C23D2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719CC7E-CEAD-4EFA-8CED-DD2753B64E8F}" type="datetimeFigureOut">
              <a:rPr lang="en-IN" smtClean="0"/>
              <a:t>08-11-2024</a:t>
            </a:fld>
            <a:endParaRPr lang="en-IN"/>
          </a:p>
        </p:txBody>
      </p:sp>
      <p:sp>
        <p:nvSpPr>
          <p:cNvPr id="5" name="Footer Placeholder 4">
            <a:extLst>
              <a:ext uri="{FF2B5EF4-FFF2-40B4-BE49-F238E27FC236}">
                <a16:creationId xmlns:a16="http://schemas.microsoft.com/office/drawing/2014/main" id="{7B013280-413A-A4D2-7959-925E57D092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5C40941-8D09-AB04-7897-95834E22D2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68D744D-D7C4-4C8C-AB9B-24059235F12C}" type="slidenum">
              <a:rPr lang="en-IN" smtClean="0"/>
              <a:t>‹#›</a:t>
            </a:fld>
            <a:endParaRPr lang="en-IN"/>
          </a:p>
        </p:txBody>
      </p:sp>
    </p:spTree>
    <p:extLst>
      <p:ext uri="{BB962C8B-B14F-4D97-AF65-F5344CB8AC3E}">
        <p14:creationId xmlns:p14="http://schemas.microsoft.com/office/powerpoint/2010/main" val="962064775"/>
      </p:ext>
    </p:extLst>
  </p:cSld>
  <p:clrMap bg1="lt1" tx1="dk1" bg2="lt2" tx2="dk2" accent1="accent1" accent2="accent2" accent3="accent3" accent4="accent4" accent5="accent5" accent6="accent6" hlink="hlink" folHlink="folHlink"/>
  <p:sldLayoutIdLst>
    <p:sldLayoutId id="2147483663" r:id="rId1"/>
    <p:sldLayoutId id="2147483661"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2779183" y="6550025"/>
            <a:ext cx="9412816" cy="49212"/>
            <a:chOff x="2083888" y="6550671"/>
            <a:chExt cx="7060112" cy="48665"/>
          </a:xfrm>
        </p:grpSpPr>
        <p:sp>
          <p:nvSpPr>
            <p:cNvPr id="23" name="Google Shape;23;p3"/>
            <p:cNvSpPr txBox="1"/>
            <p:nvPr/>
          </p:nvSpPr>
          <p:spPr>
            <a:xfrm>
              <a:off x="4630418" y="6550671"/>
              <a:ext cx="2329027" cy="48665"/>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 name="Google Shape;24;p3"/>
            <p:cNvSpPr txBox="1"/>
            <p:nvPr/>
          </p:nvSpPr>
          <p:spPr>
            <a:xfrm>
              <a:off x="6908642" y="6550671"/>
              <a:ext cx="2235358" cy="45525"/>
            </a:xfrm>
            <a:prstGeom prst="rect">
              <a:avLst/>
            </a:prstGeom>
            <a:solidFill>
              <a:srgbClr val="E31C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 name="Google Shape;25;p3"/>
            <p:cNvSpPr txBox="1"/>
            <p:nvPr/>
          </p:nvSpPr>
          <p:spPr>
            <a:xfrm>
              <a:off x="2083888" y="6550671"/>
              <a:ext cx="2581458" cy="48665"/>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26" name="Google Shape;26;p3" descr="Picture 7.png"/>
          <p:cNvPicPr preferRelativeResize="0"/>
          <p:nvPr/>
        </p:nvPicPr>
        <p:blipFill rotWithShape="1">
          <a:blip r:embed="rId3">
            <a:alphaModFix/>
          </a:blip>
          <a:srcRect/>
          <a:stretch/>
        </p:blipFill>
        <p:spPr>
          <a:xfrm>
            <a:off x="8839201" y="0"/>
            <a:ext cx="2925233" cy="692150"/>
          </a:xfrm>
          <a:prstGeom prst="rect">
            <a:avLst/>
          </a:prstGeom>
          <a:noFill/>
          <a:ln>
            <a:noFill/>
          </a:ln>
        </p:spPr>
      </p:pic>
      <p:grpSp>
        <p:nvGrpSpPr>
          <p:cNvPr id="27" name="Google Shape;27;p3"/>
          <p:cNvGrpSpPr/>
          <p:nvPr/>
        </p:nvGrpSpPr>
        <p:grpSpPr>
          <a:xfrm>
            <a:off x="2844800" y="6553201"/>
            <a:ext cx="9347200" cy="46037"/>
            <a:chOff x="1905000" y="6553200"/>
            <a:chExt cx="7010400" cy="45719"/>
          </a:xfrm>
        </p:grpSpPr>
        <p:sp>
          <p:nvSpPr>
            <p:cNvPr id="28" name="Google Shape;28;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 name="Google Shape;29;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 name="Google Shape;30;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1" name="Google Shape;31;p3"/>
          <p:cNvGrpSpPr/>
          <p:nvPr/>
        </p:nvGrpSpPr>
        <p:grpSpPr>
          <a:xfrm>
            <a:off x="0" y="1295401"/>
            <a:ext cx="9347200" cy="46037"/>
            <a:chOff x="1905000" y="6553200"/>
            <a:chExt cx="7010400" cy="45719"/>
          </a:xfrm>
        </p:grpSpPr>
        <p:sp>
          <p:nvSpPr>
            <p:cNvPr id="32" name="Google Shape;32;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 name="Google Shape;33;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 name="Google Shape;34;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5" name="Google Shape;35;p3"/>
          <p:cNvSpPr txBox="1">
            <a:spLocks noGrp="1"/>
          </p:cNvSpPr>
          <p:nvPr>
            <p:ph type="title"/>
          </p:nvPr>
        </p:nvSpPr>
        <p:spPr>
          <a:xfrm>
            <a:off x="609600" y="274637"/>
            <a:ext cx="109728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36" name="Google Shape;36;p3"/>
          <p:cNvSpPr txBox="1">
            <a:spLocks noGrp="1"/>
          </p:cNvSpPr>
          <p:nvPr>
            <p:ph type="body" idx="1"/>
          </p:nvPr>
        </p:nvSpPr>
        <p:spPr>
          <a:xfrm>
            <a:off x="609600" y="1600200"/>
            <a:ext cx="109728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ck tower with a blue background&#10;&#10;Description automatically generated">
            <a:extLst>
              <a:ext uri="{FF2B5EF4-FFF2-40B4-BE49-F238E27FC236}">
                <a16:creationId xmlns:a16="http://schemas.microsoft.com/office/drawing/2014/main" id="{274D2B8B-7BC8-3367-8543-583F0DB77D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F1778200-9DA4-8825-63F8-FBE3A9EFE439}"/>
              </a:ext>
            </a:extLst>
          </p:cNvPr>
          <p:cNvSpPr txBox="1"/>
          <p:nvPr/>
        </p:nvSpPr>
        <p:spPr>
          <a:xfrm>
            <a:off x="2394313" y="4502888"/>
            <a:ext cx="6600832" cy="954107"/>
          </a:xfrm>
          <a:prstGeom prst="rect">
            <a:avLst/>
          </a:prstGeom>
          <a:noFill/>
        </p:spPr>
        <p:txBody>
          <a:bodyPr wrap="square" rtlCol="0">
            <a:spAutoFit/>
          </a:bodyPr>
          <a:lstStyle/>
          <a:p>
            <a:r>
              <a:rPr lang="en-IN" sz="2800" b="1" dirty="0">
                <a:solidFill>
                  <a:schemeClr val="bg1"/>
                </a:solidFill>
              </a:rPr>
              <a:t>Digital Marketing and Online Advertisement System</a:t>
            </a:r>
          </a:p>
        </p:txBody>
      </p:sp>
    </p:spTree>
    <p:extLst>
      <p:ext uri="{BB962C8B-B14F-4D97-AF65-F5344CB8AC3E}">
        <p14:creationId xmlns:p14="http://schemas.microsoft.com/office/powerpoint/2010/main" val="197129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536752-B70F-275D-D3BF-D98B73E96C6D}"/>
              </a:ext>
            </a:extLst>
          </p:cNvPr>
          <p:cNvSpPr>
            <a:spLocks noGrp="1"/>
          </p:cNvSpPr>
          <p:nvPr>
            <p:ph type="body" idx="1"/>
          </p:nvPr>
        </p:nvSpPr>
        <p:spPr>
          <a:xfrm>
            <a:off x="406399" y="1295400"/>
            <a:ext cx="11785601" cy="5243623"/>
          </a:xfrm>
        </p:spPr>
        <p:txBody>
          <a:bodyPr numCol="2"/>
          <a:lstStyle/>
          <a:p>
            <a:pPr algn="l" rtl="0" fontAlgn="base"/>
            <a:r>
              <a:rPr lang="en-IN" sz="1200" b="1" i="0" u="none" strike="noStrike" dirty="0">
                <a:solidFill>
                  <a:srgbClr val="215F9A"/>
                </a:solidFill>
                <a:effectLst/>
                <a:latin typeface="Aptos" panose="020B0004020202020204" pitchFamily="34" charset="0"/>
              </a:rPr>
              <a:t>Ad Campaign</a:t>
            </a:r>
            <a:r>
              <a:rPr lang="en-IN" sz="1200" b="0" i="0" dirty="0">
                <a:solidFill>
                  <a:srgbClr val="000000"/>
                </a:solidFill>
                <a:effectLst/>
                <a:latin typeface="Aptos" panose="020B0004020202020204" pitchFamily="34" charset="0"/>
              </a:rPr>
              <a:t>​</a:t>
            </a:r>
            <a:endParaRPr lang="en-IN"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How would you describe the primary goal of your current ad campaigns?</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To increase patient bookings and promote new health services.</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What platforms are you currently using for your ad campaigns?</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Google Ads, Facebook Ads, and local health directories.</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What challenges have you faced with your current audience targeting strategies?</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Difficulty reaching specific demographics and managing ad spend.</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r>
              <a:rPr lang="en-IN" sz="1200" b="1" i="0" u="none" strike="noStrike" dirty="0">
                <a:solidFill>
                  <a:srgbClr val="215F9A"/>
                </a:solidFill>
                <a:effectLst/>
                <a:latin typeface="Aptos" panose="020B0004020202020204" pitchFamily="34" charset="0"/>
              </a:rPr>
              <a:t>Complexity and Cost</a:t>
            </a:r>
            <a:r>
              <a:rPr lang="en-IN" sz="1200" b="0" i="0" dirty="0">
                <a:solidFill>
                  <a:srgbClr val="000000"/>
                </a:solidFill>
                <a:effectLst/>
                <a:latin typeface="Aptos" panose="020B0004020202020204" pitchFamily="34" charset="0"/>
              </a:rPr>
              <a:t>​</a:t>
            </a:r>
            <a:endParaRPr lang="en-IN"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How would you rate the overall complexity of the ad platforms you are currently using?</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Moderately complex, especially with demographic targeting.</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What specific features or aspects of these platforms do you find most complex or challenging to use?</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Demographic targeting and cost management.</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What is your monthly budget for digital advertising, and how does it compare to the actual costs you are incurring on these platforms?</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We budget around $2,000, but ad costs often exceed this.</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What specific features or functionalities would you like to see in a simpler ad platform?</a:t>
            </a:r>
            <a:r>
              <a:rPr lang="en-IN" sz="1200" b="0" i="0" dirty="0">
                <a:solidFill>
                  <a:srgbClr val="000000"/>
                </a:solidFill>
                <a:effectLst/>
                <a:latin typeface="Aptos" panose="020B0004020202020204" pitchFamily="34" charset="0"/>
              </a:rPr>
              <a:t>​</a:t>
            </a:r>
            <a:br>
              <a:rPr lang="en-IN"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More effective demographic targeting and better budget controls.</a:t>
            </a:r>
            <a:r>
              <a:rPr lang="en-IN" sz="1200" b="0" i="0" dirty="0">
                <a:solidFill>
                  <a:srgbClr val="000000"/>
                </a:solidFill>
                <a:effectLst/>
                <a:latin typeface="Aptos" panose="020B0004020202020204" pitchFamily="34" charset="0"/>
              </a:rPr>
              <a:t>​</a:t>
            </a:r>
            <a:endParaRPr lang="en-IN" sz="1200" b="0" i="0" dirty="0">
              <a:solidFill>
                <a:srgbClr val="000000"/>
              </a:solidFill>
              <a:effectLst/>
              <a:latin typeface="Arial" panose="020B0604020202020204" pitchFamily="34" charset="0"/>
            </a:endParaRPr>
          </a:p>
          <a:p>
            <a:pPr algn="l" rtl="0" fontAlgn="base"/>
            <a:r>
              <a:rPr lang="en-IN" sz="1200" b="1" i="0" u="none" strike="noStrike" dirty="0">
                <a:solidFill>
                  <a:srgbClr val="215F9A"/>
                </a:solidFill>
                <a:effectLst/>
                <a:latin typeface="Aptos" panose="020B0004020202020204" pitchFamily="34" charset="0"/>
              </a:rPr>
              <a:t>Analytics</a:t>
            </a:r>
            <a:r>
              <a:rPr lang="en-IN" sz="1200" b="0" i="0" dirty="0">
                <a:solidFill>
                  <a:srgbClr val="000000"/>
                </a:solidFill>
                <a:effectLst/>
                <a:latin typeface="Aptos" panose="020B0004020202020204" pitchFamily="34" charset="0"/>
              </a:rPr>
              <a:t>​</a:t>
            </a:r>
            <a:endParaRPr lang="en-IN"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What tools are you currently using to analyse the performance of your ad campaigns?</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Google Analytics and Facebook Insights.</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What specific challenges are you facing with your current analytics tools?</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Tracking patient bookings back to specific ads is difficult.</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What features would you find most beneficial in a new analytics tool?</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Conversion tracking that links directly to patient appointments.</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marL="228600" indent="0" algn="l" rtl="0" fontAlgn="base"/>
            <a:endParaRPr lang="en-IN" sz="1200" b="0" i="0" dirty="0">
              <a:solidFill>
                <a:srgbClr val="000000"/>
              </a:solidFill>
              <a:effectLst/>
              <a:latin typeface="Arial" panose="020B0604020202020204" pitchFamily="34" charset="0"/>
            </a:endParaRPr>
          </a:p>
          <a:p>
            <a:pPr algn="l" rtl="0" fontAlgn="base"/>
            <a:r>
              <a:rPr lang="en-IN" sz="1200" b="1" i="0" u="none" strike="noStrike" dirty="0">
                <a:solidFill>
                  <a:srgbClr val="215F9A"/>
                </a:solidFill>
                <a:effectLst/>
                <a:latin typeface="Aptos" panose="020B0004020202020204" pitchFamily="34" charset="0"/>
              </a:rPr>
              <a:t>Integration</a:t>
            </a:r>
            <a:r>
              <a:rPr lang="en-IN" sz="1200" b="0" i="0" dirty="0">
                <a:solidFill>
                  <a:srgbClr val="000000"/>
                </a:solidFill>
                <a:effectLst/>
                <a:latin typeface="Aptos" panose="020B0004020202020204" pitchFamily="34" charset="0"/>
              </a:rPr>
              <a:t>​</a:t>
            </a:r>
            <a:endParaRPr lang="en-IN"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What specific functionalities would you like the integrated platform to have?</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Integration with our appointment scheduling system and patient management tools.</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What types of data do you currently track in your CRM system?</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Patient demographics, appointment history, and service usage.</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Have you experienced any challenges with previous integrations between ad platforms and your CRM system? If so, please describe.</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Yes, syncing data between Google Ads and our patient management system is inconsistent.</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r>
              <a:rPr lang="en-IN" sz="1200" b="1" i="0" u="none" strike="noStrike" dirty="0">
                <a:solidFill>
                  <a:srgbClr val="215F9A"/>
                </a:solidFill>
                <a:effectLst/>
                <a:latin typeface="Aptos" panose="020B0004020202020204" pitchFamily="34" charset="0"/>
              </a:rPr>
              <a:t>Localization</a:t>
            </a:r>
            <a:r>
              <a:rPr lang="en-IN" sz="1200" b="0" i="0" dirty="0">
                <a:solidFill>
                  <a:srgbClr val="000000"/>
                </a:solidFill>
                <a:effectLst/>
                <a:latin typeface="Aptos" panose="020B0004020202020204" pitchFamily="34" charset="0"/>
              </a:rPr>
              <a:t>​</a:t>
            </a:r>
            <a:endParaRPr lang="en-IN"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Are you currently running any localized ad campaigns?</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Yes, we target specific neighbourhoods and communities.</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What metrics are most important to you when evaluating the success of localized ad campaigns?</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Patient bookings and inquiries from targeted areas.</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How granular do you want the geographic targeting to be?</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We want to target by neighbourhood and even by specific streets.</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p:txBody>
      </p:sp>
      <p:sp>
        <p:nvSpPr>
          <p:cNvPr id="3" name="Text Placeholder 2">
            <a:extLst>
              <a:ext uri="{FF2B5EF4-FFF2-40B4-BE49-F238E27FC236}">
                <a16:creationId xmlns:a16="http://schemas.microsoft.com/office/drawing/2014/main" id="{760DE6BC-0ED7-0FA6-1EE7-B786EF68E9AC}"/>
              </a:ext>
            </a:extLst>
          </p:cNvPr>
          <p:cNvSpPr>
            <a:spLocks noGrp="1"/>
          </p:cNvSpPr>
          <p:nvPr>
            <p:ph type="body" idx="2"/>
          </p:nvPr>
        </p:nvSpPr>
        <p:spPr>
          <a:xfrm>
            <a:off x="406399" y="152400"/>
            <a:ext cx="9184167" cy="1143000"/>
          </a:xfrm>
        </p:spPr>
        <p:txBody>
          <a:bodyPr/>
          <a:lstStyle/>
          <a:p>
            <a:r>
              <a:rPr lang="en-US" dirty="0"/>
              <a:t>Customer 5: Focus Marketing Solutions </a:t>
            </a:r>
            <a:endParaRPr lang="en-IN" dirty="0"/>
          </a:p>
        </p:txBody>
      </p:sp>
    </p:spTree>
    <p:extLst>
      <p:ext uri="{BB962C8B-B14F-4D97-AF65-F5344CB8AC3E}">
        <p14:creationId xmlns:p14="http://schemas.microsoft.com/office/powerpoint/2010/main" val="3950128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536752-B70F-275D-D3BF-D98B73E96C6D}"/>
              </a:ext>
            </a:extLst>
          </p:cNvPr>
          <p:cNvSpPr>
            <a:spLocks noGrp="1"/>
          </p:cNvSpPr>
          <p:nvPr>
            <p:ph type="body" idx="1"/>
          </p:nvPr>
        </p:nvSpPr>
        <p:spPr>
          <a:xfrm>
            <a:off x="406400" y="1295400"/>
            <a:ext cx="11785600" cy="5264888"/>
          </a:xfrm>
        </p:spPr>
        <p:txBody>
          <a:bodyPr/>
          <a:lstStyle/>
          <a:p>
            <a:pPr>
              <a:buFont typeface="+mj-lt"/>
              <a:buAutoNum type="arabicPeriod"/>
            </a:pPr>
            <a:r>
              <a:rPr lang="en-US" sz="1900" b="1" dirty="0"/>
              <a:t>Desire for Integration</a:t>
            </a:r>
            <a:r>
              <a:rPr lang="en-US" sz="1900" dirty="0"/>
              <a:t>: Many customers are interested in an all-in-one platform that integrates various digital marketing tools, including social media, email marketing, content marketing, and analytics. This would simplify management and reduce the need for multiple tools.</a:t>
            </a:r>
          </a:p>
          <a:p>
            <a:pPr>
              <a:buFont typeface="+mj-lt"/>
              <a:buAutoNum type="arabicPeriod"/>
            </a:pPr>
            <a:r>
              <a:rPr lang="en-US" sz="1900" b="1" dirty="0"/>
              <a:t>Cost Sensitivity</a:t>
            </a:r>
            <a:r>
              <a:rPr lang="en-US" sz="1900" dirty="0"/>
              <a:t>: Budget constraints are a common challenge, with customers looking for affordable solutions that offer flexible pricing and good value for money. There is a preference for tools that scale with business size or ad spend.</a:t>
            </a:r>
          </a:p>
          <a:p>
            <a:pPr>
              <a:buFont typeface="+mj-lt"/>
              <a:buAutoNum type="arabicPeriod"/>
            </a:pPr>
            <a:r>
              <a:rPr lang="en-US" sz="1900" b="1" dirty="0"/>
              <a:t>Targeting and ROI Tracking</a:t>
            </a:r>
            <a:r>
              <a:rPr lang="en-US" sz="1900" dirty="0"/>
              <a:t>: Effective targeting, especially local targeting, is a significant pain point. Customers want better tools for precise audience targeting and robust ROI tracking to optimize ad spending.</a:t>
            </a:r>
          </a:p>
          <a:p>
            <a:pPr>
              <a:buFont typeface="+mj-lt"/>
              <a:buAutoNum type="arabicPeriod"/>
            </a:pPr>
            <a:r>
              <a:rPr lang="en-US" sz="1900" b="1" dirty="0"/>
              <a:t>Ease of Use and Support</a:t>
            </a:r>
            <a:r>
              <a:rPr lang="en-US" sz="1900" dirty="0"/>
              <a:t>: There is a need for a user-friendly platform that offers in-platform guidance and customer support, particularly for targeting and campaign optimization. Customers prefer platforms that are straightforward and do not require a steep learning curve.</a:t>
            </a:r>
          </a:p>
          <a:p>
            <a:pPr>
              <a:buFont typeface="+mj-lt"/>
              <a:buAutoNum type="arabicPeriod"/>
            </a:pPr>
            <a:r>
              <a:rPr lang="en-US" sz="1900" b="1" dirty="0"/>
              <a:t>Scalability and Advanced Features</a:t>
            </a:r>
            <a:r>
              <a:rPr lang="en-US" sz="1900" dirty="0"/>
              <a:t>: Customers are looking for solutions that can grow with their businesses, offering advanced features and integrations as their needs evolve, without the need to switch platforms.</a:t>
            </a:r>
          </a:p>
          <a:p>
            <a:pPr>
              <a:buFont typeface="+mj-lt"/>
              <a:buAutoNum type="arabicPeriod"/>
            </a:pPr>
            <a:r>
              <a:rPr lang="en-US" sz="1900" b="1" dirty="0"/>
              <a:t>Efficient Client Reporting</a:t>
            </a:r>
            <a:r>
              <a:rPr lang="en-US" sz="1900" dirty="0"/>
              <a:t>: For agencies, efficient and clear client reporting is critical. A platform with built-in reporting capabilities that can easily generate professional reports would be highly valuable.</a:t>
            </a:r>
          </a:p>
          <a:p>
            <a:endParaRPr lang="en-IN" sz="1900" dirty="0"/>
          </a:p>
        </p:txBody>
      </p:sp>
      <p:sp>
        <p:nvSpPr>
          <p:cNvPr id="3" name="Text Placeholder 2">
            <a:extLst>
              <a:ext uri="{FF2B5EF4-FFF2-40B4-BE49-F238E27FC236}">
                <a16:creationId xmlns:a16="http://schemas.microsoft.com/office/drawing/2014/main" id="{760DE6BC-0ED7-0FA6-1EE7-B786EF68E9AC}"/>
              </a:ext>
            </a:extLst>
          </p:cNvPr>
          <p:cNvSpPr>
            <a:spLocks noGrp="1"/>
          </p:cNvSpPr>
          <p:nvPr>
            <p:ph type="body" idx="2"/>
          </p:nvPr>
        </p:nvSpPr>
        <p:spPr>
          <a:xfrm>
            <a:off x="406400" y="152400"/>
            <a:ext cx="9885916" cy="1143000"/>
          </a:xfrm>
        </p:spPr>
        <p:txBody>
          <a:bodyPr/>
          <a:lstStyle/>
          <a:p>
            <a:r>
              <a:rPr lang="en-US" sz="3200" dirty="0"/>
              <a:t>Key Learnings from Customer Interviews</a:t>
            </a:r>
            <a:endParaRPr lang="en-IN" sz="3200" dirty="0"/>
          </a:p>
        </p:txBody>
      </p:sp>
    </p:spTree>
    <p:extLst>
      <p:ext uri="{BB962C8B-B14F-4D97-AF65-F5344CB8AC3E}">
        <p14:creationId xmlns:p14="http://schemas.microsoft.com/office/powerpoint/2010/main" val="4085829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536752-B70F-275D-D3BF-D98B73E96C6D}"/>
              </a:ext>
            </a:extLst>
          </p:cNvPr>
          <p:cNvSpPr>
            <a:spLocks noGrp="1"/>
          </p:cNvSpPr>
          <p:nvPr>
            <p:ph type="body" idx="1"/>
          </p:nvPr>
        </p:nvSpPr>
        <p:spPr>
          <a:xfrm>
            <a:off x="406400" y="1295400"/>
            <a:ext cx="11785600" cy="5275521"/>
          </a:xfrm>
        </p:spPr>
        <p:txBody>
          <a:bodyPr/>
          <a:lstStyle/>
          <a:p>
            <a:pPr>
              <a:buFont typeface="Arial" panose="020B0604020202020204" pitchFamily="34" charset="0"/>
              <a:buChar char="•"/>
            </a:pPr>
            <a:endParaRPr lang="en-US" sz="2400" dirty="0"/>
          </a:p>
          <a:p>
            <a:pPr marL="228600" indent="0"/>
            <a:r>
              <a:rPr lang="en-US" sz="2400" dirty="0"/>
              <a:t>Based on customer feedback, the product idea was refined to include:</a:t>
            </a:r>
          </a:p>
          <a:p>
            <a:pPr marL="228600" indent="0"/>
            <a:endParaRPr lang="en-US" sz="2400" dirty="0"/>
          </a:p>
          <a:p>
            <a:pPr marL="571500" indent="-342900">
              <a:buFont typeface="Arial" panose="020B0604020202020204" pitchFamily="34" charset="0"/>
              <a:buChar char="•"/>
            </a:pPr>
            <a:r>
              <a:rPr lang="en-US" sz="2400" dirty="0"/>
              <a:t>Enhanced audience targeting capabilities</a:t>
            </a:r>
          </a:p>
          <a:p>
            <a:pPr marL="571500" indent="-342900">
              <a:buFont typeface="Arial" panose="020B0604020202020204" pitchFamily="34" charset="0"/>
              <a:buChar char="•"/>
            </a:pPr>
            <a:r>
              <a:rPr lang="en-US" sz="2400" dirty="0"/>
              <a:t>Simplified user interface for easier ad creation</a:t>
            </a:r>
          </a:p>
          <a:p>
            <a:pPr marL="571500" indent="-342900">
              <a:buFont typeface="Arial" panose="020B0604020202020204" pitchFamily="34" charset="0"/>
              <a:buChar char="•"/>
            </a:pPr>
            <a:r>
              <a:rPr lang="en-US" sz="2400" dirty="0"/>
              <a:t>Robust analytics dashboard for performance insights</a:t>
            </a:r>
          </a:p>
          <a:p>
            <a:pPr marL="571500" indent="-342900">
              <a:buFont typeface="Arial" panose="020B0604020202020204" pitchFamily="34" charset="0"/>
              <a:buChar char="•"/>
            </a:pPr>
            <a:r>
              <a:rPr lang="en-US" sz="2400" dirty="0"/>
              <a:t>Seamless integration with popular CRM tools</a:t>
            </a:r>
          </a:p>
          <a:p>
            <a:pPr marL="571500" indent="-342900">
              <a:buFont typeface="Arial" panose="020B0604020202020204" pitchFamily="34" charset="0"/>
              <a:buChar char="•"/>
            </a:pPr>
            <a:r>
              <a:rPr lang="en-US" sz="2400" dirty="0"/>
              <a:t>Localization features for targeting ads geographically</a:t>
            </a:r>
          </a:p>
          <a:p>
            <a:endParaRPr lang="en-IN" sz="2400" dirty="0"/>
          </a:p>
        </p:txBody>
      </p:sp>
      <p:sp>
        <p:nvSpPr>
          <p:cNvPr id="3" name="Text Placeholder 2">
            <a:extLst>
              <a:ext uri="{FF2B5EF4-FFF2-40B4-BE49-F238E27FC236}">
                <a16:creationId xmlns:a16="http://schemas.microsoft.com/office/drawing/2014/main" id="{760DE6BC-0ED7-0FA6-1EE7-B786EF68E9AC}"/>
              </a:ext>
            </a:extLst>
          </p:cNvPr>
          <p:cNvSpPr>
            <a:spLocks noGrp="1"/>
          </p:cNvSpPr>
          <p:nvPr>
            <p:ph type="body" idx="2"/>
          </p:nvPr>
        </p:nvSpPr>
        <p:spPr/>
        <p:txBody>
          <a:bodyPr/>
          <a:lstStyle/>
          <a:p>
            <a:r>
              <a:rPr lang="en-IN" dirty="0"/>
              <a:t>Product Idea Refinement</a:t>
            </a:r>
          </a:p>
        </p:txBody>
      </p:sp>
    </p:spTree>
    <p:extLst>
      <p:ext uri="{BB962C8B-B14F-4D97-AF65-F5344CB8AC3E}">
        <p14:creationId xmlns:p14="http://schemas.microsoft.com/office/powerpoint/2010/main" val="1687275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536752-B70F-275D-D3BF-D98B73E96C6D}"/>
              </a:ext>
            </a:extLst>
          </p:cNvPr>
          <p:cNvSpPr>
            <a:spLocks noGrp="1"/>
          </p:cNvSpPr>
          <p:nvPr>
            <p:ph type="body" idx="1"/>
          </p:nvPr>
        </p:nvSpPr>
        <p:spPr>
          <a:xfrm>
            <a:off x="406400" y="1295400"/>
            <a:ext cx="11785600" cy="5232991"/>
          </a:xfrm>
        </p:spPr>
        <p:txBody>
          <a:bodyPr/>
          <a:lstStyle/>
          <a:p>
            <a:endParaRPr lang="en-US" sz="2400" dirty="0"/>
          </a:p>
          <a:p>
            <a:pPr marL="228600" indent="0"/>
            <a:r>
              <a:rPr lang="en-US" sz="2400" b="1" dirty="0"/>
              <a:t>Product Name</a:t>
            </a:r>
            <a:r>
              <a:rPr lang="en-US" sz="2400" dirty="0"/>
              <a:t>: AdPro SMB</a:t>
            </a:r>
          </a:p>
          <a:p>
            <a:pPr marL="228600" indent="0"/>
            <a:endParaRPr lang="en-US" sz="2400" dirty="0"/>
          </a:p>
          <a:p>
            <a:pPr marL="228600" indent="0"/>
            <a:r>
              <a:rPr lang="en-US" sz="2400" b="1" dirty="0"/>
              <a:t>Description</a:t>
            </a:r>
            <a:r>
              <a:rPr lang="en-US" sz="2400" dirty="0"/>
              <a:t>: An easy-to-use digital marketing platform for SMBs to create, manage, and optimize digital ads. It maximizes reach and return on investment (ROI) with minimal cost by offering advanced targeting tools, a user-friendly interface, integrated analytics, and seamless CRM integration.</a:t>
            </a:r>
          </a:p>
          <a:p>
            <a:pPr marL="228600" indent="0"/>
            <a:endParaRPr lang="en-US" sz="2400" dirty="0"/>
          </a:p>
          <a:p>
            <a:pPr marL="228600" indent="0"/>
            <a:r>
              <a:rPr lang="en-US" sz="2400" b="1" dirty="0"/>
              <a:t>Benefits</a:t>
            </a:r>
            <a:r>
              <a:rPr lang="en-US" sz="2400" dirty="0"/>
              <a:t>: Cost-effective, improves ad reach and engagement, simplifies ad management, and provides valuable insights through analytics.</a:t>
            </a:r>
          </a:p>
          <a:p>
            <a:endParaRPr lang="en-IN" sz="2400" dirty="0"/>
          </a:p>
        </p:txBody>
      </p:sp>
      <p:sp>
        <p:nvSpPr>
          <p:cNvPr id="3" name="Text Placeholder 2">
            <a:extLst>
              <a:ext uri="{FF2B5EF4-FFF2-40B4-BE49-F238E27FC236}">
                <a16:creationId xmlns:a16="http://schemas.microsoft.com/office/drawing/2014/main" id="{760DE6BC-0ED7-0FA6-1EE7-B786EF68E9AC}"/>
              </a:ext>
            </a:extLst>
          </p:cNvPr>
          <p:cNvSpPr>
            <a:spLocks noGrp="1"/>
          </p:cNvSpPr>
          <p:nvPr>
            <p:ph type="body" idx="2"/>
          </p:nvPr>
        </p:nvSpPr>
        <p:spPr/>
        <p:txBody>
          <a:bodyPr/>
          <a:lstStyle/>
          <a:p>
            <a:r>
              <a:rPr lang="en-IN" dirty="0"/>
              <a:t>Final Product Description</a:t>
            </a:r>
          </a:p>
        </p:txBody>
      </p:sp>
    </p:spTree>
    <p:extLst>
      <p:ext uri="{BB962C8B-B14F-4D97-AF65-F5344CB8AC3E}">
        <p14:creationId xmlns:p14="http://schemas.microsoft.com/office/powerpoint/2010/main" val="1082109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536752-B70F-275D-D3BF-D98B73E96C6D}"/>
              </a:ext>
            </a:extLst>
          </p:cNvPr>
          <p:cNvSpPr>
            <a:spLocks noGrp="1"/>
          </p:cNvSpPr>
          <p:nvPr>
            <p:ph type="body" idx="1"/>
          </p:nvPr>
        </p:nvSpPr>
        <p:spPr>
          <a:xfrm>
            <a:off x="406400" y="1295400"/>
            <a:ext cx="5462772" cy="5158563"/>
          </a:xfrm>
        </p:spPr>
        <p:txBody>
          <a:bodyPr/>
          <a:lstStyle/>
          <a:p>
            <a:pPr marL="228600" indent="0"/>
            <a:r>
              <a:rPr lang="en-US" b="1" dirty="0"/>
              <a:t>Target Customer</a:t>
            </a:r>
            <a:r>
              <a:rPr lang="en-US" dirty="0"/>
              <a:t>: SMBs looking for cost-effective digital marketing solutions.</a:t>
            </a:r>
          </a:p>
          <a:p>
            <a:pPr marL="228600" indent="0"/>
            <a:endParaRPr lang="en-US" dirty="0"/>
          </a:p>
          <a:p>
            <a:pPr marL="228600" indent="0"/>
            <a:r>
              <a:rPr lang="en-US" b="1" dirty="0"/>
              <a:t>Underserved Needs</a:t>
            </a:r>
            <a:r>
              <a:rPr lang="en-US" dirty="0"/>
              <a:t>: Effective audience targeting, cost control, simplified ad management, and integration with existing tools.</a:t>
            </a:r>
          </a:p>
          <a:p>
            <a:pPr marL="228600" indent="0"/>
            <a:endParaRPr lang="en-US" dirty="0"/>
          </a:p>
          <a:p>
            <a:pPr marL="228600" indent="0"/>
            <a:r>
              <a:rPr lang="en-US" b="1" dirty="0"/>
              <a:t>Value Proposition</a:t>
            </a:r>
            <a:r>
              <a:rPr lang="en-US" dirty="0"/>
              <a:t>: A cost-effective, user-friendly digital marketing and online advertisement system with advanced targeting and analytics capabilities.</a:t>
            </a:r>
          </a:p>
          <a:p>
            <a:endParaRPr lang="en-IN" dirty="0"/>
          </a:p>
        </p:txBody>
      </p:sp>
      <p:sp>
        <p:nvSpPr>
          <p:cNvPr id="3" name="Text Placeholder 2">
            <a:extLst>
              <a:ext uri="{FF2B5EF4-FFF2-40B4-BE49-F238E27FC236}">
                <a16:creationId xmlns:a16="http://schemas.microsoft.com/office/drawing/2014/main" id="{760DE6BC-0ED7-0FA6-1EE7-B786EF68E9AC}"/>
              </a:ext>
            </a:extLst>
          </p:cNvPr>
          <p:cNvSpPr>
            <a:spLocks noGrp="1"/>
          </p:cNvSpPr>
          <p:nvPr>
            <p:ph type="body" idx="2"/>
          </p:nvPr>
        </p:nvSpPr>
        <p:spPr/>
        <p:txBody>
          <a:bodyPr/>
          <a:lstStyle/>
          <a:p>
            <a:r>
              <a:rPr lang="en-IN" dirty="0"/>
              <a:t>Product-Market Fit Pyramid</a:t>
            </a:r>
          </a:p>
        </p:txBody>
      </p:sp>
      <p:pic>
        <p:nvPicPr>
          <p:cNvPr id="5" name="Picture 4">
            <a:extLst>
              <a:ext uri="{FF2B5EF4-FFF2-40B4-BE49-F238E27FC236}">
                <a16:creationId xmlns:a16="http://schemas.microsoft.com/office/drawing/2014/main" id="{03E69CD8-9E8A-FF53-88B8-FC5A9BE9AF6F}"/>
              </a:ext>
            </a:extLst>
          </p:cNvPr>
          <p:cNvPicPr>
            <a:picLocks noChangeAspect="1"/>
          </p:cNvPicPr>
          <p:nvPr/>
        </p:nvPicPr>
        <p:blipFill>
          <a:blip r:embed="rId2"/>
          <a:stretch>
            <a:fillRect/>
          </a:stretch>
        </p:blipFill>
        <p:spPr>
          <a:xfrm>
            <a:off x="5869172" y="1408778"/>
            <a:ext cx="6322006" cy="3790543"/>
          </a:xfrm>
          <a:prstGeom prst="rect">
            <a:avLst/>
          </a:prstGeom>
        </p:spPr>
      </p:pic>
    </p:spTree>
    <p:extLst>
      <p:ext uri="{BB962C8B-B14F-4D97-AF65-F5344CB8AC3E}">
        <p14:creationId xmlns:p14="http://schemas.microsoft.com/office/powerpoint/2010/main" val="1099856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0DE6BC-0ED7-0FA6-1EE7-B786EF68E9AC}"/>
              </a:ext>
            </a:extLst>
          </p:cNvPr>
          <p:cNvSpPr>
            <a:spLocks noGrp="1"/>
          </p:cNvSpPr>
          <p:nvPr>
            <p:ph type="body" idx="2"/>
          </p:nvPr>
        </p:nvSpPr>
        <p:spPr/>
        <p:txBody>
          <a:bodyPr/>
          <a:lstStyle/>
          <a:p>
            <a:r>
              <a:rPr lang="en-IN" dirty="0"/>
              <a:t>Story Map </a:t>
            </a:r>
          </a:p>
        </p:txBody>
      </p:sp>
      <p:pic>
        <p:nvPicPr>
          <p:cNvPr id="4" name="Picture 3">
            <a:extLst>
              <a:ext uri="{FF2B5EF4-FFF2-40B4-BE49-F238E27FC236}">
                <a16:creationId xmlns:a16="http://schemas.microsoft.com/office/drawing/2014/main" id="{AE8BC391-8694-53F8-1320-C87885A71904}"/>
              </a:ext>
            </a:extLst>
          </p:cNvPr>
          <p:cNvPicPr>
            <a:picLocks noChangeAspect="1"/>
          </p:cNvPicPr>
          <p:nvPr/>
        </p:nvPicPr>
        <p:blipFill>
          <a:blip r:embed="rId2"/>
          <a:stretch>
            <a:fillRect/>
          </a:stretch>
        </p:blipFill>
        <p:spPr>
          <a:xfrm>
            <a:off x="781493" y="1377547"/>
            <a:ext cx="10629014" cy="5184209"/>
          </a:xfrm>
          <a:prstGeom prst="rect">
            <a:avLst/>
          </a:prstGeom>
        </p:spPr>
      </p:pic>
    </p:spTree>
    <p:extLst>
      <p:ext uri="{BB962C8B-B14F-4D97-AF65-F5344CB8AC3E}">
        <p14:creationId xmlns:p14="http://schemas.microsoft.com/office/powerpoint/2010/main" val="3181624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5" name="Google Shape;195;p25"/>
          <p:cNvSpPr txBox="1">
            <a:spLocks noGrp="1"/>
          </p:cNvSpPr>
          <p:nvPr>
            <p:ph type="body" idx="2"/>
          </p:nvPr>
        </p:nvSpPr>
        <p:spPr>
          <a:xfrm>
            <a:off x="1828800" y="152400"/>
            <a:ext cx="6324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70C0"/>
              </a:buClr>
              <a:buSzPts val="3600"/>
              <a:buFont typeface="Arial"/>
              <a:buNone/>
            </a:pPr>
            <a:r>
              <a:rPr lang="en-IN" dirty="0"/>
              <a:t>Business Plan : Canvas</a:t>
            </a:r>
            <a:endParaRPr dirty="0"/>
          </a:p>
        </p:txBody>
      </p:sp>
      <p:pic>
        <p:nvPicPr>
          <p:cNvPr id="4" name="Picture 3" descr="A close-up of a diagram&#10;&#10;Description automatically generated">
            <a:extLst>
              <a:ext uri="{FF2B5EF4-FFF2-40B4-BE49-F238E27FC236}">
                <a16:creationId xmlns:a16="http://schemas.microsoft.com/office/drawing/2014/main" id="{23888EBA-7B8D-60DE-6606-36ECF20B69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7089" y="1295400"/>
            <a:ext cx="8937822" cy="5250632"/>
          </a:xfrm>
          <a:prstGeom prst="rect">
            <a:avLst/>
          </a:prstGeom>
        </p:spPr>
      </p:pic>
    </p:spTree>
    <p:extLst>
      <p:ext uri="{BB962C8B-B14F-4D97-AF65-F5344CB8AC3E}">
        <p14:creationId xmlns:p14="http://schemas.microsoft.com/office/powerpoint/2010/main" val="2668682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536752-B70F-275D-D3BF-D98B73E96C6D}"/>
              </a:ext>
            </a:extLst>
          </p:cNvPr>
          <p:cNvSpPr>
            <a:spLocks noGrp="1"/>
          </p:cNvSpPr>
          <p:nvPr>
            <p:ph type="body" idx="1"/>
          </p:nvPr>
        </p:nvSpPr>
        <p:spPr>
          <a:xfrm>
            <a:off x="406400" y="1295400"/>
            <a:ext cx="11785600" cy="5275521"/>
          </a:xfrm>
        </p:spPr>
        <p:txBody>
          <a:bodyPr/>
          <a:lstStyle/>
          <a:p>
            <a:pPr marL="228600" indent="0"/>
            <a:r>
              <a:rPr lang="en-US" sz="2150" b="1" dirty="0"/>
              <a:t>Strategic Integration:</a:t>
            </a:r>
            <a:r>
              <a:rPr lang="en-US" sz="2150" dirty="0"/>
              <a:t> A successful digital marketing strategy requires the integration of various tools and platforms. This unified approach ensures consistent messaging and more effective campaign execution.</a:t>
            </a:r>
          </a:p>
          <a:p>
            <a:pPr marL="228600" indent="0"/>
            <a:r>
              <a:rPr lang="en-US" sz="2150" b="1" dirty="0"/>
              <a:t>Consumer-Centric Approach:</a:t>
            </a:r>
            <a:r>
              <a:rPr lang="en-US" sz="2150" dirty="0"/>
              <a:t> Understanding and adapting to consumer behavior is paramount. Personalized and targeted campaigns based on consumer data significantly enhance engagement and conversion rates.</a:t>
            </a:r>
          </a:p>
          <a:p>
            <a:pPr marL="228600" indent="0"/>
            <a:r>
              <a:rPr lang="en-US" sz="2150" b="1" dirty="0"/>
              <a:t>Data-Driven Decision Making:</a:t>
            </a:r>
            <a:r>
              <a:rPr lang="en-US" sz="2150" dirty="0"/>
              <a:t> The importance of real-time analytics and data cannot be overstated. Continuous measurement and analysis allow businesses to make informed decisions, optimize their strategies, and achieve better results.</a:t>
            </a:r>
          </a:p>
          <a:p>
            <a:pPr marL="228600" indent="0"/>
            <a:r>
              <a:rPr lang="en-US" sz="2150" b="1" dirty="0"/>
              <a:t>Adoption of Advanced Technologies:</a:t>
            </a:r>
            <a:r>
              <a:rPr lang="en-US" sz="2150" dirty="0"/>
              <a:t> AI and machine learning are reshaping digital marketing, providing deeper insights, improved targeting, and more efficient resource allocation.</a:t>
            </a:r>
          </a:p>
          <a:p>
            <a:pPr marL="228600" indent="0"/>
            <a:r>
              <a:rPr lang="en-US" sz="2150" b="1" dirty="0"/>
              <a:t>Future-Ready Strategies:</a:t>
            </a:r>
            <a:r>
              <a:rPr lang="en-US" sz="2150" dirty="0"/>
              <a:t> Staying updated with trends such as video marketing and AI-driven personalization is essential for maintaining a competitive edge in the fast-evolving digital landscape.</a:t>
            </a:r>
          </a:p>
        </p:txBody>
      </p:sp>
      <p:sp>
        <p:nvSpPr>
          <p:cNvPr id="3" name="Text Placeholder 2">
            <a:extLst>
              <a:ext uri="{FF2B5EF4-FFF2-40B4-BE49-F238E27FC236}">
                <a16:creationId xmlns:a16="http://schemas.microsoft.com/office/drawing/2014/main" id="{760DE6BC-0ED7-0FA6-1EE7-B786EF68E9AC}"/>
              </a:ext>
            </a:extLst>
          </p:cNvPr>
          <p:cNvSpPr>
            <a:spLocks noGrp="1"/>
          </p:cNvSpPr>
          <p:nvPr>
            <p:ph type="body" idx="2"/>
          </p:nvPr>
        </p:nvSpPr>
        <p:spPr/>
        <p:txBody>
          <a:bodyPr/>
          <a:lstStyle/>
          <a:p>
            <a:pPr marL="457200" marR="0" lvl="0" indent="-228600" algn="l" defTabSz="914400" rtl="0" eaLnBrk="1" fontAlgn="auto" latinLnBrk="0" hangingPunct="1">
              <a:lnSpc>
                <a:spcPct val="100000"/>
              </a:lnSpc>
              <a:spcBef>
                <a:spcPts val="0"/>
              </a:spcBef>
              <a:spcAft>
                <a:spcPts val="0"/>
              </a:spcAft>
              <a:buClr>
                <a:srgbClr val="0070C0"/>
              </a:buClr>
              <a:buSzPts val="3600"/>
              <a:buFont typeface="Arial"/>
              <a:buNone/>
              <a:tabLst/>
              <a:defRPr/>
            </a:pPr>
            <a:r>
              <a:rPr kumimoji="0" lang="en-US" sz="2800" b="1" i="0" u="none" strike="noStrike" kern="0" cap="none" spc="0" normalizeH="0" baseline="0" noProof="0" dirty="0">
                <a:ln>
                  <a:noFill/>
                </a:ln>
                <a:solidFill>
                  <a:srgbClr val="0070C0"/>
                </a:solidFill>
                <a:effectLst/>
                <a:uLnTx/>
                <a:uFillTx/>
                <a:latin typeface="Arial"/>
                <a:cs typeface="Arial"/>
                <a:sym typeface="Arial"/>
              </a:rPr>
              <a:t>Key Learnings : Harmalkar Rahul Rajan </a:t>
            </a:r>
            <a:r>
              <a:rPr kumimoji="0" lang="en-US" sz="2800" b="1" i="0" u="none" strike="noStrike" kern="0" cap="none" spc="0" normalizeH="0" baseline="0" noProof="0" dirty="0" err="1">
                <a:ln>
                  <a:noFill/>
                </a:ln>
                <a:solidFill>
                  <a:srgbClr val="0070C0"/>
                </a:solidFill>
                <a:effectLst/>
                <a:uLnTx/>
                <a:uFillTx/>
                <a:latin typeface="Arial"/>
                <a:cs typeface="Arial"/>
                <a:sym typeface="Arial"/>
              </a:rPr>
              <a:t>Sayali</a:t>
            </a:r>
            <a:endParaRPr kumimoji="0" lang="en-IN" sz="2800" b="1" i="0" u="none" strike="noStrike" kern="0" cap="none" spc="0" normalizeH="0" baseline="0" noProof="0" dirty="0">
              <a:ln>
                <a:noFill/>
              </a:ln>
              <a:solidFill>
                <a:srgbClr val="0070C0"/>
              </a:solidFill>
              <a:effectLst/>
              <a:uLnTx/>
              <a:uFillTx/>
              <a:latin typeface="Arial"/>
              <a:cs typeface="Arial"/>
              <a:sym typeface="Arial"/>
            </a:endParaRPr>
          </a:p>
        </p:txBody>
      </p:sp>
    </p:spTree>
    <p:extLst>
      <p:ext uri="{BB962C8B-B14F-4D97-AF65-F5344CB8AC3E}">
        <p14:creationId xmlns:p14="http://schemas.microsoft.com/office/powerpoint/2010/main" val="2157047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5EA8BA-E9DD-66C9-9ABE-BF8887D72E72}"/>
              </a:ext>
            </a:extLst>
          </p:cNvPr>
          <p:cNvSpPr>
            <a:spLocks noGrp="1"/>
          </p:cNvSpPr>
          <p:nvPr>
            <p:ph type="body" idx="2"/>
          </p:nvPr>
        </p:nvSpPr>
        <p:spPr/>
        <p:txBody>
          <a:bodyPr/>
          <a:lstStyle/>
          <a:p>
            <a:r>
              <a:rPr lang="en-IN" dirty="0"/>
              <a:t>Conclusion</a:t>
            </a:r>
          </a:p>
        </p:txBody>
      </p:sp>
      <p:sp>
        <p:nvSpPr>
          <p:cNvPr id="7" name="Content Placeholder 2"/>
          <p:cNvSpPr>
            <a:spLocks noGrp="1"/>
          </p:cNvSpPr>
          <p:nvPr>
            <p:ph type="body" idx="1"/>
          </p:nvPr>
        </p:nvSpPr>
        <p:spPr>
          <a:xfrm>
            <a:off x="406400" y="1295400"/>
            <a:ext cx="11785600" cy="5254256"/>
          </a:xfrm>
        </p:spPr>
        <p:txBody>
          <a:bodyPr>
            <a:noAutofit/>
          </a:bodyPr>
          <a:lstStyle/>
          <a:p>
            <a:pPr marL="228600" indent="0">
              <a:lnSpc>
                <a:spcPct val="90000"/>
              </a:lnSpc>
            </a:pPr>
            <a:r>
              <a:rPr lang="en-US" sz="1970" dirty="0"/>
              <a:t>	Digital marketing and online advertisement systems are essential components of modern business strategies. They enable companies to reach a global audience, engage customers effectively, and drive growth. This presentation highlighted the key aspects of digital marketing, including its core components like SEO, SEM, social media marketing, and content marketing. It also covered various types of online advertisement systems, such as PPC, display ads, and social media ads, which play a crucial role in enhancing brand visibility and driving conversions.</a:t>
            </a:r>
          </a:p>
          <a:p>
            <a:pPr marL="228600" indent="0">
              <a:lnSpc>
                <a:spcPct val="90000"/>
              </a:lnSpc>
            </a:pPr>
            <a:r>
              <a:rPr lang="en-US" sz="1970" dirty="0"/>
              <a:t>	The discussion emphasized the challenges faced by marketers, such as competition, ad saturation, and the complexity of measuring ROI. These challenges underline the importance of advanced targeting, personalization, and the integration of new technologies like AI and machine learning in online advertising. Additionally, the presentation explored the significance of cross-platform integration, ensuring that marketing efforts are consistent across all digital channels.</a:t>
            </a:r>
          </a:p>
          <a:p>
            <a:pPr marL="228600" indent="0">
              <a:lnSpc>
                <a:spcPct val="90000"/>
              </a:lnSpc>
            </a:pPr>
            <a:r>
              <a:rPr lang="en-US" sz="1970" dirty="0"/>
              <a:t>	The future of digital marketing will be shaped by emerging trends, including increased personalization, the growth of video marketing, and the use of AI to predict consumer behavior. Marketers must stay ahead of these trends to maintain a competitive edge. </a:t>
            </a:r>
          </a:p>
          <a:p>
            <a:pPr marL="228600" indent="0">
              <a:lnSpc>
                <a:spcPct val="90000"/>
              </a:lnSpc>
            </a:pPr>
            <a:r>
              <a:rPr lang="en-US" sz="1970" dirty="0"/>
              <a:t>	Overall, the key to successful digital marketing lies in understanding the digital landscape, effectively targeting and engaging the audience, and continuously adapting to the evolving market dynamics. By leveraging data-driven insights and advanced technologies, businesses can create more effective campaigns, improve customer experiences, and achieve better outcomes in the digital space.</a:t>
            </a:r>
          </a:p>
        </p:txBody>
      </p:sp>
    </p:spTree>
    <p:extLst>
      <p:ext uri="{BB962C8B-B14F-4D97-AF65-F5344CB8AC3E}">
        <p14:creationId xmlns:p14="http://schemas.microsoft.com/office/powerpoint/2010/main" val="2198177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05EC59-B61F-14A8-5F49-03284A97CB06}"/>
              </a:ext>
            </a:extLst>
          </p:cNvPr>
          <p:cNvSpPr>
            <a:spLocks noGrp="1"/>
          </p:cNvSpPr>
          <p:nvPr>
            <p:ph type="body" idx="2"/>
          </p:nvPr>
        </p:nvSpPr>
        <p:spPr/>
        <p:txBody>
          <a:bodyPr/>
          <a:lstStyle/>
          <a:p>
            <a:r>
              <a:rPr lang="en-US" dirty="0"/>
              <a:t>Hand Drawn Sketch by Team​</a:t>
            </a:r>
            <a:endParaRPr lang="en-IN" dirty="0"/>
          </a:p>
        </p:txBody>
      </p:sp>
      <p:pic>
        <p:nvPicPr>
          <p:cNvPr id="5" name="Picture 4" descr="A white paper with writing on it&#10;&#10;Description automatically generated">
            <a:extLst>
              <a:ext uri="{FF2B5EF4-FFF2-40B4-BE49-F238E27FC236}">
                <a16:creationId xmlns:a16="http://schemas.microsoft.com/office/drawing/2014/main" id="{57627133-AAD1-4AB7-EE45-6991538F4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2437" y="1370424"/>
            <a:ext cx="6507125" cy="5487576"/>
          </a:xfrm>
          <a:prstGeom prst="rect">
            <a:avLst/>
          </a:prstGeom>
        </p:spPr>
      </p:pic>
    </p:spTree>
    <p:extLst>
      <p:ext uri="{BB962C8B-B14F-4D97-AF65-F5344CB8AC3E}">
        <p14:creationId xmlns:p14="http://schemas.microsoft.com/office/powerpoint/2010/main" val="3939532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0DE6BC-0ED7-0FA6-1EE7-B786EF68E9AC}"/>
              </a:ext>
            </a:extLst>
          </p:cNvPr>
          <p:cNvSpPr>
            <a:spLocks noGrp="1"/>
          </p:cNvSpPr>
          <p:nvPr>
            <p:ph type="body" idx="2"/>
          </p:nvPr>
        </p:nvSpPr>
        <p:spPr/>
        <p:txBody>
          <a:bodyPr/>
          <a:lstStyle/>
          <a:p>
            <a:r>
              <a:rPr lang="en-US" dirty="0"/>
              <a:t>Introduction</a:t>
            </a:r>
            <a:endParaRPr lang="en-IN" dirty="0"/>
          </a:p>
        </p:txBody>
      </p:sp>
      <p:sp>
        <p:nvSpPr>
          <p:cNvPr id="5" name="Rectangle 2">
            <a:extLst>
              <a:ext uri="{FF2B5EF4-FFF2-40B4-BE49-F238E27FC236}">
                <a16:creationId xmlns:a16="http://schemas.microsoft.com/office/drawing/2014/main" id="{BD474B41-69EC-7AA2-678F-F8DCD6DFB772}"/>
              </a:ext>
            </a:extLst>
          </p:cNvPr>
          <p:cNvSpPr>
            <a:spLocks noGrp="1" noChangeArrowheads="1"/>
          </p:cNvSpPr>
          <p:nvPr>
            <p:ph type="body" idx="1"/>
          </p:nvPr>
        </p:nvSpPr>
        <p:spPr bwMode="auto">
          <a:xfrm>
            <a:off x="406400" y="1295400"/>
            <a:ext cx="11661553"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	Digital marketing connects with audiences across multiple online platforms like social media, search engines, email, and websites, ensuring businesses engage with consumers where they are most active.</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	It allows marketers to target specific audiences based on demographics, interests, and behaviors, ensuring ads reach the most relevant groups.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	Digital marketing provides real-time analytics on campaign performance, allowing marketers to quickly adjust strategies based on metrics like impressions, click-through rates, and conversions.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	Digital platforms offer flexible budgeting and bidding options, making it more affordable and efficient compared to traditional media.</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	Digital marketing enables personalized content delivery and ongoing optimization through A/B testing, leading to higher engagement and improved conversion rates.</a:t>
            </a:r>
          </a:p>
        </p:txBody>
      </p:sp>
    </p:spTree>
    <p:extLst>
      <p:ext uri="{BB962C8B-B14F-4D97-AF65-F5344CB8AC3E}">
        <p14:creationId xmlns:p14="http://schemas.microsoft.com/office/powerpoint/2010/main" val="3663892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D8D928-DC88-E80F-3BA4-A057325E14CE}"/>
              </a:ext>
            </a:extLst>
          </p:cNvPr>
          <p:cNvSpPr>
            <a:spLocks noGrp="1"/>
          </p:cNvSpPr>
          <p:nvPr>
            <p:ph type="body" idx="1"/>
          </p:nvPr>
        </p:nvSpPr>
        <p:spPr>
          <a:xfrm>
            <a:off x="0" y="1295400"/>
            <a:ext cx="12192000" cy="5562600"/>
          </a:xfrm>
        </p:spPr>
        <p:txBody>
          <a:bodyPr/>
          <a:lstStyle/>
          <a:p>
            <a:pPr rtl="0" fontAlgn="base">
              <a:lnSpc>
                <a:spcPts val="1875"/>
              </a:lnSpc>
            </a:pPr>
            <a:endParaRPr lang="en-US" sz="1800" b="1" i="0" u="none" strike="noStrike" dirty="0">
              <a:solidFill>
                <a:srgbClr val="000000"/>
              </a:solidFill>
              <a:effectLst/>
              <a:latin typeface="Aptos" panose="020B0004020202020204" pitchFamily="34" charset="0"/>
            </a:endParaRPr>
          </a:p>
          <a:p>
            <a:pPr rtl="0" fontAlgn="base">
              <a:lnSpc>
                <a:spcPts val="1875"/>
              </a:lnSpc>
            </a:pPr>
            <a:endParaRPr lang="en-US" sz="1800" b="1" dirty="0">
              <a:solidFill>
                <a:srgbClr val="000000"/>
              </a:solidFill>
              <a:latin typeface="Aptos" panose="020B0004020202020204" pitchFamily="34" charset="0"/>
            </a:endParaRPr>
          </a:p>
          <a:p>
            <a:pPr rtl="0" fontAlgn="base">
              <a:lnSpc>
                <a:spcPts val="1875"/>
              </a:lnSpc>
            </a:pPr>
            <a:r>
              <a:rPr lang="en-US" sz="1800" b="1" i="0" u="none" strike="noStrike" dirty="0">
                <a:solidFill>
                  <a:srgbClr val="000000"/>
                </a:solidFill>
                <a:effectLst/>
                <a:latin typeface="Aptos" panose="020B0004020202020204" pitchFamily="34" charset="0"/>
              </a:rPr>
              <a:t>Introduction to DMOAS</a:t>
            </a:r>
            <a:r>
              <a:rPr lang="en-US" sz="1800" b="0" i="0" dirty="0">
                <a:solidFill>
                  <a:srgbClr val="000000"/>
                </a:solidFill>
                <a:effectLst/>
                <a:latin typeface="Aptos" panose="020B0004020202020204" pitchFamily="34" charset="0"/>
              </a:rPr>
              <a:t>​</a:t>
            </a:r>
            <a:endParaRPr lang="en-US" b="0" i="0" dirty="0">
              <a:solidFill>
                <a:srgbClr val="000000"/>
              </a:solidFill>
              <a:effectLst/>
              <a:latin typeface="Segoe UI" panose="020B0502040204020203" pitchFamily="34" charset="0"/>
            </a:endParaRPr>
          </a:p>
          <a:p>
            <a:pPr rtl="0" fontAlgn="base">
              <a:lnSpc>
                <a:spcPts val="1725"/>
              </a:lnSpc>
              <a:buFont typeface="Arial" panose="020B0604020202020204" pitchFamily="34" charset="0"/>
              <a:buChar char="•"/>
            </a:pPr>
            <a:r>
              <a:rPr lang="en-US" sz="1800" b="1" i="0" u="none" strike="noStrike" dirty="0">
                <a:solidFill>
                  <a:srgbClr val="000000"/>
                </a:solidFill>
                <a:effectLst/>
                <a:latin typeface="Aptos" panose="020B0004020202020204" pitchFamily="34" charset="0"/>
              </a:rPr>
              <a:t>Overview:</a:t>
            </a:r>
            <a:r>
              <a:rPr lang="en-US" sz="1800" b="0" i="0" dirty="0">
                <a:solidFill>
                  <a:srgbClr val="000000"/>
                </a:solidFill>
                <a:effectLst/>
                <a:latin typeface="Aptos" panose="020B0004020202020204" pitchFamily="34" charset="0"/>
              </a:rPr>
              <a:t>​</a:t>
            </a:r>
            <a:endParaRPr lang="en-US" b="0" i="0" dirty="0">
              <a:solidFill>
                <a:srgbClr val="000000"/>
              </a:solidFill>
              <a:effectLst/>
              <a:latin typeface="Arial" panose="020B0604020202020204" pitchFamily="34" charset="0"/>
            </a:endParaRPr>
          </a:p>
          <a:p>
            <a:pPr rtl="0" fontAlgn="base">
              <a:lnSpc>
                <a:spcPts val="1575"/>
              </a:lnSpc>
            </a:pPr>
            <a:r>
              <a:rPr lang="en-US" sz="1800" b="0" i="1" u="none" strike="noStrike" dirty="0">
                <a:solidFill>
                  <a:srgbClr val="000000"/>
                </a:solidFill>
                <a:effectLst/>
                <a:latin typeface="Aptos" panose="020B0004020202020204" pitchFamily="34" charset="0"/>
              </a:rPr>
              <a:t>The Digital Marketing and Online Advertisement System (DMOAS)</a:t>
            </a:r>
            <a:r>
              <a:rPr lang="en-US" sz="1800" b="0" i="0" u="none" strike="noStrike" dirty="0">
                <a:solidFill>
                  <a:srgbClr val="000000"/>
                </a:solidFill>
                <a:effectLst/>
                <a:latin typeface="Aptos" panose="020B0004020202020204" pitchFamily="34" charset="0"/>
              </a:rPr>
              <a:t> is a unified platform designed to streamline ad campaign management, audience targeting, and performance analysis.</a:t>
            </a:r>
            <a:r>
              <a:rPr lang="en-US" sz="1800" b="0" i="0" dirty="0">
                <a:solidFill>
                  <a:srgbClr val="000000"/>
                </a:solidFill>
                <a:effectLst/>
                <a:latin typeface="Aptos" panose="020B0004020202020204" pitchFamily="34" charset="0"/>
              </a:rPr>
              <a:t>​</a:t>
            </a:r>
            <a:endParaRPr lang="en-US" b="0" i="0" dirty="0">
              <a:solidFill>
                <a:srgbClr val="000000"/>
              </a:solidFill>
              <a:effectLst/>
              <a:latin typeface="Segoe UI" panose="020B0502040204020203" pitchFamily="34" charset="0"/>
            </a:endParaRPr>
          </a:p>
          <a:p>
            <a:pPr rtl="0" fontAlgn="base">
              <a:lnSpc>
                <a:spcPts val="1875"/>
              </a:lnSpc>
            </a:pPr>
            <a:r>
              <a:rPr lang="en-US" sz="1800" b="0" i="0" dirty="0">
                <a:solidFill>
                  <a:srgbClr val="000000"/>
                </a:solidFill>
                <a:effectLst/>
                <a:latin typeface="Aptos" panose="020B0004020202020204" pitchFamily="34" charset="0"/>
              </a:rPr>
              <a:t>​</a:t>
            </a:r>
          </a:p>
          <a:p>
            <a:pPr rtl="0" fontAlgn="base">
              <a:lnSpc>
                <a:spcPts val="1875"/>
              </a:lnSpc>
            </a:pPr>
            <a:endParaRPr lang="en-US" b="0" i="0" dirty="0">
              <a:solidFill>
                <a:srgbClr val="000000"/>
              </a:solidFill>
              <a:effectLst/>
              <a:latin typeface="Segoe UI" panose="020B0502040204020203" pitchFamily="34" charset="0"/>
            </a:endParaRPr>
          </a:p>
          <a:p>
            <a:pPr rtl="0" fontAlgn="base">
              <a:lnSpc>
                <a:spcPts val="1725"/>
              </a:lnSpc>
              <a:buFont typeface="Arial" panose="020B0604020202020204" pitchFamily="34" charset="0"/>
              <a:buChar char="•"/>
            </a:pPr>
            <a:r>
              <a:rPr lang="en-US" sz="1800" b="1" i="0" u="none" strike="noStrike" dirty="0">
                <a:solidFill>
                  <a:srgbClr val="000000"/>
                </a:solidFill>
                <a:effectLst/>
                <a:latin typeface="Aptos" panose="020B0004020202020204" pitchFamily="34" charset="0"/>
              </a:rPr>
              <a:t>Purpose:</a:t>
            </a:r>
            <a:r>
              <a:rPr lang="en-US" sz="1800" b="0" i="0" dirty="0">
                <a:solidFill>
                  <a:srgbClr val="000000"/>
                </a:solidFill>
                <a:effectLst/>
                <a:latin typeface="Aptos" panose="020B0004020202020204" pitchFamily="34" charset="0"/>
              </a:rPr>
              <a:t>​</a:t>
            </a:r>
            <a:endParaRPr lang="en-US" b="0" i="0" dirty="0">
              <a:solidFill>
                <a:srgbClr val="000000"/>
              </a:solidFill>
              <a:effectLst/>
              <a:latin typeface="Arial" panose="020B0604020202020204" pitchFamily="34" charset="0"/>
            </a:endParaRPr>
          </a:p>
          <a:p>
            <a:pPr rtl="0" fontAlgn="base">
              <a:lnSpc>
                <a:spcPts val="1575"/>
              </a:lnSpc>
            </a:pPr>
            <a:r>
              <a:rPr lang="en-US" sz="1800" b="0" i="0" u="none" strike="noStrike" dirty="0">
                <a:solidFill>
                  <a:srgbClr val="000000"/>
                </a:solidFill>
                <a:effectLst/>
                <a:latin typeface="Aptos" panose="020B0004020202020204" pitchFamily="34" charset="0"/>
              </a:rPr>
              <a:t>To manage, optimize, and analyze digital ad campaigns across various channels, improving marketing efficiency and impact.</a:t>
            </a:r>
            <a:endParaRPr lang="en-US" b="0" i="0" dirty="0">
              <a:solidFill>
                <a:srgbClr val="000000"/>
              </a:solidFill>
              <a:effectLst/>
              <a:latin typeface="Segoe UI" panose="020B0502040204020203" pitchFamily="34" charset="0"/>
            </a:endParaRPr>
          </a:p>
        </p:txBody>
      </p:sp>
      <p:sp>
        <p:nvSpPr>
          <p:cNvPr id="3" name="Text Placeholder 2">
            <a:extLst>
              <a:ext uri="{FF2B5EF4-FFF2-40B4-BE49-F238E27FC236}">
                <a16:creationId xmlns:a16="http://schemas.microsoft.com/office/drawing/2014/main" id="{15BDD4FF-2420-7259-ECD3-E5E6279DCE9F}"/>
              </a:ext>
            </a:extLst>
          </p:cNvPr>
          <p:cNvSpPr>
            <a:spLocks noGrp="1"/>
          </p:cNvSpPr>
          <p:nvPr>
            <p:ph type="body" idx="2"/>
          </p:nvPr>
        </p:nvSpPr>
        <p:spPr/>
        <p:txBody>
          <a:bodyPr/>
          <a:lstStyle/>
          <a:p>
            <a:r>
              <a:rPr lang="en-IN" dirty="0"/>
              <a:t>Summary</a:t>
            </a:r>
          </a:p>
        </p:txBody>
      </p:sp>
    </p:spTree>
    <p:extLst>
      <p:ext uri="{BB962C8B-B14F-4D97-AF65-F5344CB8AC3E}">
        <p14:creationId xmlns:p14="http://schemas.microsoft.com/office/powerpoint/2010/main" val="1512140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06DD6B-8A08-88CF-04BB-57E6D584B09C}"/>
              </a:ext>
            </a:extLst>
          </p:cNvPr>
          <p:cNvPicPr>
            <a:picLocks noChangeAspect="1"/>
          </p:cNvPicPr>
          <p:nvPr/>
        </p:nvPicPr>
        <p:blipFill>
          <a:blip r:embed="rId2"/>
          <a:stretch>
            <a:fillRect/>
          </a:stretch>
        </p:blipFill>
        <p:spPr>
          <a:xfrm>
            <a:off x="0" y="10610"/>
            <a:ext cx="12192000" cy="6836780"/>
          </a:xfrm>
          <a:prstGeom prst="rect">
            <a:avLst/>
          </a:prstGeom>
        </p:spPr>
      </p:pic>
    </p:spTree>
    <p:extLst>
      <p:ext uri="{BB962C8B-B14F-4D97-AF65-F5344CB8AC3E}">
        <p14:creationId xmlns:p14="http://schemas.microsoft.com/office/powerpoint/2010/main" val="123538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536752-B70F-275D-D3BF-D98B73E96C6D}"/>
              </a:ext>
            </a:extLst>
          </p:cNvPr>
          <p:cNvSpPr>
            <a:spLocks noGrp="1"/>
          </p:cNvSpPr>
          <p:nvPr>
            <p:ph type="body" idx="1"/>
          </p:nvPr>
        </p:nvSpPr>
        <p:spPr>
          <a:xfrm>
            <a:off x="406400" y="1295400"/>
            <a:ext cx="11785600" cy="5211726"/>
          </a:xfrm>
        </p:spPr>
        <p:txBody>
          <a:bodyPr/>
          <a:lstStyle/>
          <a:p>
            <a:pPr marL="228600" indent="0"/>
            <a:r>
              <a:rPr lang="en-US" sz="2400" b="1" dirty="0"/>
              <a:t>Target Market</a:t>
            </a:r>
            <a:r>
              <a:rPr lang="en-US" sz="2400" dirty="0"/>
              <a:t>: Small to medium-sized businesses (SMBs) looking to increase their online presence.</a:t>
            </a:r>
          </a:p>
          <a:p>
            <a:pPr>
              <a:buFont typeface="Arial" panose="020B0604020202020204" pitchFamily="34" charset="0"/>
              <a:buChar char="•"/>
            </a:pPr>
            <a:endParaRPr lang="en-US" sz="2400" dirty="0"/>
          </a:p>
          <a:p>
            <a:pPr marL="228600" indent="0"/>
            <a:r>
              <a:rPr lang="en-US" sz="2400" b="1" dirty="0"/>
              <a:t>Pain Points</a:t>
            </a:r>
            <a:r>
              <a:rPr lang="en-US" sz="2400" dirty="0"/>
              <a:t>: Difficulty in reaching the right audience, managing digital ads effectively, and high costs of advertising.</a:t>
            </a:r>
          </a:p>
          <a:p>
            <a:pPr>
              <a:buFont typeface="Arial" panose="020B0604020202020204" pitchFamily="34" charset="0"/>
              <a:buChar char="•"/>
            </a:pPr>
            <a:endParaRPr lang="en-US" sz="2400" dirty="0"/>
          </a:p>
          <a:p>
            <a:pPr marL="228600" indent="0"/>
            <a:r>
              <a:rPr lang="en-US" sz="2400" b="1" dirty="0"/>
              <a:t>Product Idea</a:t>
            </a:r>
            <a:r>
              <a:rPr lang="en-US" sz="2400" dirty="0"/>
              <a:t>: A digital marketing and online advertisement platform specifically designed for SMBs, offering cost-effective and targeted advertising solutions.</a:t>
            </a:r>
          </a:p>
          <a:p>
            <a:endParaRPr lang="en-IN" dirty="0"/>
          </a:p>
        </p:txBody>
      </p:sp>
      <p:sp>
        <p:nvSpPr>
          <p:cNvPr id="3" name="Text Placeholder 2">
            <a:extLst>
              <a:ext uri="{FF2B5EF4-FFF2-40B4-BE49-F238E27FC236}">
                <a16:creationId xmlns:a16="http://schemas.microsoft.com/office/drawing/2014/main" id="{760DE6BC-0ED7-0FA6-1EE7-B786EF68E9AC}"/>
              </a:ext>
            </a:extLst>
          </p:cNvPr>
          <p:cNvSpPr>
            <a:spLocks noGrp="1"/>
          </p:cNvSpPr>
          <p:nvPr>
            <p:ph type="body" idx="2"/>
          </p:nvPr>
        </p:nvSpPr>
        <p:spPr/>
        <p:txBody>
          <a:bodyPr/>
          <a:lstStyle/>
          <a:p>
            <a:r>
              <a:rPr lang="en-IN" dirty="0"/>
              <a:t>Product Opportunity</a:t>
            </a:r>
          </a:p>
        </p:txBody>
      </p:sp>
    </p:spTree>
    <p:extLst>
      <p:ext uri="{BB962C8B-B14F-4D97-AF65-F5344CB8AC3E}">
        <p14:creationId xmlns:p14="http://schemas.microsoft.com/office/powerpoint/2010/main" val="4278204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0DE6BC-0ED7-0FA6-1EE7-B786EF68E9AC}"/>
              </a:ext>
            </a:extLst>
          </p:cNvPr>
          <p:cNvSpPr>
            <a:spLocks noGrp="1"/>
          </p:cNvSpPr>
          <p:nvPr>
            <p:ph type="body" idx="2"/>
          </p:nvPr>
        </p:nvSpPr>
        <p:spPr/>
        <p:txBody>
          <a:bodyPr/>
          <a:lstStyle/>
          <a:p>
            <a:r>
              <a:rPr lang="en-IN" dirty="0"/>
              <a:t>Proposed Digital Marketing Platform</a:t>
            </a:r>
          </a:p>
        </p:txBody>
      </p:sp>
      <p:sp>
        <p:nvSpPr>
          <p:cNvPr id="4" name="Rectangle 1">
            <a:extLst>
              <a:ext uri="{FF2B5EF4-FFF2-40B4-BE49-F238E27FC236}">
                <a16:creationId xmlns:a16="http://schemas.microsoft.com/office/drawing/2014/main" id="{5C2DFFFB-87A9-F7C4-419A-94E1605C2E20}"/>
              </a:ext>
            </a:extLst>
          </p:cNvPr>
          <p:cNvSpPr>
            <a:spLocks noGrp="1" noChangeArrowheads="1"/>
          </p:cNvSpPr>
          <p:nvPr>
            <p:ph type="body" idx="1"/>
          </p:nvPr>
        </p:nvSpPr>
        <p:spPr bwMode="auto">
          <a:xfrm>
            <a:off x="406400" y="1295400"/>
            <a:ext cx="117856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Ad Creation Tools</a:t>
            </a:r>
            <a:r>
              <a:rPr kumimoji="0" lang="en-US" altLang="en-US" sz="2400" b="0" i="0" u="none" strike="noStrike" cap="none" normalizeH="0" baseline="0" dirty="0">
                <a:ln>
                  <a:noFill/>
                </a:ln>
                <a:solidFill>
                  <a:schemeClr val="tx1"/>
                </a:solidFill>
                <a:effectLst/>
                <a:latin typeface="Arial" panose="020B0604020202020204" pitchFamily="34" charset="0"/>
              </a:rPr>
              <a:t>: Easy-to-use tools that allow SMBs to create engaging digital ads.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Audience Targeting</a:t>
            </a:r>
            <a:r>
              <a:rPr kumimoji="0" lang="en-US" altLang="en-US" sz="2400" b="0" i="0" u="none" strike="noStrike" cap="none" normalizeH="0" baseline="0" dirty="0">
                <a:ln>
                  <a:noFill/>
                </a:ln>
                <a:solidFill>
                  <a:schemeClr val="tx1"/>
                </a:solidFill>
                <a:effectLst/>
                <a:latin typeface="Arial" panose="020B0604020202020204" pitchFamily="34" charset="0"/>
              </a:rPr>
              <a:t>: Advanced targeting options to ensure ads are shown to the most relevant audience.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Performance Analytics</a:t>
            </a:r>
            <a:r>
              <a:rPr kumimoji="0" lang="en-US" altLang="en-US" sz="2400" b="0" i="0" u="none" strike="noStrike" cap="none" normalizeH="0" baseline="0" dirty="0">
                <a:ln>
                  <a:noFill/>
                </a:ln>
                <a:solidFill>
                  <a:schemeClr val="tx1"/>
                </a:solidFill>
                <a:effectLst/>
                <a:latin typeface="Arial" panose="020B0604020202020204" pitchFamily="34" charset="0"/>
              </a:rPr>
              <a:t>: Insights into ad performance to help optimize campaigns for better results.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Budget Management</a:t>
            </a:r>
            <a:r>
              <a:rPr kumimoji="0" lang="en-US" altLang="en-US" sz="2400" b="0" i="0" u="none" strike="noStrike" cap="none" normalizeH="0" baseline="0" dirty="0">
                <a:ln>
                  <a:noFill/>
                </a:ln>
                <a:solidFill>
                  <a:schemeClr val="tx1"/>
                </a:solidFill>
                <a:effectLst/>
                <a:latin typeface="Arial" panose="020B0604020202020204" pitchFamily="34" charset="0"/>
              </a:rPr>
              <a:t>: Tools to help SMBs control their advertising expenses effectively.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Ease of Use</a:t>
            </a:r>
            <a:r>
              <a:rPr kumimoji="0" lang="en-US" altLang="en-US" sz="2400" b="0" i="0" u="none" strike="noStrike" cap="none" normalizeH="0" baseline="0" dirty="0">
                <a:ln>
                  <a:noFill/>
                </a:ln>
                <a:solidFill>
                  <a:schemeClr val="tx1"/>
                </a:solidFill>
                <a:effectLst/>
                <a:latin typeface="Arial" panose="020B0604020202020204" pitchFamily="34" charset="0"/>
              </a:rPr>
              <a:t>: Designed to be user-friendly and accessible, even for those with limited technical expertise. </a:t>
            </a:r>
          </a:p>
        </p:txBody>
      </p:sp>
    </p:spTree>
    <p:extLst>
      <p:ext uri="{BB962C8B-B14F-4D97-AF65-F5344CB8AC3E}">
        <p14:creationId xmlns:p14="http://schemas.microsoft.com/office/powerpoint/2010/main" val="962761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60DE6BC-0ED7-0FA6-1EE7-B786EF68E9AC}"/>
              </a:ext>
            </a:extLst>
          </p:cNvPr>
          <p:cNvSpPr>
            <a:spLocks noGrp="1"/>
          </p:cNvSpPr>
          <p:nvPr>
            <p:ph type="body" idx="2"/>
          </p:nvPr>
        </p:nvSpPr>
        <p:spPr/>
        <p:txBody>
          <a:bodyPr/>
          <a:lstStyle/>
          <a:p>
            <a:r>
              <a:rPr lang="en-IN" dirty="0"/>
              <a:t>Value Proposition</a:t>
            </a:r>
          </a:p>
        </p:txBody>
      </p:sp>
      <p:sp>
        <p:nvSpPr>
          <p:cNvPr id="4" name="Rectangle 1">
            <a:extLst>
              <a:ext uri="{FF2B5EF4-FFF2-40B4-BE49-F238E27FC236}">
                <a16:creationId xmlns:a16="http://schemas.microsoft.com/office/drawing/2014/main" id="{675E0FC9-7F8D-251A-7048-652CCA7C6D01}"/>
              </a:ext>
            </a:extLst>
          </p:cNvPr>
          <p:cNvSpPr>
            <a:spLocks noGrp="1" noChangeArrowheads="1"/>
          </p:cNvSpPr>
          <p:nvPr>
            <p:ph type="body" idx="1"/>
          </p:nvPr>
        </p:nvSpPr>
        <p:spPr bwMode="auto">
          <a:xfrm>
            <a:off x="406400" y="1295400"/>
            <a:ext cx="11785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Our platform simplifies the process of creating and managing online ads, making it accessible for SMBs.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Provides advanced targeting tools to improve ad reach and effectiveness.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Reduces advertising costs through optimized ad spending strategies.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Empowers SMBs to efficiently connect with their ideal audience through cost-effective digital marketing solutions. </a:t>
            </a:r>
          </a:p>
        </p:txBody>
      </p:sp>
    </p:spTree>
    <p:extLst>
      <p:ext uri="{BB962C8B-B14F-4D97-AF65-F5344CB8AC3E}">
        <p14:creationId xmlns:p14="http://schemas.microsoft.com/office/powerpoint/2010/main" val="4285404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536752-B70F-275D-D3BF-D98B73E96C6D}"/>
              </a:ext>
            </a:extLst>
          </p:cNvPr>
          <p:cNvSpPr>
            <a:spLocks noGrp="1"/>
          </p:cNvSpPr>
          <p:nvPr>
            <p:ph type="body" idx="1"/>
          </p:nvPr>
        </p:nvSpPr>
        <p:spPr>
          <a:xfrm>
            <a:off x="406400" y="1295400"/>
            <a:ext cx="11785600" cy="5562600"/>
          </a:xfrm>
        </p:spPr>
        <p:txBody>
          <a:bodyPr numCol="2"/>
          <a:lstStyle/>
          <a:p>
            <a:pPr algn="l" rtl="0" fontAlgn="base"/>
            <a:r>
              <a:rPr lang="en-IN" sz="1200" b="1" i="0" u="none" strike="noStrike" dirty="0">
                <a:solidFill>
                  <a:srgbClr val="215F9A"/>
                </a:solidFill>
                <a:effectLst/>
                <a:latin typeface="Aptos" panose="020B0004020202020204" pitchFamily="34" charset="0"/>
              </a:rPr>
              <a:t>Ad Campaign</a:t>
            </a:r>
            <a:r>
              <a:rPr lang="en-IN" sz="1200" b="0" i="0" dirty="0">
                <a:solidFill>
                  <a:srgbClr val="000000"/>
                </a:solidFill>
                <a:effectLst/>
                <a:latin typeface="Aptos" panose="020B0004020202020204" pitchFamily="34" charset="0"/>
              </a:rPr>
              <a:t>​</a:t>
            </a:r>
            <a:endParaRPr lang="en-IN"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How would you describe the primary goal of your current ad campaigns?</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To increase brand awareness and drive traffic to our website through social media and email marketing.</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What platforms are you currently using for your ad campaigns?</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We are using Facebook Ads, Google Ads, and Mailchimp.</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What challenges have you faced with your current audience targeting strategies?</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Difficulty in narrowing down the audience to those who are more likely to convert, leading to wasted ad spend.</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r>
              <a:rPr lang="en-IN" sz="1200" b="1" i="0" u="none" strike="noStrike" dirty="0">
                <a:solidFill>
                  <a:srgbClr val="215F9A"/>
                </a:solidFill>
                <a:effectLst/>
                <a:latin typeface="Aptos" panose="020B0004020202020204" pitchFamily="34" charset="0"/>
              </a:rPr>
              <a:t>Complexity and Cost</a:t>
            </a:r>
            <a:r>
              <a:rPr lang="en-IN" sz="1200" b="0" i="0" dirty="0">
                <a:solidFill>
                  <a:srgbClr val="000000"/>
                </a:solidFill>
                <a:effectLst/>
                <a:latin typeface="Aptos" panose="020B0004020202020204" pitchFamily="34" charset="0"/>
              </a:rPr>
              <a:t>​</a:t>
            </a:r>
            <a:endParaRPr lang="en-IN"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How would you rate the overall complexity of the ad platforms you are currently using?</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Somewhat complex, particularly when trying to integrate data from multiple sources.</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What specific features or aspects of these platforms do you find most complex or challenging to use?</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Tracking ROI across different channels and managing multiple ad accounts is challenging.</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What is your monthly budget for digital advertising, and how does it compare to the actual costs you are incurring on these platforms?</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Our budget is around $1,500, but we often exceed it due to inefficient targeting.</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What specific features or functionalities would you like to see in a simpler ad platform?</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An all-in-one solution that integrates various channels and simplifies ROI tracking.</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r>
              <a:rPr lang="en-IN" sz="1200" b="0" i="0" dirty="0">
                <a:solidFill>
                  <a:srgbClr val="000000"/>
                </a:solidFill>
                <a:effectLst/>
                <a:latin typeface="Aptos" panose="020B0004020202020204" pitchFamily="34" charset="0"/>
              </a:rPr>
              <a:t>​</a:t>
            </a:r>
            <a:endParaRPr lang="en-IN" sz="1200" b="0" i="0" dirty="0">
              <a:solidFill>
                <a:srgbClr val="000000"/>
              </a:solidFill>
              <a:effectLst/>
              <a:latin typeface="Arial" panose="020B0604020202020204" pitchFamily="34" charset="0"/>
            </a:endParaRPr>
          </a:p>
          <a:p>
            <a:pPr algn="l" rtl="0" fontAlgn="base"/>
            <a:endParaRPr lang="en-IN" sz="1200" u="none" strike="noStrike" dirty="0">
              <a:solidFill>
                <a:srgbClr val="000000"/>
              </a:solidFill>
              <a:latin typeface="Aptos" panose="020B0004020202020204" pitchFamily="34" charset="0"/>
            </a:endParaRPr>
          </a:p>
          <a:p>
            <a:pPr algn="l" rtl="0" fontAlgn="base"/>
            <a:r>
              <a:rPr lang="en-IN" sz="1200" b="1" i="0" u="none" strike="noStrike" dirty="0">
                <a:solidFill>
                  <a:srgbClr val="215F9A"/>
                </a:solidFill>
                <a:effectLst/>
                <a:latin typeface="Aptos" panose="020B0004020202020204" pitchFamily="34" charset="0"/>
              </a:rPr>
              <a:t>Analytics</a:t>
            </a:r>
            <a:r>
              <a:rPr lang="en-IN" sz="1200" b="0" i="0" dirty="0">
                <a:solidFill>
                  <a:srgbClr val="000000"/>
                </a:solidFill>
                <a:effectLst/>
                <a:latin typeface="Aptos" panose="020B0004020202020204" pitchFamily="34" charset="0"/>
              </a:rPr>
              <a:t>​</a:t>
            </a:r>
            <a:endParaRPr lang="en-IN"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What tools are you currently using to </a:t>
            </a:r>
            <a:r>
              <a:rPr lang="en-IN" sz="1200" b="1" i="0" u="none" strike="noStrike" dirty="0" err="1">
                <a:solidFill>
                  <a:srgbClr val="000000"/>
                </a:solidFill>
                <a:effectLst/>
                <a:latin typeface="Aptos" panose="020B0004020202020204" pitchFamily="34" charset="0"/>
              </a:rPr>
              <a:t>analyze</a:t>
            </a:r>
            <a:r>
              <a:rPr lang="en-IN" sz="1200" b="1" i="0" u="none" strike="noStrike" dirty="0">
                <a:solidFill>
                  <a:srgbClr val="000000"/>
                </a:solidFill>
                <a:effectLst/>
                <a:latin typeface="Aptos" panose="020B0004020202020204" pitchFamily="34" charset="0"/>
              </a:rPr>
              <a:t> the performance of your ad campaigns?</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We use Google Analytics and built-in analytics from Facebook and Mailchimp.</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What specific challenges are you facing with your current analytics tools?</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It’s difficult to get a unified view of performance across different platforms.</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What features would you find most beneficial in a new analytics tool?</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Cross-platform performance tracking and simplified reporting.</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r>
              <a:rPr lang="en-IN" sz="1200" b="1" i="0" u="none" strike="noStrike" dirty="0">
                <a:solidFill>
                  <a:srgbClr val="215F9A"/>
                </a:solidFill>
                <a:effectLst/>
                <a:latin typeface="Aptos" panose="020B0004020202020204" pitchFamily="34" charset="0"/>
              </a:rPr>
              <a:t>Integration</a:t>
            </a:r>
            <a:r>
              <a:rPr lang="en-IN" sz="1200" b="0" i="0" dirty="0">
                <a:solidFill>
                  <a:srgbClr val="000000"/>
                </a:solidFill>
                <a:effectLst/>
                <a:latin typeface="Aptos" panose="020B0004020202020204" pitchFamily="34" charset="0"/>
              </a:rPr>
              <a:t>​</a:t>
            </a:r>
            <a:endParaRPr lang="en-IN"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What specific functionalities would you like the integrated platform to have?</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Seamless integration of social media, email marketing, and SEO tools.</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What types of data do you currently track in your CRM system?</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We track customer engagement, conversion rates, and email open rates.</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r>
              <a:rPr lang="en-IN" sz="1200" b="1" i="0" u="none" strike="noStrike" dirty="0">
                <a:solidFill>
                  <a:srgbClr val="215F9A"/>
                </a:solidFill>
                <a:effectLst/>
                <a:latin typeface="Aptos" panose="020B0004020202020204" pitchFamily="34" charset="0"/>
              </a:rPr>
              <a:t>Localization</a:t>
            </a:r>
            <a:r>
              <a:rPr lang="en-IN" sz="1200" b="0" i="0" dirty="0">
                <a:solidFill>
                  <a:srgbClr val="000000"/>
                </a:solidFill>
                <a:effectLst/>
                <a:latin typeface="Aptos" panose="020B0004020202020204" pitchFamily="34" charset="0"/>
              </a:rPr>
              <a:t>​</a:t>
            </a:r>
            <a:endParaRPr lang="en-IN"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Are you currently running any localized ad campaigns?</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Not specifically, but we occasionally target certain regions for specific promotions</a:t>
            </a:r>
            <a:r>
              <a:rPr lang="en-IN" sz="1200" b="1" i="0" u="none" strike="noStrike" dirty="0">
                <a:solidFill>
                  <a:srgbClr val="000000"/>
                </a:solidFill>
                <a:effectLst/>
                <a:latin typeface="Aptos" panose="020B0004020202020204" pitchFamily="34" charset="0"/>
              </a:rPr>
              <a:t>.</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What metrics are most important to you when evaluating the success of localized ad campaigns?</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Engagement rates and conversion rates from specific regions.</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How granular do you want the geographic targeting to be?</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We would like to target by city or even neighbourhood level.</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p:txBody>
      </p:sp>
      <p:sp>
        <p:nvSpPr>
          <p:cNvPr id="3" name="Text Placeholder 2">
            <a:extLst>
              <a:ext uri="{FF2B5EF4-FFF2-40B4-BE49-F238E27FC236}">
                <a16:creationId xmlns:a16="http://schemas.microsoft.com/office/drawing/2014/main" id="{760DE6BC-0ED7-0FA6-1EE7-B786EF68E9AC}"/>
              </a:ext>
            </a:extLst>
          </p:cNvPr>
          <p:cNvSpPr>
            <a:spLocks noGrp="1"/>
          </p:cNvSpPr>
          <p:nvPr>
            <p:ph type="body" idx="2"/>
          </p:nvPr>
        </p:nvSpPr>
        <p:spPr/>
        <p:txBody>
          <a:bodyPr/>
          <a:lstStyle/>
          <a:p>
            <a:r>
              <a:rPr lang="en-US" dirty="0"/>
              <a:t>Customer 1: Bright Media Solutions</a:t>
            </a:r>
            <a:endParaRPr lang="en-IN" dirty="0"/>
          </a:p>
        </p:txBody>
      </p:sp>
    </p:spTree>
    <p:extLst>
      <p:ext uri="{BB962C8B-B14F-4D97-AF65-F5344CB8AC3E}">
        <p14:creationId xmlns:p14="http://schemas.microsoft.com/office/powerpoint/2010/main" val="190874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536752-B70F-275D-D3BF-D98B73E96C6D}"/>
              </a:ext>
            </a:extLst>
          </p:cNvPr>
          <p:cNvSpPr>
            <a:spLocks noGrp="1"/>
          </p:cNvSpPr>
          <p:nvPr>
            <p:ph type="body" idx="1"/>
          </p:nvPr>
        </p:nvSpPr>
        <p:spPr>
          <a:xfrm>
            <a:off x="406400" y="1295400"/>
            <a:ext cx="11785600" cy="5562600"/>
          </a:xfrm>
        </p:spPr>
        <p:txBody>
          <a:bodyPr numCol="2"/>
          <a:lstStyle/>
          <a:p>
            <a:pPr algn="l" rtl="0" fontAlgn="base"/>
            <a:r>
              <a:rPr lang="en-IN" sz="1300" b="1" i="0" u="none" strike="noStrike" dirty="0">
                <a:solidFill>
                  <a:srgbClr val="215F9A"/>
                </a:solidFill>
                <a:effectLst/>
                <a:latin typeface="Aptos" panose="020B0004020202020204" pitchFamily="34" charset="0"/>
              </a:rPr>
              <a:t>Ad Campaign</a:t>
            </a:r>
            <a:r>
              <a:rPr lang="en-IN" sz="1300" b="0" i="0" dirty="0">
                <a:solidFill>
                  <a:srgbClr val="000000"/>
                </a:solidFill>
                <a:effectLst/>
                <a:latin typeface="Aptos" panose="020B0004020202020204" pitchFamily="34" charset="0"/>
              </a:rPr>
              <a:t>​</a:t>
            </a:r>
            <a:endParaRPr lang="en-IN" sz="1300" b="0" i="0" dirty="0">
              <a:solidFill>
                <a:srgbClr val="000000"/>
              </a:solidFill>
              <a:effectLst/>
              <a:latin typeface="Arial" panose="020B0604020202020204" pitchFamily="34" charset="0"/>
            </a:endParaRPr>
          </a:p>
          <a:p>
            <a:pPr algn="l" rtl="0" fontAlgn="base">
              <a:buFont typeface="+mj-lt"/>
              <a:buAutoNum type="arabicPeriod"/>
            </a:pPr>
            <a:r>
              <a:rPr lang="en-IN" sz="1300" b="1" i="0" u="none" strike="noStrike" dirty="0">
                <a:solidFill>
                  <a:srgbClr val="000000"/>
                </a:solidFill>
                <a:effectLst/>
                <a:latin typeface="Aptos" panose="020B0004020202020204" pitchFamily="34" charset="0"/>
              </a:rPr>
              <a:t>How would you describe the primary goal of your current ad campaigns?</a:t>
            </a:r>
            <a:r>
              <a:rPr lang="en-US" sz="1300" b="0" i="0" dirty="0">
                <a:solidFill>
                  <a:srgbClr val="000000"/>
                </a:solidFill>
                <a:effectLst/>
                <a:latin typeface="Aptos" panose="020B0004020202020204" pitchFamily="34" charset="0"/>
              </a:rPr>
              <a:t>​</a:t>
            </a:r>
            <a:br>
              <a:rPr lang="en-US" sz="1300" b="0" i="0" dirty="0">
                <a:solidFill>
                  <a:srgbClr val="000000"/>
                </a:solidFill>
                <a:effectLst/>
                <a:latin typeface="Aptos" panose="020B0004020202020204" pitchFamily="34" charset="0"/>
              </a:rPr>
            </a:br>
            <a:r>
              <a:rPr lang="en-IN" sz="1300" b="0" i="0" u="none" strike="noStrike" dirty="0">
                <a:solidFill>
                  <a:srgbClr val="000000"/>
                </a:solidFill>
                <a:effectLst/>
                <a:latin typeface="Aptos" panose="020B0004020202020204" pitchFamily="34" charset="0"/>
              </a:rPr>
              <a:t>To drive foot traffic to our physical store and increase online sales.</a:t>
            </a:r>
            <a:r>
              <a:rPr lang="en-US" sz="1300" b="0" i="0" dirty="0">
                <a:solidFill>
                  <a:srgbClr val="000000"/>
                </a:solidFill>
                <a:effectLst/>
                <a:latin typeface="Aptos" panose="020B0004020202020204" pitchFamily="34" charset="0"/>
              </a:rPr>
              <a:t>​</a:t>
            </a:r>
            <a:endParaRPr lang="en-US" sz="1300" b="0" i="0" dirty="0">
              <a:solidFill>
                <a:srgbClr val="000000"/>
              </a:solidFill>
              <a:effectLst/>
              <a:latin typeface="Arial" panose="020B0604020202020204" pitchFamily="34" charset="0"/>
            </a:endParaRPr>
          </a:p>
          <a:p>
            <a:pPr algn="l" rtl="0" fontAlgn="base">
              <a:buFont typeface="+mj-lt"/>
              <a:buAutoNum type="arabicPeriod"/>
            </a:pPr>
            <a:r>
              <a:rPr lang="en-IN" sz="1300" b="1" i="0" u="none" strike="noStrike" dirty="0">
                <a:solidFill>
                  <a:srgbClr val="000000"/>
                </a:solidFill>
                <a:effectLst/>
                <a:latin typeface="Aptos" panose="020B0004020202020204" pitchFamily="34" charset="0"/>
              </a:rPr>
              <a:t>What platforms are you currently using for your ad campaigns?</a:t>
            </a:r>
            <a:r>
              <a:rPr lang="en-US" sz="1300" b="0" i="0" dirty="0">
                <a:solidFill>
                  <a:srgbClr val="000000"/>
                </a:solidFill>
                <a:effectLst/>
                <a:latin typeface="Aptos" panose="020B0004020202020204" pitchFamily="34" charset="0"/>
              </a:rPr>
              <a:t>​</a:t>
            </a:r>
            <a:br>
              <a:rPr lang="en-US" sz="1300" b="0" i="0" dirty="0">
                <a:solidFill>
                  <a:srgbClr val="000000"/>
                </a:solidFill>
                <a:effectLst/>
                <a:latin typeface="Aptos" panose="020B0004020202020204" pitchFamily="34" charset="0"/>
              </a:rPr>
            </a:br>
            <a:r>
              <a:rPr lang="en-IN" sz="1300" b="0" i="0" u="none" strike="noStrike" dirty="0">
                <a:solidFill>
                  <a:srgbClr val="000000"/>
                </a:solidFill>
                <a:effectLst/>
                <a:latin typeface="Aptos" panose="020B0004020202020204" pitchFamily="34" charset="0"/>
              </a:rPr>
              <a:t>We primarily use Facebook Ads and Instagram for promotions.</a:t>
            </a:r>
            <a:r>
              <a:rPr lang="en-US" sz="1300" b="0" i="0" dirty="0">
                <a:solidFill>
                  <a:srgbClr val="000000"/>
                </a:solidFill>
                <a:effectLst/>
                <a:latin typeface="Aptos" panose="020B0004020202020204" pitchFamily="34" charset="0"/>
              </a:rPr>
              <a:t>​</a:t>
            </a:r>
            <a:endParaRPr lang="en-US" sz="1300" b="0" i="0" dirty="0">
              <a:solidFill>
                <a:srgbClr val="000000"/>
              </a:solidFill>
              <a:effectLst/>
              <a:latin typeface="Arial" panose="020B0604020202020204" pitchFamily="34" charset="0"/>
            </a:endParaRPr>
          </a:p>
          <a:p>
            <a:pPr algn="l" rtl="0" fontAlgn="base">
              <a:buFont typeface="+mj-lt"/>
              <a:buAutoNum type="arabicPeriod"/>
            </a:pPr>
            <a:r>
              <a:rPr lang="en-IN" sz="1300" b="1" i="0" u="none" strike="noStrike" dirty="0">
                <a:solidFill>
                  <a:srgbClr val="000000"/>
                </a:solidFill>
                <a:effectLst/>
                <a:latin typeface="Aptos" panose="020B0004020202020204" pitchFamily="34" charset="0"/>
              </a:rPr>
              <a:t>What challenges have you faced with your current audience targeting strategies?</a:t>
            </a:r>
            <a:r>
              <a:rPr lang="en-US" sz="1300" b="0" i="0" dirty="0">
                <a:solidFill>
                  <a:srgbClr val="000000"/>
                </a:solidFill>
                <a:effectLst/>
                <a:latin typeface="Aptos" panose="020B0004020202020204" pitchFamily="34" charset="0"/>
              </a:rPr>
              <a:t>​</a:t>
            </a:r>
            <a:br>
              <a:rPr lang="en-US" sz="1300" b="0" i="0" dirty="0">
                <a:solidFill>
                  <a:srgbClr val="000000"/>
                </a:solidFill>
                <a:effectLst/>
                <a:latin typeface="Aptos" panose="020B0004020202020204" pitchFamily="34" charset="0"/>
              </a:rPr>
            </a:br>
            <a:r>
              <a:rPr lang="en-IN" sz="1300" b="0" i="0" u="none" strike="noStrike" dirty="0">
                <a:solidFill>
                  <a:srgbClr val="000000"/>
                </a:solidFill>
                <a:effectLst/>
                <a:latin typeface="Aptos" panose="020B0004020202020204" pitchFamily="34" charset="0"/>
              </a:rPr>
              <a:t>Difficulty targeting local customers effectively and managing ad spend.</a:t>
            </a:r>
            <a:r>
              <a:rPr lang="en-US" sz="1300" b="0" i="0" dirty="0">
                <a:solidFill>
                  <a:srgbClr val="000000"/>
                </a:solidFill>
                <a:effectLst/>
                <a:latin typeface="Aptos" panose="020B0004020202020204" pitchFamily="34" charset="0"/>
              </a:rPr>
              <a:t>​</a:t>
            </a:r>
            <a:endParaRPr lang="en-US" sz="1300" b="0" i="0" dirty="0">
              <a:solidFill>
                <a:srgbClr val="000000"/>
              </a:solidFill>
              <a:effectLst/>
              <a:latin typeface="Arial" panose="020B0604020202020204" pitchFamily="34" charset="0"/>
            </a:endParaRPr>
          </a:p>
          <a:p>
            <a:pPr algn="l" rtl="0" fontAlgn="base"/>
            <a:r>
              <a:rPr lang="en-IN" sz="1300" b="1" i="0" u="none" strike="noStrike" dirty="0">
                <a:solidFill>
                  <a:srgbClr val="215F9A"/>
                </a:solidFill>
                <a:effectLst/>
                <a:latin typeface="Aptos" panose="020B0004020202020204" pitchFamily="34" charset="0"/>
              </a:rPr>
              <a:t>Complexity and Cost</a:t>
            </a:r>
            <a:r>
              <a:rPr lang="en-IN" sz="1300" b="0" i="0" dirty="0">
                <a:solidFill>
                  <a:srgbClr val="000000"/>
                </a:solidFill>
                <a:effectLst/>
                <a:latin typeface="Aptos" panose="020B0004020202020204" pitchFamily="34" charset="0"/>
              </a:rPr>
              <a:t>​</a:t>
            </a:r>
            <a:endParaRPr lang="en-IN" sz="1300" b="0" i="0" dirty="0">
              <a:solidFill>
                <a:srgbClr val="000000"/>
              </a:solidFill>
              <a:effectLst/>
              <a:latin typeface="Arial" panose="020B0604020202020204" pitchFamily="34" charset="0"/>
            </a:endParaRPr>
          </a:p>
          <a:p>
            <a:pPr algn="l" rtl="0" fontAlgn="base">
              <a:buFont typeface="+mj-lt"/>
              <a:buAutoNum type="arabicPeriod"/>
            </a:pPr>
            <a:r>
              <a:rPr lang="en-IN" sz="1300" b="1" i="0" u="none" strike="noStrike" dirty="0">
                <a:solidFill>
                  <a:srgbClr val="000000"/>
                </a:solidFill>
                <a:effectLst/>
                <a:latin typeface="Aptos" panose="020B0004020202020204" pitchFamily="34" charset="0"/>
              </a:rPr>
              <a:t>How would you rate the overall complexity of the ad platforms you are currently using?</a:t>
            </a:r>
            <a:r>
              <a:rPr lang="en-US" sz="1300" b="0" i="0" dirty="0">
                <a:solidFill>
                  <a:srgbClr val="000000"/>
                </a:solidFill>
                <a:effectLst/>
                <a:latin typeface="Aptos" panose="020B0004020202020204" pitchFamily="34" charset="0"/>
              </a:rPr>
              <a:t>​</a:t>
            </a:r>
            <a:br>
              <a:rPr lang="en-US" sz="1300" b="0" i="0" dirty="0">
                <a:solidFill>
                  <a:srgbClr val="000000"/>
                </a:solidFill>
                <a:effectLst/>
                <a:latin typeface="Aptos" panose="020B0004020202020204" pitchFamily="34" charset="0"/>
              </a:rPr>
            </a:br>
            <a:r>
              <a:rPr lang="en-IN" sz="1300" b="0" i="0" u="none" strike="noStrike" dirty="0">
                <a:solidFill>
                  <a:srgbClr val="000000"/>
                </a:solidFill>
                <a:effectLst/>
                <a:latin typeface="Aptos" panose="020B0004020202020204" pitchFamily="34" charset="0"/>
              </a:rPr>
              <a:t>The platforms are relatively straightforward, but managing costs is challenging.</a:t>
            </a:r>
            <a:r>
              <a:rPr lang="en-US" sz="1300" b="0" i="0" dirty="0">
                <a:solidFill>
                  <a:srgbClr val="000000"/>
                </a:solidFill>
                <a:effectLst/>
                <a:latin typeface="Aptos" panose="020B0004020202020204" pitchFamily="34" charset="0"/>
              </a:rPr>
              <a:t>​</a:t>
            </a:r>
            <a:endParaRPr lang="en-US" sz="1300" b="0" i="0" dirty="0">
              <a:solidFill>
                <a:srgbClr val="000000"/>
              </a:solidFill>
              <a:effectLst/>
              <a:latin typeface="Arial" panose="020B0604020202020204" pitchFamily="34" charset="0"/>
            </a:endParaRPr>
          </a:p>
          <a:p>
            <a:pPr algn="l" rtl="0" fontAlgn="base">
              <a:buFont typeface="+mj-lt"/>
              <a:buAutoNum type="arabicPeriod"/>
            </a:pPr>
            <a:r>
              <a:rPr lang="en-IN" sz="1300" b="1" i="0" u="none" strike="noStrike" dirty="0">
                <a:solidFill>
                  <a:srgbClr val="000000"/>
                </a:solidFill>
                <a:effectLst/>
                <a:latin typeface="Aptos" panose="020B0004020202020204" pitchFamily="34" charset="0"/>
              </a:rPr>
              <a:t>What specific features or aspects of these platforms do you find most complex or challenging to use?</a:t>
            </a:r>
            <a:r>
              <a:rPr lang="en-US" sz="1300" b="0" i="0" dirty="0">
                <a:solidFill>
                  <a:srgbClr val="000000"/>
                </a:solidFill>
                <a:effectLst/>
                <a:latin typeface="Aptos" panose="020B0004020202020204" pitchFamily="34" charset="0"/>
              </a:rPr>
              <a:t>​</a:t>
            </a:r>
            <a:br>
              <a:rPr lang="en-US" sz="1300" b="0" i="0" dirty="0">
                <a:solidFill>
                  <a:srgbClr val="000000"/>
                </a:solidFill>
                <a:effectLst/>
                <a:latin typeface="Aptos" panose="020B0004020202020204" pitchFamily="34" charset="0"/>
              </a:rPr>
            </a:br>
            <a:r>
              <a:rPr lang="en-IN" sz="1300" b="0" i="0" u="none" strike="noStrike" dirty="0">
                <a:solidFill>
                  <a:srgbClr val="000000"/>
                </a:solidFill>
                <a:effectLst/>
                <a:latin typeface="Aptos" panose="020B0004020202020204" pitchFamily="34" charset="0"/>
              </a:rPr>
              <a:t>Budget management tools are difficult to use effectively.</a:t>
            </a:r>
            <a:r>
              <a:rPr lang="en-US" sz="1300" b="0" i="0" dirty="0">
                <a:solidFill>
                  <a:srgbClr val="000000"/>
                </a:solidFill>
                <a:effectLst/>
                <a:latin typeface="Aptos" panose="020B0004020202020204" pitchFamily="34" charset="0"/>
              </a:rPr>
              <a:t>​</a:t>
            </a:r>
            <a:endParaRPr lang="en-US" sz="1300" b="0" i="0" dirty="0">
              <a:solidFill>
                <a:srgbClr val="000000"/>
              </a:solidFill>
              <a:effectLst/>
              <a:latin typeface="Arial" panose="020B0604020202020204" pitchFamily="34" charset="0"/>
            </a:endParaRPr>
          </a:p>
          <a:p>
            <a:pPr algn="l" rtl="0" fontAlgn="base">
              <a:buFont typeface="+mj-lt"/>
              <a:buAutoNum type="arabicPeriod"/>
            </a:pPr>
            <a:r>
              <a:rPr lang="en-IN" sz="1300" b="1" i="0" u="none" strike="noStrike" dirty="0">
                <a:solidFill>
                  <a:srgbClr val="000000"/>
                </a:solidFill>
                <a:effectLst/>
                <a:latin typeface="Aptos" panose="020B0004020202020204" pitchFamily="34" charset="0"/>
              </a:rPr>
              <a:t>What specific features or functionalities would you like to see in a simpler ad platform?</a:t>
            </a:r>
            <a:r>
              <a:rPr lang="en-IN" sz="1300" b="0" i="0" dirty="0">
                <a:solidFill>
                  <a:srgbClr val="000000"/>
                </a:solidFill>
                <a:effectLst/>
                <a:latin typeface="Aptos" panose="020B0004020202020204" pitchFamily="34" charset="0"/>
              </a:rPr>
              <a:t>​</a:t>
            </a:r>
            <a:br>
              <a:rPr lang="en-IN" sz="1300" b="0" i="0" dirty="0">
                <a:solidFill>
                  <a:srgbClr val="000000"/>
                </a:solidFill>
                <a:effectLst/>
                <a:latin typeface="Aptos" panose="020B0004020202020204" pitchFamily="34" charset="0"/>
              </a:rPr>
            </a:br>
            <a:r>
              <a:rPr lang="en-IN" sz="1300" b="0" i="0" u="none" strike="noStrike" dirty="0">
                <a:solidFill>
                  <a:srgbClr val="000000"/>
                </a:solidFill>
                <a:effectLst/>
                <a:latin typeface="Aptos" panose="020B0004020202020204" pitchFamily="34" charset="0"/>
              </a:rPr>
              <a:t>More intuitive budget controls and better local targeting options</a:t>
            </a:r>
            <a:r>
              <a:rPr lang="en-IN" sz="1300" b="0" i="0" dirty="0">
                <a:solidFill>
                  <a:srgbClr val="000000"/>
                </a:solidFill>
                <a:effectLst/>
                <a:latin typeface="Aptos" panose="020B0004020202020204" pitchFamily="34" charset="0"/>
              </a:rPr>
              <a:t>​</a:t>
            </a:r>
            <a:endParaRPr lang="en-IN" sz="1300" b="0" i="0" dirty="0">
              <a:solidFill>
                <a:srgbClr val="000000"/>
              </a:solidFill>
              <a:effectLst/>
              <a:latin typeface="Arial" panose="020B0604020202020204" pitchFamily="34" charset="0"/>
            </a:endParaRPr>
          </a:p>
          <a:p>
            <a:pPr algn="l" rtl="0" fontAlgn="base"/>
            <a:r>
              <a:rPr lang="en-IN" sz="1300" b="1" i="0" u="none" strike="noStrike" dirty="0">
                <a:solidFill>
                  <a:srgbClr val="215F9A"/>
                </a:solidFill>
                <a:effectLst/>
                <a:latin typeface="Aptos" panose="020B0004020202020204" pitchFamily="34" charset="0"/>
              </a:rPr>
              <a:t>Analytics</a:t>
            </a:r>
            <a:r>
              <a:rPr lang="en-IN" sz="1300" b="0" i="0" dirty="0">
                <a:solidFill>
                  <a:srgbClr val="000000"/>
                </a:solidFill>
                <a:effectLst/>
                <a:latin typeface="Aptos" panose="020B0004020202020204" pitchFamily="34" charset="0"/>
              </a:rPr>
              <a:t>​</a:t>
            </a:r>
            <a:endParaRPr lang="en-IN" sz="1300" b="0" i="0" dirty="0">
              <a:solidFill>
                <a:srgbClr val="000000"/>
              </a:solidFill>
              <a:effectLst/>
              <a:latin typeface="Arial" panose="020B0604020202020204" pitchFamily="34" charset="0"/>
            </a:endParaRPr>
          </a:p>
          <a:p>
            <a:pPr algn="l" rtl="0" fontAlgn="base">
              <a:buFont typeface="+mj-lt"/>
              <a:buAutoNum type="arabicPeriod"/>
            </a:pPr>
            <a:r>
              <a:rPr lang="en-IN" sz="1300" b="1" i="0" u="none" strike="noStrike" dirty="0">
                <a:solidFill>
                  <a:srgbClr val="000000"/>
                </a:solidFill>
                <a:effectLst/>
                <a:latin typeface="Aptos" panose="020B0004020202020204" pitchFamily="34" charset="0"/>
              </a:rPr>
              <a:t>What tools are you currently using to analyse the performance of your ad campaigns?</a:t>
            </a:r>
            <a:r>
              <a:rPr lang="en-US" sz="1300" b="0" i="0" dirty="0">
                <a:solidFill>
                  <a:srgbClr val="000000"/>
                </a:solidFill>
                <a:effectLst/>
                <a:latin typeface="Aptos" panose="020B0004020202020204" pitchFamily="34" charset="0"/>
              </a:rPr>
              <a:t>​</a:t>
            </a:r>
            <a:br>
              <a:rPr lang="en-US" sz="1300" b="0" i="0" dirty="0">
                <a:solidFill>
                  <a:srgbClr val="000000"/>
                </a:solidFill>
                <a:effectLst/>
                <a:latin typeface="Aptos" panose="020B0004020202020204" pitchFamily="34" charset="0"/>
              </a:rPr>
            </a:br>
            <a:r>
              <a:rPr lang="en-IN" sz="1300" b="0" i="0" u="none" strike="noStrike" dirty="0">
                <a:solidFill>
                  <a:srgbClr val="000000"/>
                </a:solidFill>
                <a:effectLst/>
                <a:latin typeface="Aptos" panose="020B0004020202020204" pitchFamily="34" charset="0"/>
              </a:rPr>
              <a:t>Facebook Insights and Google Analytics.</a:t>
            </a:r>
            <a:r>
              <a:rPr lang="en-US" sz="1300" b="0" i="0" dirty="0">
                <a:solidFill>
                  <a:srgbClr val="000000"/>
                </a:solidFill>
                <a:effectLst/>
                <a:latin typeface="Aptos" panose="020B0004020202020204" pitchFamily="34" charset="0"/>
              </a:rPr>
              <a:t>​</a:t>
            </a:r>
            <a:endParaRPr lang="en-US" sz="1300" b="0" i="0" dirty="0">
              <a:solidFill>
                <a:srgbClr val="000000"/>
              </a:solidFill>
              <a:effectLst/>
              <a:latin typeface="Arial" panose="020B0604020202020204" pitchFamily="34" charset="0"/>
            </a:endParaRPr>
          </a:p>
          <a:p>
            <a:pPr algn="l" rtl="0" fontAlgn="base">
              <a:buFont typeface="+mj-lt"/>
              <a:buAutoNum type="arabicPeriod"/>
            </a:pPr>
            <a:r>
              <a:rPr lang="en-IN" sz="1300" b="1" i="0" u="none" strike="noStrike" dirty="0">
                <a:solidFill>
                  <a:srgbClr val="000000"/>
                </a:solidFill>
                <a:effectLst/>
                <a:latin typeface="Aptos" panose="020B0004020202020204" pitchFamily="34" charset="0"/>
              </a:rPr>
              <a:t>What specific challenges are you facing with your current analytics tools?</a:t>
            </a:r>
            <a:r>
              <a:rPr lang="en-US" sz="1300" b="0" i="0" dirty="0">
                <a:solidFill>
                  <a:srgbClr val="000000"/>
                </a:solidFill>
                <a:effectLst/>
                <a:latin typeface="Aptos" panose="020B0004020202020204" pitchFamily="34" charset="0"/>
              </a:rPr>
              <a:t>​</a:t>
            </a:r>
            <a:br>
              <a:rPr lang="en-US" sz="1300" b="0" i="0" dirty="0">
                <a:solidFill>
                  <a:srgbClr val="000000"/>
                </a:solidFill>
                <a:effectLst/>
                <a:latin typeface="Aptos" panose="020B0004020202020204" pitchFamily="34" charset="0"/>
              </a:rPr>
            </a:br>
            <a:r>
              <a:rPr lang="en-IN" sz="1300" b="0" i="0" u="none" strike="noStrike" dirty="0">
                <a:solidFill>
                  <a:srgbClr val="000000"/>
                </a:solidFill>
                <a:effectLst/>
                <a:latin typeface="Aptos" panose="020B0004020202020204" pitchFamily="34" charset="0"/>
              </a:rPr>
              <a:t>It’s hard to connect online ads to in-store visits.</a:t>
            </a:r>
            <a:r>
              <a:rPr lang="en-US" sz="1300" b="0" i="0" dirty="0">
                <a:solidFill>
                  <a:srgbClr val="000000"/>
                </a:solidFill>
                <a:effectLst/>
                <a:latin typeface="Aptos" panose="020B0004020202020204" pitchFamily="34" charset="0"/>
              </a:rPr>
              <a:t>​</a:t>
            </a:r>
            <a:endParaRPr lang="en-US" sz="1300" b="0" i="0" dirty="0">
              <a:solidFill>
                <a:srgbClr val="000000"/>
              </a:solidFill>
              <a:effectLst/>
              <a:latin typeface="Arial" panose="020B0604020202020204" pitchFamily="34" charset="0"/>
            </a:endParaRPr>
          </a:p>
          <a:p>
            <a:pPr algn="l" rtl="0" fontAlgn="base">
              <a:buFont typeface="+mj-lt"/>
              <a:buAutoNum type="arabicPeriod"/>
            </a:pPr>
            <a:r>
              <a:rPr lang="en-IN" sz="1300" b="1" i="0" u="none" strike="noStrike" dirty="0">
                <a:solidFill>
                  <a:srgbClr val="000000"/>
                </a:solidFill>
                <a:effectLst/>
                <a:latin typeface="Aptos" panose="020B0004020202020204" pitchFamily="34" charset="0"/>
              </a:rPr>
              <a:t>What features would you find most beneficial in a new analytics tool?</a:t>
            </a:r>
            <a:r>
              <a:rPr lang="en-US" sz="1300" b="0" i="0" dirty="0">
                <a:solidFill>
                  <a:srgbClr val="000000"/>
                </a:solidFill>
                <a:effectLst/>
                <a:latin typeface="Aptos" panose="020B0004020202020204" pitchFamily="34" charset="0"/>
              </a:rPr>
              <a:t>​</a:t>
            </a:r>
            <a:br>
              <a:rPr lang="en-US" sz="1300" b="0" i="0" dirty="0">
                <a:solidFill>
                  <a:srgbClr val="000000"/>
                </a:solidFill>
                <a:effectLst/>
                <a:latin typeface="Aptos" panose="020B0004020202020204" pitchFamily="34" charset="0"/>
              </a:rPr>
            </a:br>
            <a:r>
              <a:rPr lang="en-IN" sz="1300" b="0" i="0" u="none" strike="noStrike" dirty="0">
                <a:solidFill>
                  <a:srgbClr val="000000"/>
                </a:solidFill>
                <a:effectLst/>
                <a:latin typeface="Aptos" panose="020B0004020202020204" pitchFamily="34" charset="0"/>
              </a:rPr>
              <a:t>Tools that can track the impact of online ads on offline sales.</a:t>
            </a:r>
            <a:r>
              <a:rPr lang="en-US" sz="1300" b="0" i="0" dirty="0">
                <a:solidFill>
                  <a:srgbClr val="000000"/>
                </a:solidFill>
                <a:effectLst/>
                <a:latin typeface="Aptos" panose="020B0004020202020204" pitchFamily="34" charset="0"/>
              </a:rPr>
              <a:t>​</a:t>
            </a:r>
            <a:endParaRPr lang="en-US" sz="1300" b="0" i="0" dirty="0">
              <a:solidFill>
                <a:srgbClr val="000000"/>
              </a:solidFill>
              <a:effectLst/>
              <a:latin typeface="Arial" panose="020B0604020202020204" pitchFamily="34" charset="0"/>
            </a:endParaRPr>
          </a:p>
          <a:p>
            <a:pPr algn="l" rtl="0" fontAlgn="base"/>
            <a:r>
              <a:rPr lang="en-IN" sz="1300" b="1" i="0" u="none" strike="noStrike" dirty="0">
                <a:solidFill>
                  <a:srgbClr val="215F9A"/>
                </a:solidFill>
                <a:effectLst/>
                <a:latin typeface="Aptos" panose="020B0004020202020204" pitchFamily="34" charset="0"/>
              </a:rPr>
              <a:t>Integration</a:t>
            </a:r>
            <a:r>
              <a:rPr lang="en-IN" sz="1300" b="0" i="0" dirty="0">
                <a:solidFill>
                  <a:srgbClr val="000000"/>
                </a:solidFill>
                <a:effectLst/>
                <a:latin typeface="Aptos" panose="020B0004020202020204" pitchFamily="34" charset="0"/>
              </a:rPr>
              <a:t>​</a:t>
            </a:r>
            <a:endParaRPr lang="en-IN" sz="1300" b="0" i="0" dirty="0">
              <a:solidFill>
                <a:srgbClr val="000000"/>
              </a:solidFill>
              <a:effectLst/>
              <a:latin typeface="Arial" panose="020B0604020202020204" pitchFamily="34" charset="0"/>
            </a:endParaRPr>
          </a:p>
          <a:p>
            <a:pPr algn="l" rtl="0" fontAlgn="base">
              <a:buFont typeface="+mj-lt"/>
              <a:buAutoNum type="arabicPeriod"/>
            </a:pPr>
            <a:r>
              <a:rPr lang="en-IN" sz="1300" b="1" i="0" u="none" strike="noStrike" dirty="0">
                <a:solidFill>
                  <a:srgbClr val="000000"/>
                </a:solidFill>
                <a:effectLst/>
                <a:latin typeface="Aptos" panose="020B0004020202020204" pitchFamily="34" charset="0"/>
              </a:rPr>
              <a:t>What specific functionalities would you like the integrated platform to have?</a:t>
            </a:r>
            <a:r>
              <a:rPr lang="en-US" sz="1300" b="0" i="0" dirty="0">
                <a:solidFill>
                  <a:srgbClr val="000000"/>
                </a:solidFill>
                <a:effectLst/>
                <a:latin typeface="Aptos" panose="020B0004020202020204" pitchFamily="34" charset="0"/>
              </a:rPr>
              <a:t>​</a:t>
            </a:r>
            <a:br>
              <a:rPr lang="en-US" sz="1300" b="0" i="0" dirty="0">
                <a:solidFill>
                  <a:srgbClr val="000000"/>
                </a:solidFill>
                <a:effectLst/>
                <a:latin typeface="Aptos" panose="020B0004020202020204" pitchFamily="34" charset="0"/>
              </a:rPr>
            </a:br>
            <a:r>
              <a:rPr lang="en-IN" sz="1300" b="0" i="0" u="none" strike="noStrike" dirty="0">
                <a:solidFill>
                  <a:srgbClr val="000000"/>
                </a:solidFill>
                <a:effectLst/>
                <a:latin typeface="Aptos" panose="020B0004020202020204" pitchFamily="34" charset="0"/>
              </a:rPr>
              <a:t>Integration with our email marketing and social media tools.</a:t>
            </a:r>
            <a:r>
              <a:rPr lang="en-US" sz="1300" b="0" i="0" dirty="0">
                <a:solidFill>
                  <a:srgbClr val="000000"/>
                </a:solidFill>
                <a:effectLst/>
                <a:latin typeface="Aptos" panose="020B0004020202020204" pitchFamily="34" charset="0"/>
              </a:rPr>
              <a:t>​</a:t>
            </a:r>
            <a:endParaRPr lang="en-US" sz="1300" b="0" i="0" dirty="0">
              <a:solidFill>
                <a:srgbClr val="000000"/>
              </a:solidFill>
              <a:effectLst/>
              <a:latin typeface="Arial" panose="020B0604020202020204" pitchFamily="34" charset="0"/>
            </a:endParaRPr>
          </a:p>
          <a:p>
            <a:pPr algn="l" rtl="0" fontAlgn="base">
              <a:buFont typeface="+mj-lt"/>
              <a:buAutoNum type="arabicPeriod"/>
            </a:pPr>
            <a:r>
              <a:rPr lang="en-IN" sz="1300" b="1" i="0" u="none" strike="noStrike" dirty="0">
                <a:solidFill>
                  <a:srgbClr val="000000"/>
                </a:solidFill>
                <a:effectLst/>
                <a:latin typeface="Aptos" panose="020B0004020202020204" pitchFamily="34" charset="0"/>
              </a:rPr>
              <a:t>What types of data do you currently track in your CRM system?</a:t>
            </a:r>
            <a:r>
              <a:rPr lang="en-US" sz="1300" b="0" i="0" dirty="0">
                <a:solidFill>
                  <a:srgbClr val="000000"/>
                </a:solidFill>
                <a:effectLst/>
                <a:latin typeface="Aptos" panose="020B0004020202020204" pitchFamily="34" charset="0"/>
              </a:rPr>
              <a:t>​</a:t>
            </a:r>
            <a:br>
              <a:rPr lang="en-US" sz="1300" b="0" i="0" dirty="0">
                <a:solidFill>
                  <a:srgbClr val="000000"/>
                </a:solidFill>
                <a:effectLst/>
                <a:latin typeface="Aptos" panose="020B0004020202020204" pitchFamily="34" charset="0"/>
              </a:rPr>
            </a:br>
            <a:r>
              <a:rPr lang="en-IN" sz="1300" b="0" i="0" u="none" strike="noStrike" dirty="0">
                <a:solidFill>
                  <a:srgbClr val="000000"/>
                </a:solidFill>
                <a:effectLst/>
                <a:latin typeface="Aptos" panose="020B0004020202020204" pitchFamily="34" charset="0"/>
              </a:rPr>
              <a:t>Customer purchase history and engagement with email campaigns.</a:t>
            </a:r>
            <a:r>
              <a:rPr lang="en-US" sz="1300" b="0" i="0" dirty="0">
                <a:solidFill>
                  <a:srgbClr val="000000"/>
                </a:solidFill>
                <a:effectLst/>
                <a:latin typeface="Aptos" panose="020B0004020202020204" pitchFamily="34" charset="0"/>
              </a:rPr>
              <a:t>​</a:t>
            </a:r>
            <a:endParaRPr lang="en-US" sz="1300" b="0" i="0" dirty="0">
              <a:solidFill>
                <a:srgbClr val="000000"/>
              </a:solidFill>
              <a:effectLst/>
              <a:latin typeface="Arial" panose="020B0604020202020204" pitchFamily="34" charset="0"/>
            </a:endParaRPr>
          </a:p>
          <a:p>
            <a:pPr algn="l" rtl="0" fontAlgn="base">
              <a:buFont typeface="+mj-lt"/>
              <a:buAutoNum type="arabicPeriod"/>
            </a:pPr>
            <a:r>
              <a:rPr lang="en-IN" sz="1300" b="1" i="0" u="none" strike="noStrike" dirty="0">
                <a:solidFill>
                  <a:srgbClr val="000000"/>
                </a:solidFill>
                <a:effectLst/>
                <a:latin typeface="Aptos" panose="020B0004020202020204" pitchFamily="34" charset="0"/>
              </a:rPr>
              <a:t>Have you experienced any challenges with previous integrations between ad platforms and your CRM system? If so, please describe.</a:t>
            </a:r>
            <a:r>
              <a:rPr lang="en-US" sz="1300" b="0" i="0" dirty="0">
                <a:solidFill>
                  <a:srgbClr val="000000"/>
                </a:solidFill>
                <a:effectLst/>
                <a:latin typeface="Aptos" panose="020B0004020202020204" pitchFamily="34" charset="0"/>
              </a:rPr>
              <a:t>​</a:t>
            </a:r>
            <a:br>
              <a:rPr lang="en-US" sz="1300" b="0" i="0" dirty="0">
                <a:solidFill>
                  <a:srgbClr val="000000"/>
                </a:solidFill>
                <a:effectLst/>
                <a:latin typeface="Aptos" panose="020B0004020202020204" pitchFamily="34" charset="0"/>
              </a:rPr>
            </a:br>
            <a:r>
              <a:rPr lang="en-IN" sz="1300" b="0" i="0" u="none" strike="noStrike" dirty="0">
                <a:solidFill>
                  <a:srgbClr val="000000"/>
                </a:solidFill>
                <a:effectLst/>
                <a:latin typeface="Aptos" panose="020B0004020202020204" pitchFamily="34" charset="0"/>
              </a:rPr>
              <a:t>Yes, data from social media platforms doesn’t always sync well with our CRM.</a:t>
            </a:r>
            <a:r>
              <a:rPr lang="en-US" sz="1300" b="0" i="0" dirty="0">
                <a:solidFill>
                  <a:srgbClr val="000000"/>
                </a:solidFill>
                <a:effectLst/>
                <a:latin typeface="Aptos" panose="020B0004020202020204" pitchFamily="34" charset="0"/>
              </a:rPr>
              <a:t>​</a:t>
            </a:r>
            <a:endParaRPr lang="en-US" sz="1300" b="0" i="0" dirty="0">
              <a:solidFill>
                <a:srgbClr val="000000"/>
              </a:solidFill>
              <a:effectLst/>
              <a:latin typeface="Arial" panose="020B0604020202020204" pitchFamily="34" charset="0"/>
            </a:endParaRPr>
          </a:p>
          <a:p>
            <a:pPr algn="l" rtl="0" fontAlgn="base"/>
            <a:r>
              <a:rPr lang="en-IN" sz="1300" b="1" i="0" u="none" strike="noStrike" dirty="0">
                <a:solidFill>
                  <a:srgbClr val="215F9A"/>
                </a:solidFill>
                <a:effectLst/>
                <a:latin typeface="Aptos" panose="020B0004020202020204" pitchFamily="34" charset="0"/>
              </a:rPr>
              <a:t>Localization</a:t>
            </a:r>
            <a:r>
              <a:rPr lang="en-IN" sz="1300" b="0" i="0" dirty="0">
                <a:solidFill>
                  <a:srgbClr val="000000"/>
                </a:solidFill>
                <a:effectLst/>
                <a:latin typeface="Aptos" panose="020B0004020202020204" pitchFamily="34" charset="0"/>
              </a:rPr>
              <a:t>​</a:t>
            </a:r>
            <a:endParaRPr lang="en-IN" sz="1300" b="0" i="0" dirty="0">
              <a:solidFill>
                <a:srgbClr val="000000"/>
              </a:solidFill>
              <a:effectLst/>
              <a:latin typeface="Arial" panose="020B0604020202020204" pitchFamily="34" charset="0"/>
            </a:endParaRPr>
          </a:p>
          <a:p>
            <a:pPr algn="l" rtl="0" fontAlgn="base">
              <a:buFont typeface="+mj-lt"/>
              <a:buAutoNum type="arabicPeriod"/>
            </a:pPr>
            <a:r>
              <a:rPr lang="en-IN" sz="1300" b="1" i="0" u="none" strike="noStrike" dirty="0">
                <a:solidFill>
                  <a:srgbClr val="000000"/>
                </a:solidFill>
                <a:effectLst/>
                <a:latin typeface="Aptos" panose="020B0004020202020204" pitchFamily="34" charset="0"/>
              </a:rPr>
              <a:t>Are you currently running any localized ad campaigns?</a:t>
            </a:r>
            <a:r>
              <a:rPr lang="en-US" sz="1300" b="0" i="0" dirty="0">
                <a:solidFill>
                  <a:srgbClr val="000000"/>
                </a:solidFill>
                <a:effectLst/>
                <a:latin typeface="Aptos" panose="020B0004020202020204" pitchFamily="34" charset="0"/>
              </a:rPr>
              <a:t>​</a:t>
            </a:r>
            <a:br>
              <a:rPr lang="en-US" sz="1300" b="0" i="0" dirty="0">
                <a:solidFill>
                  <a:srgbClr val="000000"/>
                </a:solidFill>
                <a:effectLst/>
                <a:latin typeface="Aptos" panose="020B0004020202020204" pitchFamily="34" charset="0"/>
              </a:rPr>
            </a:br>
            <a:r>
              <a:rPr lang="en-IN" sz="1300" b="0" i="0" u="none" strike="noStrike" dirty="0">
                <a:solidFill>
                  <a:srgbClr val="000000"/>
                </a:solidFill>
                <a:effectLst/>
                <a:latin typeface="Aptos" panose="020B0004020202020204" pitchFamily="34" charset="0"/>
              </a:rPr>
              <a:t>Yes, we target local customers for store events and promotions.</a:t>
            </a:r>
            <a:r>
              <a:rPr lang="en-US" sz="1300" b="0" i="0" dirty="0">
                <a:solidFill>
                  <a:srgbClr val="000000"/>
                </a:solidFill>
                <a:effectLst/>
                <a:latin typeface="Aptos" panose="020B0004020202020204" pitchFamily="34" charset="0"/>
              </a:rPr>
              <a:t>​</a:t>
            </a:r>
            <a:endParaRPr lang="en-US" sz="1300" b="0" i="0" dirty="0">
              <a:solidFill>
                <a:srgbClr val="000000"/>
              </a:solidFill>
              <a:effectLst/>
              <a:latin typeface="Arial" panose="020B0604020202020204" pitchFamily="34" charset="0"/>
            </a:endParaRPr>
          </a:p>
          <a:p>
            <a:pPr algn="l" rtl="0" fontAlgn="base">
              <a:buFont typeface="+mj-lt"/>
              <a:buAutoNum type="arabicPeriod"/>
            </a:pPr>
            <a:r>
              <a:rPr lang="en-IN" sz="1300" b="1" i="0" u="none" strike="noStrike" dirty="0">
                <a:solidFill>
                  <a:srgbClr val="000000"/>
                </a:solidFill>
                <a:effectLst/>
                <a:latin typeface="Aptos" panose="020B0004020202020204" pitchFamily="34" charset="0"/>
              </a:rPr>
              <a:t>What metrics are most important to you when evaluating the success of localized ad campaigns?</a:t>
            </a:r>
            <a:r>
              <a:rPr lang="en-US" sz="1300" b="0" i="0" dirty="0">
                <a:solidFill>
                  <a:srgbClr val="000000"/>
                </a:solidFill>
                <a:effectLst/>
                <a:latin typeface="Aptos" panose="020B0004020202020204" pitchFamily="34" charset="0"/>
              </a:rPr>
              <a:t>​</a:t>
            </a:r>
            <a:br>
              <a:rPr lang="en-US" sz="1300" b="0" i="0" dirty="0">
                <a:solidFill>
                  <a:srgbClr val="000000"/>
                </a:solidFill>
                <a:effectLst/>
                <a:latin typeface="Aptos" panose="020B0004020202020204" pitchFamily="34" charset="0"/>
              </a:rPr>
            </a:br>
            <a:r>
              <a:rPr lang="en-IN" sz="1300" b="0" i="0" u="none" strike="noStrike" dirty="0">
                <a:solidFill>
                  <a:srgbClr val="000000"/>
                </a:solidFill>
                <a:effectLst/>
                <a:latin typeface="Aptos" panose="020B0004020202020204" pitchFamily="34" charset="0"/>
              </a:rPr>
              <a:t>In-store foot traffic and local online sales.</a:t>
            </a:r>
            <a:r>
              <a:rPr lang="en-US" sz="1300" b="0" i="0" dirty="0">
                <a:solidFill>
                  <a:srgbClr val="000000"/>
                </a:solidFill>
                <a:effectLst/>
                <a:latin typeface="Aptos" panose="020B0004020202020204" pitchFamily="34" charset="0"/>
              </a:rPr>
              <a:t>​</a:t>
            </a:r>
            <a:endParaRPr lang="en-US" sz="1300" b="0" i="0" dirty="0">
              <a:solidFill>
                <a:srgbClr val="000000"/>
              </a:solidFill>
              <a:effectLst/>
              <a:latin typeface="Arial" panose="020B0604020202020204" pitchFamily="34" charset="0"/>
            </a:endParaRPr>
          </a:p>
          <a:p>
            <a:pPr algn="l" rtl="0" fontAlgn="base">
              <a:buFont typeface="+mj-lt"/>
              <a:buAutoNum type="arabicPeriod"/>
            </a:pPr>
            <a:r>
              <a:rPr lang="en-IN" sz="1300" b="1" i="0" u="none" strike="noStrike" dirty="0">
                <a:solidFill>
                  <a:srgbClr val="000000"/>
                </a:solidFill>
                <a:effectLst/>
                <a:latin typeface="Aptos" panose="020B0004020202020204" pitchFamily="34" charset="0"/>
              </a:rPr>
              <a:t>How granular do you want the geographic targeting to be?</a:t>
            </a:r>
            <a:r>
              <a:rPr lang="en-US" sz="1300" b="0" i="0" dirty="0">
                <a:solidFill>
                  <a:srgbClr val="000000"/>
                </a:solidFill>
                <a:effectLst/>
                <a:latin typeface="Aptos" panose="020B0004020202020204" pitchFamily="34" charset="0"/>
              </a:rPr>
              <a:t>​</a:t>
            </a:r>
            <a:br>
              <a:rPr lang="en-US" sz="1300" b="0" i="0" dirty="0">
                <a:solidFill>
                  <a:srgbClr val="000000"/>
                </a:solidFill>
                <a:effectLst/>
                <a:latin typeface="Aptos" panose="020B0004020202020204" pitchFamily="34" charset="0"/>
              </a:rPr>
            </a:br>
            <a:r>
              <a:rPr lang="en-IN" sz="1300" b="0" i="0" u="none" strike="noStrike" dirty="0">
                <a:solidFill>
                  <a:srgbClr val="000000"/>
                </a:solidFill>
                <a:effectLst/>
                <a:latin typeface="Aptos" panose="020B0004020202020204" pitchFamily="34" charset="0"/>
              </a:rPr>
              <a:t>We’d like to target specific neighbourhoods within our city.</a:t>
            </a:r>
            <a:r>
              <a:rPr lang="en-US" sz="1300" b="0" i="0" dirty="0">
                <a:solidFill>
                  <a:srgbClr val="000000"/>
                </a:solidFill>
                <a:effectLst/>
                <a:latin typeface="Aptos" panose="020B0004020202020204" pitchFamily="34" charset="0"/>
              </a:rPr>
              <a:t>​</a:t>
            </a:r>
            <a:endParaRPr lang="en-US" sz="1300" b="0" i="0" dirty="0">
              <a:solidFill>
                <a:srgbClr val="000000"/>
              </a:solidFill>
              <a:effectLst/>
              <a:latin typeface="Arial" panose="020B0604020202020204" pitchFamily="34" charset="0"/>
            </a:endParaRPr>
          </a:p>
        </p:txBody>
      </p:sp>
      <p:sp>
        <p:nvSpPr>
          <p:cNvPr id="3" name="Text Placeholder 2">
            <a:extLst>
              <a:ext uri="{FF2B5EF4-FFF2-40B4-BE49-F238E27FC236}">
                <a16:creationId xmlns:a16="http://schemas.microsoft.com/office/drawing/2014/main" id="{760DE6BC-0ED7-0FA6-1EE7-B786EF68E9AC}"/>
              </a:ext>
            </a:extLst>
          </p:cNvPr>
          <p:cNvSpPr>
            <a:spLocks noGrp="1"/>
          </p:cNvSpPr>
          <p:nvPr>
            <p:ph type="body" idx="2"/>
          </p:nvPr>
        </p:nvSpPr>
        <p:spPr/>
        <p:txBody>
          <a:bodyPr/>
          <a:lstStyle/>
          <a:p>
            <a:r>
              <a:rPr lang="en-US" dirty="0"/>
              <a:t>Customer 2: </a:t>
            </a:r>
            <a:r>
              <a:rPr lang="en-IN" dirty="0"/>
              <a:t>Urban Style Boutique</a:t>
            </a:r>
          </a:p>
        </p:txBody>
      </p:sp>
    </p:spTree>
    <p:extLst>
      <p:ext uri="{BB962C8B-B14F-4D97-AF65-F5344CB8AC3E}">
        <p14:creationId xmlns:p14="http://schemas.microsoft.com/office/powerpoint/2010/main" val="2424019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536752-B70F-275D-D3BF-D98B73E96C6D}"/>
              </a:ext>
            </a:extLst>
          </p:cNvPr>
          <p:cNvSpPr>
            <a:spLocks noGrp="1"/>
          </p:cNvSpPr>
          <p:nvPr>
            <p:ph type="body" idx="1"/>
          </p:nvPr>
        </p:nvSpPr>
        <p:spPr>
          <a:xfrm>
            <a:off x="406400" y="1295400"/>
            <a:ext cx="11785600" cy="4658833"/>
          </a:xfrm>
        </p:spPr>
        <p:txBody>
          <a:bodyPr numCol="2"/>
          <a:lstStyle/>
          <a:p>
            <a:pPr algn="l" rtl="0" fontAlgn="base"/>
            <a:r>
              <a:rPr lang="en-IN" sz="1200" b="1" i="0" u="none" strike="noStrike" dirty="0">
                <a:solidFill>
                  <a:srgbClr val="215F9A"/>
                </a:solidFill>
                <a:effectLst/>
                <a:latin typeface="Aptos" panose="020B0004020202020204" pitchFamily="34" charset="0"/>
              </a:rPr>
              <a:t>Ad Campaign</a:t>
            </a:r>
            <a:r>
              <a:rPr lang="en-IN" sz="1200" b="0" i="0" dirty="0">
                <a:solidFill>
                  <a:srgbClr val="000000"/>
                </a:solidFill>
                <a:effectLst/>
                <a:latin typeface="Aptos" panose="020B0004020202020204" pitchFamily="34" charset="0"/>
              </a:rPr>
              <a:t>​</a:t>
            </a:r>
            <a:endParaRPr lang="en-IN"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How would you describe the primary goal of your current ad campaigns?</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To generate high-quality leads for our B2B services.</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What platforms are you currently using for your ad campaigns?</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Google Ads, LinkedIn Ads, and content marketing.</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What challenges have you faced with your current audience targeting strategies?</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Difficulty in reaching decision-makers and generating qualified leads.</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r>
              <a:rPr lang="en-IN" sz="1200" b="1" i="0" u="none" strike="noStrike" dirty="0">
                <a:solidFill>
                  <a:srgbClr val="215F9A"/>
                </a:solidFill>
                <a:effectLst/>
                <a:latin typeface="Aptos" panose="020B0004020202020204" pitchFamily="34" charset="0"/>
              </a:rPr>
              <a:t>Complexity and Cost</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How would you rate the overall complexity of the ad platforms you are currently using?</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High complexity, especially in managing LinkedIn Ads.</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What specific features or aspects of these platforms do you find most complex or challenging to use?</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Managing bids and targeting for B2B audiences is particularly challenging.</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What is your monthly budget for digital advertising, and how does it compare to the actual costs you are incurring on these platforms?</a:t>
            </a:r>
            <a:r>
              <a:rPr lang="en-IN" sz="1200" b="0" i="0" dirty="0">
                <a:solidFill>
                  <a:srgbClr val="000000"/>
                </a:solidFill>
                <a:effectLst/>
                <a:latin typeface="Aptos" panose="020B0004020202020204" pitchFamily="34" charset="0"/>
              </a:rPr>
              <a:t>​</a:t>
            </a:r>
            <a:br>
              <a:rPr lang="en-IN"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We budget around $3,000, but LinkedIn Ads often exceed this.</a:t>
            </a:r>
            <a:r>
              <a:rPr lang="en-IN" sz="1200" b="0" i="0" dirty="0">
                <a:solidFill>
                  <a:srgbClr val="000000"/>
                </a:solidFill>
                <a:effectLst/>
                <a:latin typeface="Aptos" panose="020B0004020202020204" pitchFamily="34" charset="0"/>
              </a:rPr>
              <a:t>​</a:t>
            </a:r>
            <a:endParaRPr lang="en-IN" sz="1200" b="0" i="0" dirty="0">
              <a:solidFill>
                <a:srgbClr val="000000"/>
              </a:solidFill>
              <a:effectLst/>
              <a:latin typeface="Arial" panose="020B0604020202020204" pitchFamily="34" charset="0"/>
            </a:endParaRPr>
          </a:p>
          <a:p>
            <a:pPr algn="l" rtl="0" fontAlgn="base"/>
            <a:r>
              <a:rPr lang="en-IN" sz="1200" b="1" i="0" u="none" strike="noStrike" dirty="0">
                <a:solidFill>
                  <a:srgbClr val="215F9A"/>
                </a:solidFill>
                <a:effectLst/>
                <a:latin typeface="Aptos" panose="020B0004020202020204" pitchFamily="34" charset="0"/>
              </a:rPr>
              <a:t>Analytics</a:t>
            </a:r>
            <a:r>
              <a:rPr lang="en-IN" sz="1200" b="0" i="0" dirty="0">
                <a:solidFill>
                  <a:srgbClr val="000000"/>
                </a:solidFill>
                <a:effectLst/>
                <a:latin typeface="Aptos" panose="020B0004020202020204" pitchFamily="34" charset="0"/>
              </a:rPr>
              <a:t>​</a:t>
            </a:r>
            <a:endParaRPr lang="en-IN"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What tools are you currently using to analyse the performance of your ad campaigns?</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HubSpot, Google Analytics, and native LinkedIn Analytics.</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What specific challenges are you facing with your current analytics tools?</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It’s difficult to track the customer journey across different platforms.</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What features would you find most beneficial in a new analytics tool?</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Cross-platform attribution tracking and lead scoring.</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r>
              <a:rPr lang="en-IN" sz="1200" b="1" i="0" u="none" strike="noStrike" dirty="0">
                <a:solidFill>
                  <a:srgbClr val="215F9A"/>
                </a:solidFill>
                <a:effectLst/>
                <a:latin typeface="Aptos" panose="020B0004020202020204" pitchFamily="34" charset="0"/>
              </a:rPr>
              <a:t>Integration</a:t>
            </a:r>
            <a:r>
              <a:rPr lang="en-IN" sz="1200" b="0" i="0" dirty="0">
                <a:solidFill>
                  <a:srgbClr val="000000"/>
                </a:solidFill>
                <a:effectLst/>
                <a:latin typeface="Aptos" panose="020B0004020202020204" pitchFamily="34" charset="0"/>
              </a:rPr>
              <a:t>​</a:t>
            </a:r>
            <a:endParaRPr lang="en-IN"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What specific functionalities would you like the integrated platform to have?</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Integration with our CRM and lead management tools.</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What types of data do you currently track in your CRM system?</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Lead sources, engagement metrics, and sales pipeline data.</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Have you experienced any challenges with previous integrations between ad platforms and your CRM system? If so, please describe.</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Yes, the lack of integration between LinkedIn and our CRM is a major issue.</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r>
              <a:rPr lang="en-IN" sz="1200" b="1" i="0" u="none" strike="noStrike" dirty="0">
                <a:solidFill>
                  <a:srgbClr val="215F9A"/>
                </a:solidFill>
                <a:effectLst/>
                <a:latin typeface="Aptos" panose="020B0004020202020204" pitchFamily="34" charset="0"/>
              </a:rPr>
              <a:t>Localization</a:t>
            </a:r>
            <a:r>
              <a:rPr lang="en-IN" sz="1200" b="0" i="0" dirty="0">
                <a:solidFill>
                  <a:srgbClr val="000000"/>
                </a:solidFill>
                <a:effectLst/>
                <a:latin typeface="Aptos" panose="020B0004020202020204" pitchFamily="34" charset="0"/>
              </a:rPr>
              <a:t>​</a:t>
            </a:r>
            <a:endParaRPr lang="en-IN"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Are you currently running any localized ad campaigns?</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No, our focus is on a global audience.</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What metrics are most important to you when evaluating the success of localized ad campaigns?</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N/A</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How granular do you want the geographic targeting to be?</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We do not prioritize geographic targeting.</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p:txBody>
      </p:sp>
      <p:sp>
        <p:nvSpPr>
          <p:cNvPr id="3" name="Text Placeholder 2">
            <a:extLst>
              <a:ext uri="{FF2B5EF4-FFF2-40B4-BE49-F238E27FC236}">
                <a16:creationId xmlns:a16="http://schemas.microsoft.com/office/drawing/2014/main" id="{760DE6BC-0ED7-0FA6-1EE7-B786EF68E9AC}"/>
              </a:ext>
            </a:extLst>
          </p:cNvPr>
          <p:cNvSpPr>
            <a:spLocks noGrp="1"/>
          </p:cNvSpPr>
          <p:nvPr>
            <p:ph type="body" idx="2"/>
          </p:nvPr>
        </p:nvSpPr>
        <p:spPr/>
        <p:txBody>
          <a:bodyPr/>
          <a:lstStyle/>
          <a:p>
            <a:r>
              <a:rPr lang="en-US" dirty="0"/>
              <a:t>Customer 3: </a:t>
            </a:r>
            <a:r>
              <a:rPr lang="en-US" dirty="0" err="1"/>
              <a:t>Innovatech</a:t>
            </a:r>
            <a:r>
              <a:rPr lang="en-US" dirty="0"/>
              <a:t> Solutions</a:t>
            </a:r>
            <a:endParaRPr lang="en-IN" dirty="0"/>
          </a:p>
        </p:txBody>
      </p:sp>
    </p:spTree>
    <p:extLst>
      <p:ext uri="{BB962C8B-B14F-4D97-AF65-F5344CB8AC3E}">
        <p14:creationId xmlns:p14="http://schemas.microsoft.com/office/powerpoint/2010/main" val="1295717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536752-B70F-275D-D3BF-D98B73E96C6D}"/>
              </a:ext>
            </a:extLst>
          </p:cNvPr>
          <p:cNvSpPr>
            <a:spLocks noGrp="1"/>
          </p:cNvSpPr>
          <p:nvPr>
            <p:ph type="body" idx="1"/>
          </p:nvPr>
        </p:nvSpPr>
        <p:spPr>
          <a:xfrm>
            <a:off x="406400" y="1295400"/>
            <a:ext cx="11785600" cy="4892749"/>
          </a:xfrm>
        </p:spPr>
        <p:txBody>
          <a:bodyPr numCol="2"/>
          <a:lstStyle/>
          <a:p>
            <a:pPr algn="l" rtl="0" fontAlgn="base"/>
            <a:r>
              <a:rPr lang="en-IN" sz="1200" b="1" i="0" u="none" strike="noStrike" dirty="0">
                <a:solidFill>
                  <a:srgbClr val="215F9A"/>
                </a:solidFill>
                <a:effectLst/>
                <a:latin typeface="Aptos" panose="020B0004020202020204" pitchFamily="34" charset="0"/>
              </a:rPr>
              <a:t>Ad Campaign</a:t>
            </a:r>
            <a:r>
              <a:rPr lang="en-IN" sz="1200" b="0" i="0" dirty="0">
                <a:solidFill>
                  <a:srgbClr val="000000"/>
                </a:solidFill>
                <a:effectLst/>
                <a:latin typeface="Aptos" panose="020B0004020202020204" pitchFamily="34" charset="0"/>
              </a:rPr>
              <a:t>​</a:t>
            </a:r>
            <a:endParaRPr lang="en-IN"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How would you describe the primary goal of your current ad campaigns?</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To increase in-store visits and promote special events.</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What platforms are you currently using for your ad campaigns?</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Facebook Ads, Instagram, and Foursquare.</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What challenges have you faced with your current audience targeting strategies?</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Reaching the local community effectively and tracking ad impact on in-store visits.</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r>
              <a:rPr lang="en-IN" sz="1200" b="1" i="0" u="none" strike="noStrike" dirty="0">
                <a:solidFill>
                  <a:srgbClr val="215F9A"/>
                </a:solidFill>
                <a:effectLst/>
                <a:latin typeface="Aptos" panose="020B0004020202020204" pitchFamily="34" charset="0"/>
              </a:rPr>
              <a:t>Complexity and Cost</a:t>
            </a:r>
            <a:r>
              <a:rPr lang="en-IN" sz="1200" b="0" i="0" dirty="0">
                <a:solidFill>
                  <a:srgbClr val="000000"/>
                </a:solidFill>
                <a:effectLst/>
                <a:latin typeface="Aptos" panose="020B0004020202020204" pitchFamily="34" charset="0"/>
              </a:rPr>
              <a:t>​</a:t>
            </a:r>
            <a:endParaRPr lang="en-IN"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How would you rate the overall complexity of the ad platforms you are currently using?</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Moderately complex, especially with local targeting.</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What specific features or aspects of these platforms do you find most complex or challenging to use?</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Local targeting and measuring offline conversions.</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What is your monthly budget for digital advertising, and how does it compare to the actual costs you are incurring on these platforms?</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We budget around $500, but unexpected costs often arise.</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r>
              <a:rPr lang="en-IN" sz="1200" b="1" i="0" u="none" strike="noStrike" dirty="0">
                <a:solidFill>
                  <a:srgbClr val="215F9A"/>
                </a:solidFill>
                <a:effectLst/>
                <a:latin typeface="Aptos" panose="020B0004020202020204" pitchFamily="34" charset="0"/>
              </a:rPr>
              <a:t>Analytics</a:t>
            </a:r>
            <a:r>
              <a:rPr lang="en-IN" sz="1200" b="0" i="0" dirty="0">
                <a:solidFill>
                  <a:srgbClr val="000000"/>
                </a:solidFill>
                <a:effectLst/>
                <a:latin typeface="Aptos" panose="020B0004020202020204" pitchFamily="34" charset="0"/>
              </a:rPr>
              <a:t>​</a:t>
            </a:r>
            <a:endParaRPr lang="en-IN"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What tools are you currently using to analyse the performance of your ad campaigns?</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Facebook Insights and Google Analytics.</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What specific challenges are you facing with your current analytics tools?</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It’s hard to link online ads to actual in-store visits.</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What features would you find most beneficial in a new analytics tool?</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Tools that can directly correlate online ad spend to in-store traffic.</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r>
              <a:rPr lang="en-IN" sz="1200" b="1" i="0" u="none" strike="noStrike" dirty="0">
                <a:solidFill>
                  <a:srgbClr val="215F9A"/>
                </a:solidFill>
                <a:effectLst/>
                <a:latin typeface="Aptos" panose="020B0004020202020204" pitchFamily="34" charset="0"/>
              </a:rPr>
              <a:t>Integration</a:t>
            </a:r>
            <a:r>
              <a:rPr lang="en-IN" sz="1200" b="0" i="0" dirty="0">
                <a:solidFill>
                  <a:srgbClr val="000000"/>
                </a:solidFill>
                <a:effectLst/>
                <a:latin typeface="Aptos" panose="020B0004020202020204" pitchFamily="34" charset="0"/>
              </a:rPr>
              <a:t>​</a:t>
            </a:r>
            <a:endParaRPr lang="en-IN"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What specific functionalities would you like the integrated platform to have?</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1" i="0" u="none" strike="noStrike" dirty="0">
                <a:solidFill>
                  <a:srgbClr val="000000"/>
                </a:solidFill>
                <a:effectLst/>
                <a:latin typeface="Aptos" panose="020B0004020202020204" pitchFamily="34" charset="0"/>
              </a:rPr>
              <a:t>Integration with our reservation system and customer feedback tools.</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What types of data do you currently track in your CRM system?</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Customer reservations, feedback, and event participation.</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Have you experienced any challenges with previous integrations between ad platforms and your CRM system? If so, please describe.</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Yes, there are issues with syncing data from Foursquare with our CRM.</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buFont typeface="+mj-lt"/>
              <a:buAutoNum type="arabicPeriod"/>
            </a:pPr>
            <a:r>
              <a:rPr lang="en-IN" sz="1200" b="0" i="0" dirty="0">
                <a:solidFill>
                  <a:srgbClr val="000000"/>
                </a:solidFill>
                <a:effectLst/>
                <a:latin typeface="Aptos" panose="020B0004020202020204" pitchFamily="34" charset="0"/>
              </a:rPr>
              <a:t>​</a:t>
            </a:r>
            <a:endParaRPr lang="en-IN" sz="1200" b="0" i="0" dirty="0">
              <a:solidFill>
                <a:srgbClr val="000000"/>
              </a:solidFill>
              <a:effectLst/>
              <a:latin typeface="Arial" panose="020B0604020202020204" pitchFamily="34" charset="0"/>
            </a:endParaRPr>
          </a:p>
          <a:p>
            <a:pPr algn="l" rtl="0" fontAlgn="base"/>
            <a:r>
              <a:rPr lang="en-IN" sz="1200" b="1" i="0" u="none" strike="noStrike" dirty="0">
                <a:solidFill>
                  <a:srgbClr val="215F9A"/>
                </a:solidFill>
                <a:effectLst/>
                <a:latin typeface="Aptos" panose="020B0004020202020204" pitchFamily="34" charset="0"/>
              </a:rPr>
              <a:t>Localization</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Are you currently running any localized ad campaigns?</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Yes, we target local customers for restaurant promotions.</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What metrics are most important to you when evaluating the success of localized ad campaigns?</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Increase in reservations and in-store traffic.</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a:p>
            <a:pPr algn="l" rtl="0" fontAlgn="base">
              <a:buFont typeface="+mj-lt"/>
              <a:buAutoNum type="arabicPeriod"/>
            </a:pPr>
            <a:r>
              <a:rPr lang="en-IN" sz="1200" b="1" i="0" u="none" strike="noStrike" dirty="0">
                <a:solidFill>
                  <a:srgbClr val="000000"/>
                </a:solidFill>
                <a:effectLst/>
                <a:latin typeface="Aptos" panose="020B0004020202020204" pitchFamily="34" charset="0"/>
              </a:rPr>
              <a:t>How granular do you want the geographic targeting to be?</a:t>
            </a:r>
            <a:r>
              <a:rPr lang="en-US" sz="1200" b="0" i="0" dirty="0">
                <a:solidFill>
                  <a:srgbClr val="000000"/>
                </a:solidFill>
                <a:effectLst/>
                <a:latin typeface="Aptos" panose="020B0004020202020204" pitchFamily="34" charset="0"/>
              </a:rPr>
              <a:t>​</a:t>
            </a:r>
            <a:br>
              <a:rPr lang="en-US" sz="1200" b="0" i="0" dirty="0">
                <a:solidFill>
                  <a:srgbClr val="000000"/>
                </a:solidFill>
                <a:effectLst/>
                <a:latin typeface="Aptos" panose="020B0004020202020204" pitchFamily="34" charset="0"/>
              </a:rPr>
            </a:br>
            <a:r>
              <a:rPr lang="en-IN" sz="1200" b="0" i="0" u="none" strike="noStrike" dirty="0">
                <a:solidFill>
                  <a:srgbClr val="000000"/>
                </a:solidFill>
                <a:effectLst/>
                <a:latin typeface="Aptos" panose="020B0004020202020204" pitchFamily="34" charset="0"/>
              </a:rPr>
              <a:t>We would like to target specific neighbourhoods and zip codes.</a:t>
            </a:r>
            <a:r>
              <a:rPr lang="en-US" sz="1200" b="0" i="0" dirty="0">
                <a:solidFill>
                  <a:srgbClr val="000000"/>
                </a:solidFill>
                <a:effectLst/>
                <a:latin typeface="Aptos" panose="020B0004020202020204" pitchFamily="34" charset="0"/>
              </a:rPr>
              <a:t>​</a:t>
            </a:r>
            <a:endParaRPr lang="en-US" sz="1200" b="0" i="0" dirty="0">
              <a:solidFill>
                <a:srgbClr val="000000"/>
              </a:solidFill>
              <a:effectLst/>
              <a:latin typeface="Arial" panose="020B0604020202020204" pitchFamily="34" charset="0"/>
            </a:endParaRPr>
          </a:p>
        </p:txBody>
      </p:sp>
      <p:sp>
        <p:nvSpPr>
          <p:cNvPr id="3" name="Text Placeholder 2">
            <a:extLst>
              <a:ext uri="{FF2B5EF4-FFF2-40B4-BE49-F238E27FC236}">
                <a16:creationId xmlns:a16="http://schemas.microsoft.com/office/drawing/2014/main" id="{760DE6BC-0ED7-0FA6-1EE7-B786EF68E9AC}"/>
              </a:ext>
            </a:extLst>
          </p:cNvPr>
          <p:cNvSpPr>
            <a:spLocks noGrp="1"/>
          </p:cNvSpPr>
          <p:nvPr>
            <p:ph type="body" idx="2"/>
          </p:nvPr>
        </p:nvSpPr>
        <p:spPr/>
        <p:txBody>
          <a:bodyPr/>
          <a:lstStyle/>
          <a:p>
            <a:r>
              <a:rPr lang="en-US" dirty="0"/>
              <a:t>Customer 4: Taste Town Restaurant</a:t>
            </a:r>
            <a:endParaRPr lang="en-IN" dirty="0"/>
          </a:p>
        </p:txBody>
      </p:sp>
    </p:spTree>
    <p:extLst>
      <p:ext uri="{BB962C8B-B14F-4D97-AF65-F5344CB8AC3E}">
        <p14:creationId xmlns:p14="http://schemas.microsoft.com/office/powerpoint/2010/main" val="1950303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2648</TotalTime>
  <Words>3467</Words>
  <Application>Microsoft Office PowerPoint</Application>
  <PresentationFormat>Widescreen</PresentationFormat>
  <Paragraphs>195</Paragraphs>
  <Slides>21</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21</vt:i4>
      </vt:variant>
    </vt:vector>
  </HeadingPairs>
  <TitlesOfParts>
    <vt:vector size="27" baseType="lpstr">
      <vt:lpstr>Aptos</vt:lpstr>
      <vt:lpstr>Aptos Display</vt:lpstr>
      <vt:lpstr>Arial</vt:lpstr>
      <vt:lpstr>Segoe UI</vt:lpstr>
      <vt:lpstr>Office Theme</vt:lpstr>
      <vt:lpstr>4_Office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Rahul Harmalkar</dc:creator>
  <cp:lastModifiedBy>Rahul Harmalkar</cp:lastModifiedBy>
  <cp:revision>19</cp:revision>
  <dcterms:created xsi:type="dcterms:W3CDTF">2024-09-01T17:04:01Z</dcterms:created>
  <dcterms:modified xsi:type="dcterms:W3CDTF">2024-11-08T13:07:32Z</dcterms:modified>
</cp:coreProperties>
</file>