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6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FAD41-3C8D-4854-8E79-E82CACD02C61}">
  <a:tblStyle styleId="{103FAD41-3C8D-4854-8E79-E82CACD02C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heme" Target="theme/theme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customXml" Target="../customXml/item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customXml" Target="../customXml/item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y9nSnalvPc&amp;feature=emb_tit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523379957/oculus-rift-step-into-the-ga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oculus.com/" TargetMode="External"/><Relationship Id="rId4" Type="http://schemas.openxmlformats.org/officeDocument/2006/relationships/hyperlink" Target="https://www.statista.com/statistics/605411/global-oculus-rift-revenue-by-category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kstarter.com/projects/1250439912/popsockets-iphone-case-it-pops-props-kicks-and-cli?ref=nav_search&amp;result=project&amp;term=popsock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popsockets.com/" TargetMode="External"/><Relationship Id="rId4" Type="http://schemas.openxmlformats.org/officeDocument/2006/relationships/hyperlink" Target="https://cheddar.com/media/popsockets-ceo-teases-possible-ipo-upcoming-electronic-produc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dirty="0" err="1" smtClean="0"/>
              <a:t>Nandagopal</a:t>
            </a:r>
            <a:r>
              <a:rPr lang="en-US" sz="2000" dirty="0" smtClean="0"/>
              <a:t> </a:t>
            </a:r>
            <a:r>
              <a:rPr lang="en-US" sz="2000" smtClean="0"/>
              <a:t>Govinda</a:t>
            </a:r>
            <a:r>
              <a:rPr lang="en-US" sz="2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1600" b="0" i="0" u="none" strike="noStrike" cap="none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2800" b="1" i="0" u="none">
                <a:solidFill>
                  <a:schemeClr val="lt1"/>
                </a:solidFill>
              </a:rPr>
              <a:t>Software </a:t>
            </a:r>
            <a:r>
              <a:rPr lang="en-US" sz="2800"/>
              <a:t>Product Management</a:t>
            </a: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 b="1" i="0" u="none">
                <a:solidFill>
                  <a:schemeClr val="lt1"/>
                </a:solidFill>
              </a:rPr>
              <a:t/>
            </a:r>
            <a:br>
              <a:rPr lang="en-US" sz="2800" b="1" i="0" u="none">
                <a:solidFill>
                  <a:schemeClr val="lt1"/>
                </a:solidFill>
              </a:rPr>
            </a:br>
            <a:r>
              <a:rPr lang="en-US" sz="2800"/>
              <a:t>Create Minimum Viable Product (MVP)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Dropbox used a video to test hypothesis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 u="sng">
                <a:solidFill>
                  <a:schemeClr val="hlink"/>
                </a:solidFill>
                <a:hlinkClick r:id="rId3"/>
              </a:rPr>
              <a:t>https://www.youtube.com/watch?v=xy9nSnalvPc&amp;feature=emb_title</a:t>
            </a:r>
            <a:r>
              <a:rPr lang="en-US" b="1"/>
              <a:t>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b="1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video led to 75,000 people waiting for a beta invite, literally overnight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Dropbox MVP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7771" y="3887558"/>
            <a:ext cx="4523257" cy="259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AngelList is a vast directory of startups and investors, powered by intelligent match-making algorithms and search functionalities.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Babak and Naval were doing </a:t>
            </a:r>
            <a:r>
              <a:rPr lang="en-US" sz="1800">
                <a:solidFill>
                  <a:srgbClr val="0000CC"/>
                </a:solidFill>
              </a:rPr>
              <a:t>manual email intros between startups and investors </a:t>
            </a:r>
            <a:r>
              <a:rPr lang="en-US" sz="1800"/>
              <a:t>using their broad network of contacts. 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800"/>
              <a:t>Only after they saw a potential in their idea, did they build their first website.</a:t>
            </a:r>
            <a:endParaRPr/>
          </a:p>
          <a:p>
            <a:pPr marL="514350" lvl="0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800"/>
          </a:p>
        </p:txBody>
      </p:sp>
      <p:sp>
        <p:nvSpPr>
          <p:cNvPr id="249" name="Google Shape;249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AngelList MVP</a:t>
            </a:r>
            <a:endParaRPr/>
          </a:p>
        </p:txBody>
      </p:sp>
      <p:pic>
        <p:nvPicPr>
          <p:cNvPr id="250" name="Google Shape;250;p34" descr="minimum viable product mvp example — angel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5437" y="3575457"/>
            <a:ext cx="4987925" cy="313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Buffer: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Buffer is tool that allows scheduling your Tweets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 founder Joel Gascoigne did something similar to Dropbox’s MVP.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However, instead of a video, the smoke test was a </a:t>
            </a:r>
            <a:r>
              <a:rPr lang="en-US">
                <a:solidFill>
                  <a:srgbClr val="0000CC"/>
                </a:solidFill>
              </a:rPr>
              <a:t>minimal landing page.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‘Buffer’ MVP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body" idx="2"/>
          </p:nvPr>
        </p:nvSpPr>
        <p:spPr>
          <a:xfrm>
            <a:off x="580572" y="2286000"/>
            <a:ext cx="209005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Buffer</a:t>
            </a:r>
            <a:endParaRPr/>
          </a:p>
        </p:txBody>
      </p:sp>
      <p:pic>
        <p:nvPicPr>
          <p:cNvPr id="262" name="Google Shape;262;p36" descr="minimum viable product mvp example — buffer landing p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4458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304800" y="13922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Back in 2007, there was a great design conference in San Francisco. Hotels were over booked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 Airbnb team decided to offer their house on rent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hacked together a website to advertise.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They got 3 guests.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1600"/>
              <a:t>This supported the market insight that potential customers would be willing to pay to stay at someone else’s home rather than in a hotel.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1600"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AirBnB MVP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8425" y="3655220"/>
            <a:ext cx="399097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Wanted to develop a product which will answer questions like ”What is a good place to have Italian food?”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They developed a front-end to ask questions, but these were answered by humans. There was no software in back-end.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they found that there was a demand, they automated it. (Lean Startup)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Aardvark MVP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Oculus VR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Palmer Luckey was 20 years when he got the idea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Oculus Rift was created with a simple idea of bringing VR experience to passionate gamers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Kickstarter campaign</a:t>
            </a:r>
            <a:r>
              <a:rPr lang="en-US"/>
              <a:t> started in 2012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$2,437,429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9,522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Revenue from Oculus Rift is forecasted to amount to</a:t>
            </a:r>
            <a:r>
              <a:rPr lang="en-US" u="sng">
                <a:solidFill>
                  <a:schemeClr val="hlink"/>
                </a:solidFill>
                <a:hlinkClick r:id="rId4"/>
              </a:rPr>
              <a:t> 4.95 billion U.S. dollars</a:t>
            </a:r>
            <a:r>
              <a:rPr lang="en-US"/>
              <a:t> worldwide in 2019 and that’s only from hardware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https://www.oculus.com/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Oculus VR MVP</a:t>
            </a:r>
            <a:endParaRPr/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12115" y="760865"/>
            <a:ext cx="2931885" cy="1465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PopSocket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Founder/s:</a:t>
            </a:r>
            <a:r>
              <a:rPr lang="en-US"/>
              <a:t> David Barnett, professor of philosophy in Colorado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The Idea:</a:t>
            </a:r>
            <a:r>
              <a:rPr lang="en-US"/>
              <a:t> First version of PopSocket was created to keep the cables from the earphones organized and tied to the smartphone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Crowdfunding: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Campaign</a:t>
            </a:r>
            <a:r>
              <a:rPr lang="en-US"/>
              <a:t> started in 2012 on Kickstarter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Funded:</a:t>
            </a:r>
            <a:r>
              <a:rPr lang="en-US"/>
              <a:t> $18,591 USD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Backers:</a:t>
            </a:r>
            <a:r>
              <a:rPr lang="en-US"/>
              <a:t> 520 people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Business Today:</a:t>
            </a:r>
            <a:r>
              <a:rPr lang="en-US"/>
              <a:t> In 2018, PopSocket LLC’s revenue was over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$200 million U.S. dollars</a:t>
            </a:r>
            <a:r>
              <a:rPr lang="en-US"/>
              <a:t>, with a profit of over US$90 million.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b="1"/>
              <a:t>Website: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https://www.popsockets.com/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88" name="Google Shape;288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PopSocket MVP</a:t>
            </a:r>
            <a:endParaRPr/>
          </a:p>
        </p:txBody>
      </p:sp>
      <p:pic>
        <p:nvPicPr>
          <p:cNvPr id="289" name="Google Shape;289;p4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29400" y="843076"/>
            <a:ext cx="2206171" cy="110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Video			: DropBox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Simple product	: Facebook, Uber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Concierage		: AngleList, AirBnB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Landing page		: Buffer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   (Fake door)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Wizard of Oz		: Aardwark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Crowdfunding 	: Oculus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Have you come across any other types of MVP?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Summary of MVP types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body" idx="1"/>
          </p:nvPr>
        </p:nvSpPr>
        <p:spPr>
          <a:xfrm>
            <a:off x="304800" y="6110518"/>
            <a:ext cx="8229600" cy="55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What do you think?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When to use which MVP?</a:t>
            </a:r>
            <a:endParaRPr/>
          </a:p>
        </p:txBody>
      </p:sp>
      <p:graphicFrame>
        <p:nvGraphicFramePr>
          <p:cNvPr id="302" name="Google Shape;302;p42"/>
          <p:cNvGraphicFramePr/>
          <p:nvPr/>
        </p:nvGraphicFramePr>
        <p:xfrm>
          <a:off x="304800" y="1465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98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to use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(Dropbox)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is simple and  when it is easy to explain using Video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product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(Facebook)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hot high and  when experiencing the product is important to get a feel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Concierage - do it manually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(AngleList, AirBnB)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the concept  is very new and when developing a simple version is time consuming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Landing page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(Buffer)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you do not have money to develop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 of Oz - do it manually behind the scene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(Aardvark)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developing the product is time consuming 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Crowdfunding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(Oculus, Popsocket)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investment is high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- clickable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 product has many features </a:t>
                      </a:r>
                      <a:endParaRPr sz="16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MVP?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/>
              <a:t>Types of MVP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to use which MVP?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Which type of MVP would be suitable for these products?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library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Software product finder / advisor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Apna – job finder for blue collar workers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Possible solution…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449941" y="2002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{103FAD41-3C8D-4854-8E79-E82CACD02C61}</a:tableStyleId>
              </a:tblPr>
              <a:tblGrid>
                <a:gridCol w="225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MVP 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Justification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library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Video, crowd funding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Expensive to develop – storage, data management, tie up with publishers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 product finder / advisor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 consulting to check demand (Concierage)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concept. Not sure if there is demand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Apna - job finder for Blue collar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</a:t>
                      </a:r>
                      <a:endParaRPr sz="1400" u="none" strike="noStrike" cap="none"/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 to feel the product</a:t>
                      </a:r>
                      <a:endParaRPr sz="1400" u="none" strike="noStrike" cap="none"/>
                    </a:p>
                    <a:p>
                      <a:pPr marL="1746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 collar workers need to see the product before they can say if it is useful &amp; usable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What was the MVP of your product?</a:t>
            </a:r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Experience sharing…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Product is a risky business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We should not wait to develop all the features to launch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Rather we should develop a product with just enough functionality for users to </a:t>
            </a:r>
            <a:r>
              <a:rPr lang="en-US">
                <a:solidFill>
                  <a:srgbClr val="0033CC"/>
                </a:solidFill>
              </a:rPr>
              <a:t>use it meaningfully and derive significant value </a:t>
            </a:r>
            <a:r>
              <a:rPr lang="en-US"/>
              <a:t>from it.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Such an approach will reduce risk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Frank Robinson says ”The MVP is the right-sized product for your company and your customer. It is </a:t>
            </a:r>
            <a:r>
              <a:rPr lang="en-US">
                <a:solidFill>
                  <a:srgbClr val="0033CC"/>
                </a:solidFill>
              </a:rPr>
              <a:t>big enough to cause adoption, satisfaction, and sales, but not so big as to be bloated and risky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Eric Reis says ““The minimum viable product is that version of a new product which allows a team to </a:t>
            </a:r>
            <a:r>
              <a:rPr lang="en-US">
                <a:solidFill>
                  <a:srgbClr val="0033CC"/>
                </a:solidFill>
              </a:rPr>
              <a:t>collect the maximum amount of validated learning about customers with the least effort</a:t>
            </a:r>
            <a:r>
              <a:rPr lang="en-US"/>
              <a:t>.”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 Minimum Viable Product </a:t>
            </a:r>
            <a:r>
              <a:rPr lang="en-US">
                <a:solidFill>
                  <a:srgbClr val="0033CC"/>
                </a:solidFill>
              </a:rPr>
              <a:t>helps</a:t>
            </a:r>
            <a:r>
              <a:rPr lang="en-US"/>
              <a:t> entrepreneurs start the process of </a:t>
            </a:r>
            <a:r>
              <a:rPr lang="en-US">
                <a:solidFill>
                  <a:srgbClr val="0033CC"/>
                </a:solidFill>
              </a:rPr>
              <a:t>learning as quickly as possible</a:t>
            </a:r>
            <a:r>
              <a:rPr lang="en-US"/>
              <a:t>. It is simply the </a:t>
            </a:r>
            <a:r>
              <a:rPr lang="en-US">
                <a:solidFill>
                  <a:srgbClr val="0033CC"/>
                </a:solidFill>
              </a:rPr>
              <a:t>fastest way to </a:t>
            </a:r>
            <a:r>
              <a:rPr lang="en-US"/>
              <a:t>get through the </a:t>
            </a:r>
            <a:r>
              <a:rPr lang="en-US">
                <a:solidFill>
                  <a:srgbClr val="0033CC"/>
                </a:solidFill>
              </a:rPr>
              <a:t>build-measure-learn</a:t>
            </a:r>
            <a:r>
              <a:rPr lang="en-US"/>
              <a:t> feedback loop with the minimum amount of effort.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Its goal is to </a:t>
            </a:r>
            <a:r>
              <a:rPr lang="en-US">
                <a:solidFill>
                  <a:srgbClr val="0033CC"/>
                </a:solidFill>
              </a:rPr>
              <a:t>test fundamental business hypotheses</a:t>
            </a:r>
            <a:endParaRPr>
              <a:solidFill>
                <a:srgbClr val="0033CC"/>
              </a:solidFill>
            </a:endParaRPr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this the need?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Is there enough value? (Product–Market fit)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Does it make business sense?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MVP?...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It can be 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Prototype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Video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Anything that allows us to test the value</a:t>
            </a:r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MVP need not always be a product…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body" idx="2"/>
          </p:nvPr>
        </p:nvSpPr>
        <p:spPr>
          <a:xfrm>
            <a:off x="1257300" y="3185318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Different types of MVP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body" idx="1"/>
          </p:nvPr>
        </p:nvSpPr>
        <p:spPr>
          <a:xfrm>
            <a:off x="304800" y="15083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Facebook used a simple platform that connected students from the same classes by allowing them to post messages to shared boards. 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By introducing Facebook to a super-narrow segment of the market, Zuckerberg managed to validate his idea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Facebook MVP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When Uber (then called UberCab) launched in 2009, it only worked on iPhones or via SMS, and it was available only in San Francisco.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Uber’s MVP was enough to prove that the idea of a cheap ride-sharing service had a market.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Uber MVP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4" ma:contentTypeDescription="Create a new document." ma:contentTypeScope="" ma:versionID="61ea5702c1f754e4b9a4d5f29747338b">
  <xsd:schema xmlns:xsd="http://www.w3.org/2001/XMLSchema" xmlns:xs="http://www.w3.org/2001/XMLSchema" xmlns:p="http://schemas.microsoft.com/office/2006/metadata/properties" xmlns:ns2="52d3877c-185b-4764-aeb3-086c71fb42ae" targetNamespace="http://schemas.microsoft.com/office/2006/metadata/properties" ma:root="true" ma:fieldsID="f65d1a59b25dc318fda8e8f23e7dd499" ns2:_="">
    <xsd:import namespace="52d3877c-185b-4764-aeb3-086c71fb42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3877c-185b-4764-aeb3-086c71fb4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F772E-0105-48A4-8C1C-D00E1E406665}"/>
</file>

<file path=customXml/itemProps2.xml><?xml version="1.0" encoding="utf-8"?>
<ds:datastoreItem xmlns:ds="http://schemas.openxmlformats.org/officeDocument/2006/customXml" ds:itemID="{C8F25B8D-1526-4077-9B67-56197571AE36}"/>
</file>

<file path=customXml/itemProps3.xml><?xml version="1.0" encoding="utf-8"?>
<ds:datastoreItem xmlns:ds="http://schemas.openxmlformats.org/officeDocument/2006/customXml" ds:itemID="{267B7776-7016-4628-86AB-CF8F26B7FE7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On-screen Show (4:3)</PresentationFormat>
  <Paragraphs>149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Create Minimum Viable Product (MVP)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Create Minimum Viable Product (MVP)</dc:title>
  <cp:lastModifiedBy>DELL</cp:lastModifiedBy>
  <cp:revision>1</cp:revision>
  <dcterms:modified xsi:type="dcterms:W3CDTF">2022-05-28T08:31:28Z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