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25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26.xml" ContentType="application/vnd.openxmlformats-officedocument.presentationml.slide+xml"/>
  <Override PartName="/ppt/presentation.xml" ContentType="application/vnd.openxmlformats-officedocument.presentationml.presentation.main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3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9.xml" ContentType="application/vnd.openxmlformats-officedocument.presentationml.slideMaster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2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3.xml" ContentType="application/vnd.openxmlformats-officedocument.presentationml.notesSlid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2.xml" ContentType="application/vnd.openxmlformats-officedocument.theme+xml"/>
  <Override PartName="/ppt/theme/theme5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6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1.xml" ContentType="application/vnd.openxmlformats-officedocument.theme+xml"/>
  <Override PartName="/ppt/theme/theme10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7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  <p:sldMasterId id="2147483661" r:id="rId3"/>
    <p:sldMasterId id="2147483662" r:id="rId4"/>
    <p:sldMasterId id="2147483663" r:id="rId5"/>
    <p:sldMasterId id="2147483664" r:id="rId6"/>
    <p:sldMasterId id="2147483665" r:id="rId7"/>
    <p:sldMasterId id="2147483666" r:id="rId8"/>
    <p:sldMasterId id="2147483667" r:id="rId9"/>
    <p:sldMasterId id="2147483668" r:id="rId10"/>
    <p:sldMasterId id="2147483669" r:id="rId11"/>
    <p:sldMasterId id="2147483670" r:id="rId12"/>
  </p:sldMasterIdLst>
  <p:notesMasterIdLst>
    <p:notesMasterId r:id="rId42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339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notesMaster" Target="notesMasters/notesMaster1.xml"/><Relationship Id="rId47" Type="http://schemas.openxmlformats.org/officeDocument/2006/relationships/customXml" Target="../customXml/item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customXml" Target="../customXml/item3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presProps" Target="presProps.xml"/><Relationship Id="rId48" Type="http://schemas.openxmlformats.org/officeDocument/2006/relationships/customXml" Target="../customXml/item2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tableStyles" Target="tableStyles.xml"/><Relationship Id="rId20" Type="http://schemas.openxmlformats.org/officeDocument/2006/relationships/slide" Target="slides/slide8.xml"/><Relationship Id="rId41" Type="http://schemas.openxmlformats.org/officeDocument/2006/relationships/slide" Target="slides/slide2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2" name="Google Shape;25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8" name="Google Shape;2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4" name="Google Shape;26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0" name="Google Shape;2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6" name="Google Shape;27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2" name="Google Shape;28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9" name="Google Shape;28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5" name="Google Shape;29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1" name="Google Shape;30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7" name="Google Shape;30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3" name="Google Shape;31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9" name="Google Shape;31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5" name="Google Shape;32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1" name="Google Shape;33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7" name="Google Shape;33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3" name="Google Shape;34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0" name="Google Shape;35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7" name="Google Shape;35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4" name="Google Shape;36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4" name="Google Shape;2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6" name="Google Shape;2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0" name="Google Shape;2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2514600" y="5410200"/>
            <a:ext cx="6019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body" idx="1"/>
          </p:nvPr>
        </p:nvSpPr>
        <p:spPr>
          <a:xfrm rot="5400000">
            <a:off x="1303338" y="296863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body" idx="2"/>
          </p:nvPr>
        </p:nvSpPr>
        <p:spPr>
          <a:xfrm rot="5400000">
            <a:off x="5410200" y="2743200"/>
            <a:ext cx="5867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  <a:defRPr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304800" y="4648200"/>
            <a:ext cx="8458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2"/>
          </p:nvPr>
        </p:nvSpPr>
        <p:spPr>
          <a:xfrm>
            <a:off x="49530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2"/>
          </p:nvPr>
        </p:nvSpPr>
        <p:spPr>
          <a:xfrm>
            <a:off x="457200" y="2362199"/>
            <a:ext cx="4040188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5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body" idx="4"/>
          </p:nvPr>
        </p:nvSpPr>
        <p:spPr>
          <a:xfrm>
            <a:off x="4645025" y="2362199"/>
            <a:ext cx="4041775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body" idx="5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>
            <a:off x="3575050" y="1600200"/>
            <a:ext cx="51117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300831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9"/>
          <p:cNvSpPr>
            <a:spLocks noGrp="1"/>
          </p:cNvSpPr>
          <p:nvPr>
            <p:ph type="pic" idx="2"/>
          </p:nvPr>
        </p:nvSpPr>
        <p:spPr>
          <a:xfrm>
            <a:off x="1792288" y="1828800"/>
            <a:ext cx="5486400" cy="3429000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rgbClr val="DAE5F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19"/>
          <p:cNvSpPr txBox="1">
            <a:spLocks noGrp="1"/>
          </p:cNvSpPr>
          <p:nvPr>
            <p:ph type="body" idx="1"/>
          </p:nvPr>
        </p:nvSpPr>
        <p:spPr>
          <a:xfrm>
            <a:off x="1792288" y="57118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9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0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7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" descr="BITS_university_logo_whitever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8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40" name="Google Shape;140;p18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8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8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18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44" name="Google Shape;144;p18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8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8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7" name="Google Shape;147;p18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8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20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58" name="Google Shape;158;p2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20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62" name="Google Shape;162;p2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5" name="Google Shape;165;p20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2"/>
          <p:cNvGrpSpPr/>
          <p:nvPr/>
        </p:nvGrpSpPr>
        <p:grpSpPr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174" name="Google Shape;174;p22"/>
            <p:cNvSpPr txBox="1"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2"/>
            <p:cNvSpPr txBox="1"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2"/>
            <p:cNvSpPr txBox="1"/>
            <p:nvPr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" name="Google Shape;177;p22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937" y="381000"/>
            <a:ext cx="692150" cy="21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 txBox="1"/>
          <p:nvPr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9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2084387" y="6550025"/>
            <a:ext cx="7059612" cy="49212"/>
            <a:chOff x="2083888" y="6550671"/>
            <a:chExt cx="7060112" cy="48665"/>
          </a:xfrm>
        </p:grpSpPr>
        <p:sp>
          <p:nvSpPr>
            <p:cNvPr id="23" name="Google Shape;23;p3"/>
            <p:cNvSpPr txBox="1"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 txBox="1"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 txBox="1"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" name="Google Shape;26;p3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p3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28" name="Google Shape;28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32" name="Google Shape;32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6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6" descr="BITS_university_logo_whitever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8" descr="\\Server\D\jyoti\FI023_BITS_v1\styleguide img\IMG_5627_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8"/>
          <p:cNvSpPr txBox="1"/>
          <p:nvPr/>
        </p:nvSpPr>
        <p:spPr>
          <a:xfrm>
            <a:off x="0" y="4281487"/>
            <a:ext cx="9144000" cy="25765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8" descr="Picture 7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8"/>
          <p:cNvSpPr txBox="1"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8"/>
          <p:cNvSpPr txBox="1"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8"/>
          <p:cNvSpPr txBox="1"/>
          <p:nvPr/>
        </p:nvSpPr>
        <p:spPr>
          <a:xfrm>
            <a:off x="6858000" y="7620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0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10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73" name="Google Shape;73;p1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" name="Google Shape;76;p10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77" name="Google Shape;77;p1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0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2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89" name="Google Shape;89;p12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2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2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12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93" name="Google Shape;93;p12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2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2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6" name="Google Shape;96;p12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2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4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08" name="Google Shape;108;p14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4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4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14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12" name="Google Shape;112;p14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4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4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5" name="Google Shape;115;p14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6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23" name="Google Shape;123;p16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6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6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16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27" name="Google Shape;127;p16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6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6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0" name="Google Shape;130;p16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>
            <a:spLocks noGrp="1"/>
          </p:cNvSpPr>
          <p:nvPr>
            <p:ph type="body" idx="1"/>
          </p:nvPr>
        </p:nvSpPr>
        <p:spPr>
          <a:xfrm>
            <a:off x="2571750" y="5181600"/>
            <a:ext cx="6019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16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Nandagopal</a:t>
            </a:r>
            <a:r>
              <a:rPr lang="en-US" sz="1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Govindan</a:t>
            </a: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4"/>
          <p:cNvSpPr txBox="1">
            <a:spLocks noGrp="1"/>
          </p:cNvSpPr>
          <p:nvPr>
            <p:ph type="title"/>
          </p:nvPr>
        </p:nvSpPr>
        <p:spPr>
          <a:xfrm>
            <a:off x="2362200" y="3657600"/>
            <a:ext cx="6248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-US" sz="2800" b="1" i="0" u="none">
                <a:solidFill>
                  <a:schemeClr val="lt1"/>
                </a:solidFill>
              </a:rPr>
              <a:t>Software </a:t>
            </a:r>
            <a:r>
              <a:rPr lang="en-US" sz="2800"/>
              <a:t>Product Management</a:t>
            </a:r>
            <a:r>
              <a:rPr lang="en-US" sz="2800" b="1" i="0" u="none">
                <a:solidFill>
                  <a:schemeClr val="lt1"/>
                </a:solidFill>
              </a:rPr>
              <a:t/>
            </a:r>
            <a:br>
              <a:rPr lang="en-US" sz="2800" b="1" i="0" u="none">
                <a:solidFill>
                  <a:schemeClr val="lt1"/>
                </a:solidFill>
              </a:rPr>
            </a:br>
            <a:r>
              <a:rPr lang="en-US" sz="2800" b="1" i="0" u="none">
                <a:solidFill>
                  <a:schemeClr val="lt1"/>
                </a:solidFill>
              </a:rPr>
              <a:t/>
            </a:r>
            <a:br>
              <a:rPr lang="en-US" sz="2800" b="1" i="0" u="none">
                <a:solidFill>
                  <a:schemeClr val="lt1"/>
                </a:solidFill>
              </a:rPr>
            </a:br>
            <a:r>
              <a:rPr lang="en-US" sz="2800"/>
              <a:t>Build, Measure, Learn &amp; Pivot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 b="1"/>
              <a:t>Step2:</a:t>
            </a:r>
            <a:r>
              <a:rPr lang="en-US"/>
              <a:t>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They had missed implementing one important need: Choice of solo learning and group learning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Introduced this feature and did A/B testing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This led to significant increase in customer behavior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49" name="Google Shape;249;p3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Growkit case …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Did you make any changes to the product to enhance value?</a:t>
            </a:r>
            <a:endParaRPr/>
          </a:p>
        </p:txBody>
      </p:sp>
      <p:sp>
        <p:nvSpPr>
          <p:cNvPr id="255" name="Google Shape;255;p3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Experience sharing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Do not add a feature unless A/B testing reveals value to customer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61" name="Google Shape;261;p3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Importance of A/B testing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 sz="1800"/>
              <a:t>Actionable: </a:t>
            </a:r>
            <a:endParaRPr sz="18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800"/>
              <a:t>We should be able to take some action based on the metric. Example: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800"/>
              <a:t>Consider 2 metrics in a gaming software</a:t>
            </a:r>
            <a:endParaRPr/>
          </a:p>
          <a:p>
            <a:pPr marL="137160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1800"/>
              <a:t>% of visitors who signed up for a gaming software</a:t>
            </a:r>
            <a:endParaRPr/>
          </a:p>
          <a:p>
            <a:pPr marL="137160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1800"/>
              <a:t># of chat messages exchanged between players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800"/>
              <a:t>Signup % is actionable. If it is not improving, we can try to investigate and make changes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800"/>
              <a:t># of chat messages exchanged: This metric is not a very actionable. We are not sure what action to take</a:t>
            </a:r>
            <a:endParaRPr sz="1800"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1800"/>
          </a:p>
        </p:txBody>
      </p:sp>
      <p:sp>
        <p:nvSpPr>
          <p:cNvPr id="267" name="Google Shape;267;p3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 sz="3200"/>
              <a:t>Metrics should be actionable, accessible, auditable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5880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1800"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 sz="1800"/>
              <a:t>Accessible: 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800"/>
              <a:t>The metrics should be easy to understand. Eg. IMUV – a multi-player game</a:t>
            </a:r>
            <a:endParaRPr sz="1800"/>
          </a:p>
          <a:p>
            <a:pPr marL="137160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1800"/>
              <a:t>How many downloaded</a:t>
            </a:r>
            <a:endParaRPr sz="1800"/>
          </a:p>
          <a:p>
            <a:pPr marL="137160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1800"/>
              <a:t>How many used trial version</a:t>
            </a:r>
            <a:endParaRPr sz="1800"/>
          </a:p>
          <a:p>
            <a:pPr marL="137160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1800"/>
              <a:t>How many upgraded to paid version</a:t>
            </a:r>
            <a:endParaRPr sz="1800"/>
          </a:p>
        </p:txBody>
      </p:sp>
      <p:sp>
        <p:nvSpPr>
          <p:cNvPr id="273" name="Google Shape;273;p3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 sz="3200"/>
              <a:t>Metrics should be actionable, accessible, auditable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 sz="1800"/>
              <a:t>Auditable (verifiable): </a:t>
            </a:r>
            <a:endParaRPr sz="1800"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Sometimes when A/B test reveals that a feature is not impactful, some people who proposed the feature do not want to give up and start questioning the veracity (dependability) of the data. 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They say that the data collected may be inaccurate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In such situations it should be possible to know which users preferred the new feature and who did not. 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Then we can do a random check by calling those people and validating the data. 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So we need to record customer names and contact details of customers who used the feature and who did not</a:t>
            </a:r>
            <a:endParaRPr sz="1800"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1800"/>
          </a:p>
        </p:txBody>
      </p:sp>
      <p:sp>
        <p:nvSpPr>
          <p:cNvPr id="279" name="Google Shape;279;p3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 sz="3200"/>
              <a:t>Metrics should be actionable, accessible, auditable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David Binetti started Votizen (he was earlier manager of USA.Gov)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He wanted to tackle the problem of civic participation in the political process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85" name="Google Shape;285;p3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Votizen case</a:t>
            </a:r>
            <a:endParaRPr/>
          </a:p>
        </p:txBody>
      </p:sp>
      <p:pic>
        <p:nvPicPr>
          <p:cNvPr id="286" name="Google Shape;286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9541" y="3440091"/>
            <a:ext cx="5326743" cy="2994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Hypothesis: People interested in civic matters would like to engage with other similar people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Created a social networking platform for verified voters to get together, share ideas, recruit friends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Only 5% signed up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Tried to make it easier to use. Signup increased by 17% (used A/B testing)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He did more optimization. But sign up remained at 17%. Which means the citizens were not getting much value.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He had heard recurring feedback that citizens wanted to get more involved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So he decided to change the strategy</a:t>
            </a:r>
            <a:endParaRPr sz="1800"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92" name="Google Shape;292;p4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Votizen: MVP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New hypothesis: Passionate activists would be willing to pay for facilitating contacts with elected representatives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Converted into social lobbying platform “@2gov” that enabled citizens to reach elected representatives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Citizens would use existing social media platform such as Twitter to send message to @2gov and this message would be passed on to the elected representatives on paper since the politicians were less tech savvy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Signup increased to 42% but people willing to pay was just 1%. Revenues remained low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98" name="Google Shape;298;p4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Votizen: Pivot (Zoom In)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 Hypothesis: Large org, non-profit org. and fund raisers who are interested in political campaigning would be interested to contact the elected representatives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David contacted them and many signed LoI (Letter of Interest).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After developing the product, org did not show interest in paying for it ,in spite of multiple follow up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04" name="Google Shape;304;p4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Votizen: Pivot (Customer segment)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Build 	– Turn ideas into product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Measure 	– See how customers respond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Learn 	– What is valuable to customer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Pivot or persevere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Profile: Kate Arnold of Netflix (Inspired)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Case study: Slack journey (FirstRound)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Case study: “Design Within Reach” (4 Steps to Epiphany)</a:t>
            </a:r>
            <a:endParaRPr/>
          </a:p>
          <a:p>
            <a:pPr marL="469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Getting inspiration from Google AdWords platform, he converted the product into a self-serve platform for citizens to send message to elected representatives at 20 cents per message.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Revenue increased significantly from 1% to 11%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10" name="Google Shape;310;p4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Votizen: Pivot (Platform)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 MVP took 8 months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                 4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3</a:t>
            </a:r>
            <a:r>
              <a:rPr lang="en-US" baseline="30000"/>
              <a:t>rd</a:t>
            </a:r>
            <a:r>
              <a:rPr lang="en-US"/>
              <a:t>                   3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4</a:t>
            </a:r>
            <a:r>
              <a:rPr lang="en-US" baseline="30000"/>
              <a:t>th</a:t>
            </a:r>
            <a:r>
              <a:rPr lang="en-US"/>
              <a:t>                    1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16" name="Google Shape;316;p4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Votizen: Quick iterations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We should not get stuck on our ideas and replace the hypothesis based on new learning about the customer.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The company could have got funding and survived but the value would not increase.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That is why we must measure the impact of each change and decide if we should pivot or persevere with what we have.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</p:txBody>
      </p:sp>
      <p:sp>
        <p:nvSpPr>
          <p:cNvPr id="322" name="Google Shape;322;p4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Votizen: Lesson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The company got a funding of $1.5 million from Facebook’s initial investor Peter Thiel.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/>
              <a:t>Startup Visa campaign used Votizen which resulted in the Startup Visa Act </a:t>
            </a:r>
            <a:r>
              <a:rPr lang="en-US"/>
              <a:t>(S.565).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This was the first legislation introduced via social lobbying.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28" name="Google Shape;328;p4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Votizen: Achievements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7"/>
          <p:cNvSpPr txBox="1">
            <a:spLocks noGrp="1"/>
          </p:cNvSpPr>
          <p:nvPr>
            <p:ph type="body" idx="1"/>
          </p:nvPr>
        </p:nvSpPr>
        <p:spPr>
          <a:xfrm>
            <a:off x="304800" y="1406753"/>
            <a:ext cx="8229600" cy="5037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Zoom in: One feature blown up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Zoom out: Many features combined into one as there is not much interest in so many features. Example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Customer segment: Individual or Organization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Customer need (through customer intimacy)</a:t>
            </a:r>
            <a:endParaRPr sz="1800"/>
          </a:p>
          <a:p>
            <a:pPr marL="10287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Eg. Pot Belly sandwich which started as an antique store (1977) gave sandwiches to customers to make them stay. But they found that customers like sandwiches more than antiques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Platform pivot: A specific use application to a platform (like AirBnB)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Channel pivot. Instead of selling a product via consulting firms, a company may decide to sell directly (SaaS).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Business architect pivot: Low volume high margin to High volume low margin. Example Clinic shampoo Sachet</a:t>
            </a:r>
            <a:endParaRPr/>
          </a:p>
          <a:p>
            <a:pPr marL="514350" lvl="0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Technology pivot: Same solution using different technology (eg mobile) this is used by large corp to improve their service.</a:t>
            </a:r>
            <a:endParaRPr sz="1800"/>
          </a:p>
          <a:p>
            <a:pPr marL="514350" lvl="0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Engine of growth pivot: Viral, sticky or paid growth</a:t>
            </a:r>
            <a:endParaRPr sz="1800"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sz="1800"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34" name="Google Shape;334;p4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Types of pivots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What pivots did you use in your product to enhance value?</a:t>
            </a:r>
            <a:endParaRPr/>
          </a:p>
        </p:txBody>
      </p:sp>
      <p:sp>
        <p:nvSpPr>
          <p:cNvPr id="340" name="Google Shape;340;p4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Experience sharing…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9"/>
          <p:cNvSpPr txBox="1">
            <a:spLocks noGrp="1"/>
          </p:cNvSpPr>
          <p:nvPr>
            <p:ph type="body" idx="1"/>
          </p:nvPr>
        </p:nvSpPr>
        <p:spPr>
          <a:xfrm>
            <a:off x="304800" y="2986542"/>
            <a:ext cx="8229600" cy="3033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/>
              <a:t>What was the solution used by Kate to address the problem of customers not bothering to return the DVD?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/>
              <a:t>How did they address the issue of needing to stock popular &amp; expensive DVDs which were in high demand?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/>
              <a:t>What can we learn about the role of Product manager from this story of Kate?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46" name="Google Shape;346;p4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Pivot case study: Netflix</a:t>
            </a:r>
            <a:endParaRPr/>
          </a:p>
        </p:txBody>
      </p:sp>
      <p:pic>
        <p:nvPicPr>
          <p:cNvPr id="347" name="Google Shape;347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67100" y="1592490"/>
            <a:ext cx="1603828" cy="1553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0"/>
          <p:cNvSpPr txBox="1">
            <a:spLocks noGrp="1"/>
          </p:cNvSpPr>
          <p:nvPr>
            <p:ph type="body" idx="1"/>
          </p:nvPr>
        </p:nvSpPr>
        <p:spPr>
          <a:xfrm>
            <a:off x="304800" y="2873829"/>
            <a:ext cx="8229600" cy="3145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 sz="1800"/>
              <a:t>What lessons can we learn from Slack in the area of:</a:t>
            </a:r>
            <a:endParaRPr sz="1800"/>
          </a:p>
          <a:p>
            <a:pPr marL="1143000" lvl="1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1800"/>
              <a:t>MVP </a:t>
            </a:r>
            <a:endParaRPr/>
          </a:p>
          <a:p>
            <a:pPr marL="1143000" lvl="1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1800"/>
              <a:t>Pivot</a:t>
            </a:r>
            <a:endParaRPr/>
          </a:p>
          <a:p>
            <a:pPr marL="1143000" lvl="1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1800"/>
              <a:t>User vs Buyer </a:t>
            </a:r>
            <a:endParaRPr/>
          </a:p>
          <a:p>
            <a:pPr marL="1143000" lvl="1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1800"/>
              <a:t>Identifying product features </a:t>
            </a:r>
            <a:endParaRPr/>
          </a:p>
          <a:p>
            <a:pPr marL="1143000" lvl="1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1800"/>
              <a:t>Marketing &amp; growing the market</a:t>
            </a:r>
            <a:endParaRPr/>
          </a:p>
          <a:p>
            <a:pPr marL="1143000" lvl="1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1800"/>
              <a:t>Customer support </a:t>
            </a:r>
            <a:endParaRPr/>
          </a:p>
          <a:p>
            <a:pPr marL="1143000" lvl="1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1800"/>
              <a:t>Strategy</a:t>
            </a:r>
            <a:endParaRPr/>
          </a:p>
          <a:p>
            <a:pPr marL="1143000" lvl="1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1800"/>
              <a:t>Metrics &amp; Analytics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1800"/>
          </a:p>
        </p:txBody>
      </p:sp>
      <p:sp>
        <p:nvSpPr>
          <p:cNvPr id="353" name="Google Shape;353;p5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End-to-end Case study</a:t>
            </a:r>
            <a:endParaRPr/>
          </a:p>
        </p:txBody>
      </p:sp>
      <p:pic>
        <p:nvPicPr>
          <p:cNvPr id="354" name="Google Shape;354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78629" y="1665288"/>
            <a:ext cx="1778000" cy="1722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1"/>
          <p:cNvSpPr txBox="1">
            <a:spLocks noGrp="1"/>
          </p:cNvSpPr>
          <p:nvPr>
            <p:ph type="body" idx="1"/>
          </p:nvPr>
        </p:nvSpPr>
        <p:spPr>
          <a:xfrm>
            <a:off x="304800" y="3421518"/>
            <a:ext cx="8229600" cy="2598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/>
              <a:t>What was the pain point Rob was trying to address?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/>
              <a:t>What was the MVP he used?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/>
              <a:t>Why did Rob refuse to start e-com business?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60" name="Google Shape;360;p5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End-to-end case study</a:t>
            </a:r>
            <a:endParaRPr/>
          </a:p>
        </p:txBody>
      </p:sp>
      <p:pic>
        <p:nvPicPr>
          <p:cNvPr id="361" name="Google Shape;361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49016" y="1708831"/>
            <a:ext cx="1341167" cy="1299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67" name="Google Shape;367;p5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Appendix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Growth should be measured by the value it creates, not by the funding, amount of advertisement, etc. – Eric Ries of Lean Startup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Financial valuation of a company may increased for different reasons – venture funding, lack of competition, etc.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Real growth should be measured by the growth in value to customers</a:t>
            </a:r>
            <a:endParaRPr/>
          </a:p>
          <a:p>
            <a:pPr marL="55880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55880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Example: 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Are ecommerce customers finding it convenient shop?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Are they finding the products they want?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Are the products delivered on time?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Introduction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Build-Measure-Learn cycle</a:t>
            </a:r>
            <a:endParaRPr/>
          </a:p>
        </p:txBody>
      </p:sp>
      <p:pic>
        <p:nvPicPr>
          <p:cNvPr id="207" name="Google Shape;20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7545" y="1890485"/>
            <a:ext cx="4503756" cy="4410506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7"/>
          <p:cNvSpPr txBox="1"/>
          <p:nvPr/>
        </p:nvSpPr>
        <p:spPr>
          <a:xfrm>
            <a:off x="3322052" y="6300991"/>
            <a:ext cx="302415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Visits, conversion, retention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How many use new feature?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7"/>
          <p:cNvSpPr txBox="1"/>
          <p:nvPr/>
        </p:nvSpPr>
        <p:spPr>
          <a:xfrm>
            <a:off x="491318" y="2645705"/>
            <a:ext cx="17991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Customer interviews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Root cause analysis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7"/>
          <p:cNvSpPr txBox="1"/>
          <p:nvPr/>
        </p:nvSpPr>
        <p:spPr>
          <a:xfrm>
            <a:off x="7087832" y="3265786"/>
            <a:ext cx="19606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Agile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Continuous integration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7"/>
          <p:cNvSpPr txBox="1"/>
          <p:nvPr/>
        </p:nvSpPr>
        <p:spPr>
          <a:xfrm>
            <a:off x="3620012" y="3927784"/>
            <a:ext cx="224493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Minimize total time through the loop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21539" y="4451004"/>
            <a:ext cx="936592" cy="1379228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7"/>
          <p:cNvSpPr/>
          <p:nvPr/>
        </p:nvSpPr>
        <p:spPr>
          <a:xfrm>
            <a:off x="624113" y="1435563"/>
            <a:ext cx="81340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 we need to constantly learn what is valuable to customers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 sz="1800"/>
              <a:t>Build the product with minimum features, yet bringing compelling value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1800"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 sz="1800"/>
              <a:t>Example: Bounce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1800"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1800"/>
              <a:t>Minimum feature: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Book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Unlock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End ride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Pay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1800"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 sz="1800"/>
              <a:t>Features that can be left out for now: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Give feedback (assuming there is a call center)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View bike model and year of manufacturing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Frequent user analytics</a:t>
            </a:r>
            <a:endParaRPr sz="1800"/>
          </a:p>
        </p:txBody>
      </p:sp>
      <p:sp>
        <p:nvSpPr>
          <p:cNvPr id="219" name="Google Shape;219;p2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Build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Identify the right metric that indicates that customers are getting value from the product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Example: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# of rides per day in case of Bounce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# of messages / team in case of Slack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Eric Ries calls this as Innovation accounting (as opposed to accounting profit or review)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25" name="Google Shape;225;p2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Measure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83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1800"/>
              <a:t>A disciplined approach is needed to figure out if we are making progress through validated learning</a:t>
            </a:r>
            <a:endParaRPr sz="1800"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1800"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1800"/>
              <a:t>Steps:</a:t>
            </a:r>
            <a:endParaRPr sz="1800"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Establish a baseline using real data based on MVP</a:t>
            </a:r>
            <a:endParaRPr/>
          </a:p>
          <a:p>
            <a:pPr marL="10287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Example: 20 rides per day during MVP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Set a desired target: Reach a target of 100 rides in 3 months (based on certain assumptions)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Tune the engine, ie. make optimizations (such as UI improvements or adjust price) and measure again to see the difference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Pivot, ie. Make change to product feature or change target customer or some other change,  if the desired outcomes are not met</a:t>
            </a:r>
            <a:endParaRPr/>
          </a:p>
          <a:p>
            <a:pPr marL="10287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Example: Provide helmet, Target delivery boys instead of Metro riders (based on a new hypothesis)</a:t>
            </a:r>
            <a:endParaRPr sz="1800"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1800"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1800"/>
          </a:p>
        </p:txBody>
      </p:sp>
      <p:sp>
        <p:nvSpPr>
          <p:cNvPr id="231" name="Google Shape;231;p3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Measure …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Farbood Nivi was a popular &amp; effective teacher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He discovered that a combination of following approaches is needed effective teaching: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Teacher led lecture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Individual home work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Group study (Peer-driven learning)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</p:txBody>
      </p:sp>
      <p:sp>
        <p:nvSpPr>
          <p:cNvPr id="237" name="Google Shape;237;p3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Growkit case (Lean Startup)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 b="1"/>
              <a:t>Step1 : </a:t>
            </a:r>
            <a:endParaRPr b="1"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Used WebEx to teach (Teacher-led learning)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Measured # of customers, # of questions answered, etc.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Added new ways for students to interact with each other. Conducted split (A/B) test. But this did not improve customer behavior.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Allowed lazy registration feature. Conducted split (A/B) test. But this also did not have any impact (Optimization)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43" name="Google Shape;243;p3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Growkit case …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608B717387384C8A42DCA6CAF279A5" ma:contentTypeVersion="4" ma:contentTypeDescription="Create a new document." ma:contentTypeScope="" ma:versionID="61ea5702c1f754e4b9a4d5f29747338b">
  <xsd:schema xmlns:xsd="http://www.w3.org/2001/XMLSchema" xmlns:xs="http://www.w3.org/2001/XMLSchema" xmlns:p="http://schemas.microsoft.com/office/2006/metadata/properties" xmlns:ns2="52d3877c-185b-4764-aeb3-086c71fb42ae" targetNamespace="http://schemas.microsoft.com/office/2006/metadata/properties" ma:root="true" ma:fieldsID="f65d1a59b25dc318fda8e8f23e7dd499" ns2:_="">
    <xsd:import namespace="52d3877c-185b-4764-aeb3-086c71fb42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d3877c-185b-4764-aeb3-086c71fb4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B5DCFEF-D4B2-4505-8690-728AAA213A14}"/>
</file>

<file path=customXml/itemProps2.xml><?xml version="1.0" encoding="utf-8"?>
<ds:datastoreItem xmlns:ds="http://schemas.openxmlformats.org/officeDocument/2006/customXml" ds:itemID="{64A8F909-F50A-46FF-A75D-400E35FA7004}"/>
</file>

<file path=customXml/itemProps3.xml><?xml version="1.0" encoding="utf-8"?>
<ds:datastoreItem xmlns:ds="http://schemas.openxmlformats.org/officeDocument/2006/customXml" ds:itemID="{206C469C-C73D-4935-9BF2-971A998A454D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1473</Words>
  <Application>Microsoft Office PowerPoint</Application>
  <PresentationFormat>On-screen Show (4:3)</PresentationFormat>
  <Paragraphs>182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29</vt:i4>
      </vt:variant>
    </vt:vector>
  </HeadingPairs>
  <TitlesOfParts>
    <vt:vector size="43" baseType="lpstr">
      <vt:lpstr>Arial</vt:lpstr>
      <vt:lpstr>Calibri</vt:lpstr>
      <vt:lpstr>2_Office Theme</vt:lpstr>
      <vt:lpstr>4_Office Theme</vt:lpstr>
      <vt:lpstr>Office Theme</vt:lpstr>
      <vt:lpstr>1_Office Theme</vt:lpstr>
      <vt:lpstr>3_Office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Software Product Management  Build, Measure, Learn &amp; Pivot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Product Management  Build, Measure, Learn &amp; Pivot</dc:title>
  <cp:lastModifiedBy>DELL</cp:lastModifiedBy>
  <cp:revision>1</cp:revision>
  <dcterms:modified xsi:type="dcterms:W3CDTF">2022-08-27T02:38:17Z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0x01010066608B717387384C8A42DCA6CAF279A5</vt:lpwstr>
  </property>
</Properties>
</file>