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8" r:id="rId3"/>
    <p:sldId id="261" r:id="rId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23F8-C1AB-4623-BB03-F0A03282B8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F73E68EB-C300-492F-A834-6CD7E10EC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5D5B698-A3B4-4A5E-9AC4-1C619C958B97}"/>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5" name="Footer Placeholder 4">
            <a:extLst>
              <a:ext uri="{FF2B5EF4-FFF2-40B4-BE49-F238E27FC236}">
                <a16:creationId xmlns:a16="http://schemas.microsoft.com/office/drawing/2014/main" id="{BAF1081C-4905-45FF-A4A4-90308793E7D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5056347-065A-4BE8-B328-13AFE2436A86}"/>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138243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4AF5-4BC6-4000-8328-E2EDA2229474}"/>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EC7F7F0-5522-4455-B2EA-D333C7F04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088ADEA-9D7D-4BFF-B981-DC3FF509CDA1}"/>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5" name="Footer Placeholder 4">
            <a:extLst>
              <a:ext uri="{FF2B5EF4-FFF2-40B4-BE49-F238E27FC236}">
                <a16:creationId xmlns:a16="http://schemas.microsoft.com/office/drawing/2014/main" id="{B6313BD2-424B-4ED4-92C2-E1979B9382C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4F35F4F-06E1-4F61-AC04-E6894319FC79}"/>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152880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27E9E-C2EC-45E2-A3D6-616B8E14C0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E1EE7750-F846-45D7-B3E7-191897E68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83DEE33-D518-40E6-90BA-64147C9A08A3}"/>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5" name="Footer Placeholder 4">
            <a:extLst>
              <a:ext uri="{FF2B5EF4-FFF2-40B4-BE49-F238E27FC236}">
                <a16:creationId xmlns:a16="http://schemas.microsoft.com/office/drawing/2014/main" id="{E0D65114-00E6-4024-9DB0-6B1CDCFF83C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3F65869-40D5-4600-BA9A-BD5EEC2BE92A}"/>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167080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FC80-A539-46AE-8FEC-A9E533ECD693}"/>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5EA87AC-86EA-4478-8B25-7DA14C58F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FAE52A0-FF23-4AEE-8ABA-5664B3B3887A}"/>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5" name="Footer Placeholder 4">
            <a:extLst>
              <a:ext uri="{FF2B5EF4-FFF2-40B4-BE49-F238E27FC236}">
                <a16:creationId xmlns:a16="http://schemas.microsoft.com/office/drawing/2014/main" id="{EA276CAA-AA77-4C6F-9FA8-829395447DA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B3CB653-64B8-4C6F-9D17-FA925F9A17A8}"/>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10258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6609-76AD-443B-8F60-C3C829900C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278F18F5-A785-4734-AAD2-01AB118A5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061A3-CDAC-49E7-83F3-F9215E21721F}"/>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5" name="Footer Placeholder 4">
            <a:extLst>
              <a:ext uri="{FF2B5EF4-FFF2-40B4-BE49-F238E27FC236}">
                <a16:creationId xmlns:a16="http://schemas.microsoft.com/office/drawing/2014/main" id="{50E01E34-1AE3-4E34-9FE4-450598DFBF9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7CEB171-11D9-49EC-AA44-517DDEE6C593}"/>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351415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49A3-C3B8-400B-80A9-F360E4CD965B}"/>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FD45873-8F17-43F4-8451-A54280E4C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6CAD8EDB-6974-44E6-8308-129B3863C7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5476A800-77C8-434B-9CF6-49E91A7B8778}"/>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6" name="Footer Placeholder 5">
            <a:extLst>
              <a:ext uri="{FF2B5EF4-FFF2-40B4-BE49-F238E27FC236}">
                <a16:creationId xmlns:a16="http://schemas.microsoft.com/office/drawing/2014/main" id="{EB038661-6C01-45D1-B0D5-E0F41A0F4E9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61FEA0C-90FD-4E65-96D8-AD83E81AADD3}"/>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394837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5817-87AA-4D66-A83C-A5E8A3965C64}"/>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10F1645-5561-412E-8B45-2257A881FD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2D81F-E495-46F8-B352-2978B6854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DF04863-D641-4F0D-8FAF-20C1E8C8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DC268D-F3DD-4761-9CF0-9F6AC06D94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A5E72AB9-84FA-4876-8E5C-A2ABB76EE63A}"/>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8" name="Footer Placeholder 7">
            <a:extLst>
              <a:ext uri="{FF2B5EF4-FFF2-40B4-BE49-F238E27FC236}">
                <a16:creationId xmlns:a16="http://schemas.microsoft.com/office/drawing/2014/main" id="{D50DF31D-A74D-41E5-8E1A-23A5C266D634}"/>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F6D3FCFC-6684-49D7-B27C-8B03465BB745}"/>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41199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B18-3FF0-4702-B36A-2B2C19D9CBEB}"/>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67CCB2C0-2FC6-4824-883F-E06C26ABFA61}"/>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4" name="Footer Placeholder 3">
            <a:extLst>
              <a:ext uri="{FF2B5EF4-FFF2-40B4-BE49-F238E27FC236}">
                <a16:creationId xmlns:a16="http://schemas.microsoft.com/office/drawing/2014/main" id="{81812E73-AFA3-43E8-8D2B-1ACBC16DE156}"/>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B01013FF-97D7-48CC-B0C6-B55A6450EC92}"/>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225316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4BBAA-D6CC-434D-8FE4-0BD314145A31}"/>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3" name="Footer Placeholder 2">
            <a:extLst>
              <a:ext uri="{FF2B5EF4-FFF2-40B4-BE49-F238E27FC236}">
                <a16:creationId xmlns:a16="http://schemas.microsoft.com/office/drawing/2014/main" id="{C15B93E3-48B8-4F0A-A83A-8F824D4ADEEC}"/>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C0F5154-45BC-4D85-AE84-59128068C561}"/>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138258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524A-D253-4E42-BFFB-F8A8D095D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0382D854-A926-4291-839B-DF57CC3BE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D5AB1715-33E6-4524-828D-6B3CA6759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193FD-1833-4F55-9BD8-460E11BFE311}"/>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6" name="Footer Placeholder 5">
            <a:extLst>
              <a:ext uri="{FF2B5EF4-FFF2-40B4-BE49-F238E27FC236}">
                <a16:creationId xmlns:a16="http://schemas.microsoft.com/office/drawing/2014/main" id="{D33D3565-4128-4696-808E-FE8790E9FA4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91F746B-9ACA-418F-9689-8A852CC171F6}"/>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331676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9E29-F498-4979-8046-5778A8E9B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DB28C8CA-E76A-431B-B206-96C1C66CD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21D22AF0-A93D-4DEE-B545-FA431CB9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9268B-FE6A-4884-9D94-6F2E3A4E2E6B}"/>
              </a:ext>
            </a:extLst>
          </p:cNvPr>
          <p:cNvSpPr>
            <a:spLocks noGrp="1"/>
          </p:cNvSpPr>
          <p:nvPr>
            <p:ph type="dt" sz="half" idx="10"/>
          </p:nvPr>
        </p:nvSpPr>
        <p:spPr/>
        <p:txBody>
          <a:bodyPr/>
          <a:lstStyle/>
          <a:p>
            <a:fld id="{09E1138C-F878-44F3-B07F-58EA0F5D6CCD}" type="datetimeFigureOut">
              <a:rPr lang="en-NG" smtClean="0"/>
              <a:t>28/03/2023</a:t>
            </a:fld>
            <a:endParaRPr lang="en-NG"/>
          </a:p>
        </p:txBody>
      </p:sp>
      <p:sp>
        <p:nvSpPr>
          <p:cNvPr id="6" name="Footer Placeholder 5">
            <a:extLst>
              <a:ext uri="{FF2B5EF4-FFF2-40B4-BE49-F238E27FC236}">
                <a16:creationId xmlns:a16="http://schemas.microsoft.com/office/drawing/2014/main" id="{34356320-E49A-4F88-912F-1F3AC1FB15B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7007440-CF3F-4FEA-B4A9-12B1ABD8BFDE}"/>
              </a:ext>
            </a:extLst>
          </p:cNvPr>
          <p:cNvSpPr>
            <a:spLocks noGrp="1"/>
          </p:cNvSpPr>
          <p:nvPr>
            <p:ph type="sldNum" sz="quarter" idx="12"/>
          </p:nvPr>
        </p:nvSpPr>
        <p:spPr/>
        <p:txBody>
          <a:bodyPr/>
          <a:lstStyle/>
          <a:p>
            <a:fld id="{E398BE49-A6AF-4AAF-AE3D-CF7EA2375F8F}" type="slidenum">
              <a:rPr lang="en-NG" smtClean="0"/>
              <a:t>‹#›</a:t>
            </a:fld>
            <a:endParaRPr lang="en-NG"/>
          </a:p>
        </p:txBody>
      </p:sp>
    </p:spTree>
    <p:extLst>
      <p:ext uri="{BB962C8B-B14F-4D97-AF65-F5344CB8AC3E}">
        <p14:creationId xmlns:p14="http://schemas.microsoft.com/office/powerpoint/2010/main" val="1477680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4D950-91DC-48C0-8807-733AA68DD3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3C8B64B-B551-4CE8-B41C-0B8BE4303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1F3A05C-74B9-48E4-B8E8-FC5117C5E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1138C-F878-44F3-B07F-58EA0F5D6CCD}" type="datetimeFigureOut">
              <a:rPr lang="en-NG" smtClean="0"/>
              <a:t>28/03/2023</a:t>
            </a:fld>
            <a:endParaRPr lang="en-NG"/>
          </a:p>
        </p:txBody>
      </p:sp>
      <p:sp>
        <p:nvSpPr>
          <p:cNvPr id="5" name="Footer Placeholder 4">
            <a:extLst>
              <a:ext uri="{FF2B5EF4-FFF2-40B4-BE49-F238E27FC236}">
                <a16:creationId xmlns:a16="http://schemas.microsoft.com/office/drawing/2014/main" id="{EAA1F800-8B1E-4853-8D45-2D96F308A7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B5C17A67-F3B5-4609-AB08-983AEB53DA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8BE49-A6AF-4AAF-AE3D-CF7EA2375F8F}" type="slidenum">
              <a:rPr lang="en-NG" smtClean="0"/>
              <a:t>‹#›</a:t>
            </a:fld>
            <a:endParaRPr lang="en-NG"/>
          </a:p>
        </p:txBody>
      </p:sp>
    </p:spTree>
    <p:extLst>
      <p:ext uri="{BB962C8B-B14F-4D97-AF65-F5344CB8AC3E}">
        <p14:creationId xmlns:p14="http://schemas.microsoft.com/office/powerpoint/2010/main" val="234778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96E701A-1E1D-ECB2-652C-6EA616E59B8E}"/>
              </a:ext>
            </a:extLst>
          </p:cNvPr>
          <p:cNvSpPr txBox="1"/>
          <p:nvPr/>
        </p:nvSpPr>
        <p:spPr>
          <a:xfrm>
            <a:off x="526073" y="5814959"/>
            <a:ext cx="11139854" cy="483856"/>
          </a:xfrm>
          <a:prstGeom prst="rect">
            <a:avLst/>
          </a:prstGeom>
        </p:spPr>
        <p:txBody>
          <a:bodyPr vert="horz" lIns="91440" tIns="45720" rIns="91440" bIns="45720" rtlCol="0" anchor="b">
            <a:normAutofit/>
          </a:bodyPr>
          <a:lstStyle/>
          <a:p>
            <a:pPr algn="ctr" fontAlgn="base">
              <a:lnSpc>
                <a:spcPct val="90000"/>
              </a:lnSpc>
              <a:spcBef>
                <a:spcPct val="0"/>
              </a:spcBef>
              <a:spcAft>
                <a:spcPts val="600"/>
              </a:spcAft>
            </a:pPr>
            <a:r>
              <a:rPr lang="en-GB" sz="2600" b="1" i="1" dirty="0" err="1">
                <a:solidFill>
                  <a:srgbClr val="FFFFFF"/>
                </a:solidFill>
                <a:effectLst/>
                <a:latin typeface="Georgia" panose="02040502050405020303" pitchFamily="18" charset="0"/>
                <a:ea typeface="+mj-ea"/>
                <a:cs typeface="+mj-cs"/>
              </a:rPr>
              <a:t>TedSquare</a:t>
            </a:r>
            <a:r>
              <a:rPr lang="en-GB" sz="2600" b="1" i="1" dirty="0">
                <a:solidFill>
                  <a:srgbClr val="FFFFFF"/>
                </a:solidFill>
                <a:effectLst/>
                <a:latin typeface="Georgia" panose="02040502050405020303" pitchFamily="18" charset="0"/>
                <a:ea typeface="+mj-ea"/>
                <a:cs typeface="+mj-cs"/>
              </a:rPr>
              <a:t> Limited</a:t>
            </a:r>
            <a:endParaRPr lang="en-US" sz="2600" b="1" i="1" dirty="0">
              <a:solidFill>
                <a:srgbClr val="FFFFFF"/>
              </a:solidFill>
              <a:effectLst/>
              <a:latin typeface="Georgia" panose="02040502050405020303" pitchFamily="18" charset="0"/>
              <a:ea typeface="+mj-ea"/>
              <a:cs typeface="+mj-cs"/>
            </a:endParaRPr>
          </a:p>
        </p:txBody>
      </p:sp>
      <p:pic>
        <p:nvPicPr>
          <p:cNvPr id="4" name="Picture 3" descr="Graphical user interface&#10;&#10;Description automatically generated">
            <a:extLst>
              <a:ext uri="{FF2B5EF4-FFF2-40B4-BE49-F238E27FC236}">
                <a16:creationId xmlns:a16="http://schemas.microsoft.com/office/drawing/2014/main" id="{1C482657-6573-D407-90E5-A55D7D3629B9}"/>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16039" t="39549" r="15578" b="36429"/>
          <a:stretch/>
        </p:blipFill>
        <p:spPr>
          <a:xfrm>
            <a:off x="378068" y="192203"/>
            <a:ext cx="1625718" cy="571092"/>
          </a:xfrm>
          <a:prstGeom prst="rect">
            <a:avLst/>
          </a:prstGeom>
        </p:spPr>
      </p:pic>
      <p:pic>
        <p:nvPicPr>
          <p:cNvPr id="2" name="Picture 2" descr="Absent - Free people icons">
            <a:extLst>
              <a:ext uri="{FF2B5EF4-FFF2-40B4-BE49-F238E27FC236}">
                <a16:creationId xmlns:a16="http://schemas.microsoft.com/office/drawing/2014/main" id="{5B9AF0DC-7949-C2BF-67D7-4C512BEAFA0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13180" y="376527"/>
            <a:ext cx="4029640" cy="402964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E6B14E-A333-5ADA-249A-3552C109B712}"/>
              </a:ext>
            </a:extLst>
          </p:cNvPr>
          <p:cNvSpPr txBox="1"/>
          <p:nvPr/>
        </p:nvSpPr>
        <p:spPr>
          <a:xfrm>
            <a:off x="2209801" y="4864981"/>
            <a:ext cx="7772399" cy="646331"/>
          </a:xfrm>
          <a:prstGeom prst="rect">
            <a:avLst/>
          </a:prstGeom>
          <a:noFill/>
        </p:spPr>
        <p:txBody>
          <a:bodyPr wrap="square">
            <a:spAutoFit/>
          </a:bodyPr>
          <a:lstStyle/>
          <a:p>
            <a:pPr algn="ctr" fontAlgn="base">
              <a:lnSpc>
                <a:spcPct val="90000"/>
              </a:lnSpc>
              <a:spcBef>
                <a:spcPct val="0"/>
              </a:spcBef>
              <a:spcAft>
                <a:spcPts val="600"/>
              </a:spcAft>
            </a:pPr>
            <a:r>
              <a:rPr lang="en-US" sz="4000" b="1" i="0" dirty="0">
                <a:solidFill>
                  <a:srgbClr val="FFFFFF"/>
                </a:solidFill>
                <a:effectLst/>
                <a:latin typeface="Georgia" panose="02040502050405020303" pitchFamily="18" charset="0"/>
                <a:ea typeface="+mj-ea"/>
                <a:cs typeface="+mj-cs"/>
              </a:rPr>
              <a:t>Recruitment Case Study </a:t>
            </a:r>
          </a:p>
        </p:txBody>
      </p:sp>
      <p:pic>
        <p:nvPicPr>
          <p:cNvPr id="2050" name="Picture 2">
            <a:extLst>
              <a:ext uri="{FF2B5EF4-FFF2-40B4-BE49-F238E27FC236}">
                <a16:creationId xmlns:a16="http://schemas.microsoft.com/office/drawing/2014/main" id="{FB314956-E240-AA4C-C8B6-6098E190DF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050" y="990674"/>
            <a:ext cx="3147239" cy="314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57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mployee Absenteeism And The Role Of Effective Management">
            <a:extLst>
              <a:ext uri="{FF2B5EF4-FFF2-40B4-BE49-F238E27FC236}">
                <a16:creationId xmlns:a16="http://schemas.microsoft.com/office/drawing/2014/main" id="{A917AEE2-D398-5108-AB7B-90B8B7D38C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11" r="9530"/>
          <a:stretch/>
        </p:blipFill>
        <p:spPr bwMode="auto">
          <a:xfrm>
            <a:off x="3996955" y="0"/>
            <a:ext cx="8195045" cy="685800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1D1DCFA-9431-4CBF-9A3F-C0F79DC46277}"/>
              </a:ext>
            </a:extLst>
          </p:cNvPr>
          <p:cNvSpPr txBox="1"/>
          <p:nvPr/>
        </p:nvSpPr>
        <p:spPr>
          <a:xfrm>
            <a:off x="260786" y="840379"/>
            <a:ext cx="4393676" cy="7500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latin typeface="Georgia" panose="02040502050405020303" pitchFamily="18" charset="0"/>
                <a:ea typeface="+mj-ea"/>
                <a:cs typeface="+mj-cs"/>
              </a:rPr>
              <a:t>Recruitment</a:t>
            </a:r>
          </a:p>
        </p:txBody>
      </p:sp>
      <p:sp>
        <p:nvSpPr>
          <p:cNvPr id="8" name="TextBox 7">
            <a:extLst>
              <a:ext uri="{FF2B5EF4-FFF2-40B4-BE49-F238E27FC236}">
                <a16:creationId xmlns:a16="http://schemas.microsoft.com/office/drawing/2014/main" id="{8638FFAE-03C4-495C-8681-278B51771625}"/>
              </a:ext>
            </a:extLst>
          </p:cNvPr>
          <p:cNvSpPr txBox="1"/>
          <p:nvPr/>
        </p:nvSpPr>
        <p:spPr>
          <a:xfrm>
            <a:off x="165101" y="1656380"/>
            <a:ext cx="4489362" cy="4713940"/>
          </a:xfrm>
          <a:prstGeom prst="rect">
            <a:avLst/>
          </a:prstGeom>
        </p:spPr>
        <p:txBody>
          <a:bodyPr vert="horz" lIns="91440" tIns="45720" rIns="91440" bIns="45720" rtlCol="0">
            <a:normAutofit/>
          </a:bodyPr>
          <a:lstStyle/>
          <a:p>
            <a:pPr>
              <a:lnSpc>
                <a:spcPct val="90000"/>
              </a:lnSpc>
              <a:spcAft>
                <a:spcPts val="600"/>
              </a:spcAft>
            </a:pPr>
            <a:r>
              <a:rPr lang="en-GB" sz="1600" dirty="0">
                <a:latin typeface="Georgia" panose="02040502050405020303" pitchFamily="18" charset="0"/>
              </a:rPr>
              <a:t>It’s been two years since COVID-19 was declared a global pandemic. </a:t>
            </a:r>
            <a:r>
              <a:rPr lang="en-GB" sz="1600" dirty="0" err="1">
                <a:latin typeface="Georgia" panose="02040502050405020303" pitchFamily="18" charset="0"/>
              </a:rPr>
              <a:t>TedSquare</a:t>
            </a:r>
            <a:r>
              <a:rPr lang="en-GB" sz="1600" dirty="0">
                <a:latin typeface="Georgia" panose="02040502050405020303" pitchFamily="18" charset="0"/>
              </a:rPr>
              <a:t> Ltd is barely keeping afloat from the pandemic effects and urgently needs to make critical business decisions to change the tide. Management is implementing cost reduction techniques in most departments and the hammer is about to fall on the recruiting function in HR department.</a:t>
            </a:r>
          </a:p>
          <a:p>
            <a:pPr>
              <a:lnSpc>
                <a:spcPct val="90000"/>
              </a:lnSpc>
              <a:spcAft>
                <a:spcPts val="600"/>
              </a:spcAft>
            </a:pPr>
            <a:endParaRPr lang="en-GB" sz="1600" dirty="0">
              <a:latin typeface="Georgia" panose="02040502050405020303" pitchFamily="18" charset="0"/>
            </a:endParaRPr>
          </a:p>
          <a:p>
            <a:pPr>
              <a:lnSpc>
                <a:spcPct val="90000"/>
              </a:lnSpc>
              <a:spcAft>
                <a:spcPts val="600"/>
              </a:spcAft>
            </a:pPr>
            <a:r>
              <a:rPr lang="en-US" sz="1600" b="1" dirty="0">
                <a:latin typeface="Georgia" panose="02040502050405020303" pitchFamily="18" charset="0"/>
              </a:rPr>
              <a:t>You have been contacted as a HR Analytics consultant to provide an in-depth analysis </a:t>
            </a:r>
            <a:r>
              <a:rPr lang="en-GB" sz="1600" b="1" dirty="0">
                <a:latin typeface="Georgia" panose="02040502050405020303" pitchFamily="18" charset="0"/>
              </a:rPr>
              <a:t>to enable management make an informed decision on the most effective recruitment method to funnel investments and the potential benefits, risks/consequences associated with the choice.</a:t>
            </a:r>
            <a:endParaRPr lang="en-US" sz="1600" b="1" dirty="0">
              <a:latin typeface="Georgia" panose="02040502050405020303" pitchFamily="18" charset="0"/>
            </a:endParaRPr>
          </a:p>
        </p:txBody>
      </p:sp>
      <p:pic>
        <p:nvPicPr>
          <p:cNvPr id="3" name="Picture 2" descr="Graphical user interface&#10;&#10;Description automatically generated">
            <a:extLst>
              <a:ext uri="{FF2B5EF4-FFF2-40B4-BE49-F238E27FC236}">
                <a16:creationId xmlns:a16="http://schemas.microsoft.com/office/drawing/2014/main" id="{61345B37-60E1-4771-B7E8-D13E363BA3DC}"/>
              </a:ext>
            </a:extLst>
          </p:cNvPr>
          <p:cNvPicPr>
            <a:picLocks noChangeAspect="1"/>
          </p:cNvPicPr>
          <p:nvPr/>
        </p:nvPicPr>
        <p:blipFill rotWithShape="1">
          <a:blip r:embed="rId3">
            <a:extLst>
              <a:ext uri="{28A0092B-C50C-407E-A947-70E740481C1C}">
                <a14:useLocalDpi xmlns:a14="http://schemas.microsoft.com/office/drawing/2010/main" val="0"/>
              </a:ext>
            </a:extLst>
          </a:blip>
          <a:srcRect l="14266" t="37733" r="14001" b="37200"/>
          <a:stretch/>
        </p:blipFill>
        <p:spPr>
          <a:xfrm>
            <a:off x="165101" y="101600"/>
            <a:ext cx="2146300" cy="750008"/>
          </a:xfrm>
          <a:prstGeom prst="rect">
            <a:avLst/>
          </a:prstGeom>
        </p:spPr>
      </p:pic>
    </p:spTree>
    <p:extLst>
      <p:ext uri="{BB962C8B-B14F-4D97-AF65-F5344CB8AC3E}">
        <p14:creationId xmlns:p14="http://schemas.microsoft.com/office/powerpoint/2010/main" val="362475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Png Happy Black Person Png Images Transparent - Black Man Thumbs Up Png  - 480x680 PNG Download - PNGkit">
            <a:extLst>
              <a:ext uri="{FF2B5EF4-FFF2-40B4-BE49-F238E27FC236}">
                <a16:creationId xmlns:a16="http://schemas.microsoft.com/office/drawing/2014/main" id="{627594D1-B56D-4E1D-A8E3-47F8DDE4AC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45" r="1" b="9092"/>
          <a:stretch/>
        </p:blipFill>
        <p:spPr bwMode="auto">
          <a:xfrm>
            <a:off x="0" y="889253"/>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C9C860-FD09-4680-A977-6C2CE9EF616B}"/>
              </a:ext>
            </a:extLst>
          </p:cNvPr>
          <p:cNvSpPr txBox="1"/>
          <p:nvPr/>
        </p:nvSpPr>
        <p:spPr>
          <a:xfrm>
            <a:off x="5347344" y="1398354"/>
            <a:ext cx="6565256" cy="3719746"/>
          </a:xfrm>
          <a:prstGeom prst="rect">
            <a:avLst/>
          </a:prstGeom>
          <a:solidFill>
            <a:schemeClr val="accent2">
              <a:lumMod val="50000"/>
            </a:schemeClr>
          </a:solidFill>
        </p:spPr>
        <p:txBody>
          <a:bodyPr vert="horz" lIns="91440" tIns="45720" rIns="91440" bIns="45720" rtlCol="0" anchor="b">
            <a:normAutofit/>
          </a:bodyPr>
          <a:lstStyle/>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Create a dashboard and share on LinkedIn </a:t>
            </a:r>
          </a:p>
          <a:p>
            <a:pPr lvl="0" algn="ctr">
              <a:lnSpc>
                <a:spcPct val="90000"/>
              </a:lnSpc>
              <a:spcBef>
                <a:spcPct val="0"/>
              </a:spcBef>
              <a:spcAft>
                <a:spcPts val="800"/>
              </a:spcAft>
            </a:pPr>
            <a:endParaRPr lang="en-US" sz="4600" b="1" dirty="0">
              <a:solidFill>
                <a:srgbClr val="FFFFFF"/>
              </a:solidFill>
              <a:latin typeface="Georgia" panose="02040502050405020303" pitchFamily="18" charset="0"/>
              <a:ea typeface="+mj-ea"/>
              <a:cs typeface="+mj-cs"/>
            </a:endParaRPr>
          </a:p>
          <a:p>
            <a:pPr lvl="0" algn="ctr">
              <a:lnSpc>
                <a:spcPct val="90000"/>
              </a:lnSpc>
              <a:spcBef>
                <a:spcPct val="0"/>
              </a:spcBef>
              <a:spcAft>
                <a:spcPts val="800"/>
              </a:spcAft>
            </a:pPr>
            <a:r>
              <a:rPr lang="en-US" sz="4600" b="1" dirty="0">
                <a:solidFill>
                  <a:srgbClr val="FFFFFF"/>
                </a:solidFill>
                <a:latin typeface="Georgia" panose="02040502050405020303" pitchFamily="18" charset="0"/>
                <a:ea typeface="+mj-ea"/>
                <a:cs typeface="+mj-cs"/>
              </a:rPr>
              <a:t>(Tag @10Alytics)</a:t>
            </a:r>
          </a:p>
        </p:txBody>
      </p:sp>
      <p:pic>
        <p:nvPicPr>
          <p:cNvPr id="5" name="Picture 4" descr="Graphical user interface&#10;&#10;Description automatically generated">
            <a:extLst>
              <a:ext uri="{FF2B5EF4-FFF2-40B4-BE49-F238E27FC236}">
                <a16:creationId xmlns:a16="http://schemas.microsoft.com/office/drawing/2014/main" id="{C84468AD-9707-4889-B07A-27DAEE493FEB}"/>
              </a:ext>
            </a:extLst>
          </p:cNvPr>
          <p:cNvPicPr>
            <a:picLocks noChangeAspect="1"/>
          </p:cNvPicPr>
          <p:nvPr/>
        </p:nvPicPr>
        <p:blipFill rotWithShape="1">
          <a:blip r:embed="rId3">
            <a:extLst>
              <a:ext uri="{28A0092B-C50C-407E-A947-70E740481C1C}">
                <a14:useLocalDpi xmlns:a14="http://schemas.microsoft.com/office/drawing/2010/main" val="0"/>
              </a:ext>
            </a:extLst>
          </a:blip>
          <a:srcRect l="14266" t="37733" r="14001" b="37200"/>
          <a:stretch/>
        </p:blipFill>
        <p:spPr>
          <a:xfrm>
            <a:off x="7454901" y="393796"/>
            <a:ext cx="2146300" cy="750008"/>
          </a:xfrm>
          <a:prstGeom prst="rect">
            <a:avLst/>
          </a:prstGeom>
        </p:spPr>
      </p:pic>
    </p:spTree>
    <p:extLst>
      <p:ext uri="{BB962C8B-B14F-4D97-AF65-F5344CB8AC3E}">
        <p14:creationId xmlns:p14="http://schemas.microsoft.com/office/powerpoint/2010/main" val="370826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719</TotalTime>
  <Words>120</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Georgia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Efemena Ikpro</dc:creator>
  <cp:lastModifiedBy>Joseph Kehinde</cp:lastModifiedBy>
  <cp:revision>6</cp:revision>
  <dcterms:created xsi:type="dcterms:W3CDTF">2022-01-19T14:52:52Z</dcterms:created>
  <dcterms:modified xsi:type="dcterms:W3CDTF">2023-03-28T18:52:00Z</dcterms:modified>
</cp:coreProperties>
</file>