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Roboto Mon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a711319b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711319b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711319b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711319b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ec9da5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ec9da5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l’analyse de code on a utilisé sonarTS qui est une extension à tslint développée par sonarQube. SonarTS permet une analyse </a:t>
            </a:r>
            <a:r>
              <a:rPr lang="fr"/>
              <a:t>approfondie </a:t>
            </a:r>
            <a:r>
              <a:rPr lang="fr"/>
              <a:t> du code par rapport à tslint. Par exemple, on peut détecter les duplications de codes, détecter les potentiels bugs, analyser la répartition de la </a:t>
            </a:r>
            <a:r>
              <a:rPr lang="fr"/>
              <a:t>complexité</a:t>
            </a:r>
            <a:r>
              <a:rPr lang="fr"/>
              <a:t>. On peut aussi mesurer le niveau de documentation du code.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bec9da5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bec9da5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l’analyse de la couverture de code, nous avons </a:t>
            </a:r>
            <a:r>
              <a:rPr lang="fr"/>
              <a:t>utilisé</a:t>
            </a:r>
            <a:r>
              <a:rPr lang="fr"/>
              <a:t> Istanbul avec Karma. Cet outil nous a permis de fixer des valeurs minimales pour nos taux de couverture. Une fois le test lancer un rapport de couverture de code est générée avec une page web présentant le rapport. Vous avez ici un exemple de rapport de couverture de code.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a711319b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a711319b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logo spring au lieu de maven</a:t>
            </a:r>
            <a:endParaRPr/>
          </a:p>
          <a:p>
            <a:pPr indent="0" lvl="0" marL="0" rtl="0" algn="l">
              <a:spcBef>
                <a:spcPts val="0"/>
              </a:spcBef>
              <a:spcAft>
                <a:spcPts val="0"/>
              </a:spcAft>
              <a:buNone/>
            </a:pPr>
            <a:r>
              <a:rPr lang="fr"/>
              <a:t>le but est de ne pas developper mais d’appliquer les bonnes pratiques de tests unitaires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bda65c88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bda65c88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ajouter les tâches de base pour dire qu’on les a faites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bda65c88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bda65c88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a711319b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a711319b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bda65c883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bda65c883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bda65c88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bda65c88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bda65c88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bda65c88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bda65c88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bda65c88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bf1e026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bf1e026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b4cb452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b4cb45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4cb452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4cb452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b4cb452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b4cb452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4cb452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4cb452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a711319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711319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a711319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a711319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a711319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711319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17.jpg"/><Relationship Id="rId8"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1e9J8HFFUWY" TargetMode="Externa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1.png"/><Relationship Id="rId13" Type="http://schemas.openxmlformats.org/officeDocument/2006/relationships/image" Target="../media/image12.png"/><Relationship Id="rId12"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2.png"/><Relationship Id="rId15" Type="http://schemas.openxmlformats.org/officeDocument/2006/relationships/image" Target="../media/image27.png"/><Relationship Id="rId14" Type="http://schemas.openxmlformats.org/officeDocument/2006/relationships/image" Target="../media/image10.png"/><Relationship Id="rId17" Type="http://schemas.openxmlformats.org/officeDocument/2006/relationships/image" Target="../media/image25.png"/><Relationship Id="rId16" Type="http://schemas.openxmlformats.org/officeDocument/2006/relationships/image" Target="../media/image17.jp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9.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370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Projet Test Logiciel</a:t>
            </a:r>
            <a:endParaRPr/>
          </a:p>
        </p:txBody>
      </p:sp>
      <p:sp>
        <p:nvSpPr>
          <p:cNvPr id="67" name="Google Shape;67;p13"/>
          <p:cNvSpPr txBox="1"/>
          <p:nvPr/>
        </p:nvSpPr>
        <p:spPr>
          <a:xfrm>
            <a:off x="925700" y="3271775"/>
            <a:ext cx="1568700" cy="5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AYDINLI Emre</a:t>
            </a:r>
            <a:endParaRPr>
              <a:latin typeface="Open Sans"/>
              <a:ea typeface="Open Sans"/>
              <a:cs typeface="Open Sans"/>
              <a:sym typeface="Open Sans"/>
            </a:endParaRPr>
          </a:p>
        </p:txBody>
      </p:sp>
      <p:sp>
        <p:nvSpPr>
          <p:cNvPr id="68" name="Google Shape;68;p13"/>
          <p:cNvSpPr txBox="1"/>
          <p:nvPr/>
        </p:nvSpPr>
        <p:spPr>
          <a:xfrm>
            <a:off x="2792975" y="3271775"/>
            <a:ext cx="1568700" cy="5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ENNOUALI Bilal</a:t>
            </a:r>
            <a:endParaRPr>
              <a:latin typeface="Open Sans"/>
              <a:ea typeface="Open Sans"/>
              <a:cs typeface="Open Sans"/>
              <a:sym typeface="Open Sans"/>
            </a:endParaRPr>
          </a:p>
        </p:txBody>
      </p:sp>
      <p:sp>
        <p:nvSpPr>
          <p:cNvPr id="69" name="Google Shape;69;p13"/>
          <p:cNvSpPr txBox="1"/>
          <p:nvPr/>
        </p:nvSpPr>
        <p:spPr>
          <a:xfrm>
            <a:off x="4660250" y="3271775"/>
            <a:ext cx="1568700" cy="5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FALL Cheikh</a:t>
            </a:r>
            <a:endParaRPr>
              <a:latin typeface="Open Sans"/>
              <a:ea typeface="Open Sans"/>
              <a:cs typeface="Open Sans"/>
              <a:sym typeface="Open Sans"/>
            </a:endParaRPr>
          </a:p>
        </p:txBody>
      </p:sp>
      <p:sp>
        <p:nvSpPr>
          <p:cNvPr id="70" name="Google Shape;70;p13"/>
          <p:cNvSpPr txBox="1"/>
          <p:nvPr/>
        </p:nvSpPr>
        <p:spPr>
          <a:xfrm>
            <a:off x="6571650" y="3271775"/>
            <a:ext cx="1568700" cy="5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Open Sans"/>
                <a:ea typeface="Open Sans"/>
                <a:cs typeface="Open Sans"/>
                <a:sym typeface="Open Sans"/>
              </a:rPr>
              <a:t>MUNOZ Thomas</a:t>
            </a:r>
            <a:endParaRPr>
              <a:latin typeface="Open Sans"/>
              <a:ea typeface="Open Sans"/>
              <a:cs typeface="Open Sans"/>
              <a:sym typeface="Open Sans"/>
            </a:endParaRPr>
          </a:p>
        </p:txBody>
      </p:sp>
      <p:sp>
        <p:nvSpPr>
          <p:cNvPr id="71" name="Google Shape;71;p13"/>
          <p:cNvSpPr txBox="1"/>
          <p:nvPr>
            <p:ph type="ctrTitle"/>
          </p:nvPr>
        </p:nvSpPr>
        <p:spPr>
          <a:xfrm>
            <a:off x="1003650" y="2240073"/>
            <a:ext cx="7136700" cy="79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3600"/>
              <a:t>5 - INFO  2019-2020</a:t>
            </a:r>
            <a:endParaRPr sz="3600"/>
          </a:p>
        </p:txBody>
      </p:sp>
      <p:pic>
        <p:nvPicPr>
          <p:cNvPr id="72" name="Google Shape;72;p13"/>
          <p:cNvPicPr preferRelativeResize="0"/>
          <p:nvPr/>
        </p:nvPicPr>
        <p:blipFill>
          <a:blip r:embed="rId3">
            <a:alphaModFix/>
          </a:blip>
          <a:stretch>
            <a:fillRect/>
          </a:stretch>
        </p:blipFill>
        <p:spPr>
          <a:xfrm>
            <a:off x="0" y="0"/>
            <a:ext cx="1266662" cy="50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3600"/>
              <a:t>T</a:t>
            </a:r>
            <a:r>
              <a:rPr lang="fr" sz="3600"/>
              <a:t>ests système</a:t>
            </a:r>
            <a:endParaRPr sz="3600"/>
          </a:p>
        </p:txBody>
      </p:sp>
      <p:sp>
        <p:nvSpPr>
          <p:cNvPr id="148" name="Google Shape;148;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e2e testing:</a:t>
            </a:r>
            <a:endParaRPr/>
          </a:p>
        </p:txBody>
      </p:sp>
      <p:pic>
        <p:nvPicPr>
          <p:cNvPr descr="Image result for protractor logo png" id="149" name="Google Shape;149;p22"/>
          <p:cNvPicPr preferRelativeResize="0"/>
          <p:nvPr/>
        </p:nvPicPr>
        <p:blipFill>
          <a:blip r:embed="rId3">
            <a:alphaModFix/>
          </a:blip>
          <a:stretch>
            <a:fillRect/>
          </a:stretch>
        </p:blipFill>
        <p:spPr>
          <a:xfrm>
            <a:off x="774600" y="2145650"/>
            <a:ext cx="1533800" cy="1533800"/>
          </a:xfrm>
          <a:prstGeom prst="rect">
            <a:avLst/>
          </a:prstGeom>
          <a:noFill/>
          <a:ln>
            <a:noFill/>
          </a:ln>
        </p:spPr>
      </p:pic>
      <p:sp>
        <p:nvSpPr>
          <p:cNvPr id="150" name="Google Shape;150;p22"/>
          <p:cNvSpPr/>
          <p:nvPr/>
        </p:nvSpPr>
        <p:spPr>
          <a:xfrm>
            <a:off x="2931888" y="2726700"/>
            <a:ext cx="1619100" cy="43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nvSpPr>
        <p:spPr>
          <a:xfrm>
            <a:off x="5174500" y="1972350"/>
            <a:ext cx="3633000" cy="201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fr"/>
              <a:t>Display welcome message.</a:t>
            </a:r>
            <a:endParaRPr/>
          </a:p>
          <a:p>
            <a:pPr indent="-317500" lvl="0" marL="457200" rtl="0" algn="l">
              <a:spcBef>
                <a:spcPts val="0"/>
              </a:spcBef>
              <a:spcAft>
                <a:spcPts val="0"/>
              </a:spcAft>
              <a:buSzPts val="1400"/>
              <a:buAutoNum type="arabicPeriod"/>
            </a:pPr>
            <a:r>
              <a:rPr lang="fr"/>
              <a:t>Create account.</a:t>
            </a:r>
            <a:endParaRPr/>
          </a:p>
          <a:p>
            <a:pPr indent="-317500" lvl="0" marL="457200" rtl="0" algn="l">
              <a:spcBef>
                <a:spcPts val="0"/>
              </a:spcBef>
              <a:spcAft>
                <a:spcPts val="0"/>
              </a:spcAft>
              <a:buSzPts val="1400"/>
              <a:buAutoNum type="arabicPeriod"/>
            </a:pPr>
            <a:r>
              <a:rPr lang="fr"/>
              <a:t>Log in.</a:t>
            </a:r>
            <a:endParaRPr/>
          </a:p>
          <a:p>
            <a:pPr indent="-317500" lvl="0" marL="457200" rtl="0" algn="l">
              <a:spcBef>
                <a:spcPts val="0"/>
              </a:spcBef>
              <a:spcAft>
                <a:spcPts val="0"/>
              </a:spcAft>
              <a:buSzPts val="1400"/>
              <a:buAutoNum type="arabicPeriod"/>
            </a:pPr>
            <a:r>
              <a:rPr lang="fr"/>
              <a:t>Log out.</a:t>
            </a:r>
            <a:endParaRPr/>
          </a:p>
          <a:p>
            <a:pPr indent="-317500" lvl="0" marL="457200" rtl="0" algn="l">
              <a:spcBef>
                <a:spcPts val="0"/>
              </a:spcBef>
              <a:spcAft>
                <a:spcPts val="0"/>
              </a:spcAft>
              <a:buSzPts val="1400"/>
              <a:buAutoNum type="arabicPeriod"/>
            </a:pPr>
            <a:r>
              <a:rPr lang="fr"/>
              <a:t>Mark a line as preferred.</a:t>
            </a:r>
            <a:endParaRPr/>
          </a:p>
          <a:p>
            <a:pPr indent="-317500" lvl="0" marL="457200" rtl="0" algn="l">
              <a:spcBef>
                <a:spcPts val="0"/>
              </a:spcBef>
              <a:spcAft>
                <a:spcPts val="0"/>
              </a:spcAft>
              <a:buSzPts val="1400"/>
              <a:buAutoNum type="arabicPeriod"/>
            </a:pPr>
            <a:r>
              <a:rPr lang="fr"/>
              <a:t>Delete a line from preferred lines.</a:t>
            </a:r>
            <a:endParaRPr/>
          </a:p>
          <a:p>
            <a:pPr indent="-317500" lvl="0" marL="457200" rtl="0" algn="l">
              <a:spcBef>
                <a:spcPts val="0"/>
              </a:spcBef>
              <a:spcAft>
                <a:spcPts val="0"/>
              </a:spcAft>
              <a:buSzPts val="1400"/>
              <a:buAutoNum type="arabicPeriod"/>
            </a:pPr>
            <a:r>
              <a:rPr lang="fr"/>
              <a:t>Change button text when click on checkbox.</a:t>
            </a:r>
            <a:endParaRPr/>
          </a:p>
        </p:txBody>
      </p:sp>
      <p:sp>
        <p:nvSpPr>
          <p:cNvPr id="152" name="Google Shape;15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Convention de code</a:t>
            </a:r>
            <a:endParaRPr/>
          </a:p>
        </p:txBody>
      </p:sp>
      <p:sp>
        <p:nvSpPr>
          <p:cNvPr id="158" name="Google Shape;15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a:t>
            </a:r>
            <a:endParaRPr/>
          </a:p>
        </p:txBody>
      </p:sp>
      <p:pic>
        <p:nvPicPr>
          <p:cNvPr descr="Image result for tslint logo png" id="159" name="Google Shape;159;p23"/>
          <p:cNvPicPr preferRelativeResize="0"/>
          <p:nvPr/>
        </p:nvPicPr>
        <p:blipFill>
          <a:blip r:embed="rId3">
            <a:alphaModFix/>
          </a:blip>
          <a:stretch>
            <a:fillRect/>
          </a:stretch>
        </p:blipFill>
        <p:spPr>
          <a:xfrm>
            <a:off x="650675" y="2184425"/>
            <a:ext cx="1069000" cy="1069000"/>
          </a:xfrm>
          <a:prstGeom prst="rect">
            <a:avLst/>
          </a:prstGeom>
          <a:noFill/>
          <a:ln>
            <a:noFill/>
          </a:ln>
        </p:spPr>
      </p:pic>
      <p:pic>
        <p:nvPicPr>
          <p:cNvPr id="160" name="Google Shape;160;p23"/>
          <p:cNvPicPr preferRelativeResize="0"/>
          <p:nvPr/>
        </p:nvPicPr>
        <p:blipFill>
          <a:blip r:embed="rId4">
            <a:alphaModFix/>
          </a:blip>
          <a:stretch>
            <a:fillRect/>
          </a:stretch>
        </p:blipFill>
        <p:spPr>
          <a:xfrm>
            <a:off x="3695850" y="1913300"/>
            <a:ext cx="1752300" cy="1735175"/>
          </a:xfrm>
          <a:prstGeom prst="rect">
            <a:avLst/>
          </a:prstGeom>
          <a:noFill/>
          <a:ln>
            <a:noFill/>
          </a:ln>
        </p:spPr>
      </p:pic>
      <p:sp>
        <p:nvSpPr>
          <p:cNvPr id="161" name="Google Shape;161;p23"/>
          <p:cNvSpPr txBox="1"/>
          <p:nvPr/>
        </p:nvSpPr>
        <p:spPr>
          <a:xfrm>
            <a:off x="3646350" y="3741425"/>
            <a:ext cx="1851300" cy="1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tslint.json</a:t>
            </a:r>
            <a:endParaRPr/>
          </a:p>
        </p:txBody>
      </p:sp>
      <p:sp>
        <p:nvSpPr>
          <p:cNvPr id="162" name="Google Shape;162;p23"/>
          <p:cNvSpPr txBox="1"/>
          <p:nvPr/>
        </p:nvSpPr>
        <p:spPr>
          <a:xfrm>
            <a:off x="7498350" y="2614388"/>
            <a:ext cx="1068900" cy="3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1800">
                <a:solidFill>
                  <a:srgbClr val="980000"/>
                </a:solidFill>
              </a:rPr>
              <a:t>ng lint</a:t>
            </a:r>
            <a:endParaRPr b="1" sz="1800">
              <a:solidFill>
                <a:srgbClr val="980000"/>
              </a:solidFill>
            </a:endParaRPr>
          </a:p>
        </p:txBody>
      </p:sp>
      <p:sp>
        <p:nvSpPr>
          <p:cNvPr id="163" name="Google Shape;163;p23"/>
          <p:cNvSpPr/>
          <p:nvPr/>
        </p:nvSpPr>
        <p:spPr>
          <a:xfrm>
            <a:off x="1812625" y="2810275"/>
            <a:ext cx="1711800" cy="10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5530800" y="2835125"/>
            <a:ext cx="1902900" cy="10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Analyse statique de code </a:t>
            </a:r>
            <a:endParaRPr/>
          </a:p>
        </p:txBody>
      </p:sp>
      <p:sp>
        <p:nvSpPr>
          <p:cNvPr id="171" name="Google Shape;171;p24"/>
          <p:cNvSpPr txBox="1"/>
          <p:nvPr>
            <p:ph idx="1" type="body"/>
          </p:nvPr>
        </p:nvSpPr>
        <p:spPr>
          <a:xfrm>
            <a:off x="5881200" y="1875000"/>
            <a:ext cx="2951100" cy="2098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Identification</a:t>
            </a:r>
            <a:r>
              <a:rPr lang="fr" sz="1400">
                <a:solidFill>
                  <a:srgbClr val="000000"/>
                </a:solidFill>
                <a:latin typeface="Arial"/>
                <a:ea typeface="Arial"/>
                <a:cs typeface="Arial"/>
                <a:sym typeface="Arial"/>
              </a:rPr>
              <a:t> des duplications de code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Mesure de niveau de </a:t>
            </a:r>
            <a:r>
              <a:rPr lang="fr" sz="1400">
                <a:solidFill>
                  <a:srgbClr val="000000"/>
                </a:solidFill>
                <a:latin typeface="Arial"/>
                <a:ea typeface="Arial"/>
                <a:cs typeface="Arial"/>
                <a:sym typeface="Arial"/>
              </a:rPr>
              <a:t>documentation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solidFill>
                  <a:srgbClr val="000000"/>
                </a:solidFill>
                <a:latin typeface="Arial"/>
                <a:ea typeface="Arial"/>
                <a:cs typeface="Arial"/>
                <a:sym typeface="Arial"/>
              </a:rPr>
              <a:t>Détection des bugs potentiels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fr" sz="1400">
                <a:solidFill>
                  <a:srgbClr val="000000"/>
                </a:solidFill>
                <a:highlight>
                  <a:srgbClr val="FFFFFF"/>
                </a:highlight>
                <a:latin typeface="Arial"/>
                <a:ea typeface="Arial"/>
                <a:cs typeface="Arial"/>
                <a:sym typeface="Arial"/>
              </a:rPr>
              <a:t>Analyse de la répartition de la complexité</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72" name="Google Shape;172;p24"/>
          <p:cNvPicPr preferRelativeResize="0"/>
          <p:nvPr/>
        </p:nvPicPr>
        <p:blipFill>
          <a:blip r:embed="rId3">
            <a:alphaModFix/>
          </a:blip>
          <a:stretch>
            <a:fillRect/>
          </a:stretch>
        </p:blipFill>
        <p:spPr>
          <a:xfrm>
            <a:off x="311700" y="1875000"/>
            <a:ext cx="5445725" cy="2098475"/>
          </a:xfrm>
          <a:prstGeom prst="rect">
            <a:avLst/>
          </a:prstGeom>
          <a:noFill/>
          <a:ln cap="flat" cmpd="sng" w="9525">
            <a:solidFill>
              <a:srgbClr val="4A86E8"/>
            </a:solidFill>
            <a:prstDash val="solid"/>
            <a:round/>
            <a:headEnd len="sm" w="sm" type="none"/>
            <a:tailEnd len="sm" w="sm" type="none"/>
          </a:ln>
        </p:spPr>
      </p:pic>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2164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Couverture de code</a:t>
            </a:r>
            <a:endParaRPr/>
          </a:p>
        </p:txBody>
      </p:sp>
      <p:pic>
        <p:nvPicPr>
          <p:cNvPr id="179" name="Google Shape;179;p25"/>
          <p:cNvPicPr preferRelativeResize="0"/>
          <p:nvPr/>
        </p:nvPicPr>
        <p:blipFill>
          <a:blip r:embed="rId3">
            <a:alphaModFix/>
          </a:blip>
          <a:stretch>
            <a:fillRect/>
          </a:stretch>
        </p:blipFill>
        <p:spPr>
          <a:xfrm>
            <a:off x="3674063" y="1296650"/>
            <a:ext cx="1965675" cy="1965675"/>
          </a:xfrm>
          <a:prstGeom prst="rect">
            <a:avLst/>
          </a:prstGeom>
          <a:noFill/>
          <a:ln>
            <a:noFill/>
          </a:ln>
        </p:spPr>
      </p:pic>
      <p:pic>
        <p:nvPicPr>
          <p:cNvPr id="180" name="Google Shape;180;p25"/>
          <p:cNvPicPr preferRelativeResize="0"/>
          <p:nvPr/>
        </p:nvPicPr>
        <p:blipFill>
          <a:blip r:embed="rId4">
            <a:alphaModFix/>
          </a:blip>
          <a:stretch>
            <a:fillRect/>
          </a:stretch>
        </p:blipFill>
        <p:spPr>
          <a:xfrm>
            <a:off x="436262" y="3420925"/>
            <a:ext cx="8441276" cy="1126375"/>
          </a:xfrm>
          <a:prstGeom prst="rect">
            <a:avLst/>
          </a:prstGeom>
          <a:noFill/>
          <a:ln>
            <a:noFill/>
          </a:ln>
        </p:spPr>
      </p:pic>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880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BACK</a:t>
            </a:r>
            <a:r>
              <a:rPr lang="fr"/>
              <a:t>END</a:t>
            </a:r>
            <a:endParaRPr/>
          </a:p>
        </p:txBody>
      </p:sp>
      <p:pic>
        <p:nvPicPr>
          <p:cNvPr id="187" name="Google Shape;187;p26"/>
          <p:cNvPicPr preferRelativeResize="0"/>
          <p:nvPr/>
        </p:nvPicPr>
        <p:blipFill rotWithShape="1">
          <a:blip r:embed="rId3">
            <a:alphaModFix/>
          </a:blip>
          <a:srcRect b="23015" l="30725" r="31602" t="21631"/>
          <a:stretch/>
        </p:blipFill>
        <p:spPr>
          <a:xfrm>
            <a:off x="3470387" y="1687887"/>
            <a:ext cx="2203226" cy="2233726"/>
          </a:xfrm>
          <a:prstGeom prst="rect">
            <a:avLst/>
          </a:prstGeom>
          <a:noFill/>
          <a:ln>
            <a:noFill/>
          </a:ln>
        </p:spPr>
      </p:pic>
      <p:sp>
        <p:nvSpPr>
          <p:cNvPr id="188" name="Google Shape;18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555600"/>
            <a:ext cx="60321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Outils de tests &amp; développement</a:t>
            </a:r>
            <a:endParaRPr/>
          </a:p>
        </p:txBody>
      </p:sp>
      <p:pic>
        <p:nvPicPr>
          <p:cNvPr id="194" name="Google Shape;194;p27"/>
          <p:cNvPicPr preferRelativeResize="0"/>
          <p:nvPr/>
        </p:nvPicPr>
        <p:blipFill>
          <a:blip r:embed="rId3">
            <a:alphaModFix/>
          </a:blip>
          <a:stretch>
            <a:fillRect/>
          </a:stretch>
        </p:blipFill>
        <p:spPr>
          <a:xfrm>
            <a:off x="524625" y="1462975"/>
            <a:ext cx="2486025" cy="933450"/>
          </a:xfrm>
          <a:prstGeom prst="rect">
            <a:avLst/>
          </a:prstGeom>
          <a:noFill/>
          <a:ln>
            <a:noFill/>
          </a:ln>
        </p:spPr>
      </p:pic>
      <p:pic>
        <p:nvPicPr>
          <p:cNvPr id="195" name="Google Shape;195;p27"/>
          <p:cNvPicPr preferRelativeResize="0"/>
          <p:nvPr/>
        </p:nvPicPr>
        <p:blipFill>
          <a:blip r:embed="rId4">
            <a:alphaModFix/>
          </a:blip>
          <a:stretch>
            <a:fillRect/>
          </a:stretch>
        </p:blipFill>
        <p:spPr>
          <a:xfrm>
            <a:off x="5147538" y="1160012"/>
            <a:ext cx="2943832" cy="1236413"/>
          </a:xfrm>
          <a:prstGeom prst="rect">
            <a:avLst/>
          </a:prstGeom>
          <a:noFill/>
          <a:ln>
            <a:noFill/>
          </a:ln>
        </p:spPr>
      </p:pic>
      <p:pic>
        <p:nvPicPr>
          <p:cNvPr id="196" name="Google Shape;196;p27"/>
          <p:cNvPicPr preferRelativeResize="0"/>
          <p:nvPr/>
        </p:nvPicPr>
        <p:blipFill>
          <a:blip r:embed="rId5">
            <a:alphaModFix/>
          </a:blip>
          <a:stretch>
            <a:fillRect/>
          </a:stretch>
        </p:blipFill>
        <p:spPr>
          <a:xfrm>
            <a:off x="1908500" y="2922175"/>
            <a:ext cx="1428750" cy="1447800"/>
          </a:xfrm>
          <a:prstGeom prst="rect">
            <a:avLst/>
          </a:prstGeom>
          <a:noFill/>
          <a:ln>
            <a:noFill/>
          </a:ln>
        </p:spPr>
      </p:pic>
      <p:pic>
        <p:nvPicPr>
          <p:cNvPr id="197" name="Google Shape;197;p27"/>
          <p:cNvPicPr preferRelativeResize="0"/>
          <p:nvPr/>
        </p:nvPicPr>
        <p:blipFill>
          <a:blip r:embed="rId6">
            <a:alphaModFix/>
          </a:blip>
          <a:stretch>
            <a:fillRect/>
          </a:stretch>
        </p:blipFill>
        <p:spPr>
          <a:xfrm>
            <a:off x="4813825" y="2999200"/>
            <a:ext cx="3365499" cy="1293750"/>
          </a:xfrm>
          <a:prstGeom prst="rect">
            <a:avLst/>
          </a:prstGeom>
          <a:noFill/>
          <a:ln>
            <a:noFill/>
          </a:ln>
        </p:spPr>
      </p:pic>
      <p:sp>
        <p:nvSpPr>
          <p:cNvPr id="198" name="Google Shape;198;p27"/>
          <p:cNvSpPr txBox="1"/>
          <p:nvPr>
            <p:ph idx="1" type="body"/>
          </p:nvPr>
        </p:nvSpPr>
        <p:spPr>
          <a:xfrm>
            <a:off x="645186" y="2190225"/>
            <a:ext cx="22449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convention code</a:t>
            </a:r>
            <a:endParaRPr/>
          </a:p>
        </p:txBody>
      </p:sp>
      <p:sp>
        <p:nvSpPr>
          <p:cNvPr id="199" name="Google Shape;199;p27"/>
          <p:cNvSpPr txBox="1"/>
          <p:nvPr>
            <p:ph idx="1" type="body"/>
          </p:nvPr>
        </p:nvSpPr>
        <p:spPr>
          <a:xfrm>
            <a:off x="5107900" y="2282700"/>
            <a:ext cx="30231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analyse statique de code</a:t>
            </a:r>
            <a:endParaRPr/>
          </a:p>
        </p:txBody>
      </p:sp>
      <p:sp>
        <p:nvSpPr>
          <p:cNvPr id="200" name="Google Shape;200;p27"/>
          <p:cNvSpPr txBox="1"/>
          <p:nvPr>
            <p:ph idx="1" type="body"/>
          </p:nvPr>
        </p:nvSpPr>
        <p:spPr>
          <a:xfrm>
            <a:off x="5192923" y="4221725"/>
            <a:ext cx="26073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couverture de code</a:t>
            </a:r>
            <a:endParaRPr/>
          </a:p>
        </p:txBody>
      </p:sp>
      <p:sp>
        <p:nvSpPr>
          <p:cNvPr id="201" name="Google Shape;201;p27"/>
          <p:cNvSpPr txBox="1"/>
          <p:nvPr>
            <p:ph idx="1" type="body"/>
          </p:nvPr>
        </p:nvSpPr>
        <p:spPr>
          <a:xfrm>
            <a:off x="1563161" y="4369975"/>
            <a:ext cx="2244900" cy="578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mutation extrême</a:t>
            </a:r>
            <a:endParaRPr/>
          </a:p>
        </p:txBody>
      </p:sp>
      <p:sp>
        <p:nvSpPr>
          <p:cNvPr id="202" name="Google Shape;20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11700" y="555600"/>
            <a:ext cx="280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Tests unitaires</a:t>
            </a:r>
            <a:endParaRPr/>
          </a:p>
        </p:txBody>
      </p:sp>
      <p:pic>
        <p:nvPicPr>
          <p:cNvPr id="208" name="Google Shape;208;p28"/>
          <p:cNvPicPr preferRelativeResize="0"/>
          <p:nvPr/>
        </p:nvPicPr>
        <p:blipFill>
          <a:blip r:embed="rId3">
            <a:alphaModFix/>
          </a:blip>
          <a:stretch>
            <a:fillRect/>
          </a:stretch>
        </p:blipFill>
        <p:spPr>
          <a:xfrm>
            <a:off x="3522700" y="878227"/>
            <a:ext cx="1976501" cy="1348125"/>
          </a:xfrm>
          <a:prstGeom prst="rect">
            <a:avLst/>
          </a:prstGeom>
          <a:noFill/>
          <a:ln>
            <a:noFill/>
          </a:ln>
        </p:spPr>
      </p:pic>
      <p:pic>
        <p:nvPicPr>
          <p:cNvPr id="209" name="Google Shape;209;p28"/>
          <p:cNvPicPr preferRelativeResize="0"/>
          <p:nvPr/>
        </p:nvPicPr>
        <p:blipFill>
          <a:blip r:embed="rId4">
            <a:alphaModFix/>
          </a:blip>
          <a:stretch>
            <a:fillRect/>
          </a:stretch>
        </p:blipFill>
        <p:spPr>
          <a:xfrm>
            <a:off x="3262500" y="2384650"/>
            <a:ext cx="5597279" cy="1348125"/>
          </a:xfrm>
          <a:prstGeom prst="rect">
            <a:avLst/>
          </a:prstGeom>
          <a:noFill/>
          <a:ln>
            <a:noFill/>
          </a:ln>
        </p:spPr>
      </p:pic>
      <p:sp>
        <p:nvSpPr>
          <p:cNvPr id="210" name="Google Shape;210;p28"/>
          <p:cNvSpPr txBox="1"/>
          <p:nvPr>
            <p:ph idx="1" type="body"/>
          </p:nvPr>
        </p:nvSpPr>
        <p:spPr>
          <a:xfrm>
            <a:off x="311700" y="1389600"/>
            <a:ext cx="29508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JUnit 5</a:t>
            </a:r>
            <a:endParaRPr/>
          </a:p>
          <a:p>
            <a:pPr indent="-342900" lvl="0" marL="457200" rtl="0" algn="l">
              <a:spcBef>
                <a:spcPts val="0"/>
              </a:spcBef>
              <a:spcAft>
                <a:spcPts val="0"/>
              </a:spcAft>
              <a:buSzPts val="1800"/>
              <a:buChar char="●"/>
            </a:pPr>
            <a:r>
              <a:rPr lang="fr"/>
              <a:t>Utiliser Mockito pour moquer les classes de dépendance</a:t>
            </a:r>
            <a:endParaRPr/>
          </a:p>
          <a:p>
            <a:pPr indent="-342900" lvl="0" marL="457200" rtl="0" algn="l">
              <a:spcBef>
                <a:spcPts val="0"/>
              </a:spcBef>
              <a:spcAft>
                <a:spcPts val="0"/>
              </a:spcAft>
              <a:buSzPts val="1800"/>
              <a:buChar char="●"/>
            </a:pPr>
            <a:r>
              <a:rPr lang="fr"/>
              <a:t>Lancer les tests avec couverture</a:t>
            </a:r>
            <a:endParaRPr/>
          </a:p>
        </p:txBody>
      </p:sp>
      <p:sp>
        <p:nvSpPr>
          <p:cNvPr id="211" name="Google Shape;21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29"/>
          <p:cNvPicPr preferRelativeResize="0"/>
          <p:nvPr/>
        </p:nvPicPr>
        <p:blipFill>
          <a:blip r:embed="rId3">
            <a:alphaModFix/>
          </a:blip>
          <a:stretch>
            <a:fillRect/>
          </a:stretch>
        </p:blipFill>
        <p:spPr>
          <a:xfrm>
            <a:off x="404725" y="2666662"/>
            <a:ext cx="805900" cy="805900"/>
          </a:xfrm>
          <a:prstGeom prst="rect">
            <a:avLst/>
          </a:prstGeom>
          <a:noFill/>
          <a:ln>
            <a:noFill/>
          </a:ln>
        </p:spPr>
      </p:pic>
      <p:pic>
        <p:nvPicPr>
          <p:cNvPr id="217" name="Google Shape;217;p29"/>
          <p:cNvPicPr preferRelativeResize="0"/>
          <p:nvPr/>
        </p:nvPicPr>
        <p:blipFill rotWithShape="1">
          <a:blip r:embed="rId4">
            <a:alphaModFix/>
          </a:blip>
          <a:srcRect b="0" l="23374" r="22076" t="0"/>
          <a:stretch/>
        </p:blipFill>
        <p:spPr>
          <a:xfrm>
            <a:off x="2158338" y="2624725"/>
            <a:ext cx="641962" cy="889775"/>
          </a:xfrm>
          <a:prstGeom prst="rect">
            <a:avLst/>
          </a:prstGeom>
          <a:noFill/>
          <a:ln>
            <a:noFill/>
          </a:ln>
        </p:spPr>
      </p:pic>
      <p:cxnSp>
        <p:nvCxnSpPr>
          <p:cNvPr id="218" name="Google Shape;218;p29"/>
          <p:cNvCxnSpPr>
            <a:stCxn id="216" idx="3"/>
            <a:endCxn id="217" idx="1"/>
          </p:cNvCxnSpPr>
          <p:nvPr/>
        </p:nvCxnSpPr>
        <p:spPr>
          <a:xfrm>
            <a:off x="1210625" y="3069612"/>
            <a:ext cx="947700" cy="0"/>
          </a:xfrm>
          <a:prstGeom prst="straightConnector1">
            <a:avLst/>
          </a:prstGeom>
          <a:noFill/>
          <a:ln cap="flat" cmpd="sng" w="28575">
            <a:solidFill>
              <a:srgbClr val="000000"/>
            </a:solidFill>
            <a:prstDash val="solid"/>
            <a:round/>
            <a:headEnd len="med" w="med" type="none"/>
            <a:tailEnd len="med" w="med" type="triangle"/>
          </a:ln>
        </p:spPr>
      </p:cxnSp>
      <p:cxnSp>
        <p:nvCxnSpPr>
          <p:cNvPr id="219" name="Google Shape;219;p29"/>
          <p:cNvCxnSpPr>
            <a:stCxn id="217" idx="3"/>
            <a:endCxn id="220" idx="1"/>
          </p:cNvCxnSpPr>
          <p:nvPr/>
        </p:nvCxnSpPr>
        <p:spPr>
          <a:xfrm>
            <a:off x="2800300" y="3069612"/>
            <a:ext cx="932400" cy="900"/>
          </a:xfrm>
          <a:prstGeom prst="straightConnector1">
            <a:avLst/>
          </a:prstGeom>
          <a:noFill/>
          <a:ln cap="flat" cmpd="sng" w="28575">
            <a:solidFill>
              <a:srgbClr val="000000"/>
            </a:solidFill>
            <a:prstDash val="solid"/>
            <a:round/>
            <a:headEnd len="med" w="med" type="none"/>
            <a:tailEnd len="med" w="med" type="triangle"/>
          </a:ln>
        </p:spPr>
      </p:cxnSp>
      <p:sp>
        <p:nvSpPr>
          <p:cNvPr id="221" name="Google Shape;221;p29"/>
          <p:cNvSpPr/>
          <p:nvPr/>
        </p:nvSpPr>
        <p:spPr>
          <a:xfrm>
            <a:off x="3732700" y="819300"/>
            <a:ext cx="4528500" cy="3415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29"/>
          <p:cNvPicPr preferRelativeResize="0"/>
          <p:nvPr/>
        </p:nvPicPr>
        <p:blipFill>
          <a:blip r:embed="rId5">
            <a:alphaModFix/>
          </a:blip>
          <a:stretch>
            <a:fillRect/>
          </a:stretch>
        </p:blipFill>
        <p:spPr>
          <a:xfrm>
            <a:off x="3732700" y="2514243"/>
            <a:ext cx="805899" cy="1112816"/>
          </a:xfrm>
          <a:prstGeom prst="rect">
            <a:avLst/>
          </a:prstGeom>
          <a:noFill/>
          <a:ln>
            <a:noFill/>
          </a:ln>
        </p:spPr>
      </p:pic>
      <p:pic>
        <p:nvPicPr>
          <p:cNvPr id="222" name="Google Shape;222;p29"/>
          <p:cNvPicPr preferRelativeResize="0"/>
          <p:nvPr/>
        </p:nvPicPr>
        <p:blipFill>
          <a:blip r:embed="rId6">
            <a:alphaModFix/>
          </a:blip>
          <a:stretch>
            <a:fillRect/>
          </a:stretch>
        </p:blipFill>
        <p:spPr>
          <a:xfrm>
            <a:off x="3732700" y="870670"/>
            <a:ext cx="1132425" cy="677575"/>
          </a:xfrm>
          <a:prstGeom prst="rect">
            <a:avLst/>
          </a:prstGeom>
          <a:noFill/>
          <a:ln>
            <a:noFill/>
          </a:ln>
        </p:spPr>
      </p:pic>
      <p:pic>
        <p:nvPicPr>
          <p:cNvPr id="223" name="Google Shape;223;p29"/>
          <p:cNvPicPr preferRelativeResize="0"/>
          <p:nvPr/>
        </p:nvPicPr>
        <p:blipFill>
          <a:blip r:embed="rId7">
            <a:alphaModFix/>
          </a:blip>
          <a:stretch>
            <a:fillRect/>
          </a:stretch>
        </p:blipFill>
        <p:spPr>
          <a:xfrm>
            <a:off x="5928837" y="1129214"/>
            <a:ext cx="1520725" cy="1188924"/>
          </a:xfrm>
          <a:prstGeom prst="rect">
            <a:avLst/>
          </a:prstGeom>
          <a:noFill/>
          <a:ln>
            <a:noFill/>
          </a:ln>
        </p:spPr>
      </p:pic>
      <p:cxnSp>
        <p:nvCxnSpPr>
          <p:cNvPr id="224" name="Google Shape;224;p29"/>
          <p:cNvCxnSpPr>
            <a:stCxn id="220" idx="3"/>
            <a:endCxn id="223" idx="1"/>
          </p:cNvCxnSpPr>
          <p:nvPr/>
        </p:nvCxnSpPr>
        <p:spPr>
          <a:xfrm flipH="1" rot="10800000">
            <a:off x="4538599" y="1723651"/>
            <a:ext cx="1390200" cy="1347000"/>
          </a:xfrm>
          <a:prstGeom prst="straightConnector1">
            <a:avLst/>
          </a:prstGeom>
          <a:noFill/>
          <a:ln cap="flat" cmpd="sng" w="28575">
            <a:solidFill>
              <a:srgbClr val="000000"/>
            </a:solidFill>
            <a:prstDash val="solid"/>
            <a:round/>
            <a:headEnd len="med" w="med" type="none"/>
            <a:tailEnd len="med" w="med" type="triangle"/>
          </a:ln>
        </p:spPr>
      </p:cxnSp>
      <p:pic>
        <p:nvPicPr>
          <p:cNvPr id="225" name="Google Shape;225;p29"/>
          <p:cNvPicPr preferRelativeResize="0"/>
          <p:nvPr/>
        </p:nvPicPr>
        <p:blipFill>
          <a:blip r:embed="rId8">
            <a:alphaModFix/>
          </a:blip>
          <a:stretch>
            <a:fillRect/>
          </a:stretch>
        </p:blipFill>
        <p:spPr>
          <a:xfrm>
            <a:off x="6168988" y="3069600"/>
            <a:ext cx="1040401" cy="1040399"/>
          </a:xfrm>
          <a:prstGeom prst="rect">
            <a:avLst/>
          </a:prstGeom>
          <a:noFill/>
          <a:ln>
            <a:noFill/>
          </a:ln>
        </p:spPr>
      </p:pic>
      <p:cxnSp>
        <p:nvCxnSpPr>
          <p:cNvPr id="226" name="Google Shape;226;p29"/>
          <p:cNvCxnSpPr>
            <a:stCxn id="223" idx="2"/>
            <a:endCxn id="225" idx="0"/>
          </p:cNvCxnSpPr>
          <p:nvPr/>
        </p:nvCxnSpPr>
        <p:spPr>
          <a:xfrm>
            <a:off x="6689200" y="2318139"/>
            <a:ext cx="0" cy="751500"/>
          </a:xfrm>
          <a:prstGeom prst="straightConnector1">
            <a:avLst/>
          </a:prstGeom>
          <a:noFill/>
          <a:ln cap="flat" cmpd="sng" w="28575">
            <a:solidFill>
              <a:srgbClr val="000000"/>
            </a:solidFill>
            <a:prstDash val="solid"/>
            <a:round/>
            <a:headEnd len="med" w="med" type="none"/>
            <a:tailEnd len="med" w="med" type="triangle"/>
          </a:ln>
        </p:spPr>
      </p:cxnSp>
      <p:sp>
        <p:nvSpPr>
          <p:cNvPr id="227" name="Google Shape;227;p29"/>
          <p:cNvSpPr txBox="1"/>
          <p:nvPr/>
        </p:nvSpPr>
        <p:spPr>
          <a:xfrm>
            <a:off x="7129950" y="3150100"/>
            <a:ext cx="10404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Back-end</a:t>
            </a:r>
            <a:endParaRPr sz="1100"/>
          </a:p>
        </p:txBody>
      </p:sp>
      <p:sp>
        <p:nvSpPr>
          <p:cNvPr id="228" name="Google Shape;228;p29"/>
          <p:cNvSpPr txBox="1"/>
          <p:nvPr/>
        </p:nvSpPr>
        <p:spPr>
          <a:xfrm>
            <a:off x="7129950" y="3590300"/>
            <a:ext cx="10404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Front-end</a:t>
            </a:r>
            <a:endParaRPr sz="1100"/>
          </a:p>
        </p:txBody>
      </p:sp>
      <p:sp>
        <p:nvSpPr>
          <p:cNvPr id="229" name="Google Shape;229;p29"/>
          <p:cNvSpPr txBox="1"/>
          <p:nvPr/>
        </p:nvSpPr>
        <p:spPr>
          <a:xfrm>
            <a:off x="1281588" y="2738000"/>
            <a:ext cx="8058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git push</a:t>
            </a:r>
            <a:endParaRPr sz="1100"/>
          </a:p>
        </p:txBody>
      </p:sp>
      <p:sp>
        <p:nvSpPr>
          <p:cNvPr id="230" name="Google Shape;230;p29"/>
          <p:cNvSpPr txBox="1"/>
          <p:nvPr/>
        </p:nvSpPr>
        <p:spPr>
          <a:xfrm>
            <a:off x="2766456" y="3111600"/>
            <a:ext cx="12117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lance Jenkins pipelines</a:t>
            </a:r>
            <a:endParaRPr sz="1100"/>
          </a:p>
        </p:txBody>
      </p:sp>
      <p:sp>
        <p:nvSpPr>
          <p:cNvPr id="231" name="Google Shape;231;p29"/>
          <p:cNvSpPr txBox="1"/>
          <p:nvPr/>
        </p:nvSpPr>
        <p:spPr>
          <a:xfrm>
            <a:off x="4314057" y="2114750"/>
            <a:ext cx="12510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docker build</a:t>
            </a:r>
            <a:endParaRPr sz="1100"/>
          </a:p>
        </p:txBody>
      </p:sp>
      <p:sp>
        <p:nvSpPr>
          <p:cNvPr id="232" name="Google Shape;232;p29"/>
          <p:cNvSpPr txBox="1"/>
          <p:nvPr/>
        </p:nvSpPr>
        <p:spPr>
          <a:xfrm>
            <a:off x="6689207" y="2514250"/>
            <a:ext cx="12510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docker run</a:t>
            </a:r>
            <a:endParaRPr sz="1100"/>
          </a:p>
        </p:txBody>
      </p:sp>
      <p:sp>
        <p:nvSpPr>
          <p:cNvPr id="233" name="Google Shape;233;p29"/>
          <p:cNvSpPr txBox="1"/>
          <p:nvPr>
            <p:ph type="title"/>
          </p:nvPr>
        </p:nvSpPr>
        <p:spPr>
          <a:xfrm>
            <a:off x="308800" y="5383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3600"/>
              <a:t>CI/CD</a:t>
            </a:r>
            <a:endParaRPr sz="3600"/>
          </a:p>
        </p:txBody>
      </p:sp>
      <p:sp>
        <p:nvSpPr>
          <p:cNvPr id="234" name="Google Shape;234;p29"/>
          <p:cNvSpPr/>
          <p:nvPr/>
        </p:nvSpPr>
        <p:spPr>
          <a:xfrm>
            <a:off x="200" y="5059575"/>
            <a:ext cx="9144000" cy="84000"/>
          </a:xfrm>
          <a:prstGeom prst="rect">
            <a:avLst/>
          </a:prstGeom>
          <a:solidFill>
            <a:srgbClr val="4DB6AC"/>
          </a:solidFill>
          <a:ln cap="flat" cmpd="sng" w="9525">
            <a:solidFill>
              <a:srgbClr val="4DB6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flipH="1" rot="10800000">
            <a:off x="3732700" y="825075"/>
            <a:ext cx="1303500" cy="855000"/>
          </a:xfrm>
          <a:prstGeom prst="snip1Rect">
            <a:avLst>
              <a:gd fmla="val 3580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Demo</a:t>
            </a:r>
            <a:endParaRPr/>
          </a:p>
        </p:txBody>
      </p:sp>
      <p:pic>
        <p:nvPicPr>
          <p:cNvPr id="242" name="Google Shape;242;p30" title="projet devops">
            <a:hlinkClick r:id="rId3"/>
          </p:cNvPr>
          <p:cNvPicPr preferRelativeResize="0"/>
          <p:nvPr/>
        </p:nvPicPr>
        <p:blipFill>
          <a:blip r:embed="rId4">
            <a:alphaModFix/>
          </a:blip>
          <a:stretch>
            <a:fillRect/>
          </a:stretch>
        </p:blipFill>
        <p:spPr>
          <a:xfrm>
            <a:off x="1562675" y="295750"/>
            <a:ext cx="6196000" cy="4647000"/>
          </a:xfrm>
          <a:prstGeom prst="rect">
            <a:avLst/>
          </a:prstGeom>
          <a:noFill/>
          <a:ln>
            <a:noFill/>
          </a:ln>
        </p:spPr>
      </p:pic>
      <p:sp>
        <p:nvSpPr>
          <p:cNvPr id="243" name="Google Shape;24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311700" y="555600"/>
            <a:ext cx="4018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Difficultés rencontrées</a:t>
            </a:r>
            <a:endParaRPr/>
          </a:p>
        </p:txBody>
      </p:sp>
      <p:sp>
        <p:nvSpPr>
          <p:cNvPr id="249" name="Google Shape;249;p31"/>
          <p:cNvSpPr txBox="1"/>
          <p:nvPr>
            <p:ph idx="1" type="body"/>
          </p:nvPr>
        </p:nvSpPr>
        <p:spPr>
          <a:xfrm>
            <a:off x="311700" y="1389600"/>
            <a:ext cx="50922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Back-end :</a:t>
            </a:r>
            <a:endParaRPr/>
          </a:p>
          <a:p>
            <a:pPr indent="-317500" lvl="1" marL="914400" rtl="0" algn="l">
              <a:spcBef>
                <a:spcPts val="0"/>
              </a:spcBef>
              <a:spcAft>
                <a:spcPts val="0"/>
              </a:spcAft>
              <a:buSzPts val="1400"/>
              <a:buChar char="○"/>
            </a:pPr>
            <a:r>
              <a:rPr lang="fr"/>
              <a:t>Utilisation du Mockito</a:t>
            </a:r>
            <a:endParaRPr/>
          </a:p>
          <a:p>
            <a:pPr indent="-342900" lvl="0" marL="457200" rtl="0" algn="l">
              <a:spcBef>
                <a:spcPts val="0"/>
              </a:spcBef>
              <a:spcAft>
                <a:spcPts val="0"/>
              </a:spcAft>
              <a:buSzPts val="1800"/>
              <a:buChar char="●"/>
            </a:pPr>
            <a:r>
              <a:rPr lang="fr"/>
              <a:t>Front-end :</a:t>
            </a:r>
            <a:endParaRPr/>
          </a:p>
          <a:p>
            <a:pPr indent="-317500" lvl="1" marL="914400" rtl="0" algn="l">
              <a:spcBef>
                <a:spcPts val="0"/>
              </a:spcBef>
              <a:spcAft>
                <a:spcPts val="0"/>
              </a:spcAft>
              <a:buSzPts val="1400"/>
              <a:buChar char="○"/>
            </a:pPr>
            <a:r>
              <a:rPr lang="fr"/>
              <a:t>Trouver les bons scénarios des tests unitaires.</a:t>
            </a:r>
            <a:endParaRPr/>
          </a:p>
          <a:p>
            <a:pPr indent="-317500" lvl="1" marL="914400" rtl="0" algn="l">
              <a:spcBef>
                <a:spcPts val="0"/>
              </a:spcBef>
              <a:spcAft>
                <a:spcPts val="0"/>
              </a:spcAft>
              <a:buSzPts val="1400"/>
              <a:buChar char="○"/>
            </a:pPr>
            <a:r>
              <a:rPr lang="fr"/>
              <a:t>Integration de SonarTS avec TSlint.</a:t>
            </a:r>
            <a:endParaRPr/>
          </a:p>
          <a:p>
            <a:pPr indent="-342900" lvl="0" marL="457200" rtl="0" algn="l">
              <a:spcBef>
                <a:spcPts val="0"/>
              </a:spcBef>
              <a:spcAft>
                <a:spcPts val="0"/>
              </a:spcAft>
              <a:buSzPts val="1800"/>
              <a:buChar char="●"/>
            </a:pPr>
            <a:r>
              <a:rPr lang="fr"/>
              <a:t>DevOps :</a:t>
            </a:r>
            <a:endParaRPr/>
          </a:p>
          <a:p>
            <a:pPr indent="-317500" lvl="1" marL="914400" rtl="0" algn="l">
              <a:spcBef>
                <a:spcPts val="0"/>
              </a:spcBef>
              <a:spcAft>
                <a:spcPts val="0"/>
              </a:spcAft>
              <a:buSzPts val="1400"/>
              <a:buChar char="○"/>
            </a:pPr>
            <a:r>
              <a:rPr lang="fr"/>
              <a:t>Première fois d’utilisation du Jenkins et Docker</a:t>
            </a:r>
            <a:endParaRPr/>
          </a:p>
          <a:p>
            <a:pPr indent="-317500" lvl="1" marL="914400" rtl="0" algn="l">
              <a:spcBef>
                <a:spcPts val="0"/>
              </a:spcBef>
              <a:spcAft>
                <a:spcPts val="0"/>
              </a:spcAft>
              <a:buSzPts val="1400"/>
              <a:buChar char="○"/>
            </a:pPr>
            <a:r>
              <a:rPr lang="fr"/>
              <a:t>Communication entre containers Back et Front</a:t>
            </a:r>
            <a:endParaRPr/>
          </a:p>
        </p:txBody>
      </p:sp>
      <p:sp>
        <p:nvSpPr>
          <p:cNvPr id="250" name="Google Shape;250;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idx="4294967295" type="ctrTitle"/>
          </p:nvPr>
        </p:nvSpPr>
        <p:spPr>
          <a:xfrm>
            <a:off x="561900" y="1751775"/>
            <a:ext cx="80202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State of Mutation Testing at Google</a:t>
            </a:r>
            <a:endParaRPr/>
          </a:p>
        </p:txBody>
      </p:sp>
      <p:sp>
        <p:nvSpPr>
          <p:cNvPr id="78" name="Google Shape;7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311700" y="555600"/>
            <a:ext cx="5412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Si on avait plus de temps...</a:t>
            </a:r>
            <a:endParaRPr/>
          </a:p>
        </p:txBody>
      </p:sp>
      <p:sp>
        <p:nvSpPr>
          <p:cNvPr id="256" name="Google Shape;256;p32"/>
          <p:cNvSpPr txBox="1"/>
          <p:nvPr>
            <p:ph idx="1" type="body"/>
          </p:nvPr>
        </p:nvSpPr>
        <p:spPr>
          <a:xfrm>
            <a:off x="311700" y="1389600"/>
            <a:ext cx="71577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Ajout du résultat du Jenkins sur GitHub</a:t>
            </a:r>
            <a:endParaRPr/>
          </a:p>
          <a:p>
            <a:pPr indent="-342900" lvl="0" marL="457200" rtl="0" algn="l">
              <a:spcBef>
                <a:spcPts val="0"/>
              </a:spcBef>
              <a:spcAft>
                <a:spcPts val="0"/>
              </a:spcAft>
              <a:buSzPts val="1800"/>
              <a:buChar char="●"/>
            </a:pPr>
            <a:r>
              <a:rPr lang="fr"/>
              <a:t>Haute disponibilité de session (Blue Green Deployment)</a:t>
            </a:r>
            <a:endParaRPr/>
          </a:p>
          <a:p>
            <a:pPr indent="-342900" lvl="0" marL="457200" rtl="0" algn="l">
              <a:spcBef>
                <a:spcPts val="0"/>
              </a:spcBef>
              <a:spcAft>
                <a:spcPts val="0"/>
              </a:spcAft>
              <a:buSzPts val="1800"/>
              <a:buChar char="●"/>
            </a:pPr>
            <a:r>
              <a:rPr lang="fr"/>
              <a:t>Plus de tests (sécurité, performance, …)</a:t>
            </a:r>
            <a:endParaRPr/>
          </a:p>
          <a:p>
            <a:pPr indent="-342900" lvl="0" marL="457200" rtl="0" algn="l">
              <a:spcBef>
                <a:spcPts val="0"/>
              </a:spcBef>
              <a:spcAft>
                <a:spcPts val="0"/>
              </a:spcAft>
              <a:buSzPts val="1800"/>
              <a:buChar char="●"/>
            </a:pPr>
            <a:r>
              <a:rPr lang="fr"/>
              <a:t>Passer plus de temps sur Pitest</a:t>
            </a:r>
            <a:endParaRPr/>
          </a:p>
          <a:p>
            <a:pPr indent="-342900" lvl="0" marL="457200" rtl="0" algn="l">
              <a:spcBef>
                <a:spcPts val="0"/>
              </a:spcBef>
              <a:spcAft>
                <a:spcPts val="0"/>
              </a:spcAft>
              <a:buSzPts val="1800"/>
              <a:buChar char="●"/>
            </a:pPr>
            <a:r>
              <a:rPr lang="fr"/>
              <a:t>Monitoring</a:t>
            </a:r>
            <a:endParaRPr/>
          </a:p>
        </p:txBody>
      </p:sp>
      <p:sp>
        <p:nvSpPr>
          <p:cNvPr id="257" name="Google Shape;25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33"/>
          <p:cNvPicPr preferRelativeResize="0"/>
          <p:nvPr/>
        </p:nvPicPr>
        <p:blipFill rotWithShape="1">
          <a:blip r:embed="rId3">
            <a:alphaModFix/>
          </a:blip>
          <a:srcRect b="23015" l="30725" r="31602" t="21631"/>
          <a:stretch/>
        </p:blipFill>
        <p:spPr>
          <a:xfrm>
            <a:off x="1263447" y="2915475"/>
            <a:ext cx="1112931" cy="1128350"/>
          </a:xfrm>
          <a:prstGeom prst="rect">
            <a:avLst/>
          </a:prstGeom>
          <a:noFill/>
          <a:ln>
            <a:noFill/>
          </a:ln>
        </p:spPr>
      </p:pic>
      <p:pic>
        <p:nvPicPr>
          <p:cNvPr id="263" name="Google Shape;263;p33"/>
          <p:cNvPicPr preferRelativeResize="0"/>
          <p:nvPr/>
        </p:nvPicPr>
        <p:blipFill>
          <a:blip r:embed="rId4">
            <a:alphaModFix/>
          </a:blip>
          <a:stretch>
            <a:fillRect/>
          </a:stretch>
        </p:blipFill>
        <p:spPr>
          <a:xfrm>
            <a:off x="1171938" y="2384700"/>
            <a:ext cx="1295925" cy="486600"/>
          </a:xfrm>
          <a:prstGeom prst="rect">
            <a:avLst/>
          </a:prstGeom>
          <a:noFill/>
          <a:ln>
            <a:noFill/>
          </a:ln>
        </p:spPr>
      </p:pic>
      <p:pic>
        <p:nvPicPr>
          <p:cNvPr id="264" name="Google Shape;264;p33"/>
          <p:cNvPicPr preferRelativeResize="0"/>
          <p:nvPr/>
        </p:nvPicPr>
        <p:blipFill>
          <a:blip r:embed="rId5">
            <a:alphaModFix/>
          </a:blip>
          <a:stretch>
            <a:fillRect/>
          </a:stretch>
        </p:blipFill>
        <p:spPr>
          <a:xfrm>
            <a:off x="2467877" y="3160747"/>
            <a:ext cx="1518600" cy="637800"/>
          </a:xfrm>
          <a:prstGeom prst="rect">
            <a:avLst/>
          </a:prstGeom>
          <a:noFill/>
          <a:ln>
            <a:noFill/>
          </a:ln>
        </p:spPr>
      </p:pic>
      <p:pic>
        <p:nvPicPr>
          <p:cNvPr id="265" name="Google Shape;265;p33"/>
          <p:cNvPicPr preferRelativeResize="0"/>
          <p:nvPr/>
        </p:nvPicPr>
        <p:blipFill>
          <a:blip r:embed="rId6">
            <a:alphaModFix/>
          </a:blip>
          <a:stretch>
            <a:fillRect/>
          </a:stretch>
        </p:blipFill>
        <p:spPr>
          <a:xfrm>
            <a:off x="258425" y="3036900"/>
            <a:ext cx="714500" cy="724050"/>
          </a:xfrm>
          <a:prstGeom prst="rect">
            <a:avLst/>
          </a:prstGeom>
          <a:noFill/>
          <a:ln>
            <a:noFill/>
          </a:ln>
        </p:spPr>
      </p:pic>
      <p:pic>
        <p:nvPicPr>
          <p:cNvPr id="266" name="Google Shape;266;p33"/>
          <p:cNvPicPr preferRelativeResize="0"/>
          <p:nvPr/>
        </p:nvPicPr>
        <p:blipFill>
          <a:blip r:embed="rId7">
            <a:alphaModFix/>
          </a:blip>
          <a:stretch>
            <a:fillRect/>
          </a:stretch>
        </p:blipFill>
        <p:spPr>
          <a:xfrm>
            <a:off x="929887" y="4088000"/>
            <a:ext cx="1780050" cy="684300"/>
          </a:xfrm>
          <a:prstGeom prst="rect">
            <a:avLst/>
          </a:prstGeom>
          <a:noFill/>
          <a:ln>
            <a:noFill/>
          </a:ln>
        </p:spPr>
      </p:pic>
      <p:pic>
        <p:nvPicPr>
          <p:cNvPr descr="Image result for angular logo" id="267" name="Google Shape;267;p33"/>
          <p:cNvPicPr preferRelativeResize="0"/>
          <p:nvPr/>
        </p:nvPicPr>
        <p:blipFill>
          <a:blip r:embed="rId8">
            <a:alphaModFix/>
          </a:blip>
          <a:stretch>
            <a:fillRect/>
          </a:stretch>
        </p:blipFill>
        <p:spPr>
          <a:xfrm>
            <a:off x="6289513" y="2401539"/>
            <a:ext cx="1398875" cy="1398875"/>
          </a:xfrm>
          <a:prstGeom prst="rect">
            <a:avLst/>
          </a:prstGeom>
          <a:noFill/>
          <a:ln>
            <a:noFill/>
          </a:ln>
        </p:spPr>
      </p:pic>
      <p:pic>
        <p:nvPicPr>
          <p:cNvPr descr="Image result for karma logo png" id="268" name="Google Shape;268;p33"/>
          <p:cNvPicPr preferRelativeResize="0"/>
          <p:nvPr/>
        </p:nvPicPr>
        <p:blipFill>
          <a:blip r:embed="rId9">
            <a:alphaModFix/>
          </a:blip>
          <a:stretch>
            <a:fillRect/>
          </a:stretch>
        </p:blipFill>
        <p:spPr>
          <a:xfrm>
            <a:off x="5608443" y="2998387"/>
            <a:ext cx="629163" cy="486600"/>
          </a:xfrm>
          <a:prstGeom prst="rect">
            <a:avLst/>
          </a:prstGeom>
          <a:noFill/>
          <a:ln>
            <a:noFill/>
          </a:ln>
        </p:spPr>
      </p:pic>
      <p:pic>
        <p:nvPicPr>
          <p:cNvPr descr="Image result for jasmine angular logo png" id="269" name="Google Shape;269;p33"/>
          <p:cNvPicPr preferRelativeResize="0"/>
          <p:nvPr/>
        </p:nvPicPr>
        <p:blipFill>
          <a:blip r:embed="rId10">
            <a:alphaModFix/>
          </a:blip>
          <a:stretch>
            <a:fillRect/>
          </a:stretch>
        </p:blipFill>
        <p:spPr>
          <a:xfrm>
            <a:off x="5608450" y="1877312"/>
            <a:ext cx="1713200" cy="792975"/>
          </a:xfrm>
          <a:prstGeom prst="rect">
            <a:avLst/>
          </a:prstGeom>
          <a:noFill/>
          <a:ln>
            <a:noFill/>
          </a:ln>
        </p:spPr>
      </p:pic>
      <p:pic>
        <p:nvPicPr>
          <p:cNvPr descr="Image result for protractor logo png" id="270" name="Google Shape;270;p33"/>
          <p:cNvPicPr preferRelativeResize="0"/>
          <p:nvPr/>
        </p:nvPicPr>
        <p:blipFill>
          <a:blip r:embed="rId11">
            <a:alphaModFix/>
          </a:blip>
          <a:stretch>
            <a:fillRect/>
          </a:stretch>
        </p:blipFill>
        <p:spPr>
          <a:xfrm>
            <a:off x="7740300" y="2839550"/>
            <a:ext cx="684300" cy="684300"/>
          </a:xfrm>
          <a:prstGeom prst="rect">
            <a:avLst/>
          </a:prstGeom>
          <a:noFill/>
          <a:ln>
            <a:noFill/>
          </a:ln>
        </p:spPr>
      </p:pic>
      <p:pic>
        <p:nvPicPr>
          <p:cNvPr id="271" name="Google Shape;271;p33"/>
          <p:cNvPicPr preferRelativeResize="0"/>
          <p:nvPr/>
        </p:nvPicPr>
        <p:blipFill>
          <a:blip r:embed="rId12">
            <a:alphaModFix/>
          </a:blip>
          <a:stretch>
            <a:fillRect/>
          </a:stretch>
        </p:blipFill>
        <p:spPr>
          <a:xfrm>
            <a:off x="7631605" y="1877312"/>
            <a:ext cx="792990" cy="793000"/>
          </a:xfrm>
          <a:prstGeom prst="rect">
            <a:avLst/>
          </a:prstGeom>
          <a:noFill/>
          <a:ln>
            <a:noFill/>
          </a:ln>
        </p:spPr>
      </p:pic>
      <p:pic>
        <p:nvPicPr>
          <p:cNvPr id="272" name="Google Shape;272;p33"/>
          <p:cNvPicPr preferRelativeResize="0"/>
          <p:nvPr/>
        </p:nvPicPr>
        <p:blipFill>
          <a:blip r:embed="rId13">
            <a:alphaModFix/>
          </a:blip>
          <a:stretch>
            <a:fillRect/>
          </a:stretch>
        </p:blipFill>
        <p:spPr>
          <a:xfrm>
            <a:off x="6135151" y="3813062"/>
            <a:ext cx="1878899" cy="724050"/>
          </a:xfrm>
          <a:prstGeom prst="rect">
            <a:avLst/>
          </a:prstGeom>
          <a:noFill/>
          <a:ln cap="flat" cmpd="sng" w="9525">
            <a:solidFill>
              <a:srgbClr val="4A86E8"/>
            </a:solidFill>
            <a:prstDash val="solid"/>
            <a:round/>
            <a:headEnd len="sm" w="sm" type="none"/>
            <a:tailEnd len="sm" w="sm" type="none"/>
          </a:ln>
        </p:spPr>
      </p:pic>
      <p:pic>
        <p:nvPicPr>
          <p:cNvPr id="273" name="Google Shape;273;p33"/>
          <p:cNvPicPr preferRelativeResize="0"/>
          <p:nvPr/>
        </p:nvPicPr>
        <p:blipFill rotWithShape="1">
          <a:blip r:embed="rId14">
            <a:alphaModFix/>
          </a:blip>
          <a:srcRect b="0" l="23374" r="22076" t="0"/>
          <a:stretch/>
        </p:blipFill>
        <p:spPr>
          <a:xfrm>
            <a:off x="2334563" y="393400"/>
            <a:ext cx="641962" cy="889775"/>
          </a:xfrm>
          <a:prstGeom prst="rect">
            <a:avLst/>
          </a:prstGeom>
          <a:noFill/>
          <a:ln>
            <a:noFill/>
          </a:ln>
        </p:spPr>
      </p:pic>
      <p:pic>
        <p:nvPicPr>
          <p:cNvPr id="274" name="Google Shape;274;p33"/>
          <p:cNvPicPr preferRelativeResize="0"/>
          <p:nvPr/>
        </p:nvPicPr>
        <p:blipFill>
          <a:blip r:embed="rId15">
            <a:alphaModFix/>
          </a:blip>
          <a:stretch>
            <a:fillRect/>
          </a:stretch>
        </p:blipFill>
        <p:spPr>
          <a:xfrm>
            <a:off x="3643463" y="1382250"/>
            <a:ext cx="574299" cy="792999"/>
          </a:xfrm>
          <a:prstGeom prst="rect">
            <a:avLst/>
          </a:prstGeom>
          <a:noFill/>
          <a:ln>
            <a:noFill/>
          </a:ln>
        </p:spPr>
      </p:pic>
      <p:pic>
        <p:nvPicPr>
          <p:cNvPr id="275" name="Google Shape;275;p33"/>
          <p:cNvPicPr preferRelativeResize="0"/>
          <p:nvPr/>
        </p:nvPicPr>
        <p:blipFill>
          <a:blip r:embed="rId16">
            <a:alphaModFix/>
          </a:blip>
          <a:stretch>
            <a:fillRect/>
          </a:stretch>
        </p:blipFill>
        <p:spPr>
          <a:xfrm>
            <a:off x="4994859" y="354563"/>
            <a:ext cx="926131" cy="724075"/>
          </a:xfrm>
          <a:prstGeom prst="rect">
            <a:avLst/>
          </a:prstGeom>
          <a:noFill/>
          <a:ln>
            <a:noFill/>
          </a:ln>
        </p:spPr>
      </p:pic>
      <p:pic>
        <p:nvPicPr>
          <p:cNvPr id="276" name="Google Shape;276;p33"/>
          <p:cNvPicPr preferRelativeResize="0"/>
          <p:nvPr/>
        </p:nvPicPr>
        <p:blipFill>
          <a:blip r:embed="rId17">
            <a:alphaModFix/>
          </a:blip>
          <a:stretch>
            <a:fillRect/>
          </a:stretch>
        </p:blipFill>
        <p:spPr>
          <a:xfrm>
            <a:off x="3187076" y="354576"/>
            <a:ext cx="1487073" cy="889774"/>
          </a:xfrm>
          <a:prstGeom prst="rect">
            <a:avLst/>
          </a:prstGeom>
          <a:noFill/>
          <a:ln>
            <a:noFill/>
          </a:ln>
        </p:spPr>
      </p:pic>
      <p:sp>
        <p:nvSpPr>
          <p:cNvPr id="277" name="Google Shape;27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Difficultés du </a:t>
            </a:r>
            <a:r>
              <a:rPr i="1" lang="fr"/>
              <a:t>mutation testing</a:t>
            </a:r>
            <a:endParaRPr/>
          </a:p>
        </p:txBody>
      </p:sp>
      <p:sp>
        <p:nvSpPr>
          <p:cNvPr id="84" name="Google Shape;84;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Google : 2 000 000 000 lignes de code, 40 000 modifications tous les jours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fr"/>
              <a:t>Mutation testing : très efficace mais coûteux en CPU et en temps humain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fr"/>
              <a:t>Objectif : réduire le nombre de mutants tout en conservant </a:t>
            </a:r>
            <a:r>
              <a:rPr lang="fr"/>
              <a:t>l’efficacité</a:t>
            </a:r>
            <a:endParaRPr/>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Réduction des mutations</a:t>
            </a:r>
            <a:endParaRPr/>
          </a:p>
        </p:txBody>
      </p:sp>
      <p:sp>
        <p:nvSpPr>
          <p:cNvPr id="91" name="Google Shape;91;p16"/>
          <p:cNvSpPr txBox="1"/>
          <p:nvPr>
            <p:ph idx="1" type="body"/>
          </p:nvPr>
        </p:nvSpPr>
        <p:spPr>
          <a:xfrm>
            <a:off x="311700" y="1152475"/>
            <a:ext cx="8520600" cy="370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Sélection des ligne à muter :</a:t>
            </a:r>
            <a:endParaRPr/>
          </a:p>
          <a:p>
            <a:pPr indent="-330200" lvl="1" marL="914400" rtl="0" algn="l">
              <a:spcBef>
                <a:spcPts val="0"/>
              </a:spcBef>
              <a:spcAft>
                <a:spcPts val="0"/>
              </a:spcAft>
              <a:buSzPts val="1600"/>
              <a:buChar char="○"/>
            </a:pPr>
            <a:r>
              <a:rPr lang="fr" sz="1600"/>
              <a:t>Concept des nœuds arides : analyse de l’AST</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fr"/>
              <a:t>Si noeud simple ⇒ Avis d’experts (i.e. développeurs)</a:t>
            </a:r>
            <a:endParaRPr/>
          </a:p>
          <a:p>
            <a:pPr indent="-342900" lvl="0" marL="457200" rtl="0" algn="l">
              <a:spcBef>
                <a:spcPts val="0"/>
              </a:spcBef>
              <a:spcAft>
                <a:spcPts val="0"/>
              </a:spcAft>
              <a:buSzPts val="1800"/>
              <a:buChar char="●"/>
            </a:pPr>
            <a:r>
              <a:rPr lang="fr"/>
              <a:t>Sinon, récursion sur les sous-noeuds</a:t>
            </a:r>
            <a:endParaRPr sz="1400"/>
          </a:p>
          <a:p>
            <a:pPr indent="-342900" lvl="0" marL="457200" rtl="0" algn="l">
              <a:spcBef>
                <a:spcPts val="0"/>
              </a:spcBef>
              <a:spcAft>
                <a:spcPts val="0"/>
              </a:spcAft>
              <a:buSzPts val="1800"/>
              <a:buChar char="●"/>
            </a:pPr>
            <a:r>
              <a:rPr lang="fr"/>
              <a:t>Par nœud non-aride : sélection d’une unique mutation </a:t>
            </a:r>
            <a:r>
              <a:rPr b="1" lang="fr"/>
              <a:t>cohérente par rapport au contexte</a:t>
            </a:r>
            <a:r>
              <a:rPr lang="fr"/>
              <a:t> au hasard</a:t>
            </a:r>
            <a:endParaRPr/>
          </a:p>
        </p:txBody>
      </p:sp>
      <p:pic>
        <p:nvPicPr>
          <p:cNvPr id="92" name="Google Shape;92;p16"/>
          <p:cNvPicPr preferRelativeResize="0"/>
          <p:nvPr/>
        </p:nvPicPr>
        <p:blipFill>
          <a:blip r:embed="rId3">
            <a:alphaModFix/>
          </a:blip>
          <a:stretch>
            <a:fillRect/>
          </a:stretch>
        </p:blipFill>
        <p:spPr>
          <a:xfrm>
            <a:off x="849138" y="1853700"/>
            <a:ext cx="7445725" cy="921275"/>
          </a:xfrm>
          <a:prstGeom prst="rect">
            <a:avLst/>
          </a:prstGeom>
          <a:noFill/>
          <a:ln>
            <a:noFill/>
          </a:ln>
        </p:spPr>
      </p:pic>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Implication des développeurs</a:t>
            </a:r>
            <a:endParaRPr/>
          </a:p>
        </p:txBody>
      </p:sp>
      <p:sp>
        <p:nvSpPr>
          <p:cNvPr id="99" name="Google Shape;99;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Impliquer les développeurs nécessite</a:t>
            </a:r>
            <a:br>
              <a:rPr lang="fr"/>
            </a:br>
            <a:r>
              <a:rPr lang="fr"/>
              <a:t>des outils adaptés</a:t>
            </a:r>
            <a:endParaRPr/>
          </a:p>
          <a:p>
            <a:pPr indent="-342900" lvl="0" marL="457200" rtl="0" algn="l">
              <a:spcBef>
                <a:spcPts val="0"/>
              </a:spcBef>
              <a:spcAft>
                <a:spcPts val="0"/>
              </a:spcAft>
              <a:buSzPts val="1800"/>
              <a:buChar char="●"/>
            </a:pPr>
            <a:r>
              <a:rPr lang="fr"/>
              <a:t>Une erreur lié à un mutant</a:t>
            </a:r>
            <a:br>
              <a:rPr lang="fr"/>
            </a:br>
            <a:r>
              <a:rPr lang="fr"/>
              <a:t>→ un message explicatif avec le choix</a:t>
            </a:r>
            <a:br>
              <a:rPr lang="fr"/>
            </a:br>
            <a:r>
              <a:rPr lang="fr"/>
              <a:t>d’ignorer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fr"/>
              <a:t>Les développeurs participent à</a:t>
            </a:r>
            <a:br>
              <a:rPr lang="fr"/>
            </a:br>
            <a:r>
              <a:rPr lang="fr"/>
              <a:t>l’élaboration de la fonction </a:t>
            </a:r>
            <a:r>
              <a:rPr lang="fr">
                <a:latin typeface="Roboto Mono"/>
                <a:ea typeface="Roboto Mono"/>
                <a:cs typeface="Roboto Mono"/>
                <a:sym typeface="Roboto Mono"/>
              </a:rPr>
              <a:t>expert()</a:t>
            </a:r>
            <a:endParaRPr>
              <a:latin typeface="Roboto Mono"/>
              <a:ea typeface="Roboto Mono"/>
              <a:cs typeface="Roboto Mono"/>
              <a:sym typeface="Roboto Mono"/>
            </a:endParaRPr>
          </a:p>
        </p:txBody>
      </p:sp>
      <p:pic>
        <p:nvPicPr>
          <p:cNvPr id="100" name="Google Shape;100;p17"/>
          <p:cNvPicPr preferRelativeResize="0"/>
          <p:nvPr/>
        </p:nvPicPr>
        <p:blipFill>
          <a:blip r:embed="rId3">
            <a:alphaModFix/>
          </a:blip>
          <a:stretch>
            <a:fillRect/>
          </a:stretch>
        </p:blipFill>
        <p:spPr>
          <a:xfrm>
            <a:off x="5021025" y="1509000"/>
            <a:ext cx="3811276" cy="2703350"/>
          </a:xfrm>
          <a:prstGeom prst="rect">
            <a:avLst/>
          </a:prstGeom>
          <a:noFill/>
          <a:ln>
            <a:noFill/>
          </a:ln>
        </p:spPr>
      </p:pic>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Résultats</a:t>
            </a:r>
            <a:endParaRPr/>
          </a:p>
        </p:txBody>
      </p:sp>
      <p:sp>
        <p:nvSpPr>
          <p:cNvPr id="107" name="Google Shape;10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75% des mutants proviennent d’un bug</a:t>
            </a:r>
            <a:br>
              <a:rPr lang="fr"/>
            </a:br>
            <a:r>
              <a:rPr lang="fr"/>
              <a:t>Les nouveaux tests les corrigeant en tuent d’autres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fr"/>
              <a:t>Analyse statistique  :</a:t>
            </a:r>
            <a:endParaRPr/>
          </a:p>
          <a:p>
            <a:pPr indent="-330200" lvl="1" marL="914400" rtl="0" algn="l">
              <a:spcBef>
                <a:spcPts val="0"/>
              </a:spcBef>
              <a:spcAft>
                <a:spcPts val="0"/>
              </a:spcAft>
              <a:buSzPts val="1600"/>
              <a:buChar char="○"/>
            </a:pPr>
            <a:r>
              <a:rPr i="1" lang="fr" sz="1600"/>
              <a:t>survival rate</a:t>
            </a:r>
            <a:r>
              <a:rPr lang="fr" sz="1600"/>
              <a:t> par langage, par type de</a:t>
            </a:r>
            <a:br>
              <a:rPr lang="fr" sz="1600"/>
            </a:br>
            <a:r>
              <a:rPr lang="fr" sz="1600"/>
              <a:t>mutation, ...</a:t>
            </a:r>
            <a:endParaRPr sz="1600"/>
          </a:p>
          <a:p>
            <a:pPr indent="-330200" lvl="1" marL="914400" rtl="0" algn="l">
              <a:spcBef>
                <a:spcPts val="0"/>
              </a:spcBef>
              <a:spcAft>
                <a:spcPts val="0"/>
              </a:spcAft>
              <a:buSzPts val="1600"/>
              <a:buChar char="○"/>
            </a:pPr>
            <a:r>
              <a:rPr lang="fr" sz="1600"/>
              <a:t>Utilité par mutation et par langage, ...</a:t>
            </a:r>
            <a:endParaRPr sz="1600"/>
          </a:p>
          <a:p>
            <a:pPr indent="0" lvl="0" marL="0" rtl="0" algn="l">
              <a:spcBef>
                <a:spcPts val="1600"/>
              </a:spcBef>
              <a:spcAft>
                <a:spcPts val="1600"/>
              </a:spcAft>
              <a:buNone/>
            </a:pPr>
            <a:r>
              <a:t/>
            </a:r>
            <a:endParaRPr/>
          </a:p>
        </p:txBody>
      </p:sp>
      <p:pic>
        <p:nvPicPr>
          <p:cNvPr id="108" name="Google Shape;108;p18"/>
          <p:cNvPicPr preferRelativeResize="0"/>
          <p:nvPr/>
        </p:nvPicPr>
        <p:blipFill>
          <a:blip r:embed="rId3">
            <a:alphaModFix/>
          </a:blip>
          <a:stretch>
            <a:fillRect/>
          </a:stretch>
        </p:blipFill>
        <p:spPr>
          <a:xfrm>
            <a:off x="5084051" y="2111900"/>
            <a:ext cx="2641800" cy="2670725"/>
          </a:xfrm>
          <a:prstGeom prst="rect">
            <a:avLst/>
          </a:prstGeom>
          <a:noFill/>
          <a:ln>
            <a:noFill/>
          </a:ln>
        </p:spPr>
      </p:pic>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880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FRONTEND</a:t>
            </a:r>
            <a:endParaRPr/>
          </a:p>
        </p:txBody>
      </p:sp>
      <p:pic>
        <p:nvPicPr>
          <p:cNvPr descr="Image result for angular logo" id="115" name="Google Shape;115;p19"/>
          <p:cNvPicPr preferRelativeResize="0"/>
          <p:nvPr/>
        </p:nvPicPr>
        <p:blipFill>
          <a:blip r:embed="rId3">
            <a:alphaModFix/>
          </a:blip>
          <a:stretch>
            <a:fillRect/>
          </a:stretch>
        </p:blipFill>
        <p:spPr>
          <a:xfrm>
            <a:off x="3381375" y="1766150"/>
            <a:ext cx="2381250" cy="2381250"/>
          </a:xfrm>
          <a:prstGeom prst="rect">
            <a:avLst/>
          </a:prstGeom>
          <a:noFill/>
          <a:ln>
            <a:noFill/>
          </a:ln>
        </p:spPr>
      </p:pic>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Moquer API et backend</a:t>
            </a:r>
            <a:endParaRPr/>
          </a:p>
        </p:txBody>
      </p:sp>
      <p:sp>
        <p:nvSpPr>
          <p:cNvPr id="122" name="Google Shape;122;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Diagramme:</a:t>
            </a:r>
            <a:endParaRPr/>
          </a:p>
        </p:txBody>
      </p:sp>
      <p:sp>
        <p:nvSpPr>
          <p:cNvPr id="123" name="Google Shape;123;p20"/>
          <p:cNvSpPr/>
          <p:nvPr/>
        </p:nvSpPr>
        <p:spPr>
          <a:xfrm>
            <a:off x="1068975" y="2277400"/>
            <a:ext cx="1084500" cy="100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Frontend app</a:t>
            </a:r>
            <a:endParaRPr/>
          </a:p>
        </p:txBody>
      </p:sp>
      <p:sp>
        <p:nvSpPr>
          <p:cNvPr id="124" name="Google Shape;124;p20"/>
          <p:cNvSpPr/>
          <p:nvPr/>
        </p:nvSpPr>
        <p:spPr>
          <a:xfrm>
            <a:off x="3764675" y="2277325"/>
            <a:ext cx="1177500" cy="100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Interceptor</a:t>
            </a:r>
            <a:endParaRPr/>
          </a:p>
        </p:txBody>
      </p:sp>
      <p:sp>
        <p:nvSpPr>
          <p:cNvPr id="125" name="Google Shape;125;p20"/>
          <p:cNvSpPr/>
          <p:nvPr/>
        </p:nvSpPr>
        <p:spPr>
          <a:xfrm>
            <a:off x="6661825" y="1688700"/>
            <a:ext cx="1084500" cy="100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Backend app</a:t>
            </a:r>
            <a:endParaRPr/>
          </a:p>
        </p:txBody>
      </p:sp>
      <p:sp>
        <p:nvSpPr>
          <p:cNvPr id="126" name="Google Shape;126;p20"/>
          <p:cNvSpPr/>
          <p:nvPr/>
        </p:nvSpPr>
        <p:spPr>
          <a:xfrm>
            <a:off x="2168950" y="2564000"/>
            <a:ext cx="1595700" cy="93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2168975" y="3013275"/>
            <a:ext cx="1595700" cy="93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2548550" y="2309625"/>
            <a:ext cx="945000" cy="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t>HTTP Request</a:t>
            </a:r>
            <a:endParaRPr sz="800"/>
          </a:p>
        </p:txBody>
      </p:sp>
      <p:sp>
        <p:nvSpPr>
          <p:cNvPr id="129" name="Google Shape;129;p20"/>
          <p:cNvSpPr txBox="1"/>
          <p:nvPr/>
        </p:nvSpPr>
        <p:spPr>
          <a:xfrm>
            <a:off x="2478800" y="3013275"/>
            <a:ext cx="1084500" cy="1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t>Mocked Response</a:t>
            </a:r>
            <a:endParaRPr sz="800"/>
          </a:p>
        </p:txBody>
      </p:sp>
      <p:sp>
        <p:nvSpPr>
          <p:cNvPr id="130" name="Google Shape;130;p20"/>
          <p:cNvSpPr/>
          <p:nvPr/>
        </p:nvSpPr>
        <p:spPr>
          <a:xfrm>
            <a:off x="6661825" y="3106275"/>
            <a:ext cx="1084500" cy="100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API</a:t>
            </a:r>
            <a:endParaRPr/>
          </a:p>
        </p:txBody>
      </p:sp>
      <p:cxnSp>
        <p:nvCxnSpPr>
          <p:cNvPr id="131" name="Google Shape;131;p20"/>
          <p:cNvCxnSpPr>
            <a:stCxn id="124" idx="3"/>
            <a:endCxn id="125" idx="1"/>
          </p:cNvCxnSpPr>
          <p:nvPr/>
        </p:nvCxnSpPr>
        <p:spPr>
          <a:xfrm flipH="1" rot="10800000">
            <a:off x="4942175" y="2192275"/>
            <a:ext cx="1719600" cy="5886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0"/>
          <p:cNvCxnSpPr>
            <a:stCxn id="124" idx="3"/>
            <a:endCxn id="130" idx="1"/>
          </p:cNvCxnSpPr>
          <p:nvPr/>
        </p:nvCxnSpPr>
        <p:spPr>
          <a:xfrm>
            <a:off x="4942175" y="2780875"/>
            <a:ext cx="1719600" cy="82890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Tests unitaires</a:t>
            </a:r>
            <a:endParaRPr/>
          </a:p>
        </p:txBody>
      </p:sp>
      <p:sp>
        <p:nvSpPr>
          <p:cNvPr id="139" name="Google Shape;13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Outils:</a:t>
            </a:r>
            <a:endParaRPr/>
          </a:p>
        </p:txBody>
      </p:sp>
      <p:pic>
        <p:nvPicPr>
          <p:cNvPr descr="Image result for karma logo png" id="140" name="Google Shape;140;p21"/>
          <p:cNvPicPr preferRelativeResize="0"/>
          <p:nvPr/>
        </p:nvPicPr>
        <p:blipFill>
          <a:blip r:embed="rId3">
            <a:alphaModFix/>
          </a:blip>
          <a:stretch>
            <a:fillRect/>
          </a:stretch>
        </p:blipFill>
        <p:spPr>
          <a:xfrm>
            <a:off x="1355550" y="2285125"/>
            <a:ext cx="1682650" cy="1301375"/>
          </a:xfrm>
          <a:prstGeom prst="rect">
            <a:avLst/>
          </a:prstGeom>
          <a:noFill/>
          <a:ln>
            <a:noFill/>
          </a:ln>
        </p:spPr>
      </p:pic>
      <p:pic>
        <p:nvPicPr>
          <p:cNvPr descr="Image result for jasmine angular logo png" id="141" name="Google Shape;141;p21"/>
          <p:cNvPicPr preferRelativeResize="0"/>
          <p:nvPr/>
        </p:nvPicPr>
        <p:blipFill>
          <a:blip r:embed="rId4">
            <a:alphaModFix/>
          </a:blip>
          <a:stretch>
            <a:fillRect/>
          </a:stretch>
        </p:blipFill>
        <p:spPr>
          <a:xfrm>
            <a:off x="4572000" y="2098500"/>
            <a:ext cx="3617999" cy="1674625"/>
          </a:xfrm>
          <a:prstGeom prst="rect">
            <a:avLst/>
          </a:prstGeom>
          <a:noFill/>
          <a:ln>
            <a:noFill/>
          </a:ln>
        </p:spPr>
      </p:pic>
      <p:sp>
        <p:nvSpPr>
          <p:cNvPr id="142" name="Google Shape;14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