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64">
          <p15:clr>
            <a:srgbClr val="A4A3A4"/>
          </p15:clr>
        </p15:guide>
        <p15:guide id="2" pos="4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azd1lips6GxCp7W2ar6yArVVb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954C9E-4441-4BBA-86C6-7986A3F234BC}" v="2" dt="2021-11-15T00:20:02.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864"/>
        <p:guide pos="4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tamen salih" userId="6c01bbbe7d284992" providerId="LiveId" clId="{5C954C9E-4441-4BBA-86C6-7986A3F234BC}"/>
    <pc:docChg chg="custSel addSld delSld modSld">
      <pc:chgData name="motamen salih" userId="6c01bbbe7d284992" providerId="LiveId" clId="{5C954C9E-4441-4BBA-86C6-7986A3F234BC}" dt="2021-11-15T00:26:26.733" v="775" actId="27636"/>
      <pc:docMkLst>
        <pc:docMk/>
      </pc:docMkLst>
      <pc:sldChg chg="modSp mod">
        <pc:chgData name="motamen salih" userId="6c01bbbe7d284992" providerId="LiveId" clId="{5C954C9E-4441-4BBA-86C6-7986A3F234BC}" dt="2021-11-15T00:25:45.874" v="770" actId="20577"/>
        <pc:sldMkLst>
          <pc:docMk/>
          <pc:sldMk cId="0" sldId="257"/>
        </pc:sldMkLst>
        <pc:spChg chg="mod">
          <ac:chgData name="motamen salih" userId="6c01bbbe7d284992" providerId="LiveId" clId="{5C954C9E-4441-4BBA-86C6-7986A3F234BC}" dt="2021-11-15T00:25:45.874" v="770" actId="20577"/>
          <ac:spMkLst>
            <pc:docMk/>
            <pc:sldMk cId="0" sldId="257"/>
            <ac:spMk id="90" creationId="{00000000-0000-0000-0000-000000000000}"/>
          </ac:spMkLst>
        </pc:spChg>
      </pc:sldChg>
      <pc:sldChg chg="modSp mod">
        <pc:chgData name="motamen salih" userId="6c01bbbe7d284992" providerId="LiveId" clId="{5C954C9E-4441-4BBA-86C6-7986A3F234BC}" dt="2021-11-15T00:26:26.733" v="775" actId="27636"/>
        <pc:sldMkLst>
          <pc:docMk/>
          <pc:sldMk cId="0" sldId="258"/>
        </pc:sldMkLst>
        <pc:spChg chg="mod">
          <ac:chgData name="motamen salih" userId="6c01bbbe7d284992" providerId="LiveId" clId="{5C954C9E-4441-4BBA-86C6-7986A3F234BC}" dt="2021-11-15T00:26:26.733" v="775" actId="27636"/>
          <ac:spMkLst>
            <pc:docMk/>
            <pc:sldMk cId="0" sldId="258"/>
            <ac:spMk id="97" creationId="{00000000-0000-0000-0000-000000000000}"/>
          </ac:spMkLst>
        </pc:spChg>
      </pc:sldChg>
      <pc:sldChg chg="modSp mod">
        <pc:chgData name="motamen salih" userId="6c01bbbe7d284992" providerId="LiveId" clId="{5C954C9E-4441-4BBA-86C6-7986A3F234BC}" dt="2021-11-15T00:15:21.726" v="202" actId="20577"/>
        <pc:sldMkLst>
          <pc:docMk/>
          <pc:sldMk cId="0" sldId="260"/>
        </pc:sldMkLst>
        <pc:spChg chg="mod">
          <ac:chgData name="motamen salih" userId="6c01bbbe7d284992" providerId="LiveId" clId="{5C954C9E-4441-4BBA-86C6-7986A3F234BC}" dt="2021-11-15T00:15:21.726" v="202" actId="20577"/>
          <ac:spMkLst>
            <pc:docMk/>
            <pc:sldMk cId="0" sldId="260"/>
            <ac:spMk id="115" creationId="{00000000-0000-0000-0000-000000000000}"/>
          </ac:spMkLst>
        </pc:spChg>
        <pc:picChg chg="mod">
          <ac:chgData name="motamen salih" userId="6c01bbbe7d284992" providerId="LiveId" clId="{5C954C9E-4441-4BBA-86C6-7986A3F234BC}" dt="2021-11-15T00:14:37.122" v="119" actId="14100"/>
          <ac:picMkLst>
            <pc:docMk/>
            <pc:sldMk cId="0" sldId="260"/>
            <ac:picMk id="120" creationId="{00000000-0000-0000-0000-000000000000}"/>
          </ac:picMkLst>
        </pc:picChg>
      </pc:sldChg>
      <pc:sldChg chg="modSp mod">
        <pc:chgData name="motamen salih" userId="6c01bbbe7d284992" providerId="LiveId" clId="{5C954C9E-4441-4BBA-86C6-7986A3F234BC}" dt="2021-11-15T00:15:36.388" v="203" actId="14100"/>
        <pc:sldMkLst>
          <pc:docMk/>
          <pc:sldMk cId="0" sldId="261"/>
        </pc:sldMkLst>
        <pc:picChg chg="mod">
          <ac:chgData name="motamen salih" userId="6c01bbbe7d284992" providerId="LiveId" clId="{5C954C9E-4441-4BBA-86C6-7986A3F234BC}" dt="2021-11-15T00:15:36.388" v="203" actId="14100"/>
          <ac:picMkLst>
            <pc:docMk/>
            <pc:sldMk cId="0" sldId="261"/>
            <ac:picMk id="130" creationId="{00000000-0000-0000-0000-000000000000}"/>
          </ac:picMkLst>
        </pc:picChg>
      </pc:sldChg>
      <pc:sldChg chg="modSp mod">
        <pc:chgData name="motamen salih" userId="6c01bbbe7d284992" providerId="LiveId" clId="{5C954C9E-4441-4BBA-86C6-7986A3F234BC}" dt="2021-11-15T00:16:22.965" v="205" actId="14100"/>
        <pc:sldMkLst>
          <pc:docMk/>
          <pc:sldMk cId="0" sldId="262"/>
        </pc:sldMkLst>
        <pc:spChg chg="mod">
          <ac:chgData name="motamen salih" userId="6c01bbbe7d284992" providerId="LiveId" clId="{5C954C9E-4441-4BBA-86C6-7986A3F234BC}" dt="2021-11-15T00:16:03.481" v="204" actId="12"/>
          <ac:spMkLst>
            <pc:docMk/>
            <pc:sldMk cId="0" sldId="262"/>
            <ac:spMk id="139" creationId="{00000000-0000-0000-0000-000000000000}"/>
          </ac:spMkLst>
        </pc:spChg>
        <pc:picChg chg="mod">
          <ac:chgData name="motamen salih" userId="6c01bbbe7d284992" providerId="LiveId" clId="{5C954C9E-4441-4BBA-86C6-7986A3F234BC}" dt="2021-11-15T00:16:22.965" v="205" actId="14100"/>
          <ac:picMkLst>
            <pc:docMk/>
            <pc:sldMk cId="0" sldId="262"/>
            <ac:picMk id="140" creationId="{00000000-0000-0000-0000-000000000000}"/>
          </ac:picMkLst>
        </pc:picChg>
      </pc:sldChg>
      <pc:sldChg chg="modSp mod">
        <pc:chgData name="motamen salih" userId="6c01bbbe7d284992" providerId="LiveId" clId="{5C954C9E-4441-4BBA-86C6-7986A3F234BC}" dt="2021-11-15T00:17:13.249" v="211" actId="27636"/>
        <pc:sldMkLst>
          <pc:docMk/>
          <pc:sldMk cId="0" sldId="263"/>
        </pc:sldMkLst>
        <pc:spChg chg="mod">
          <ac:chgData name="motamen salih" userId="6c01bbbe7d284992" providerId="LiveId" clId="{5C954C9E-4441-4BBA-86C6-7986A3F234BC}" dt="2021-11-15T00:17:13.249" v="211" actId="27636"/>
          <ac:spMkLst>
            <pc:docMk/>
            <pc:sldMk cId="0" sldId="263"/>
            <ac:spMk id="148" creationId="{00000000-0000-0000-0000-000000000000}"/>
          </ac:spMkLst>
        </pc:spChg>
        <pc:picChg chg="mod">
          <ac:chgData name="motamen salih" userId="6c01bbbe7d284992" providerId="LiveId" clId="{5C954C9E-4441-4BBA-86C6-7986A3F234BC}" dt="2021-11-15T00:17:01.722" v="208" actId="1076"/>
          <ac:picMkLst>
            <pc:docMk/>
            <pc:sldMk cId="0" sldId="263"/>
            <ac:picMk id="149" creationId="{00000000-0000-0000-0000-000000000000}"/>
          </ac:picMkLst>
        </pc:picChg>
        <pc:picChg chg="mod">
          <ac:chgData name="motamen salih" userId="6c01bbbe7d284992" providerId="LiveId" clId="{5C954C9E-4441-4BBA-86C6-7986A3F234BC}" dt="2021-11-15T00:17:07.414" v="209" actId="14100"/>
          <ac:picMkLst>
            <pc:docMk/>
            <pc:sldMk cId="0" sldId="263"/>
            <ac:picMk id="150" creationId="{00000000-0000-0000-0000-000000000000}"/>
          </ac:picMkLst>
        </pc:picChg>
      </pc:sldChg>
      <pc:sldChg chg="modSp mod">
        <pc:chgData name="motamen salih" userId="6c01bbbe7d284992" providerId="LiveId" clId="{5C954C9E-4441-4BBA-86C6-7986A3F234BC}" dt="2021-11-15T00:18:19.689" v="219" actId="20577"/>
        <pc:sldMkLst>
          <pc:docMk/>
          <pc:sldMk cId="0" sldId="264"/>
        </pc:sldMkLst>
        <pc:spChg chg="mod">
          <ac:chgData name="motamen salih" userId="6c01bbbe7d284992" providerId="LiveId" clId="{5C954C9E-4441-4BBA-86C6-7986A3F234BC}" dt="2021-11-15T00:18:19.689" v="219" actId="20577"/>
          <ac:spMkLst>
            <pc:docMk/>
            <pc:sldMk cId="0" sldId="264"/>
            <ac:spMk id="158" creationId="{00000000-0000-0000-0000-000000000000}"/>
          </ac:spMkLst>
        </pc:spChg>
        <pc:picChg chg="mod">
          <ac:chgData name="motamen salih" userId="6c01bbbe7d284992" providerId="LiveId" clId="{5C954C9E-4441-4BBA-86C6-7986A3F234BC}" dt="2021-11-15T00:17:56.056" v="217" actId="14100"/>
          <ac:picMkLst>
            <pc:docMk/>
            <pc:sldMk cId="0" sldId="264"/>
            <ac:picMk id="159" creationId="{00000000-0000-0000-0000-000000000000}"/>
          </ac:picMkLst>
        </pc:picChg>
        <pc:picChg chg="mod">
          <ac:chgData name="motamen salih" userId="6c01bbbe7d284992" providerId="LiveId" clId="{5C954C9E-4441-4BBA-86C6-7986A3F234BC}" dt="2021-11-15T00:17:58.269" v="218" actId="1076"/>
          <ac:picMkLst>
            <pc:docMk/>
            <pc:sldMk cId="0" sldId="264"/>
            <ac:picMk id="161" creationId="{00000000-0000-0000-0000-000000000000}"/>
          </ac:picMkLst>
        </pc:picChg>
      </pc:sldChg>
      <pc:sldChg chg="modSp mod">
        <pc:chgData name="motamen salih" userId="6c01bbbe7d284992" providerId="LiveId" clId="{5C954C9E-4441-4BBA-86C6-7986A3F234BC}" dt="2021-11-15T00:18:45.891" v="222" actId="1076"/>
        <pc:sldMkLst>
          <pc:docMk/>
          <pc:sldMk cId="0" sldId="265"/>
        </pc:sldMkLst>
        <pc:spChg chg="mod">
          <ac:chgData name="motamen salih" userId="6c01bbbe7d284992" providerId="LiveId" clId="{5C954C9E-4441-4BBA-86C6-7986A3F234BC}" dt="2021-11-15T00:18:35.272" v="220" actId="12"/>
          <ac:spMkLst>
            <pc:docMk/>
            <pc:sldMk cId="0" sldId="265"/>
            <ac:spMk id="168" creationId="{00000000-0000-0000-0000-000000000000}"/>
          </ac:spMkLst>
        </pc:spChg>
        <pc:picChg chg="mod">
          <ac:chgData name="motamen salih" userId="6c01bbbe7d284992" providerId="LiveId" clId="{5C954C9E-4441-4BBA-86C6-7986A3F234BC}" dt="2021-11-15T00:18:45.891" v="222" actId="1076"/>
          <ac:picMkLst>
            <pc:docMk/>
            <pc:sldMk cId="0" sldId="265"/>
            <ac:picMk id="172" creationId="{00000000-0000-0000-0000-000000000000}"/>
          </ac:picMkLst>
        </pc:picChg>
      </pc:sldChg>
      <pc:sldChg chg="new del">
        <pc:chgData name="motamen salih" userId="6c01bbbe7d284992" providerId="LiveId" clId="{5C954C9E-4441-4BBA-86C6-7986A3F234BC}" dt="2021-11-15T00:20:00.406" v="224" actId="47"/>
        <pc:sldMkLst>
          <pc:docMk/>
          <pc:sldMk cId="1250738290" sldId="270"/>
        </pc:sldMkLst>
      </pc:sldChg>
      <pc:sldChg chg="addSp delSp modSp add mod">
        <pc:chgData name="motamen salih" userId="6c01bbbe7d284992" providerId="LiveId" clId="{5C954C9E-4441-4BBA-86C6-7986A3F234BC}" dt="2021-11-15T00:24:55.814" v="768" actId="20577"/>
        <pc:sldMkLst>
          <pc:docMk/>
          <pc:sldMk cId="3440912354" sldId="270"/>
        </pc:sldMkLst>
        <pc:spChg chg="add del mod">
          <ac:chgData name="motamen salih" userId="6c01bbbe7d284992" providerId="LiveId" clId="{5C954C9E-4441-4BBA-86C6-7986A3F234BC}" dt="2021-11-15T00:20:31.922" v="244" actId="478"/>
          <ac:spMkLst>
            <pc:docMk/>
            <pc:sldMk cId="3440912354" sldId="270"/>
            <ac:spMk id="3" creationId="{48085284-AFD1-4F01-9761-3F54333411FB}"/>
          </ac:spMkLst>
        </pc:spChg>
        <pc:spChg chg="mod">
          <ac:chgData name="motamen salih" userId="6c01bbbe7d284992" providerId="LiveId" clId="{5C954C9E-4441-4BBA-86C6-7986A3F234BC}" dt="2021-11-15T00:24:55.814" v="768" actId="20577"/>
          <ac:spMkLst>
            <pc:docMk/>
            <pc:sldMk cId="3440912354" sldId="270"/>
            <ac:spMk id="178" creationId="{00000000-0000-0000-0000-000000000000}"/>
          </ac:spMkLst>
        </pc:spChg>
        <pc:spChg chg="mod">
          <ac:chgData name="motamen salih" userId="6c01bbbe7d284992" providerId="LiveId" clId="{5C954C9E-4441-4BBA-86C6-7986A3F234BC}" dt="2021-11-15T00:20:11.392" v="241" actId="20577"/>
          <ac:spMkLst>
            <pc:docMk/>
            <pc:sldMk cId="3440912354" sldId="270"/>
            <ac:spMk id="180" creationId="{00000000-0000-0000-0000-000000000000}"/>
          </ac:spMkLst>
        </pc:spChg>
        <pc:spChg chg="del">
          <ac:chgData name="motamen salih" userId="6c01bbbe7d284992" providerId="LiveId" clId="{5C954C9E-4441-4BBA-86C6-7986A3F234BC}" dt="2021-11-15T00:20:20.748" v="242" actId="478"/>
          <ac:spMkLst>
            <pc:docMk/>
            <pc:sldMk cId="3440912354" sldId="270"/>
            <ac:spMk id="18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888a36bf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888a36b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179dd806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179dd806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52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179dd8064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179dd806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179dd8064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179dd806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179dd806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179dd806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0179dd8064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0179dd806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d0bf814d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fd0bf814d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78332fe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f78332fe2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f78332fe2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f78332fe2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78332fe2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gf78332fe2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888a36b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888a36b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888a36bf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888a36bf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888a36bf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888a36bf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5183188" y="987425"/>
            <a:ext cx="6172200" cy="4873625"/>
          </a:xfrm>
          <a:prstGeom prst="rect">
            <a:avLst/>
          </a:prstGeom>
          <a:noFill/>
          <a:ln>
            <a:noFill/>
          </a:ln>
        </p:spPr>
      </p:sp>
      <p:sp>
        <p:nvSpPr>
          <p:cNvPr id="64" name="Google Shape;6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heHamhams/dg_group_proj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A3838"/>
        </a:solidFill>
        <a:effectLst/>
      </p:bgPr>
    </p:bg>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1027332" y="0"/>
            <a:ext cx="2325467" cy="2325467"/>
          </a:xfrm>
          <a:prstGeom prst="rect">
            <a:avLst/>
          </a:prstGeom>
          <a:noFill/>
          <a:ln>
            <a:noFill/>
          </a:ln>
        </p:spPr>
      </p:pic>
      <p:sp>
        <p:nvSpPr>
          <p:cNvPr id="85" name="Google Shape;85;p1"/>
          <p:cNvSpPr txBox="1"/>
          <p:nvPr/>
        </p:nvSpPr>
        <p:spPr>
          <a:xfrm>
            <a:off x="958399" y="2325475"/>
            <a:ext cx="6736200" cy="2493600"/>
          </a:xfrm>
          <a:prstGeom prst="rect">
            <a:avLst/>
          </a:prstGeom>
          <a:solidFill>
            <a:srgbClr val="3A383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a:solidFill>
                  <a:srgbClr val="FF6600"/>
                </a:solidFill>
                <a:latin typeface="Calibri"/>
                <a:ea typeface="Calibri"/>
                <a:cs typeface="Calibri"/>
                <a:sym typeface="Calibri"/>
              </a:rPr>
              <a:t>Medicare Project</a:t>
            </a:r>
            <a:endParaRPr/>
          </a:p>
          <a:p>
            <a:pPr marL="0" marR="0" lvl="0" indent="0" algn="l" rtl="0">
              <a:spcBef>
                <a:spcPts val="0"/>
              </a:spcBef>
              <a:spcAft>
                <a:spcPts val="0"/>
              </a:spcAft>
              <a:buNone/>
            </a:pPr>
            <a:r>
              <a:rPr lang="en-US" sz="2500">
                <a:solidFill>
                  <a:srgbClr val="FF6600"/>
                </a:solidFill>
                <a:latin typeface="Calibri"/>
                <a:ea typeface="Calibri"/>
                <a:cs typeface="Calibri"/>
                <a:sym typeface="Calibri"/>
              </a:rPr>
              <a:t>Virtual</a:t>
            </a:r>
            <a:r>
              <a:rPr lang="en-US" sz="2500">
                <a:solidFill>
                  <a:schemeClr val="dk1"/>
                </a:solidFill>
                <a:latin typeface="Calibri"/>
                <a:ea typeface="Calibri"/>
                <a:cs typeface="Calibri"/>
                <a:sym typeface="Calibri"/>
              </a:rPr>
              <a:t> </a:t>
            </a:r>
            <a:r>
              <a:rPr lang="en-US" sz="2500">
                <a:solidFill>
                  <a:srgbClr val="FF6600"/>
                </a:solidFill>
                <a:latin typeface="Calibri"/>
                <a:ea typeface="Calibri"/>
                <a:cs typeface="Calibri"/>
                <a:sym typeface="Calibri"/>
              </a:rPr>
              <a:t>Internship</a:t>
            </a:r>
            <a:endParaRPr/>
          </a:p>
          <a:p>
            <a:pPr marL="0" marR="0" lvl="0" indent="0" algn="l" rtl="0">
              <a:spcBef>
                <a:spcPts val="0"/>
              </a:spcBef>
              <a:spcAft>
                <a:spcPts val="0"/>
              </a:spcAft>
              <a:buNone/>
            </a:pPr>
            <a:endParaRPr sz="4000">
              <a:solidFill>
                <a:schemeClr val="dk1"/>
              </a:solidFill>
              <a:latin typeface="Calibri"/>
              <a:ea typeface="Calibri"/>
              <a:cs typeface="Calibri"/>
              <a:sym typeface="Calibri"/>
            </a:endParaRPr>
          </a:p>
          <a:p>
            <a:pPr marL="0" marR="0" lvl="0" indent="0" algn="l" rtl="0">
              <a:spcBef>
                <a:spcPts val="0"/>
              </a:spcBef>
              <a:spcAft>
                <a:spcPts val="0"/>
              </a:spcAft>
              <a:buNone/>
            </a:pPr>
            <a:r>
              <a:rPr lang="en-US" sz="2500">
                <a:solidFill>
                  <a:srgbClr val="FF6600"/>
                </a:solidFill>
                <a:latin typeface="Calibri"/>
                <a:ea typeface="Calibri"/>
                <a:cs typeface="Calibri"/>
                <a:sym typeface="Calibri"/>
              </a:rPr>
              <a:t>27-Sep-2021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f888a36bf4_0_22"/>
          <p:cNvSpPr txBox="1">
            <a:spLocks noGrp="1"/>
          </p:cNvSpPr>
          <p:nvPr>
            <p:ph type="title"/>
          </p:nvPr>
        </p:nvSpPr>
        <p:spPr>
          <a:xfrm>
            <a:off x="755975" y="381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6600"/>
                </a:solidFill>
              </a:rPr>
              <a:t>EDA - AGE - TO EDIT!</a:t>
            </a:r>
            <a:endParaRPr b="1">
              <a:solidFill>
                <a:srgbClr val="FF6600"/>
              </a:solidFill>
            </a:endParaRPr>
          </a:p>
        </p:txBody>
      </p:sp>
      <p:sp>
        <p:nvSpPr>
          <p:cNvPr id="168" name="Google Shape;168;gf888a36bf4_0_22"/>
          <p:cNvSpPr txBox="1">
            <a:spLocks noGrp="1"/>
          </p:cNvSpPr>
          <p:nvPr>
            <p:ph type="body" idx="1"/>
          </p:nvPr>
        </p:nvSpPr>
        <p:spPr>
          <a:xfrm>
            <a:off x="838200" y="1825625"/>
            <a:ext cx="5858400" cy="4351200"/>
          </a:xfrm>
          <a:prstGeom prst="rect">
            <a:avLst/>
          </a:prstGeom>
        </p:spPr>
        <p:txBody>
          <a:bodyPr spcFirstLastPara="1" wrap="square" lIns="91425" tIns="45700" rIns="91425" bIns="45700" anchor="t" anchorCtr="0">
            <a:normAutofit/>
          </a:bodyPr>
          <a:lstStyle/>
          <a:p>
            <a:pPr indent="-457200"/>
            <a:r>
              <a:rPr lang="en-US" dirty="0"/>
              <a:t>In the dataset , 42% of the participants are over 75 years-old.</a:t>
            </a:r>
            <a:br>
              <a:rPr lang="en-US" dirty="0"/>
            </a:b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p:txBody>
      </p:sp>
      <p:pic>
        <p:nvPicPr>
          <p:cNvPr id="169" name="Google Shape;169;gf888a36bf4_0_22"/>
          <p:cNvPicPr preferRelativeResize="0"/>
          <p:nvPr/>
        </p:nvPicPr>
        <p:blipFill>
          <a:blip r:embed="rId3">
            <a:alphaModFix/>
          </a:blip>
          <a:stretch>
            <a:fillRect/>
          </a:stretch>
        </p:blipFill>
        <p:spPr>
          <a:xfrm>
            <a:off x="6841475" y="1216024"/>
            <a:ext cx="4608776" cy="4224700"/>
          </a:xfrm>
          <a:prstGeom prst="rect">
            <a:avLst/>
          </a:prstGeom>
          <a:noFill/>
          <a:ln>
            <a:noFill/>
          </a:ln>
        </p:spPr>
      </p:pic>
      <p:sp>
        <p:nvSpPr>
          <p:cNvPr id="170" name="Google Shape;170;gf888a36bf4_0_22"/>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gf888a36bf4_0_22"/>
          <p:cNvSpPr txBox="1">
            <a:spLocks noGrp="1"/>
          </p:cNvSpPr>
          <p:nvPr>
            <p:ph type="title"/>
          </p:nvPr>
        </p:nvSpPr>
        <p:spPr>
          <a:xfrm>
            <a:off x="838200" y="4603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a:buNone/>
            </a:pPr>
            <a:r>
              <a:rPr lang="en-US" sz="3500" b="1">
                <a:solidFill>
                  <a:schemeClr val="accent2"/>
                </a:solidFill>
              </a:rPr>
              <a:t>EDA - Age</a:t>
            </a:r>
            <a:endParaRPr/>
          </a:p>
        </p:txBody>
      </p:sp>
      <p:pic>
        <p:nvPicPr>
          <p:cNvPr id="172" name="Google Shape;172;gf888a36bf4_0_22"/>
          <p:cNvPicPr preferRelativeResize="0"/>
          <p:nvPr/>
        </p:nvPicPr>
        <p:blipFill>
          <a:blip r:embed="rId4">
            <a:alphaModFix/>
          </a:blip>
          <a:stretch>
            <a:fillRect/>
          </a:stretch>
        </p:blipFill>
        <p:spPr>
          <a:xfrm>
            <a:off x="2074948" y="3269924"/>
            <a:ext cx="2519400" cy="217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0179dd8064_0_5"/>
          <p:cNvSpPr txBox="1">
            <a:spLocks noGrp="1"/>
          </p:cNvSpPr>
          <p:nvPr>
            <p:ph type="title"/>
          </p:nvPr>
        </p:nvSpPr>
        <p:spPr>
          <a:xfrm>
            <a:off x="755975" y="381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6600"/>
                </a:solidFill>
              </a:rPr>
              <a:t>EDA - AGE - TO EDIT!</a:t>
            </a:r>
            <a:endParaRPr b="1">
              <a:solidFill>
                <a:srgbClr val="FF6600"/>
              </a:solidFill>
            </a:endParaRPr>
          </a:p>
        </p:txBody>
      </p:sp>
      <p:sp>
        <p:nvSpPr>
          <p:cNvPr id="178" name="Google Shape;178;g10179dd8064_0_5"/>
          <p:cNvSpPr txBox="1">
            <a:spLocks noGrp="1"/>
          </p:cNvSpPr>
          <p:nvPr>
            <p:ph type="body" idx="1"/>
          </p:nvPr>
        </p:nvSpPr>
        <p:spPr>
          <a:xfrm>
            <a:off x="838199" y="1825625"/>
            <a:ext cx="10945305" cy="4351200"/>
          </a:xfrm>
          <a:prstGeom prst="rect">
            <a:avLst/>
          </a:prstGeom>
        </p:spPr>
        <p:txBody>
          <a:bodyPr spcFirstLastPara="1" wrap="square" lIns="91425" tIns="45700" rIns="91425" bIns="45700" anchor="t" anchorCtr="0">
            <a:normAutofit/>
          </a:bodyPr>
          <a:lstStyle/>
          <a:p>
            <a:pPr indent="-457200"/>
            <a:r>
              <a:rPr lang="en-US" dirty="0"/>
              <a:t>We applied different models on our dataset to choose one and deploy it as our solution for the defined problem.</a:t>
            </a:r>
          </a:p>
          <a:p>
            <a:pPr indent="-457200"/>
            <a:r>
              <a:rPr lang="en-US" dirty="0"/>
              <a:t>The choice (recommendation) of the model depends on different measures. It can be the computational complexity, execution </a:t>
            </a:r>
            <a:r>
              <a:rPr lang="en-US"/>
              <a:t>time, Classification </a:t>
            </a:r>
            <a:r>
              <a:rPr lang="en-US" dirty="0"/>
              <a:t>measures, or even the ability to interpret </a:t>
            </a:r>
            <a:r>
              <a:rPr lang="en-US"/>
              <a:t>the model.</a:t>
            </a:r>
            <a:endParaRPr lang="en-US" dirty="0"/>
          </a:p>
          <a:p>
            <a:pPr indent="-457200"/>
            <a:r>
              <a:rPr lang="en-US" dirty="0"/>
              <a:t>In case of choosing the interpretability, the model must not be a black box.</a:t>
            </a:r>
          </a:p>
          <a:p>
            <a:pPr indent="-457200"/>
            <a:r>
              <a:rPr lang="en-US" dirty="0"/>
              <a:t>For our work, we will recommend the model based on the classification measures.</a:t>
            </a:r>
            <a:endParaRPr dirty="0"/>
          </a:p>
        </p:txBody>
      </p:sp>
      <p:sp>
        <p:nvSpPr>
          <p:cNvPr id="179" name="Google Shape;179;g10179dd8064_0_5"/>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10179dd8064_0_5"/>
          <p:cNvSpPr txBox="1">
            <a:spLocks noGrp="1"/>
          </p:cNvSpPr>
          <p:nvPr>
            <p:ph type="title"/>
          </p:nvPr>
        </p:nvSpPr>
        <p:spPr>
          <a:xfrm>
            <a:off x="838200" y="4603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a:buNone/>
            </a:pPr>
            <a:r>
              <a:rPr lang="en-US" sz="3500" b="1" dirty="0">
                <a:solidFill>
                  <a:schemeClr val="accent2"/>
                </a:solidFill>
              </a:rPr>
              <a:t>Models Selection</a:t>
            </a:r>
            <a:endParaRPr dirty="0"/>
          </a:p>
        </p:txBody>
      </p:sp>
    </p:spTree>
    <p:extLst>
      <p:ext uri="{BB962C8B-B14F-4D97-AF65-F5344CB8AC3E}">
        <p14:creationId xmlns:p14="http://schemas.microsoft.com/office/powerpoint/2010/main" val="344091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0179dd8064_0_5"/>
          <p:cNvSpPr txBox="1">
            <a:spLocks noGrp="1"/>
          </p:cNvSpPr>
          <p:nvPr>
            <p:ph type="title"/>
          </p:nvPr>
        </p:nvSpPr>
        <p:spPr>
          <a:xfrm>
            <a:off x="755975" y="381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6600"/>
                </a:solidFill>
              </a:rPr>
              <a:t>EDA - AGE - TO EDIT!</a:t>
            </a:r>
            <a:endParaRPr b="1">
              <a:solidFill>
                <a:srgbClr val="FF6600"/>
              </a:solidFill>
            </a:endParaRPr>
          </a:p>
        </p:txBody>
      </p:sp>
      <p:sp>
        <p:nvSpPr>
          <p:cNvPr id="178" name="Google Shape;178;g10179dd8064_0_5"/>
          <p:cNvSpPr txBox="1">
            <a:spLocks noGrp="1"/>
          </p:cNvSpPr>
          <p:nvPr>
            <p:ph type="body" idx="1"/>
          </p:nvPr>
        </p:nvSpPr>
        <p:spPr>
          <a:xfrm>
            <a:off x="838200" y="1825625"/>
            <a:ext cx="49110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2400"/>
              </a:spcBef>
              <a:spcAft>
                <a:spcPts val="0"/>
              </a:spcAft>
              <a:buClr>
                <a:schemeClr val="dk1"/>
              </a:buClr>
              <a:buSzPts val="1100"/>
              <a:buFont typeface="Arial"/>
              <a:buNone/>
            </a:pPr>
            <a:r>
              <a:rPr lang="en-US" sz="2300" b="1">
                <a:latin typeface="Arial"/>
                <a:ea typeface="Arial"/>
                <a:cs typeface="Arial"/>
                <a:sym typeface="Arial"/>
              </a:rPr>
              <a:t>SVM Model with Holdout</a:t>
            </a:r>
            <a:endParaRPr sz="2300" b="1">
              <a:latin typeface="Arial"/>
              <a:ea typeface="Arial"/>
              <a:cs typeface="Arial"/>
              <a:sym typeface="Arial"/>
            </a:endParaRPr>
          </a:p>
          <a:p>
            <a:pPr marL="0" lvl="0" indent="0" algn="l" rtl="0">
              <a:spcBef>
                <a:spcPts val="1000"/>
              </a:spcBef>
              <a:spcAft>
                <a:spcPts val="0"/>
              </a:spcAft>
              <a:buNone/>
            </a:pPr>
            <a:br>
              <a:rPr lang="en-US"/>
            </a:br>
            <a:endParaRPr/>
          </a:p>
          <a:p>
            <a:pPr marL="0" lvl="0" indent="0" algn="l" rtl="0">
              <a:spcBef>
                <a:spcPts val="1000"/>
              </a:spcBef>
              <a:spcAft>
                <a:spcPts val="0"/>
              </a:spcAft>
              <a:buNone/>
            </a:pPr>
            <a:r>
              <a:rPr lang="en-US"/>
              <a:t>Accuracy: 0.80253</a:t>
            </a:r>
            <a:endParaRPr/>
          </a:p>
          <a:p>
            <a:pPr marL="0" lvl="0" indent="0" algn="l" rtl="0">
              <a:spcBef>
                <a:spcPts val="1000"/>
              </a:spcBef>
              <a:spcAft>
                <a:spcPts val="0"/>
              </a:spcAft>
              <a:buNone/>
            </a:pPr>
            <a:r>
              <a:rPr lang="en-US"/>
              <a:t>Precision: 0.78788</a:t>
            </a:r>
            <a:endParaRPr/>
          </a:p>
          <a:p>
            <a:pPr marL="0" lvl="0" indent="0" algn="l" rtl="0">
              <a:spcBef>
                <a:spcPts val="1000"/>
              </a:spcBef>
              <a:spcAft>
                <a:spcPts val="0"/>
              </a:spcAft>
              <a:buNone/>
            </a:pPr>
            <a:r>
              <a:rPr lang="en-US"/>
              <a:t>Recall: 0.62567</a:t>
            </a:r>
            <a:endParaRPr/>
          </a:p>
          <a:p>
            <a:pPr marL="0" lvl="0" indent="0" algn="l" rtl="0">
              <a:spcBef>
                <a:spcPts val="1000"/>
              </a:spcBef>
              <a:spcAft>
                <a:spcPts val="0"/>
              </a:spcAft>
              <a:buNone/>
            </a:pPr>
            <a:r>
              <a:rPr lang="en-US"/>
              <a:t>f1-measure: 0.69747</a:t>
            </a:r>
            <a:endParaRPr/>
          </a:p>
          <a:p>
            <a:pPr marL="0" lvl="0" indent="0" algn="l" rtl="0">
              <a:spcBef>
                <a:spcPts val="1000"/>
              </a:spcBef>
              <a:spcAft>
                <a:spcPts val="0"/>
              </a:spcAft>
              <a:buNone/>
            </a:pPr>
            <a:endParaRPr/>
          </a:p>
        </p:txBody>
      </p:sp>
      <p:sp>
        <p:nvSpPr>
          <p:cNvPr id="179" name="Google Shape;179;g10179dd8064_0_5"/>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10179dd8064_0_5"/>
          <p:cNvSpPr txBox="1">
            <a:spLocks noGrp="1"/>
          </p:cNvSpPr>
          <p:nvPr>
            <p:ph type="title"/>
          </p:nvPr>
        </p:nvSpPr>
        <p:spPr>
          <a:xfrm>
            <a:off x="838200" y="4603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a:buNone/>
            </a:pPr>
            <a:r>
              <a:rPr lang="en-US" sz="3500" b="1">
                <a:solidFill>
                  <a:schemeClr val="accent2"/>
                </a:solidFill>
              </a:rPr>
              <a:t>Models - SVM</a:t>
            </a:r>
            <a:endParaRPr/>
          </a:p>
        </p:txBody>
      </p:sp>
      <p:sp>
        <p:nvSpPr>
          <p:cNvPr id="181" name="Google Shape;181;g10179dd8064_0_5"/>
          <p:cNvSpPr txBox="1">
            <a:spLocks noGrp="1"/>
          </p:cNvSpPr>
          <p:nvPr>
            <p:ph type="body" idx="1"/>
          </p:nvPr>
        </p:nvSpPr>
        <p:spPr>
          <a:xfrm>
            <a:off x="6493425" y="1825625"/>
            <a:ext cx="49110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2400"/>
              </a:spcBef>
              <a:spcAft>
                <a:spcPts val="0"/>
              </a:spcAft>
              <a:buClr>
                <a:schemeClr val="dk1"/>
              </a:buClr>
              <a:buSzPts val="1100"/>
              <a:buFont typeface="Arial"/>
              <a:buNone/>
            </a:pPr>
            <a:r>
              <a:rPr lang="en-US" sz="2300" b="1">
                <a:latin typeface="Arial"/>
                <a:ea typeface="Arial"/>
                <a:cs typeface="Arial"/>
                <a:sym typeface="Arial"/>
              </a:rPr>
              <a:t>SVM Model with Cross Validation</a:t>
            </a:r>
            <a:endParaRPr sz="2300" b="1">
              <a:latin typeface="Arial"/>
              <a:ea typeface="Arial"/>
              <a:cs typeface="Arial"/>
              <a:sym typeface="Arial"/>
            </a:endParaRPr>
          </a:p>
          <a:p>
            <a:pPr marL="0" lvl="0" indent="0" algn="l" rtl="0">
              <a:spcBef>
                <a:spcPts val="1000"/>
              </a:spcBef>
              <a:spcAft>
                <a:spcPts val="0"/>
              </a:spcAft>
              <a:buNone/>
            </a:pPr>
            <a:br>
              <a:rPr lang="en-US"/>
            </a:br>
            <a:endParaRPr/>
          </a:p>
          <a:p>
            <a:pPr marL="0" lvl="0" indent="0" algn="l" rtl="0">
              <a:spcBef>
                <a:spcPts val="1000"/>
              </a:spcBef>
              <a:spcAft>
                <a:spcPts val="0"/>
              </a:spcAft>
              <a:buNone/>
            </a:pPr>
            <a:r>
              <a:rPr lang="en-US"/>
              <a:t>Mean accuracy: 0.79759</a:t>
            </a:r>
            <a:endParaRPr/>
          </a:p>
          <a:p>
            <a:pPr marL="0" lvl="0" indent="0" algn="l" rtl="0">
              <a:spcBef>
                <a:spcPts val="1000"/>
              </a:spcBef>
              <a:spcAft>
                <a:spcPts val="0"/>
              </a:spcAft>
              <a:buNone/>
            </a:pPr>
            <a:r>
              <a:rPr lang="en-US"/>
              <a:t>Mean precision: 0.79383</a:t>
            </a:r>
            <a:endParaRPr/>
          </a:p>
          <a:p>
            <a:pPr marL="0" lvl="0" indent="0" algn="l" rtl="0">
              <a:spcBef>
                <a:spcPts val="1000"/>
              </a:spcBef>
              <a:spcAft>
                <a:spcPts val="0"/>
              </a:spcAft>
              <a:buNone/>
            </a:pPr>
            <a:r>
              <a:rPr lang="en-US"/>
              <a:t>Mean recall: 0.63152</a:t>
            </a:r>
            <a:endParaRPr/>
          </a:p>
          <a:p>
            <a:pPr marL="0" lvl="0" indent="0" algn="l" rtl="0">
              <a:spcBef>
                <a:spcPts val="1000"/>
              </a:spcBef>
              <a:spcAft>
                <a:spcPts val="0"/>
              </a:spcAft>
              <a:buNone/>
            </a:pPr>
            <a:r>
              <a:rPr lang="en-US"/>
              <a:t>Mean f1-measure: 0.69976</a:t>
            </a:r>
            <a:endParaRPr/>
          </a:p>
          <a:p>
            <a:pPr marL="0" lvl="0" indent="0" algn="l" rtl="0">
              <a:spcBef>
                <a:spcPts val="10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0179dd8064_0_19"/>
          <p:cNvSpPr txBox="1">
            <a:spLocks noGrp="1"/>
          </p:cNvSpPr>
          <p:nvPr>
            <p:ph type="title"/>
          </p:nvPr>
        </p:nvSpPr>
        <p:spPr>
          <a:xfrm>
            <a:off x="755975" y="381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6600"/>
                </a:solidFill>
              </a:rPr>
              <a:t>EDA - AGE - TO EDIT!</a:t>
            </a:r>
            <a:endParaRPr b="1">
              <a:solidFill>
                <a:srgbClr val="FF6600"/>
              </a:solidFill>
            </a:endParaRPr>
          </a:p>
        </p:txBody>
      </p:sp>
      <p:sp>
        <p:nvSpPr>
          <p:cNvPr id="187" name="Google Shape;187;g10179dd8064_0_19"/>
          <p:cNvSpPr txBox="1">
            <a:spLocks noGrp="1"/>
          </p:cNvSpPr>
          <p:nvPr>
            <p:ph type="body" idx="1"/>
          </p:nvPr>
        </p:nvSpPr>
        <p:spPr>
          <a:xfrm>
            <a:off x="907975" y="1825625"/>
            <a:ext cx="49110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2400"/>
              </a:spcBef>
              <a:spcAft>
                <a:spcPts val="0"/>
              </a:spcAft>
              <a:buNone/>
            </a:pPr>
            <a:r>
              <a:rPr lang="en-US" sz="2300" b="1">
                <a:latin typeface="Arial"/>
                <a:ea typeface="Arial"/>
                <a:cs typeface="Arial"/>
                <a:sym typeface="Arial"/>
              </a:rPr>
              <a:t>Random Forest with Holdout</a:t>
            </a:r>
            <a:endParaRPr sz="2300" b="1">
              <a:latin typeface="Arial"/>
              <a:ea typeface="Arial"/>
              <a:cs typeface="Arial"/>
              <a:sym typeface="Arial"/>
            </a:endParaRPr>
          </a:p>
          <a:p>
            <a:pPr marL="0" lvl="0" indent="0" algn="l" rtl="0">
              <a:spcBef>
                <a:spcPts val="1000"/>
              </a:spcBef>
              <a:spcAft>
                <a:spcPts val="0"/>
              </a:spcAft>
              <a:buNone/>
            </a:pPr>
            <a:br>
              <a:rPr lang="en-US"/>
            </a:br>
            <a:endParaRPr/>
          </a:p>
          <a:p>
            <a:pPr marL="0" lvl="0" indent="0" algn="l" rtl="0">
              <a:spcBef>
                <a:spcPts val="1000"/>
              </a:spcBef>
              <a:spcAft>
                <a:spcPts val="0"/>
              </a:spcAft>
              <a:buNone/>
            </a:pPr>
            <a:r>
              <a:rPr lang="en-US"/>
              <a:t>Accuracy: 0.80447</a:t>
            </a:r>
            <a:endParaRPr/>
          </a:p>
          <a:p>
            <a:pPr marL="0" lvl="0" indent="0" algn="l" rtl="0">
              <a:spcBef>
                <a:spcPts val="1000"/>
              </a:spcBef>
              <a:spcAft>
                <a:spcPts val="0"/>
              </a:spcAft>
              <a:buNone/>
            </a:pPr>
            <a:r>
              <a:rPr lang="en-US"/>
              <a:t>Precision: 0.75516</a:t>
            </a:r>
            <a:endParaRPr/>
          </a:p>
          <a:p>
            <a:pPr marL="0" lvl="0" indent="0" algn="l" rtl="0">
              <a:spcBef>
                <a:spcPts val="1000"/>
              </a:spcBef>
              <a:spcAft>
                <a:spcPts val="0"/>
              </a:spcAft>
              <a:buNone/>
            </a:pPr>
            <a:r>
              <a:rPr lang="en-US"/>
              <a:t>Recall: 0.68449</a:t>
            </a:r>
            <a:endParaRPr/>
          </a:p>
          <a:p>
            <a:pPr marL="0" lvl="0" indent="0" algn="l" rtl="0">
              <a:spcBef>
                <a:spcPts val="1000"/>
              </a:spcBef>
              <a:spcAft>
                <a:spcPts val="0"/>
              </a:spcAft>
              <a:buNone/>
            </a:pPr>
            <a:r>
              <a:rPr lang="en-US"/>
              <a:t>f1-measure: 0.71809</a:t>
            </a:r>
            <a:endParaRPr/>
          </a:p>
        </p:txBody>
      </p:sp>
      <p:sp>
        <p:nvSpPr>
          <p:cNvPr id="188" name="Google Shape;188;g10179dd8064_0_19"/>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9" name="Google Shape;189;g10179dd8064_0_19"/>
          <p:cNvSpPr txBox="1">
            <a:spLocks noGrp="1"/>
          </p:cNvSpPr>
          <p:nvPr>
            <p:ph type="title"/>
          </p:nvPr>
        </p:nvSpPr>
        <p:spPr>
          <a:xfrm>
            <a:off x="838200" y="4603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a:buNone/>
            </a:pPr>
            <a:r>
              <a:rPr lang="en-US" sz="3500" b="1">
                <a:solidFill>
                  <a:schemeClr val="accent2"/>
                </a:solidFill>
              </a:rPr>
              <a:t>Models - Random Forest</a:t>
            </a:r>
            <a:endParaRPr/>
          </a:p>
        </p:txBody>
      </p:sp>
      <p:sp>
        <p:nvSpPr>
          <p:cNvPr id="190" name="Google Shape;190;g10179dd8064_0_19"/>
          <p:cNvSpPr txBox="1">
            <a:spLocks noGrp="1"/>
          </p:cNvSpPr>
          <p:nvPr>
            <p:ph type="body" idx="1"/>
          </p:nvPr>
        </p:nvSpPr>
        <p:spPr>
          <a:xfrm>
            <a:off x="6493425" y="1825625"/>
            <a:ext cx="49110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2400"/>
              </a:spcBef>
              <a:spcAft>
                <a:spcPts val="0"/>
              </a:spcAft>
              <a:buNone/>
            </a:pPr>
            <a:r>
              <a:rPr lang="en-US" sz="2300" b="1">
                <a:latin typeface="Arial"/>
                <a:ea typeface="Arial"/>
                <a:cs typeface="Arial"/>
                <a:sym typeface="Arial"/>
              </a:rPr>
              <a:t>Random Forest with Cross Validation</a:t>
            </a:r>
            <a:br>
              <a:rPr lang="en-US"/>
            </a:br>
            <a:endParaRPr/>
          </a:p>
          <a:p>
            <a:pPr marL="0" lvl="0" indent="0" algn="l" rtl="0">
              <a:spcBef>
                <a:spcPts val="1000"/>
              </a:spcBef>
              <a:spcAft>
                <a:spcPts val="0"/>
              </a:spcAft>
              <a:buNone/>
            </a:pPr>
            <a:r>
              <a:rPr lang="en-US"/>
              <a:t>Mean accuracy: 0.80401</a:t>
            </a:r>
            <a:endParaRPr/>
          </a:p>
          <a:p>
            <a:pPr marL="0" lvl="0" indent="0" algn="l" rtl="0">
              <a:spcBef>
                <a:spcPts val="1000"/>
              </a:spcBef>
              <a:spcAft>
                <a:spcPts val="0"/>
              </a:spcAft>
              <a:buNone/>
            </a:pPr>
            <a:r>
              <a:rPr lang="en-US"/>
              <a:t>Mean precision: 0.77623</a:t>
            </a:r>
            <a:endParaRPr/>
          </a:p>
          <a:p>
            <a:pPr marL="0" lvl="0" indent="0" algn="l" rtl="0">
              <a:spcBef>
                <a:spcPts val="1000"/>
              </a:spcBef>
              <a:spcAft>
                <a:spcPts val="0"/>
              </a:spcAft>
              <a:buNone/>
            </a:pPr>
            <a:r>
              <a:rPr lang="en-US"/>
              <a:t>Mean recall: 0.65557</a:t>
            </a:r>
            <a:endParaRPr/>
          </a:p>
          <a:p>
            <a:pPr marL="0" lvl="0" indent="0" algn="l" rtl="0">
              <a:spcBef>
                <a:spcPts val="1000"/>
              </a:spcBef>
              <a:spcAft>
                <a:spcPts val="0"/>
              </a:spcAft>
              <a:buClr>
                <a:schemeClr val="dk1"/>
              </a:buClr>
              <a:buSzPts val="1100"/>
              <a:buFont typeface="Arial"/>
              <a:buNone/>
            </a:pPr>
            <a:r>
              <a:rPr lang="en-US"/>
              <a:t>Mean f1-measure: 0.70859</a:t>
            </a:r>
            <a:endParaRPr/>
          </a:p>
          <a:p>
            <a:pPr marL="0" lvl="0" indent="0" algn="l" rtl="0">
              <a:spcBef>
                <a:spcPts val="10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10179dd8064_0_31"/>
          <p:cNvSpPr txBox="1">
            <a:spLocks noGrp="1"/>
          </p:cNvSpPr>
          <p:nvPr>
            <p:ph type="title"/>
          </p:nvPr>
        </p:nvSpPr>
        <p:spPr>
          <a:xfrm>
            <a:off x="755975" y="381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6600"/>
                </a:solidFill>
              </a:rPr>
              <a:t>EDA - AGE - TO EDIT!</a:t>
            </a:r>
            <a:endParaRPr b="1">
              <a:solidFill>
                <a:srgbClr val="FF6600"/>
              </a:solidFill>
            </a:endParaRPr>
          </a:p>
        </p:txBody>
      </p:sp>
      <p:sp>
        <p:nvSpPr>
          <p:cNvPr id="196" name="Google Shape;196;g10179dd8064_0_31"/>
          <p:cNvSpPr txBox="1">
            <a:spLocks noGrp="1"/>
          </p:cNvSpPr>
          <p:nvPr>
            <p:ph type="body" idx="1"/>
          </p:nvPr>
        </p:nvSpPr>
        <p:spPr>
          <a:xfrm>
            <a:off x="838200" y="1825625"/>
            <a:ext cx="49110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2400"/>
              </a:spcBef>
              <a:spcAft>
                <a:spcPts val="0"/>
              </a:spcAft>
              <a:buNone/>
            </a:pPr>
            <a:r>
              <a:rPr lang="en-US" sz="2300" b="1">
                <a:latin typeface="Arial"/>
                <a:ea typeface="Arial"/>
                <a:cs typeface="Arial"/>
                <a:sym typeface="Arial"/>
              </a:rPr>
              <a:t>Gradient Boosting Model with Holdout</a:t>
            </a:r>
            <a:endParaRPr sz="2300" b="1">
              <a:latin typeface="Arial"/>
              <a:ea typeface="Arial"/>
              <a:cs typeface="Arial"/>
              <a:sym typeface="Arial"/>
            </a:endParaRPr>
          </a:p>
          <a:p>
            <a:pPr marL="0" lvl="0" indent="0" algn="l" rtl="0">
              <a:spcBef>
                <a:spcPts val="1000"/>
              </a:spcBef>
              <a:spcAft>
                <a:spcPts val="0"/>
              </a:spcAft>
              <a:buNone/>
            </a:pPr>
            <a:br>
              <a:rPr lang="en-US"/>
            </a:br>
            <a:r>
              <a:rPr lang="en-US"/>
              <a:t>Accuracy: 0.80837</a:t>
            </a:r>
            <a:endParaRPr/>
          </a:p>
          <a:p>
            <a:pPr marL="0" lvl="0" indent="0" algn="l" rtl="0">
              <a:spcBef>
                <a:spcPts val="1000"/>
              </a:spcBef>
              <a:spcAft>
                <a:spcPts val="0"/>
              </a:spcAft>
              <a:buNone/>
            </a:pPr>
            <a:r>
              <a:rPr lang="en-US"/>
              <a:t>Precision: 0.74652</a:t>
            </a:r>
            <a:endParaRPr/>
          </a:p>
          <a:p>
            <a:pPr marL="0" lvl="0" indent="0" algn="l" rtl="0">
              <a:spcBef>
                <a:spcPts val="1000"/>
              </a:spcBef>
              <a:spcAft>
                <a:spcPts val="0"/>
              </a:spcAft>
              <a:buNone/>
            </a:pPr>
            <a:r>
              <a:rPr lang="en-US"/>
              <a:t>Recall: 0.71658</a:t>
            </a:r>
            <a:endParaRPr/>
          </a:p>
          <a:p>
            <a:pPr marL="0" lvl="0" indent="0" algn="l" rtl="0">
              <a:spcBef>
                <a:spcPts val="1000"/>
              </a:spcBef>
              <a:spcAft>
                <a:spcPts val="0"/>
              </a:spcAft>
              <a:buNone/>
            </a:pPr>
            <a:r>
              <a:rPr lang="en-US"/>
              <a:t>f1-measure: 0.73124</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
        <p:nvSpPr>
          <p:cNvPr id="197" name="Google Shape;197;g10179dd8064_0_31"/>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g10179dd8064_0_31"/>
          <p:cNvSpPr txBox="1">
            <a:spLocks noGrp="1"/>
          </p:cNvSpPr>
          <p:nvPr>
            <p:ph type="title"/>
          </p:nvPr>
        </p:nvSpPr>
        <p:spPr>
          <a:xfrm>
            <a:off x="838200" y="4603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a:buNone/>
            </a:pPr>
            <a:r>
              <a:rPr lang="en-US" sz="3500" b="1">
                <a:solidFill>
                  <a:schemeClr val="accent2"/>
                </a:solidFill>
              </a:rPr>
              <a:t>Models - Gradient Boosting</a:t>
            </a:r>
            <a:endParaRPr/>
          </a:p>
        </p:txBody>
      </p:sp>
      <p:sp>
        <p:nvSpPr>
          <p:cNvPr id="199" name="Google Shape;199;g10179dd8064_0_31"/>
          <p:cNvSpPr txBox="1">
            <a:spLocks noGrp="1"/>
          </p:cNvSpPr>
          <p:nvPr>
            <p:ph type="body" idx="1"/>
          </p:nvPr>
        </p:nvSpPr>
        <p:spPr>
          <a:xfrm>
            <a:off x="6563200" y="1825625"/>
            <a:ext cx="49110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2400"/>
              </a:spcBef>
              <a:spcAft>
                <a:spcPts val="0"/>
              </a:spcAft>
              <a:buNone/>
            </a:pPr>
            <a:r>
              <a:rPr lang="en-US" sz="2300" b="1">
                <a:latin typeface="Arial"/>
                <a:ea typeface="Arial"/>
                <a:cs typeface="Arial"/>
                <a:sym typeface="Arial"/>
              </a:rPr>
              <a:t>Gradient Boosting Model with Cross Validation</a:t>
            </a:r>
            <a:endParaRPr/>
          </a:p>
          <a:p>
            <a:pPr marL="0" lvl="0" indent="0" algn="l" rtl="0">
              <a:spcBef>
                <a:spcPts val="1000"/>
              </a:spcBef>
              <a:spcAft>
                <a:spcPts val="0"/>
              </a:spcAft>
              <a:buNone/>
            </a:pPr>
            <a:endParaRPr/>
          </a:p>
          <a:p>
            <a:pPr marL="0" lvl="0" indent="0" algn="l" rtl="0">
              <a:spcBef>
                <a:spcPts val="1000"/>
              </a:spcBef>
              <a:spcAft>
                <a:spcPts val="0"/>
              </a:spcAft>
              <a:buNone/>
            </a:pPr>
            <a:r>
              <a:rPr lang="en-US"/>
              <a:t>Mean accuracy: 0.79613</a:t>
            </a:r>
            <a:endParaRPr/>
          </a:p>
          <a:p>
            <a:pPr marL="0" lvl="0" indent="0" algn="l" rtl="0">
              <a:spcBef>
                <a:spcPts val="1000"/>
              </a:spcBef>
              <a:spcAft>
                <a:spcPts val="0"/>
              </a:spcAft>
              <a:buNone/>
            </a:pPr>
            <a:r>
              <a:rPr lang="en-US"/>
              <a:t>Mean precision: 0.75838</a:t>
            </a:r>
            <a:endParaRPr/>
          </a:p>
          <a:p>
            <a:pPr marL="0" lvl="0" indent="0" algn="l" rtl="0">
              <a:spcBef>
                <a:spcPts val="1000"/>
              </a:spcBef>
              <a:spcAft>
                <a:spcPts val="0"/>
              </a:spcAft>
              <a:buNone/>
            </a:pPr>
            <a:r>
              <a:rPr lang="en-US"/>
              <a:t>Mean recall: 0.68738</a:t>
            </a:r>
            <a:endParaRPr/>
          </a:p>
          <a:p>
            <a:pPr marL="0" lvl="0" indent="0" algn="l" rtl="0">
              <a:spcBef>
                <a:spcPts val="1000"/>
              </a:spcBef>
              <a:spcAft>
                <a:spcPts val="0"/>
              </a:spcAft>
              <a:buNone/>
            </a:pPr>
            <a:r>
              <a:rPr lang="en-US"/>
              <a:t>Mean f1-measure: 0.71719</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10179dd8064_0_43"/>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g10179dd8064_0_43"/>
          <p:cNvSpPr txBox="1">
            <a:spLocks noGrp="1"/>
          </p:cNvSpPr>
          <p:nvPr>
            <p:ph type="title"/>
          </p:nvPr>
        </p:nvSpPr>
        <p:spPr>
          <a:xfrm>
            <a:off x="838200" y="4603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a:buNone/>
            </a:pPr>
            <a:r>
              <a:rPr lang="en-US" sz="3500" b="1">
                <a:solidFill>
                  <a:schemeClr val="accent2"/>
                </a:solidFill>
              </a:rPr>
              <a:t>Models - Recommendation</a:t>
            </a:r>
            <a:endParaRPr/>
          </a:p>
        </p:txBody>
      </p:sp>
      <p:sp>
        <p:nvSpPr>
          <p:cNvPr id="206" name="Google Shape;206;g10179dd8064_0_43"/>
          <p:cNvSpPr txBox="1"/>
          <p:nvPr/>
        </p:nvSpPr>
        <p:spPr>
          <a:xfrm>
            <a:off x="492775" y="1847975"/>
            <a:ext cx="10515600" cy="347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a:latin typeface="Calibri"/>
                <a:ea typeface="Calibri"/>
                <a:cs typeface="Calibri"/>
                <a:sym typeface="Calibri"/>
              </a:rPr>
              <a:t>Conclusion:</a:t>
            </a:r>
            <a:endParaRPr sz="2500">
              <a:latin typeface="Calibri"/>
              <a:ea typeface="Calibri"/>
              <a:cs typeface="Calibri"/>
              <a:sym typeface="Calibri"/>
            </a:endParaRPr>
          </a:p>
          <a:p>
            <a:pPr marL="0" lvl="0" indent="0" algn="l" rtl="0">
              <a:spcBef>
                <a:spcPts val="0"/>
              </a:spcBef>
              <a:spcAft>
                <a:spcPts val="0"/>
              </a:spcAft>
              <a:buNone/>
            </a:pPr>
            <a:endParaRPr sz="250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500">
                <a:latin typeface="Calibri"/>
                <a:ea typeface="Calibri"/>
                <a:cs typeface="Calibri"/>
                <a:sym typeface="Calibri"/>
              </a:rPr>
              <a:t>All models performed similarly on the dataset.</a:t>
            </a:r>
            <a:endParaRPr sz="2500">
              <a:latin typeface="Calibri"/>
              <a:ea typeface="Calibri"/>
              <a:cs typeface="Calibri"/>
              <a:sym typeface="Calibri"/>
            </a:endParaRPr>
          </a:p>
          <a:p>
            <a:pPr marL="457200" lvl="0" indent="0" algn="l" rtl="0">
              <a:spcBef>
                <a:spcPts val="0"/>
              </a:spcBef>
              <a:spcAft>
                <a:spcPts val="0"/>
              </a:spcAft>
              <a:buNone/>
            </a:pPr>
            <a:endParaRPr sz="2500">
              <a:latin typeface="Calibri"/>
              <a:ea typeface="Calibri"/>
              <a:cs typeface="Calibri"/>
              <a:sym typeface="Calibri"/>
            </a:endParaRPr>
          </a:p>
          <a:p>
            <a:pPr marL="457200" lvl="0" indent="0" algn="l" rtl="0">
              <a:spcBef>
                <a:spcPts val="0"/>
              </a:spcBef>
              <a:spcAft>
                <a:spcPts val="0"/>
              </a:spcAft>
              <a:buNone/>
            </a:pPr>
            <a:endParaRPr sz="2500">
              <a:latin typeface="Calibri"/>
              <a:ea typeface="Calibri"/>
              <a:cs typeface="Calibri"/>
              <a:sym typeface="Calibri"/>
            </a:endParaRPr>
          </a:p>
          <a:p>
            <a:pPr marL="0" lvl="0" indent="0" algn="l" rtl="0">
              <a:spcBef>
                <a:spcPts val="0"/>
              </a:spcBef>
              <a:spcAft>
                <a:spcPts val="0"/>
              </a:spcAft>
              <a:buNone/>
            </a:pPr>
            <a:r>
              <a:rPr lang="en-US" sz="2500">
                <a:latin typeface="Calibri"/>
                <a:ea typeface="Calibri"/>
                <a:cs typeface="Calibri"/>
                <a:sym typeface="Calibri"/>
              </a:rPr>
              <a:t>Recommendation</a:t>
            </a:r>
            <a:endParaRPr sz="2500">
              <a:latin typeface="Calibri"/>
              <a:ea typeface="Calibri"/>
              <a:cs typeface="Calibri"/>
              <a:sym typeface="Calibri"/>
            </a:endParaRPr>
          </a:p>
          <a:p>
            <a:pPr marL="0" lvl="0" indent="0" algn="l" rtl="0">
              <a:spcBef>
                <a:spcPts val="0"/>
              </a:spcBef>
              <a:spcAft>
                <a:spcPts val="0"/>
              </a:spcAft>
              <a:buNone/>
            </a:pPr>
            <a:endParaRPr sz="250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500">
                <a:latin typeface="Calibri"/>
                <a:ea typeface="Calibri"/>
                <a:cs typeface="Calibri"/>
                <a:sym typeface="Calibri"/>
              </a:rPr>
              <a:t>The group recommends the Gradient Boosting model</a:t>
            </a:r>
            <a:endParaRPr sz="25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body" idx="1"/>
          </p:nvPr>
        </p:nvSpPr>
        <p:spPr>
          <a:xfrm>
            <a:off x="762000" y="1605075"/>
            <a:ext cx="10515600" cy="5009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dirty="0">
                <a:solidFill>
                  <a:schemeClr val="accent2"/>
                </a:solidFill>
              </a:rPr>
              <a:t>Group Name:</a:t>
            </a:r>
            <a:r>
              <a:rPr lang="en-US" sz="1800" dirty="0"/>
              <a:t> Ignotus</a:t>
            </a:r>
            <a:endParaRPr sz="1800" dirty="0"/>
          </a:p>
          <a:p>
            <a:pPr marL="228600" lvl="0" indent="0" algn="l" rtl="0">
              <a:lnSpc>
                <a:spcPct val="90000"/>
              </a:lnSpc>
              <a:spcBef>
                <a:spcPts val="0"/>
              </a:spcBef>
              <a:spcAft>
                <a:spcPts val="0"/>
              </a:spcAft>
              <a:buNone/>
            </a:pPr>
            <a:endParaRPr sz="1800" dirty="0"/>
          </a:p>
          <a:p>
            <a:pPr marL="228600" lvl="0" indent="-228600" algn="l" rtl="0">
              <a:lnSpc>
                <a:spcPct val="90000"/>
              </a:lnSpc>
              <a:spcBef>
                <a:spcPts val="0"/>
              </a:spcBef>
              <a:spcAft>
                <a:spcPts val="0"/>
              </a:spcAft>
              <a:buClr>
                <a:schemeClr val="dk1"/>
              </a:buClr>
              <a:buSzPts val="1800"/>
              <a:buChar char="•"/>
            </a:pPr>
            <a:r>
              <a:rPr lang="en-US" sz="1800" dirty="0">
                <a:solidFill>
                  <a:schemeClr val="accent2"/>
                </a:solidFill>
              </a:rPr>
              <a:t>Problem Description: </a:t>
            </a:r>
            <a:endParaRPr sz="1800" dirty="0">
              <a:solidFill>
                <a:schemeClr val="accent2"/>
              </a:solidFill>
            </a:endParaRPr>
          </a:p>
          <a:p>
            <a:pPr marL="685800" lvl="1" indent="-228600" algn="l" rtl="0">
              <a:lnSpc>
                <a:spcPct val="90000"/>
              </a:lnSpc>
              <a:spcBef>
                <a:spcPts val="0"/>
              </a:spcBef>
              <a:spcAft>
                <a:spcPts val="0"/>
              </a:spcAft>
              <a:buClr>
                <a:schemeClr val="dk1"/>
              </a:buClr>
              <a:buSzPts val="1800"/>
              <a:buChar char="•"/>
            </a:pPr>
            <a:r>
              <a:rPr lang="en-US" sz="1800" dirty="0"/>
              <a:t>One of the challenge for all Pharmaceutical companies is to understand the persistency of drug as per the physician prescription. To solve this problem ABC pharma company approached an analytics company to automate this process of identification. </a:t>
            </a:r>
            <a:endParaRPr sz="1800" dirty="0"/>
          </a:p>
          <a:p>
            <a:pPr marL="228600" lvl="0" indent="-228600" algn="l" rtl="0">
              <a:lnSpc>
                <a:spcPct val="90000"/>
              </a:lnSpc>
              <a:spcBef>
                <a:spcPts val="1000"/>
              </a:spcBef>
              <a:spcAft>
                <a:spcPts val="0"/>
              </a:spcAft>
              <a:buClr>
                <a:schemeClr val="dk1"/>
              </a:buClr>
              <a:buSzPts val="1800"/>
              <a:buChar char="•"/>
            </a:pPr>
            <a:r>
              <a:rPr lang="en-US" sz="1800" dirty="0">
                <a:solidFill>
                  <a:schemeClr val="accent2"/>
                </a:solidFill>
              </a:rPr>
              <a:t>Objective:</a:t>
            </a:r>
            <a:endParaRPr sz="1800" dirty="0"/>
          </a:p>
          <a:p>
            <a:pPr marL="685800" lvl="1" indent="-228600" algn="l" rtl="0">
              <a:lnSpc>
                <a:spcPct val="90000"/>
              </a:lnSpc>
              <a:spcBef>
                <a:spcPts val="1000"/>
              </a:spcBef>
              <a:spcAft>
                <a:spcPts val="0"/>
              </a:spcAft>
              <a:buClr>
                <a:schemeClr val="dk1"/>
              </a:buClr>
              <a:buSzPts val="1800"/>
              <a:buChar char="•"/>
            </a:pPr>
            <a:r>
              <a:rPr lang="en-US" sz="1800" dirty="0"/>
              <a:t>Build a ML model that will gather insights on the factors that are impacting the persistency</a:t>
            </a:r>
            <a:endParaRPr sz="1800" dirty="0"/>
          </a:p>
          <a:p>
            <a:pPr marL="228600" lvl="0" indent="-228600" algn="l" rtl="0">
              <a:lnSpc>
                <a:spcPct val="90000"/>
              </a:lnSpc>
              <a:spcBef>
                <a:spcPts val="1000"/>
              </a:spcBef>
              <a:spcAft>
                <a:spcPts val="0"/>
              </a:spcAft>
              <a:buSzPts val="1800"/>
              <a:buChar char="•"/>
            </a:pPr>
            <a:r>
              <a:rPr lang="en-US" sz="1800" dirty="0">
                <a:solidFill>
                  <a:schemeClr val="accent2"/>
                </a:solidFill>
              </a:rPr>
              <a:t>Team Members:	 </a:t>
            </a:r>
            <a:r>
              <a:rPr lang="en-US" sz="1800" dirty="0"/>
              <a:t>	 	 	</a:t>
            </a:r>
            <a:endParaRPr sz="1800" dirty="0"/>
          </a:p>
          <a:p>
            <a:pPr marL="685800" lvl="1" indent="-228600" algn="l" rtl="0">
              <a:lnSpc>
                <a:spcPct val="150000"/>
              </a:lnSpc>
              <a:spcBef>
                <a:spcPts val="0"/>
              </a:spcBef>
              <a:spcAft>
                <a:spcPts val="0"/>
              </a:spcAft>
              <a:buSzPts val="1800"/>
              <a:buChar char="•"/>
            </a:pPr>
            <a:r>
              <a:rPr lang="en-US" sz="1800" dirty="0"/>
              <a:t> Corey Hamren, hamhams86@gmail.com, USA, Self-Taught, Data Science</a:t>
            </a:r>
            <a:endParaRPr sz="1800" dirty="0"/>
          </a:p>
          <a:p>
            <a:pPr marL="685800" lvl="1" indent="-228600" algn="l" rtl="0">
              <a:lnSpc>
                <a:spcPct val="150000"/>
              </a:lnSpc>
              <a:spcBef>
                <a:spcPts val="0"/>
              </a:spcBef>
              <a:spcAft>
                <a:spcPts val="0"/>
              </a:spcAft>
              <a:buSzPts val="1800"/>
              <a:buChar char="•"/>
            </a:pPr>
            <a:r>
              <a:rPr lang="en-US" sz="1800" dirty="0"/>
              <a:t> Motamen MohammedAhmed, Motamen.salih@hotmail.com, UAE, Zayed University, Data Science</a:t>
            </a:r>
            <a:endParaRPr sz="1800" dirty="0"/>
          </a:p>
          <a:p>
            <a:pPr marL="685800" lvl="1" indent="-228600" algn="l" rtl="0">
              <a:lnSpc>
                <a:spcPct val="150000"/>
              </a:lnSpc>
              <a:spcBef>
                <a:spcPts val="0"/>
              </a:spcBef>
              <a:spcAft>
                <a:spcPts val="0"/>
              </a:spcAft>
              <a:buSzPts val="1800"/>
              <a:buChar char="•"/>
            </a:pPr>
            <a:r>
              <a:rPr lang="en-US" sz="1800" dirty="0"/>
              <a:t> Francis Kim, fkim39@gmail.com, Fkim39@gmail.com, USA, University of Maryland, Data Science</a:t>
            </a:r>
            <a:endParaRPr sz="1800" dirty="0"/>
          </a:p>
          <a:p>
            <a:pPr marL="685800" lvl="1" indent="-228600" algn="l" rtl="0">
              <a:lnSpc>
                <a:spcPct val="150000"/>
              </a:lnSpc>
              <a:spcBef>
                <a:spcPts val="0"/>
              </a:spcBef>
              <a:spcAft>
                <a:spcPts val="0"/>
              </a:spcAft>
              <a:buSzPts val="1800"/>
              <a:buChar char="•"/>
            </a:pPr>
            <a:r>
              <a:rPr lang="en-US" sz="1800" dirty="0"/>
              <a:t> Inna Soltsman-Groysman, innasol90@gmail.com, USA, Data Science</a:t>
            </a:r>
            <a:endParaRPr sz="1800" dirty="0"/>
          </a:p>
        </p:txBody>
      </p:sp>
      <p:sp>
        <p:nvSpPr>
          <p:cNvPr id="91" name="Google Shape;91;p2"/>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
          <p:cNvSpPr txBox="1">
            <a:spLocks noGrp="1"/>
          </p:cNvSpPr>
          <p:nvPr>
            <p:ph type="title"/>
          </p:nvPr>
        </p:nvSpPr>
        <p:spPr>
          <a:xfrm>
            <a:off x="838200" y="4603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a:buNone/>
            </a:pPr>
            <a:r>
              <a:rPr lang="en-US" sz="3500" b="1">
                <a:solidFill>
                  <a:schemeClr val="accent2"/>
                </a:solidFill>
                <a:latin typeface="Calibri"/>
                <a:ea typeface="Calibri"/>
                <a:cs typeface="Calibri"/>
                <a:sym typeface="Calibri"/>
              </a:rPr>
              <a:t>Background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fd0bf814db_0_1"/>
          <p:cNvSpPr txBox="1">
            <a:spLocks noGrp="1"/>
          </p:cNvSpPr>
          <p:nvPr>
            <p:ph type="body" idx="1"/>
          </p:nvPr>
        </p:nvSpPr>
        <p:spPr>
          <a:xfrm>
            <a:off x="762000" y="1812608"/>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900" dirty="0">
                <a:solidFill>
                  <a:schemeClr val="accent2"/>
                </a:solidFill>
              </a:rPr>
              <a:t>Dataset Information:</a:t>
            </a:r>
          </a:p>
          <a:p>
            <a:pPr marL="685800" lvl="1" indent="-228600">
              <a:spcBef>
                <a:spcPts val="0"/>
              </a:spcBef>
              <a:buChar char="●"/>
            </a:pPr>
            <a:endParaRPr lang="en-US" sz="1400" dirty="0"/>
          </a:p>
          <a:p>
            <a:pPr marL="800100" lvl="1">
              <a:spcBef>
                <a:spcPts val="0"/>
              </a:spcBef>
              <a:buFont typeface="Courier New" panose="02070309020205020404" pitchFamily="49" charset="0"/>
              <a:buChar char="o"/>
            </a:pPr>
            <a:r>
              <a:rPr lang="en-US" sz="1900" dirty="0"/>
              <a:t>Number of datasets: 1</a:t>
            </a:r>
          </a:p>
          <a:p>
            <a:pPr marL="800100" lvl="1">
              <a:spcBef>
                <a:spcPts val="0"/>
              </a:spcBef>
              <a:buFont typeface="Courier New" panose="02070309020205020404" pitchFamily="49" charset="0"/>
              <a:buChar char="o"/>
            </a:pPr>
            <a:r>
              <a:rPr lang="en-US" sz="1900" dirty="0"/>
              <a:t>Number of rows: 3424</a:t>
            </a:r>
          </a:p>
          <a:p>
            <a:pPr marL="800100" lvl="1">
              <a:spcBef>
                <a:spcPts val="0"/>
              </a:spcBef>
              <a:buFont typeface="Courier New" panose="02070309020205020404" pitchFamily="49" charset="0"/>
              <a:buChar char="o"/>
            </a:pPr>
            <a:r>
              <a:rPr lang="en-US" sz="1900" dirty="0"/>
              <a:t>Number pf columns: 69</a:t>
            </a:r>
            <a:endParaRPr sz="2600" dirty="0"/>
          </a:p>
          <a:p>
            <a:pPr marL="228600" indent="-228600">
              <a:spcBef>
                <a:spcPts val="0"/>
              </a:spcBef>
              <a:buFont typeface="Arial"/>
              <a:buChar char="●"/>
            </a:pPr>
            <a:r>
              <a:rPr lang="en-US" sz="1900" dirty="0">
                <a:solidFill>
                  <a:schemeClr val="accent2"/>
                </a:solidFill>
              </a:rPr>
              <a:t>Approach:</a:t>
            </a:r>
            <a:endParaRPr sz="1900" dirty="0">
              <a:solidFill>
                <a:schemeClr val="accent2"/>
              </a:solidFill>
            </a:endParaRPr>
          </a:p>
          <a:p>
            <a:pPr marL="685800" lvl="1" indent="-228600" algn="l" rtl="0">
              <a:lnSpc>
                <a:spcPct val="150000"/>
              </a:lnSpc>
              <a:spcBef>
                <a:spcPts val="0"/>
              </a:spcBef>
              <a:spcAft>
                <a:spcPts val="0"/>
              </a:spcAft>
              <a:buSzPts val="1800"/>
              <a:buChar char="○"/>
            </a:pPr>
            <a:r>
              <a:rPr lang="en-US" sz="1800" dirty="0"/>
              <a:t>We used Excel’s duplicate identification feature to identify and remove duplicate addresses. </a:t>
            </a:r>
            <a:endParaRPr sz="1800" dirty="0"/>
          </a:p>
          <a:p>
            <a:pPr marL="685800" lvl="1" indent="-228600" algn="l" rtl="0">
              <a:lnSpc>
                <a:spcPct val="150000"/>
              </a:lnSpc>
              <a:spcBef>
                <a:spcPts val="0"/>
              </a:spcBef>
              <a:spcAft>
                <a:spcPts val="0"/>
              </a:spcAft>
              <a:buSzPts val="1800"/>
              <a:buChar char="○"/>
            </a:pPr>
            <a:r>
              <a:rPr lang="en-US" sz="1800" dirty="0"/>
              <a:t>We found the column value: “Unknown” to be useful and not the same of a null value. The reason being is that column value “Unknown” is an important count for analyzing the distribution count of data we do have Vs. the unknown values. </a:t>
            </a:r>
            <a:endParaRPr sz="1800" dirty="0"/>
          </a:p>
          <a:p>
            <a:pPr marL="685800" lvl="1" indent="-228600" algn="l" rtl="0">
              <a:lnSpc>
                <a:spcPct val="150000"/>
              </a:lnSpc>
              <a:spcBef>
                <a:spcPts val="0"/>
              </a:spcBef>
              <a:spcAft>
                <a:spcPts val="0"/>
              </a:spcAft>
              <a:buSzPts val="1800"/>
              <a:buChar char="○"/>
            </a:pPr>
            <a:r>
              <a:rPr lang="en-US" sz="1800" dirty="0"/>
              <a:t>Dataset cleaned through the lowering of column titles in Python.</a:t>
            </a:r>
            <a:endParaRPr sz="1800" dirty="0"/>
          </a:p>
          <a:p>
            <a:pPr marL="228600" lvl="0" indent="-228600">
              <a:lnSpc>
                <a:spcPct val="100000"/>
              </a:lnSpc>
              <a:spcBef>
                <a:spcPts val="0"/>
              </a:spcBef>
              <a:buFont typeface="Arial"/>
              <a:buChar char="●"/>
            </a:pPr>
            <a:r>
              <a:rPr lang="en-US" sz="1900" dirty="0">
                <a:solidFill>
                  <a:schemeClr val="accent2"/>
                </a:solidFill>
              </a:rPr>
              <a:t>GitHub Repository Link:</a:t>
            </a:r>
            <a:endParaRPr sz="1900" dirty="0">
              <a:solidFill>
                <a:schemeClr val="accent2"/>
              </a:solidFill>
            </a:endParaRPr>
          </a:p>
          <a:p>
            <a:pPr marL="685800" lvl="1" indent="-228600" algn="l" rtl="0">
              <a:lnSpc>
                <a:spcPct val="150000"/>
              </a:lnSpc>
              <a:spcBef>
                <a:spcPts val="0"/>
              </a:spcBef>
              <a:spcAft>
                <a:spcPts val="0"/>
              </a:spcAft>
              <a:buSzPts val="1800"/>
              <a:buChar char="○"/>
            </a:pPr>
            <a:r>
              <a:rPr lang="en-US" sz="1800" dirty="0">
                <a:hlinkClick r:id="rId3"/>
              </a:rPr>
              <a:t>https://github.com/TheHamhams/dg_group_project</a:t>
            </a:r>
            <a:endParaRPr lang="en-US" sz="1800" dirty="0"/>
          </a:p>
          <a:p>
            <a:pPr marL="457200" lvl="1" indent="0" algn="l" rtl="0">
              <a:lnSpc>
                <a:spcPct val="150000"/>
              </a:lnSpc>
              <a:spcBef>
                <a:spcPts val="0"/>
              </a:spcBef>
              <a:spcAft>
                <a:spcPts val="0"/>
              </a:spcAft>
              <a:buSzPts val="1800"/>
              <a:buNone/>
            </a:pPr>
            <a:endParaRPr sz="1800" dirty="0"/>
          </a:p>
        </p:txBody>
      </p:sp>
      <p:sp>
        <p:nvSpPr>
          <p:cNvPr id="98" name="Google Shape;98;gfd0bf814db_0_1"/>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gfd0bf814db_0_1"/>
          <p:cNvSpPr txBox="1">
            <a:spLocks noGrp="1"/>
          </p:cNvSpPr>
          <p:nvPr>
            <p:ph type="title"/>
          </p:nvPr>
        </p:nvSpPr>
        <p:spPr>
          <a:xfrm>
            <a:off x="838200" y="4603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a:buNone/>
            </a:pPr>
            <a:r>
              <a:rPr lang="en-US" sz="3500" b="1">
                <a:solidFill>
                  <a:schemeClr val="accent2"/>
                </a:solidFill>
              </a:rPr>
              <a:t>Data Exploration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f78332fe26_0_0"/>
          <p:cNvSpPr txBox="1">
            <a:spLocks noGrp="1"/>
          </p:cNvSpPr>
          <p:nvPr>
            <p:ph type="body" idx="1"/>
          </p:nvPr>
        </p:nvSpPr>
        <p:spPr>
          <a:xfrm>
            <a:off x="762000" y="1812600"/>
            <a:ext cx="355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dirty="0"/>
              <a:t>The vast majority of participants were Caucasian and Not Hispanic</a:t>
            </a:r>
            <a:endParaRPr sz="1800" dirty="0"/>
          </a:p>
          <a:p>
            <a:pPr marL="228600" lvl="0" indent="0" algn="l" rtl="0">
              <a:lnSpc>
                <a:spcPct val="90000"/>
              </a:lnSpc>
              <a:spcBef>
                <a:spcPts val="0"/>
              </a:spcBef>
              <a:spcAft>
                <a:spcPts val="0"/>
              </a:spcAft>
              <a:buNone/>
            </a:pPr>
            <a:endParaRPr sz="1800" dirty="0"/>
          </a:p>
          <a:p>
            <a:pPr marL="228600" lvl="0" indent="-228600" algn="l" rtl="0">
              <a:lnSpc>
                <a:spcPct val="90000"/>
              </a:lnSpc>
              <a:spcBef>
                <a:spcPts val="0"/>
              </a:spcBef>
              <a:spcAft>
                <a:spcPts val="0"/>
              </a:spcAft>
              <a:buClr>
                <a:schemeClr val="dk1"/>
              </a:buClr>
              <a:buSzPts val="1800"/>
              <a:buChar char="•"/>
            </a:pPr>
            <a:r>
              <a:rPr lang="en-US" sz="1800" dirty="0"/>
              <a:t>Most participants lived in weather the Midwest or Southern region of the USA</a:t>
            </a:r>
            <a:endParaRPr sz="1800" dirty="0"/>
          </a:p>
          <a:p>
            <a:pPr marL="228600" lvl="0" indent="0" algn="l" rtl="0">
              <a:lnSpc>
                <a:spcPct val="90000"/>
              </a:lnSpc>
              <a:spcBef>
                <a:spcPts val="0"/>
              </a:spcBef>
              <a:spcAft>
                <a:spcPts val="0"/>
              </a:spcAft>
              <a:buNone/>
            </a:pPr>
            <a:endParaRPr sz="1800" dirty="0"/>
          </a:p>
          <a:p>
            <a:pPr marL="228600" lvl="0" indent="-228600" algn="l" rtl="0">
              <a:lnSpc>
                <a:spcPct val="90000"/>
              </a:lnSpc>
              <a:spcBef>
                <a:spcPts val="0"/>
              </a:spcBef>
              <a:spcAft>
                <a:spcPts val="0"/>
              </a:spcAft>
              <a:buClr>
                <a:schemeClr val="dk1"/>
              </a:buClr>
              <a:buSzPts val="1800"/>
              <a:buChar char="•"/>
            </a:pPr>
            <a:r>
              <a:rPr lang="en-US" sz="1800" dirty="0"/>
              <a:t>Most participants were over the age of 65 </a:t>
            </a:r>
            <a:endParaRPr sz="1800" dirty="0"/>
          </a:p>
        </p:txBody>
      </p:sp>
      <p:sp>
        <p:nvSpPr>
          <p:cNvPr id="105" name="Google Shape;105;gf78332fe26_0_0"/>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gf78332fe26_0_0"/>
          <p:cNvSpPr txBox="1">
            <a:spLocks noGrp="1"/>
          </p:cNvSpPr>
          <p:nvPr>
            <p:ph type="title"/>
          </p:nvPr>
        </p:nvSpPr>
        <p:spPr>
          <a:xfrm>
            <a:off x="838200" y="4603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a:buNone/>
            </a:pPr>
            <a:r>
              <a:rPr lang="en-US" sz="3500" b="1">
                <a:solidFill>
                  <a:schemeClr val="accent2"/>
                </a:solidFill>
              </a:rPr>
              <a:t>EDA - Participant Demographics</a:t>
            </a:r>
            <a:endParaRPr/>
          </a:p>
        </p:txBody>
      </p:sp>
      <p:pic>
        <p:nvPicPr>
          <p:cNvPr id="107" name="Google Shape;107;gf78332fe26_0_0"/>
          <p:cNvPicPr preferRelativeResize="0"/>
          <p:nvPr/>
        </p:nvPicPr>
        <p:blipFill>
          <a:blip r:embed="rId3">
            <a:alphaModFix/>
          </a:blip>
          <a:stretch>
            <a:fillRect/>
          </a:stretch>
        </p:blipFill>
        <p:spPr>
          <a:xfrm>
            <a:off x="4341300" y="1592100"/>
            <a:ext cx="3762375" cy="2514600"/>
          </a:xfrm>
          <a:prstGeom prst="rect">
            <a:avLst/>
          </a:prstGeom>
          <a:noFill/>
          <a:ln>
            <a:noFill/>
          </a:ln>
        </p:spPr>
      </p:pic>
      <p:pic>
        <p:nvPicPr>
          <p:cNvPr id="108" name="Google Shape;108;gf78332fe26_0_0"/>
          <p:cNvPicPr preferRelativeResize="0"/>
          <p:nvPr/>
        </p:nvPicPr>
        <p:blipFill>
          <a:blip r:embed="rId4">
            <a:alphaModFix/>
          </a:blip>
          <a:stretch>
            <a:fillRect/>
          </a:stretch>
        </p:blipFill>
        <p:spPr>
          <a:xfrm>
            <a:off x="8053988" y="1592163"/>
            <a:ext cx="3762375" cy="2514600"/>
          </a:xfrm>
          <a:prstGeom prst="rect">
            <a:avLst/>
          </a:prstGeom>
          <a:noFill/>
          <a:ln>
            <a:noFill/>
          </a:ln>
        </p:spPr>
      </p:pic>
      <p:pic>
        <p:nvPicPr>
          <p:cNvPr id="109" name="Google Shape;109;gf78332fe26_0_0"/>
          <p:cNvPicPr preferRelativeResize="0"/>
          <p:nvPr/>
        </p:nvPicPr>
        <p:blipFill>
          <a:blip r:embed="rId5">
            <a:alphaModFix/>
          </a:blip>
          <a:stretch>
            <a:fillRect/>
          </a:stretch>
        </p:blipFill>
        <p:spPr>
          <a:xfrm>
            <a:off x="4317488" y="4106700"/>
            <a:ext cx="3810000" cy="2514600"/>
          </a:xfrm>
          <a:prstGeom prst="rect">
            <a:avLst/>
          </a:prstGeom>
          <a:noFill/>
          <a:ln>
            <a:noFill/>
          </a:ln>
        </p:spPr>
      </p:pic>
      <p:pic>
        <p:nvPicPr>
          <p:cNvPr id="110" name="Google Shape;110;gf78332fe26_0_0"/>
          <p:cNvPicPr preferRelativeResize="0"/>
          <p:nvPr/>
        </p:nvPicPr>
        <p:blipFill>
          <a:blip r:embed="rId6">
            <a:alphaModFix/>
          </a:blip>
          <a:stretch>
            <a:fillRect/>
          </a:stretch>
        </p:blipFill>
        <p:spPr>
          <a:xfrm>
            <a:off x="8049225" y="4106700"/>
            <a:ext cx="3771900" cy="251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f78332fe26_0_10"/>
          <p:cNvSpPr txBox="1">
            <a:spLocks noGrp="1"/>
          </p:cNvSpPr>
          <p:nvPr>
            <p:ph type="body" idx="1"/>
          </p:nvPr>
        </p:nvSpPr>
        <p:spPr>
          <a:xfrm>
            <a:off x="762000" y="1812600"/>
            <a:ext cx="355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dirty="0"/>
              <a:t>Multiple columns have ‘Unknown’ values as the largest or close to the largest value count </a:t>
            </a:r>
          </a:p>
          <a:p>
            <a:pPr marL="228600" lvl="0" indent="-228600" algn="l" rtl="0">
              <a:lnSpc>
                <a:spcPct val="90000"/>
              </a:lnSpc>
              <a:spcBef>
                <a:spcPts val="0"/>
              </a:spcBef>
              <a:spcAft>
                <a:spcPts val="0"/>
              </a:spcAft>
              <a:buClr>
                <a:schemeClr val="dk1"/>
              </a:buClr>
              <a:buSzPts val="1800"/>
              <a:buChar char="•"/>
            </a:pPr>
            <a:r>
              <a:rPr lang="en-US" sz="1800" dirty="0"/>
              <a:t>We can not remove these values as they might have significant meaning.</a:t>
            </a:r>
            <a:endParaRPr sz="1800" dirty="0"/>
          </a:p>
        </p:txBody>
      </p:sp>
      <p:sp>
        <p:nvSpPr>
          <p:cNvPr id="116" name="Google Shape;116;gf78332fe26_0_10"/>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gf78332fe26_0_10"/>
          <p:cNvSpPr txBox="1">
            <a:spLocks noGrp="1"/>
          </p:cNvSpPr>
          <p:nvPr>
            <p:ph type="title"/>
          </p:nvPr>
        </p:nvSpPr>
        <p:spPr>
          <a:xfrm>
            <a:off x="838200" y="4603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a:buNone/>
            </a:pPr>
            <a:r>
              <a:rPr lang="en-US" sz="3500" b="1">
                <a:solidFill>
                  <a:schemeClr val="accent2"/>
                </a:solidFill>
              </a:rPr>
              <a:t>EDA - Unknown Values</a:t>
            </a:r>
            <a:endParaRPr/>
          </a:p>
        </p:txBody>
      </p:sp>
      <p:pic>
        <p:nvPicPr>
          <p:cNvPr id="118" name="Google Shape;118;gf78332fe26_0_10"/>
          <p:cNvPicPr preferRelativeResize="0"/>
          <p:nvPr/>
        </p:nvPicPr>
        <p:blipFill>
          <a:blip r:embed="rId3">
            <a:alphaModFix/>
          </a:blip>
          <a:stretch>
            <a:fillRect/>
          </a:stretch>
        </p:blipFill>
        <p:spPr>
          <a:xfrm>
            <a:off x="4617625" y="1701287"/>
            <a:ext cx="3431588" cy="2296391"/>
          </a:xfrm>
          <a:prstGeom prst="rect">
            <a:avLst/>
          </a:prstGeom>
          <a:noFill/>
          <a:ln>
            <a:noFill/>
          </a:ln>
        </p:spPr>
      </p:pic>
      <p:pic>
        <p:nvPicPr>
          <p:cNvPr id="119" name="Google Shape;119;gf78332fe26_0_10"/>
          <p:cNvPicPr preferRelativeResize="0"/>
          <p:nvPr/>
        </p:nvPicPr>
        <p:blipFill>
          <a:blip r:embed="rId4">
            <a:alphaModFix/>
          </a:blip>
          <a:stretch>
            <a:fillRect/>
          </a:stretch>
        </p:blipFill>
        <p:spPr>
          <a:xfrm>
            <a:off x="8112550" y="1567525"/>
            <a:ext cx="3645244" cy="2430163"/>
          </a:xfrm>
          <a:prstGeom prst="rect">
            <a:avLst/>
          </a:prstGeom>
          <a:noFill/>
          <a:ln>
            <a:noFill/>
          </a:ln>
        </p:spPr>
      </p:pic>
      <p:pic>
        <p:nvPicPr>
          <p:cNvPr id="120" name="Google Shape;120;gf78332fe26_0_10"/>
          <p:cNvPicPr preferRelativeResize="0"/>
          <p:nvPr/>
        </p:nvPicPr>
        <p:blipFill>
          <a:blip r:embed="rId5">
            <a:alphaModFix/>
          </a:blip>
          <a:stretch>
            <a:fillRect/>
          </a:stretch>
        </p:blipFill>
        <p:spPr>
          <a:xfrm>
            <a:off x="4620013" y="4106702"/>
            <a:ext cx="3426825" cy="2514599"/>
          </a:xfrm>
          <a:prstGeom prst="rect">
            <a:avLst/>
          </a:prstGeom>
          <a:noFill/>
          <a:ln>
            <a:noFill/>
          </a:ln>
        </p:spPr>
      </p:pic>
      <p:pic>
        <p:nvPicPr>
          <p:cNvPr id="121" name="Google Shape;121;gf78332fe26_0_10"/>
          <p:cNvPicPr preferRelativeResize="0"/>
          <p:nvPr/>
        </p:nvPicPr>
        <p:blipFill>
          <a:blip r:embed="rId6">
            <a:alphaModFix/>
          </a:blip>
          <a:stretch>
            <a:fillRect/>
          </a:stretch>
        </p:blipFill>
        <p:spPr>
          <a:xfrm>
            <a:off x="7985912" y="4106703"/>
            <a:ext cx="3771900" cy="251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f78332fe26_0_24"/>
          <p:cNvSpPr txBox="1">
            <a:spLocks noGrp="1"/>
          </p:cNvSpPr>
          <p:nvPr>
            <p:ph type="body" idx="1"/>
          </p:nvPr>
        </p:nvSpPr>
        <p:spPr>
          <a:xfrm>
            <a:off x="762000" y="1812600"/>
            <a:ext cx="355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a:t>Most of the columns have binary data</a:t>
            </a:r>
            <a:endParaRPr sz="1800"/>
          </a:p>
          <a:p>
            <a:pPr marL="228600" lvl="0" indent="0" algn="l" rtl="0">
              <a:lnSpc>
                <a:spcPct val="90000"/>
              </a:lnSpc>
              <a:spcBef>
                <a:spcPts val="0"/>
              </a:spcBef>
              <a:spcAft>
                <a:spcPts val="0"/>
              </a:spcAft>
              <a:buNone/>
            </a:pPr>
            <a:endParaRPr sz="1800"/>
          </a:p>
          <a:p>
            <a:pPr marL="228600" lvl="0" indent="-228600" algn="l" rtl="0">
              <a:lnSpc>
                <a:spcPct val="90000"/>
              </a:lnSpc>
              <a:spcBef>
                <a:spcPts val="0"/>
              </a:spcBef>
              <a:spcAft>
                <a:spcPts val="0"/>
              </a:spcAft>
              <a:buClr>
                <a:schemeClr val="dk1"/>
              </a:buClr>
              <a:buSzPts val="1800"/>
              <a:buChar char="•"/>
            </a:pPr>
            <a:r>
              <a:rPr lang="en-US" sz="1800"/>
              <a:t>Many of those columns have the vast majority of values fall into one category. </a:t>
            </a:r>
            <a:endParaRPr sz="1800"/>
          </a:p>
        </p:txBody>
      </p:sp>
      <p:sp>
        <p:nvSpPr>
          <p:cNvPr id="127" name="Google Shape;127;gf78332fe26_0_24"/>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gf78332fe26_0_24"/>
          <p:cNvSpPr txBox="1">
            <a:spLocks noGrp="1"/>
          </p:cNvSpPr>
          <p:nvPr>
            <p:ph type="title"/>
          </p:nvPr>
        </p:nvSpPr>
        <p:spPr>
          <a:xfrm>
            <a:off x="838200" y="4603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a:buNone/>
            </a:pPr>
            <a:r>
              <a:rPr lang="en-US" sz="3500" b="1">
                <a:solidFill>
                  <a:schemeClr val="accent2"/>
                </a:solidFill>
              </a:rPr>
              <a:t>EDA - Binary Values</a:t>
            </a:r>
            <a:endParaRPr/>
          </a:p>
        </p:txBody>
      </p:sp>
      <p:pic>
        <p:nvPicPr>
          <p:cNvPr id="129" name="Google Shape;129;gf78332fe26_0_24"/>
          <p:cNvPicPr preferRelativeResize="0"/>
          <p:nvPr/>
        </p:nvPicPr>
        <p:blipFill>
          <a:blip r:embed="rId3">
            <a:alphaModFix/>
          </a:blip>
          <a:stretch>
            <a:fillRect/>
          </a:stretch>
        </p:blipFill>
        <p:spPr>
          <a:xfrm>
            <a:off x="4470000" y="1524137"/>
            <a:ext cx="3490150" cy="2326767"/>
          </a:xfrm>
          <a:prstGeom prst="rect">
            <a:avLst/>
          </a:prstGeom>
          <a:noFill/>
          <a:ln>
            <a:noFill/>
          </a:ln>
        </p:spPr>
      </p:pic>
      <p:pic>
        <p:nvPicPr>
          <p:cNvPr id="130" name="Google Shape;130;gf78332fe26_0_24"/>
          <p:cNvPicPr preferRelativeResize="0"/>
          <p:nvPr/>
        </p:nvPicPr>
        <p:blipFill>
          <a:blip r:embed="rId4">
            <a:alphaModFix/>
          </a:blip>
          <a:stretch>
            <a:fillRect/>
          </a:stretch>
        </p:blipFill>
        <p:spPr>
          <a:xfrm>
            <a:off x="4533325" y="4106704"/>
            <a:ext cx="3363512" cy="2514463"/>
          </a:xfrm>
          <a:prstGeom prst="rect">
            <a:avLst/>
          </a:prstGeom>
          <a:noFill/>
          <a:ln>
            <a:noFill/>
          </a:ln>
        </p:spPr>
      </p:pic>
      <p:pic>
        <p:nvPicPr>
          <p:cNvPr id="131" name="Google Shape;131;gf78332fe26_0_24"/>
          <p:cNvPicPr preferRelativeResize="0"/>
          <p:nvPr/>
        </p:nvPicPr>
        <p:blipFill>
          <a:blip r:embed="rId5">
            <a:alphaModFix/>
          </a:blip>
          <a:stretch>
            <a:fillRect/>
          </a:stretch>
        </p:blipFill>
        <p:spPr>
          <a:xfrm>
            <a:off x="8112550" y="1524137"/>
            <a:ext cx="3771900" cy="2514600"/>
          </a:xfrm>
          <a:prstGeom prst="rect">
            <a:avLst/>
          </a:prstGeom>
          <a:noFill/>
          <a:ln>
            <a:noFill/>
          </a:ln>
        </p:spPr>
      </p:pic>
      <p:pic>
        <p:nvPicPr>
          <p:cNvPr id="132" name="Google Shape;132;gf78332fe26_0_24"/>
          <p:cNvPicPr preferRelativeResize="0"/>
          <p:nvPr/>
        </p:nvPicPr>
        <p:blipFill>
          <a:blip r:embed="rId6">
            <a:alphaModFix/>
          </a:blip>
          <a:stretch>
            <a:fillRect/>
          </a:stretch>
        </p:blipFill>
        <p:spPr>
          <a:xfrm>
            <a:off x="8112562" y="4106712"/>
            <a:ext cx="3771694" cy="25144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gf888a36bf4_0_0"/>
          <p:cNvPicPr preferRelativeResize="0"/>
          <p:nvPr/>
        </p:nvPicPr>
        <p:blipFill>
          <a:blip r:embed="rId3">
            <a:alphaModFix/>
          </a:blip>
          <a:stretch>
            <a:fillRect/>
          </a:stretch>
        </p:blipFill>
        <p:spPr>
          <a:xfrm>
            <a:off x="4540625" y="2876950"/>
            <a:ext cx="4542700" cy="3981050"/>
          </a:xfrm>
          <a:prstGeom prst="rect">
            <a:avLst/>
          </a:prstGeom>
          <a:noFill/>
          <a:ln>
            <a:noFill/>
          </a:ln>
        </p:spPr>
      </p:pic>
      <p:sp>
        <p:nvSpPr>
          <p:cNvPr id="138" name="Google Shape;138;gf888a36bf4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6600"/>
                </a:solidFill>
              </a:rPr>
              <a:t>EDA - Gender</a:t>
            </a:r>
            <a:endParaRPr b="1">
              <a:solidFill>
                <a:srgbClr val="FF6600"/>
              </a:solidFill>
            </a:endParaRPr>
          </a:p>
        </p:txBody>
      </p:sp>
      <p:sp>
        <p:nvSpPr>
          <p:cNvPr id="139" name="Google Shape;139;gf888a36bf4_0_0"/>
          <p:cNvSpPr txBox="1">
            <a:spLocks noGrp="1"/>
          </p:cNvSpPr>
          <p:nvPr>
            <p:ph type="body" idx="1"/>
          </p:nvPr>
        </p:nvSpPr>
        <p:spPr>
          <a:xfrm>
            <a:off x="838200" y="1825625"/>
            <a:ext cx="4702800" cy="2597100"/>
          </a:xfrm>
          <a:prstGeom prst="rect">
            <a:avLst/>
          </a:prstGeom>
        </p:spPr>
        <p:txBody>
          <a:bodyPr spcFirstLastPara="1" wrap="square" lIns="91425" tIns="45700" rIns="91425" bIns="45700" anchor="t" anchorCtr="0">
            <a:normAutofit/>
          </a:bodyPr>
          <a:lstStyle/>
          <a:p>
            <a:pPr indent="-457200"/>
            <a:r>
              <a:rPr lang="en-US" dirty="0"/>
              <a:t>Our dataset, however, is heavily female with 94.3% of the dataset being female and 5.7% being male.</a:t>
            </a:r>
            <a:endParaRPr dirty="0"/>
          </a:p>
        </p:txBody>
      </p:sp>
      <p:pic>
        <p:nvPicPr>
          <p:cNvPr id="140" name="Google Shape;140;gf888a36bf4_0_0"/>
          <p:cNvPicPr preferRelativeResize="0"/>
          <p:nvPr/>
        </p:nvPicPr>
        <p:blipFill>
          <a:blip r:embed="rId4">
            <a:alphaModFix/>
          </a:blip>
          <a:stretch>
            <a:fillRect/>
          </a:stretch>
        </p:blipFill>
        <p:spPr>
          <a:xfrm>
            <a:off x="8776354" y="1825625"/>
            <a:ext cx="3211245" cy="1718200"/>
          </a:xfrm>
          <a:prstGeom prst="rect">
            <a:avLst/>
          </a:prstGeom>
          <a:noFill/>
          <a:ln>
            <a:noFill/>
          </a:ln>
        </p:spPr>
      </p:pic>
      <p:sp>
        <p:nvSpPr>
          <p:cNvPr id="141" name="Google Shape;141;gf888a36bf4_0_0"/>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gf888a36bf4_0_0"/>
          <p:cNvSpPr txBox="1">
            <a:spLocks noGrp="1"/>
          </p:cNvSpPr>
          <p:nvPr>
            <p:ph type="title"/>
          </p:nvPr>
        </p:nvSpPr>
        <p:spPr>
          <a:xfrm>
            <a:off x="838200" y="4603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a:buNone/>
            </a:pPr>
            <a:r>
              <a:rPr lang="en-US" sz="3500" b="1">
                <a:solidFill>
                  <a:schemeClr val="accent2"/>
                </a:solidFill>
              </a:rPr>
              <a:t>EDA - Gender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f888a36bf4_0_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6600"/>
                </a:solidFill>
              </a:rPr>
              <a:t>EDA - Region</a:t>
            </a:r>
            <a:endParaRPr b="1">
              <a:solidFill>
                <a:srgbClr val="FF6600"/>
              </a:solidFill>
            </a:endParaRPr>
          </a:p>
        </p:txBody>
      </p:sp>
      <p:sp>
        <p:nvSpPr>
          <p:cNvPr id="148" name="Google Shape;148;gf888a36bf4_0_5"/>
          <p:cNvSpPr txBox="1">
            <a:spLocks noGrp="1"/>
          </p:cNvSpPr>
          <p:nvPr>
            <p:ph type="body" idx="1"/>
          </p:nvPr>
        </p:nvSpPr>
        <p:spPr>
          <a:xfrm>
            <a:off x="301900" y="1441550"/>
            <a:ext cx="4538400" cy="2716200"/>
          </a:xfrm>
          <a:prstGeom prst="rect">
            <a:avLst/>
          </a:prstGeom>
        </p:spPr>
        <p:txBody>
          <a:bodyPr spcFirstLastPara="1" wrap="square" lIns="91425" tIns="45700" rIns="91425" bIns="45700" anchor="t" anchorCtr="0">
            <a:normAutofit lnSpcReduction="10000"/>
          </a:bodyPr>
          <a:lstStyle/>
          <a:p>
            <a:pPr indent="-457200"/>
            <a:r>
              <a:rPr lang="en-US" dirty="0"/>
              <a:t>Our dataset has a higher percentage of participants from the Midwest (40.4%) and the South (36.4%) whilst the West, Northeast, and other take a smaller portion.</a:t>
            </a:r>
            <a:endParaRPr dirty="0"/>
          </a:p>
        </p:txBody>
      </p:sp>
      <p:pic>
        <p:nvPicPr>
          <p:cNvPr id="149" name="Google Shape;149;gf888a36bf4_0_5"/>
          <p:cNvPicPr preferRelativeResize="0"/>
          <p:nvPr/>
        </p:nvPicPr>
        <p:blipFill>
          <a:blip r:embed="rId3">
            <a:alphaModFix/>
          </a:blip>
          <a:stretch>
            <a:fillRect/>
          </a:stretch>
        </p:blipFill>
        <p:spPr>
          <a:xfrm>
            <a:off x="1056625" y="4095863"/>
            <a:ext cx="3028950" cy="2716100"/>
          </a:xfrm>
          <a:prstGeom prst="rect">
            <a:avLst/>
          </a:prstGeom>
          <a:noFill/>
          <a:ln>
            <a:noFill/>
          </a:ln>
        </p:spPr>
      </p:pic>
      <p:pic>
        <p:nvPicPr>
          <p:cNvPr id="150" name="Google Shape;150;gf888a36bf4_0_5"/>
          <p:cNvPicPr preferRelativeResize="0"/>
          <p:nvPr/>
        </p:nvPicPr>
        <p:blipFill>
          <a:blip r:embed="rId4">
            <a:alphaModFix/>
          </a:blip>
          <a:stretch>
            <a:fillRect/>
          </a:stretch>
        </p:blipFill>
        <p:spPr>
          <a:xfrm>
            <a:off x="6325386" y="1441550"/>
            <a:ext cx="5639033" cy="4289947"/>
          </a:xfrm>
          <a:prstGeom prst="rect">
            <a:avLst/>
          </a:prstGeom>
          <a:noFill/>
          <a:ln>
            <a:noFill/>
          </a:ln>
        </p:spPr>
      </p:pic>
      <p:sp>
        <p:nvSpPr>
          <p:cNvPr id="151" name="Google Shape;151;gf888a36bf4_0_5"/>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gf888a36bf4_0_5"/>
          <p:cNvSpPr txBox="1">
            <a:spLocks noGrp="1"/>
          </p:cNvSpPr>
          <p:nvPr>
            <p:ph type="title"/>
          </p:nvPr>
        </p:nvSpPr>
        <p:spPr>
          <a:xfrm>
            <a:off x="838200" y="4603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a:buNone/>
            </a:pPr>
            <a:r>
              <a:rPr lang="en-US" sz="3500" b="1">
                <a:solidFill>
                  <a:schemeClr val="accent2"/>
                </a:solidFill>
              </a:rPr>
              <a:t>EDA - Region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f888a36bf4_0_1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6600"/>
                </a:solidFill>
              </a:rPr>
              <a:t>EDA - Race</a:t>
            </a:r>
            <a:endParaRPr b="1">
              <a:solidFill>
                <a:srgbClr val="FF6600"/>
              </a:solidFill>
            </a:endParaRPr>
          </a:p>
        </p:txBody>
      </p:sp>
      <p:sp>
        <p:nvSpPr>
          <p:cNvPr id="158" name="Google Shape;158;gf888a36bf4_0_10"/>
          <p:cNvSpPr txBox="1">
            <a:spLocks noGrp="1"/>
          </p:cNvSpPr>
          <p:nvPr>
            <p:ph type="body" idx="1"/>
          </p:nvPr>
        </p:nvSpPr>
        <p:spPr>
          <a:xfrm>
            <a:off x="838200" y="1825625"/>
            <a:ext cx="4285200" cy="3646200"/>
          </a:xfrm>
          <a:prstGeom prst="rect">
            <a:avLst/>
          </a:prstGeom>
        </p:spPr>
        <p:txBody>
          <a:bodyPr spcFirstLastPara="1" wrap="square" lIns="91425" tIns="45700" rIns="91425" bIns="45700" anchor="t" anchorCtr="0">
            <a:normAutofit/>
          </a:bodyPr>
          <a:lstStyle/>
          <a:p>
            <a:pPr indent="-457200"/>
            <a:r>
              <a:rPr lang="en-US" dirty="0"/>
              <a:t>Our Dataset is also heavily Caucasian (91.9%) with other minorities like Asian and African American have much smaller percentages.</a:t>
            </a:r>
            <a:endParaRPr dirty="0"/>
          </a:p>
        </p:txBody>
      </p:sp>
      <p:pic>
        <p:nvPicPr>
          <p:cNvPr id="159" name="Google Shape;159;gf888a36bf4_0_10"/>
          <p:cNvPicPr preferRelativeResize="0"/>
          <p:nvPr/>
        </p:nvPicPr>
        <p:blipFill>
          <a:blip r:embed="rId3">
            <a:alphaModFix/>
          </a:blip>
          <a:stretch>
            <a:fillRect/>
          </a:stretch>
        </p:blipFill>
        <p:spPr>
          <a:xfrm>
            <a:off x="6536830" y="1690688"/>
            <a:ext cx="5432726" cy="3781137"/>
          </a:xfrm>
          <a:prstGeom prst="rect">
            <a:avLst/>
          </a:prstGeom>
          <a:noFill/>
          <a:ln>
            <a:noFill/>
          </a:ln>
        </p:spPr>
      </p:pic>
      <p:sp>
        <p:nvSpPr>
          <p:cNvPr id="160" name="Google Shape;160;gf888a36bf4_0_10"/>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1" name="Google Shape;161;gf888a36bf4_0_10"/>
          <p:cNvPicPr preferRelativeResize="0"/>
          <p:nvPr/>
        </p:nvPicPr>
        <p:blipFill rotWithShape="1">
          <a:blip r:embed="rId4">
            <a:alphaModFix/>
          </a:blip>
          <a:srcRect l="7629" t="-2884" b="17552"/>
          <a:stretch/>
        </p:blipFill>
        <p:spPr>
          <a:xfrm>
            <a:off x="3479138" y="4074069"/>
            <a:ext cx="2492675" cy="2606975"/>
          </a:xfrm>
          <a:prstGeom prst="rect">
            <a:avLst/>
          </a:prstGeom>
          <a:noFill/>
          <a:ln>
            <a:noFill/>
          </a:ln>
        </p:spPr>
      </p:pic>
      <p:sp>
        <p:nvSpPr>
          <p:cNvPr id="162" name="Google Shape;162;gf888a36bf4_0_10"/>
          <p:cNvSpPr txBox="1">
            <a:spLocks noGrp="1"/>
          </p:cNvSpPr>
          <p:nvPr>
            <p:ph type="title"/>
          </p:nvPr>
        </p:nvSpPr>
        <p:spPr>
          <a:xfrm>
            <a:off x="838200" y="4603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a:buNone/>
            </a:pPr>
            <a:r>
              <a:rPr lang="en-US" sz="3500" b="1">
                <a:solidFill>
                  <a:schemeClr val="accent2"/>
                </a:solidFill>
              </a:rPr>
              <a:t>EDA - Race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749</Words>
  <Application>Microsoft Office PowerPoint</Application>
  <PresentationFormat>Widescreen</PresentationFormat>
  <Paragraphs>108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Courier New</vt:lpstr>
      <vt:lpstr>Office Theme</vt:lpstr>
      <vt:lpstr>PowerPoint Presentation</vt:lpstr>
      <vt:lpstr>Background </vt:lpstr>
      <vt:lpstr>Data Exploration</vt:lpstr>
      <vt:lpstr>EDA - Participant Demographics</vt:lpstr>
      <vt:lpstr>EDA - Unknown Values</vt:lpstr>
      <vt:lpstr>EDA - Binary Values</vt:lpstr>
      <vt:lpstr>EDA - Gender</vt:lpstr>
      <vt:lpstr>EDA - Region</vt:lpstr>
      <vt:lpstr>EDA - Race</vt:lpstr>
      <vt:lpstr>EDA - AGE - TO EDIT!</vt:lpstr>
      <vt:lpstr>EDA - AGE - TO EDIT!</vt:lpstr>
      <vt:lpstr>EDA - AGE - TO EDIT!</vt:lpstr>
      <vt:lpstr>EDA - AGE - TO EDIT!</vt:lpstr>
      <vt:lpstr>EDA - AGE - TO EDIT!</vt:lpstr>
      <vt:lpstr>Models -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prakash tripathi</dc:creator>
  <cp:lastModifiedBy>motamen salih</cp:lastModifiedBy>
  <cp:revision>1</cp:revision>
  <dcterms:created xsi:type="dcterms:W3CDTF">2019-08-19T15:39:24Z</dcterms:created>
  <dcterms:modified xsi:type="dcterms:W3CDTF">2021-11-15T00:26:30Z</dcterms:modified>
</cp:coreProperties>
</file>