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61" r:id="rId5"/>
    <p:sldId id="263" r:id="rId6"/>
    <p:sldId id="262" r:id="rId7"/>
    <p:sldId id="264" r:id="rId8"/>
    <p:sldId id="265" r:id="rId9"/>
    <p:sldId id="267" r:id="rId10"/>
    <p:sldId id="258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5EEC3C"/>
    <a:srgbClr val="990099"/>
    <a:srgbClr val="CC0099"/>
    <a:srgbClr val="FE9202"/>
    <a:srgbClr val="007033"/>
    <a:srgbClr val="6C1A00"/>
    <a:srgbClr val="00AACC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FDA0F-0C6C-4753-978B-809D4C0E2EF6}" v="478" dt="2022-09-03T15:56:09.185"/>
    <p1510:client id="{C60081B7-7867-47EB-BCD7-BA7952FDCB60}" v="433" dt="2022-09-03T00:38:3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56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0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182570"/>
            <a:ext cx="824607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70" y="4098800"/>
            <a:ext cx="8231372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1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39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044700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and Diamonds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Manuel Perez-</a:t>
            </a:r>
            <a:r>
              <a:rPr lang="en-US" dirty="0" err="1"/>
              <a:t>Faura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Data  Features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1808225"/>
            <a:ext cx="1749613" cy="479822"/>
          </a:xfrm>
        </p:spPr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419045"/>
            <a:ext cx="1749613" cy="22762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Cut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Clarity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586835" y="1808225"/>
            <a:ext cx="2667430" cy="479822"/>
          </a:xfrm>
        </p:spPr>
        <p:txBody>
          <a:bodyPr/>
          <a:lstStyle/>
          <a:p>
            <a:r>
              <a:rPr lang="en-US" dirty="0"/>
              <a:t>Numerical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586835" y="2419045"/>
            <a:ext cx="2667430" cy="22762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 (Width in MM)</a:t>
            </a:r>
          </a:p>
          <a:p>
            <a:r>
              <a:rPr lang="en-US" dirty="0"/>
              <a:t>Y (Height in MM)</a:t>
            </a:r>
          </a:p>
          <a:p>
            <a:r>
              <a:rPr lang="en-US" dirty="0"/>
              <a:t>Z (Depth in MM)</a:t>
            </a:r>
          </a:p>
          <a:p>
            <a:r>
              <a:rPr lang="en-US" dirty="0"/>
              <a:t>Depth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Carat</a:t>
            </a:r>
          </a:p>
          <a:p>
            <a:endParaRPr lang="en-US"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A9EDDAD-3521-8334-77DF-DBE87CDA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65" y="2048136"/>
            <a:ext cx="3798703" cy="22762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3E80A-EC4C-8E07-5CCF-376967656154}"/>
              </a:ext>
            </a:extLst>
          </p:cNvPr>
          <p:cNvCxnSpPr/>
          <p:nvPr/>
        </p:nvCxnSpPr>
        <p:spPr>
          <a:xfrm>
            <a:off x="7361031" y="3043312"/>
            <a:ext cx="1221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256C15-8CC7-6C88-7D2F-53D3F29C6725}"/>
              </a:ext>
            </a:extLst>
          </p:cNvPr>
          <p:cNvSpPr txBox="1"/>
          <p:nvPr/>
        </p:nvSpPr>
        <p:spPr>
          <a:xfrm>
            <a:off x="8136247" y="2721551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0B0F73-12E9-17C4-BFD8-420246275E21}"/>
              </a:ext>
            </a:extLst>
          </p:cNvPr>
          <p:cNvCxnSpPr/>
          <p:nvPr/>
        </p:nvCxnSpPr>
        <p:spPr>
          <a:xfrm>
            <a:off x="7978574" y="2419045"/>
            <a:ext cx="0" cy="1272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CDD10-962D-E869-26B4-C8E3E18549EC}"/>
              </a:ext>
            </a:extLst>
          </p:cNvPr>
          <p:cNvSpPr txBox="1"/>
          <p:nvPr/>
        </p:nvSpPr>
        <p:spPr>
          <a:xfrm>
            <a:off x="7931510" y="2571750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9B7FB-3BD2-4789-AFA4-F802BC5D0F0C}"/>
              </a:ext>
            </a:extLst>
          </p:cNvPr>
          <p:cNvCxnSpPr/>
          <p:nvPr/>
        </p:nvCxnSpPr>
        <p:spPr>
          <a:xfrm>
            <a:off x="6326841" y="2918012"/>
            <a:ext cx="0" cy="705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C64BF6-1954-15E5-2C35-CA0314109C42}"/>
              </a:ext>
            </a:extLst>
          </p:cNvPr>
          <p:cNvSpPr txBox="1"/>
          <p:nvPr/>
        </p:nvSpPr>
        <p:spPr>
          <a:xfrm>
            <a:off x="6327087" y="3043312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11" grpId="0"/>
      <p:bldP spid="11" grpId="1"/>
      <p:bldP spid="14" grpId="0"/>
      <p:bldP spid="14" grpId="1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Results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A866796-4DF7-6A8D-353C-4F84FB3C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42777"/>
              </p:ext>
            </p:extLst>
          </p:nvPr>
        </p:nvGraphicFramePr>
        <p:xfrm>
          <a:off x="1524000" y="1808225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530360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3462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(AR2)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8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9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1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0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1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C4CB4D-4612-6BCF-A2C7-55DFE85A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Improving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83B237-288D-1A01-0218-B792AE04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950" y="1350110"/>
            <a:ext cx="5650084" cy="3511061"/>
          </a:xfrm>
        </p:spPr>
        <p:txBody>
          <a:bodyPr/>
          <a:lstStyle/>
          <a:p>
            <a:r>
              <a:rPr lang="en-US" dirty="0"/>
              <a:t>Different Scaling Methods</a:t>
            </a:r>
          </a:p>
          <a:p>
            <a:r>
              <a:rPr lang="en-US" dirty="0"/>
              <a:t>Different Test Sizes</a:t>
            </a:r>
          </a:p>
          <a:p>
            <a:r>
              <a:rPr lang="en-US" dirty="0"/>
              <a:t>Drop unnecessary columns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7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IMPROVING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7BE2C-7966-A8BE-6127-583B0191376A}"/>
              </a:ext>
            </a:extLst>
          </p:cNvPr>
          <p:cNvSpPr txBox="1"/>
          <p:nvPr/>
        </p:nvSpPr>
        <p:spPr>
          <a:xfrm>
            <a:off x="2642407" y="1655520"/>
            <a:ext cx="2366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Scaling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42F2-56C6-F2FC-95F9-6D1B3862B652}"/>
              </a:ext>
            </a:extLst>
          </p:cNvPr>
          <p:cNvSpPr txBox="1"/>
          <p:nvPr/>
        </p:nvSpPr>
        <p:spPr>
          <a:xfrm>
            <a:off x="601670" y="2266340"/>
            <a:ext cx="629569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different scaling methods to improve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Methods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MinMax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75C52-934C-D950-81F1-16FA453BF793}"/>
              </a:ext>
            </a:extLst>
          </p:cNvPr>
          <p:cNvSpPr txBox="1"/>
          <p:nvPr/>
        </p:nvSpPr>
        <p:spPr>
          <a:xfrm>
            <a:off x="1670605" y="4200599"/>
            <a:ext cx="485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did </a:t>
            </a:r>
            <a:r>
              <a:rPr lang="en-US" sz="2200" b="1" dirty="0"/>
              <a:t>NOT </a:t>
            </a:r>
            <a:r>
              <a:rPr lang="en-US" sz="2200" dirty="0"/>
              <a:t>bring up my score.</a:t>
            </a:r>
            <a:endParaRPr lang="en-US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67219-A81A-6EE6-59D4-8FE0932C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591" y="891995"/>
            <a:ext cx="1662061" cy="42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IMPROVING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7BE2C-7966-A8BE-6127-583B0191376A}"/>
              </a:ext>
            </a:extLst>
          </p:cNvPr>
          <p:cNvSpPr txBox="1"/>
          <p:nvPr/>
        </p:nvSpPr>
        <p:spPr>
          <a:xfrm>
            <a:off x="2434130" y="1655520"/>
            <a:ext cx="2939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Testing/Training Sizes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D8385-3AA1-607B-1B48-3C41E1AFBE0C}"/>
              </a:ext>
            </a:extLst>
          </p:cNvPr>
          <p:cNvSpPr txBox="1"/>
          <p:nvPr/>
        </p:nvSpPr>
        <p:spPr>
          <a:xfrm>
            <a:off x="289255" y="2256875"/>
            <a:ext cx="49959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Test/Training sizes have a heavy impact </a:t>
            </a:r>
            <a:br>
              <a:rPr lang="en-US" sz="2200" dirty="0"/>
            </a:br>
            <a:r>
              <a:rPr lang="en-US" sz="2200" dirty="0"/>
              <a:t>on model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Sizes I tried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80% Training, 20%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75% Training, 25%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70% Training, 30%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C1F6-F9E0-E3AE-02B1-422475A2E7C6}"/>
              </a:ext>
            </a:extLst>
          </p:cNvPr>
          <p:cNvSpPr txBox="1"/>
          <p:nvPr/>
        </p:nvSpPr>
        <p:spPr>
          <a:xfrm>
            <a:off x="1611193" y="4380533"/>
            <a:ext cx="4585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brought up my score by </a:t>
            </a:r>
            <a:r>
              <a:rPr lang="en-US" sz="2200" b="1" dirty="0"/>
              <a:t>0.097%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8DA15-DBC0-AA3F-19C5-EC05BA9C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86" y="1044700"/>
            <a:ext cx="1430768" cy="4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IMPROVING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7BE2C-7966-A8BE-6127-583B0191376A}"/>
              </a:ext>
            </a:extLst>
          </p:cNvPr>
          <p:cNvSpPr txBox="1"/>
          <p:nvPr/>
        </p:nvSpPr>
        <p:spPr>
          <a:xfrm>
            <a:off x="2862058" y="1573851"/>
            <a:ext cx="3092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Unnecessary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D8385-3AA1-607B-1B48-3C41E1AFBE0C}"/>
              </a:ext>
            </a:extLst>
          </p:cNvPr>
          <p:cNvSpPr txBox="1"/>
          <p:nvPr/>
        </p:nvSpPr>
        <p:spPr>
          <a:xfrm>
            <a:off x="771367" y="2284103"/>
            <a:ext cx="36368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Columns lacking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Causing confusion 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Dropped “depth”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C1F6-F9E0-E3AE-02B1-422475A2E7C6}"/>
              </a:ext>
            </a:extLst>
          </p:cNvPr>
          <p:cNvSpPr txBox="1"/>
          <p:nvPr/>
        </p:nvSpPr>
        <p:spPr>
          <a:xfrm>
            <a:off x="584458" y="3739033"/>
            <a:ext cx="4585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brought up my score by </a:t>
            </a:r>
            <a:r>
              <a:rPr lang="en-US" sz="2200" b="1" dirty="0"/>
              <a:t>.099%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3670C1-608C-79CD-E86B-BB3137E5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2191949"/>
            <a:ext cx="3409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IMPROVING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7BE2C-7966-A8BE-6127-583B0191376A}"/>
              </a:ext>
            </a:extLst>
          </p:cNvPr>
          <p:cNvSpPr txBox="1"/>
          <p:nvPr/>
        </p:nvSpPr>
        <p:spPr>
          <a:xfrm>
            <a:off x="2862057" y="1573851"/>
            <a:ext cx="3092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D8385-3AA1-607B-1B48-3C41E1AFBE0C}"/>
              </a:ext>
            </a:extLst>
          </p:cNvPr>
          <p:cNvSpPr txBox="1"/>
          <p:nvPr/>
        </p:nvSpPr>
        <p:spPr>
          <a:xfrm>
            <a:off x="448965" y="2313780"/>
            <a:ext cx="51346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Table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Table size compared to diameter 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Depth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Depth size compared to diameter 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C1F6-F9E0-E3AE-02B1-422475A2E7C6}"/>
              </a:ext>
            </a:extLst>
          </p:cNvPr>
          <p:cNvSpPr txBox="1"/>
          <p:nvPr/>
        </p:nvSpPr>
        <p:spPr>
          <a:xfrm>
            <a:off x="601670" y="4377148"/>
            <a:ext cx="4585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did </a:t>
            </a:r>
            <a:r>
              <a:rPr lang="en-US" sz="2200" b="1" dirty="0"/>
              <a:t>NOT</a:t>
            </a:r>
            <a:r>
              <a:rPr lang="en-US" sz="2200" dirty="0"/>
              <a:t> bring up my score.</a:t>
            </a:r>
            <a:endParaRPr lang="en-US" sz="2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A697C-6300-7841-14C7-38344781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76" y="2343894"/>
            <a:ext cx="3340280" cy="2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7BE2C-7966-A8BE-6127-583B0191376A}"/>
              </a:ext>
            </a:extLst>
          </p:cNvPr>
          <p:cNvSpPr txBox="1"/>
          <p:nvPr/>
        </p:nvSpPr>
        <p:spPr>
          <a:xfrm>
            <a:off x="1365195" y="1502815"/>
            <a:ext cx="3206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Best Score: 97%</a:t>
            </a:r>
          </a:p>
          <a:p>
            <a:r>
              <a:rPr lang="en-US" sz="2400" b="1" dirty="0"/>
              <a:t>Model Type: SVR</a:t>
            </a:r>
          </a:p>
          <a:p>
            <a:r>
              <a:rPr lang="en-US" sz="2400" b="1" dirty="0"/>
              <a:t>Biggest Influence: Carat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24A24-22C9-D080-5F70-B6F0110F0398}"/>
              </a:ext>
            </a:extLst>
          </p:cNvPr>
          <p:cNvSpPr txBox="1"/>
          <p:nvPr/>
        </p:nvSpPr>
        <p:spPr>
          <a:xfrm>
            <a:off x="1174313" y="2877160"/>
            <a:ext cx="35885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Things I would’ve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SMOTE (Sampling)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Hypertuning</a:t>
            </a:r>
            <a:r>
              <a:rPr lang="en-US" sz="2200" dirty="0"/>
              <a:t> parameters for each individual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advanced feature engineering.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9F326-6A15-AC94-27F1-CEF32BAE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07" y="1197405"/>
            <a:ext cx="2172028" cy="39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19870D-498D-4128-5B76-9B417A1E8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5" y="3487980"/>
            <a:ext cx="8246070" cy="916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33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Table of 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51906" y="1655520"/>
            <a:ext cx="4040188" cy="3054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Diamond Grading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Data Features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Accuracy Improvements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ML Model to give diamond prices.</a:t>
            </a:r>
          </a:p>
          <a:p>
            <a:pPr marL="0" indent="0">
              <a:buNone/>
            </a:pPr>
            <a:r>
              <a:rPr lang="en-US" dirty="0"/>
              <a:t>Find largest factor of price.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39" y="1388286"/>
            <a:ext cx="5955495" cy="2594831"/>
          </a:xfrm>
        </p:spPr>
        <p:txBody>
          <a:bodyPr>
            <a:normAutofit fontScale="92500"/>
          </a:bodyPr>
          <a:lstStyle/>
          <a:p>
            <a:r>
              <a:rPr lang="en-US" dirty="0"/>
              <a:t>Diamond prices are based on 4 things:</a:t>
            </a:r>
          </a:p>
          <a:p>
            <a:pPr lvl="1"/>
            <a:r>
              <a:rPr lang="en-US" dirty="0"/>
              <a:t>Cut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Carat</a:t>
            </a:r>
          </a:p>
        </p:txBody>
      </p:sp>
    </p:spTree>
    <p:extLst>
      <p:ext uri="{BB962C8B-B14F-4D97-AF65-F5344CB8AC3E}">
        <p14:creationId xmlns:p14="http://schemas.microsoft.com/office/powerpoint/2010/main" val="35224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891995"/>
            <a:ext cx="809336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Grading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3B5A2A-9F9E-DF70-B098-0660CA356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well cut it is.</a:t>
            </a:r>
          </a:p>
          <a:p>
            <a:r>
              <a:rPr lang="en-US" dirty="0"/>
              <a:t>Cuts affect the “sparkle” and brightness of a diamond.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8F89A-0289-55C6-98BC-6F8BD7F4727B}"/>
              </a:ext>
            </a:extLst>
          </p:cNvPr>
          <p:cNvSpPr txBox="1"/>
          <p:nvPr/>
        </p:nvSpPr>
        <p:spPr>
          <a:xfrm>
            <a:off x="3197654" y="1579382"/>
            <a:ext cx="290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Cut Grading:</a:t>
            </a:r>
          </a:p>
        </p:txBody>
      </p:sp>
      <p:pic>
        <p:nvPicPr>
          <p:cNvPr id="1026" name="Picture 2" descr="Diamond Cut Quality | Taylor &amp; Hart">
            <a:extLst>
              <a:ext uri="{FF2B5EF4-FFF2-40B4-BE49-F238E27FC236}">
                <a16:creationId xmlns:a16="http://schemas.microsoft.com/office/drawing/2014/main" id="{B449AB6E-FEA2-DA75-A111-26DAD3D6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981964"/>
            <a:ext cx="3756092" cy="28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891995"/>
            <a:ext cx="809336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Grading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3B5A2A-9F9E-DF70-B098-0660CA356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higher the letter the more “crystal clear” it is.</a:t>
            </a:r>
          </a:p>
          <a:p>
            <a:r>
              <a:rPr lang="en-US" dirty="0"/>
              <a:t>Colors vary from a yellowish goldish color to no color at all.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C609FD-4FA1-BA5F-3F0E-75C3DF1342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18" y="2281238"/>
            <a:ext cx="3357339" cy="2274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8F89A-0289-55C6-98BC-6F8BD7F4727B}"/>
              </a:ext>
            </a:extLst>
          </p:cNvPr>
          <p:cNvSpPr txBox="1"/>
          <p:nvPr/>
        </p:nvSpPr>
        <p:spPr>
          <a:xfrm>
            <a:off x="3197655" y="1655520"/>
            <a:ext cx="290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Color Grading:</a:t>
            </a:r>
          </a:p>
        </p:txBody>
      </p:sp>
    </p:spTree>
    <p:extLst>
      <p:ext uri="{BB962C8B-B14F-4D97-AF65-F5344CB8AC3E}">
        <p14:creationId xmlns:p14="http://schemas.microsoft.com/office/powerpoint/2010/main" val="5925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891995"/>
            <a:ext cx="809336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Grading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3B5A2A-9F9E-DF70-B098-0660CA356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Clarity Grades based on blemishes and fractures.</a:t>
            </a:r>
          </a:p>
          <a:p>
            <a:r>
              <a:rPr lang="en-US" dirty="0"/>
              <a:t>Clarity Grading also includes any flaws inside the diamond.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D5C084-FE52-A516-F0FE-143213DA45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1502815"/>
            <a:ext cx="3206805" cy="3206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8F89A-0289-55C6-98BC-6F8BD7F4727B}"/>
              </a:ext>
            </a:extLst>
          </p:cNvPr>
          <p:cNvSpPr txBox="1"/>
          <p:nvPr/>
        </p:nvSpPr>
        <p:spPr>
          <a:xfrm>
            <a:off x="3197655" y="1655520"/>
            <a:ext cx="290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Clarity Grading:</a:t>
            </a:r>
          </a:p>
        </p:txBody>
      </p:sp>
    </p:spTree>
    <p:extLst>
      <p:ext uri="{BB962C8B-B14F-4D97-AF65-F5344CB8AC3E}">
        <p14:creationId xmlns:p14="http://schemas.microsoft.com/office/powerpoint/2010/main" val="8879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891995"/>
            <a:ext cx="809336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Grading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3B5A2A-9F9E-DF70-B098-0660CA35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269890"/>
            <a:ext cx="4282819" cy="2276294"/>
          </a:xfrm>
        </p:spPr>
        <p:txBody>
          <a:bodyPr/>
          <a:lstStyle/>
          <a:p>
            <a:r>
              <a:rPr lang="en-US" dirty="0"/>
              <a:t>Carats are used to represent the size of the diamond.</a:t>
            </a:r>
          </a:p>
          <a:p>
            <a:r>
              <a:rPr lang="en-US" dirty="0"/>
              <a:t>Formula is:</a:t>
            </a:r>
            <a:br>
              <a:rPr lang="en-US" dirty="0"/>
            </a:br>
            <a:r>
              <a:rPr lang="en-US" dirty="0"/>
              <a:t>width * height * depth * .006</a:t>
            </a:r>
          </a:p>
        </p:txBody>
      </p:sp>
      <p:pic>
        <p:nvPicPr>
          <p:cNvPr id="8" name="Content Placeholder 7" descr="Diagram">
            <a:extLst>
              <a:ext uri="{FF2B5EF4-FFF2-40B4-BE49-F238E27FC236}">
                <a16:creationId xmlns:a16="http://schemas.microsoft.com/office/drawing/2014/main" id="{BC4F9F0B-3F3F-BA28-54A2-1DD16B6C31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269890"/>
            <a:ext cx="4482074" cy="2134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8F89A-0289-55C6-98BC-6F8BD7F4727B}"/>
              </a:ext>
            </a:extLst>
          </p:cNvPr>
          <p:cNvSpPr txBox="1"/>
          <p:nvPr/>
        </p:nvSpPr>
        <p:spPr>
          <a:xfrm>
            <a:off x="3197655" y="1655520"/>
            <a:ext cx="290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Carat Sizing:</a:t>
            </a:r>
          </a:p>
        </p:txBody>
      </p:sp>
    </p:spTree>
    <p:extLst>
      <p:ext uri="{BB962C8B-B14F-4D97-AF65-F5344CB8AC3E}">
        <p14:creationId xmlns:p14="http://schemas.microsoft.com/office/powerpoint/2010/main" val="35711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891995"/>
            <a:ext cx="809336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pricing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0559E9F0-47A1-F010-83F5-3EBE61A98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520"/>
            <a:ext cx="9144000" cy="338695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28C47D0D-0F18-F037-2122-2F3082866BB2}"/>
              </a:ext>
            </a:extLst>
          </p:cNvPr>
          <p:cNvSpPr/>
          <p:nvPr/>
        </p:nvSpPr>
        <p:spPr>
          <a:xfrm>
            <a:off x="296260" y="2419045"/>
            <a:ext cx="45719" cy="1527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72E4B4-45B5-8F54-32E5-D9726DAF2E2E}"/>
              </a:ext>
            </a:extLst>
          </p:cNvPr>
          <p:cNvSpPr/>
          <p:nvPr/>
        </p:nvSpPr>
        <p:spPr>
          <a:xfrm>
            <a:off x="-55841" y="3563904"/>
            <a:ext cx="14355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1F144-DDEB-B0D9-AB8E-C63F823E1F24}"/>
              </a:ext>
            </a:extLst>
          </p:cNvPr>
          <p:cNvSpPr/>
          <p:nvPr/>
        </p:nvSpPr>
        <p:spPr>
          <a:xfrm>
            <a:off x="287684" y="3518185"/>
            <a:ext cx="143555" cy="152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2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On-screen Show (16:9)</PresentationFormat>
  <Paragraphs>124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Arial</vt:lpstr>
      <vt:lpstr>Calibri</vt:lpstr>
      <vt:lpstr>Office Theme</vt:lpstr>
      <vt:lpstr>Machine Learning and Diamonds</vt:lpstr>
      <vt:lpstr>Table of Contents</vt:lpstr>
      <vt:lpstr>Goal</vt:lpstr>
      <vt:lpstr>Grading</vt:lpstr>
      <vt:lpstr>Grading</vt:lpstr>
      <vt:lpstr>Grading</vt:lpstr>
      <vt:lpstr>Grading</vt:lpstr>
      <vt:lpstr>Grading</vt:lpstr>
      <vt:lpstr>pricing</vt:lpstr>
      <vt:lpstr>Data  Features</vt:lpstr>
      <vt:lpstr>Results</vt:lpstr>
      <vt:lpstr>Improving</vt:lpstr>
      <vt:lpstr>IMPROVING</vt:lpstr>
      <vt:lpstr>IMPROVING</vt:lpstr>
      <vt:lpstr>IMPROVING</vt:lpstr>
      <vt:lpstr>IMPROVING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2022-09-03T15:56:17Z</dcterms:modified>
</cp:coreProperties>
</file>