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7" r:id="rId2"/>
    <p:sldMasterId id="2147483664" r:id="rId3"/>
  </p:sldMasterIdLst>
  <p:notesMasterIdLst>
    <p:notesMasterId r:id="rId26"/>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6" r:id="rId23"/>
    <p:sldId id="277" r:id="rId24"/>
    <p:sldId id="278" r:id="rId25"/>
  </p:sldIdLst>
  <p:sldSz cx="9144000" cy="6858000" type="screen4x3"/>
  <p:notesSz cx="6858000" cy="9144000"/>
  <p:embeddedFontLst>
    <p:embeddedFont>
      <p:font typeface="Calibri" panose="020F0502020204030204" pitchFamily="34" charset="0"/>
      <p:regular r:id="rId27"/>
      <p:bold r:id="rId28"/>
      <p:italic r:id="rId29"/>
      <p:boldItalic r:id="rId30"/>
    </p:embeddedFont>
    <p:embeddedFont>
      <p:font typeface="Century Gothic" panose="020B0502020202020204" pitchFamily="34" charset="0"/>
      <p:regular r:id="rId31"/>
      <p:bold r:id="rId32"/>
      <p:italic r:id="rId33"/>
      <p:boldItalic r:id="rId34"/>
    </p:embeddedFont>
    <p:embeddedFont>
      <p:font typeface="Roboto Condensed" panose="020B0604020202020204" charset="0"/>
      <p:regular r:id="rId35"/>
      <p:bold r:id="rId36"/>
      <p:italic r:id="rId37"/>
      <p:boldItalic r:id="rId38"/>
    </p:embeddedFont>
    <p:embeddedFont>
      <p:font typeface="Roboto Mono"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8" roundtripDataSignature="AMtx7mi6Q+ICO4qLI2gJr/vndemPAmCiV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C1BE7D-3900-43B9-A455-9199CB37209A}">
  <a:tblStyle styleId="{BCC1BE7D-3900-43B9-A455-9199CB37209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134" y="66"/>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18.xml"/><Relationship Id="rId34" Type="http://schemas.openxmlformats.org/officeDocument/2006/relationships/font" Target="fonts/font8.fntdata"/><Relationship Id="rId42" Type="http://schemas.openxmlformats.org/officeDocument/2006/relationships/font" Target="fonts/font16.fntdata"/><Relationship Id="rId50"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5.fntdata"/><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8" Type="http://customschemas.google.com/relationships/presentationmetadata" Target="metadata"/><Relationship Id="rId8" Type="http://schemas.openxmlformats.org/officeDocument/2006/relationships/slide" Target="slides/slide5.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7.fntdata"/><Relationship Id="rId38" Type="http://schemas.openxmlformats.org/officeDocument/2006/relationships/font" Target="fonts/font12.fntdata"/><Relationship Id="rId20" Type="http://schemas.openxmlformats.org/officeDocument/2006/relationships/slide" Target="slides/slide17.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77cb632c29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77cb632c29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77cb632c29_0_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77d2b4d189_2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77d2b4d189_2_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g77d2b4d189_2_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77d2b4d189_2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77d2b4d189_2_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g77d2b4d189_2_1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77d2b4d189_2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77d2b4d189_2_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g77d2b4d189_2_2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77d2b4d189_2_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77d2b4d189_2_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g77d2b4d189_2_3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77cb632c29_0_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77cb632c29_0_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g77cb632c29_0_3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77d2b4d189_0_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77d2b4d189_0_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g77d2b4d189_0_4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77d2b4d189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77d2b4d189_0_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g77d2b4d189_0_3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77d2b4d189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77d2b4d189_0_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g77d2b4d189_0_1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77d2b4b3c9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77d2b4b3c9_0_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g77d2b4b3c9_0_1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77d2b4b3c9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77d2b4b3c9_0_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g77d2b4b3c9_0_2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77d2b4d189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77d2b4d189_0_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g77d2b4d189_0_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77d2b4d189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77d2b4d189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g77d2b4d189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77cb632c29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77cb632c29_0_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77cb632c29_0_1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77d2b4b3c9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77d2b4b3c9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g77d2b4b3c9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77cb632c29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77cb632c29_0_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g77cb632c29_0_2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77d2b4b3c9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77d2b4b3c9_0_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g77d2b4b3c9_0_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77d2b4d189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77d2b4d189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g77d2b4d189_1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77d2b4d189_1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77d2b4d189_1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g77d2b4d189_1_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77cb632c29_0_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77cb632c29_0_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g77cb632c29_0_3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hield">
  <p:cSld name="Shield">
    <p:spTree>
      <p:nvGrpSpPr>
        <p:cNvPr id="1" name="Shape 10"/>
        <p:cNvGrpSpPr/>
        <p:nvPr/>
      </p:nvGrpSpPr>
      <p:grpSpPr>
        <a:xfrm>
          <a:off x="0" y="0"/>
          <a:ext cx="0" cy="0"/>
          <a:chOff x="0" y="0"/>
          <a:chExt cx="0" cy="0"/>
        </a:xfrm>
      </p:grpSpPr>
      <p:pic>
        <p:nvPicPr>
          <p:cNvPr id="11" name="Google Shape;11;p5" descr="shield.png"/>
          <p:cNvPicPr preferRelativeResize="0"/>
          <p:nvPr/>
        </p:nvPicPr>
        <p:blipFill rotWithShape="1">
          <a:blip r:embed="rId2">
            <a:alphaModFix/>
          </a:blip>
          <a:srcRect/>
          <a:stretch/>
        </p:blipFill>
        <p:spPr>
          <a:xfrm>
            <a:off x="3927063" y="1170132"/>
            <a:ext cx="5216937" cy="5687868"/>
          </a:xfrm>
          <a:prstGeom prst="rect">
            <a:avLst/>
          </a:prstGeom>
          <a:noFill/>
          <a:ln>
            <a:noFill/>
          </a:ln>
        </p:spPr>
      </p:pic>
      <p:sp>
        <p:nvSpPr>
          <p:cNvPr id="12" name="Google Shape;12;p5"/>
          <p:cNvSpPr txBox="1">
            <a:spLocks noGrp="1"/>
          </p:cNvSpPr>
          <p:nvPr>
            <p:ph type="body" idx="1"/>
          </p:nvPr>
        </p:nvSpPr>
        <p:spPr>
          <a:xfrm>
            <a:off x="123826" y="3534870"/>
            <a:ext cx="3828116" cy="12046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000"/>
              <a:buFont typeface="Arial"/>
              <a:buNone/>
              <a:defRPr sz="2000" b="0" i="1"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body" idx="2"/>
          </p:nvPr>
        </p:nvSpPr>
        <p:spPr>
          <a:xfrm>
            <a:off x="123825" y="1725705"/>
            <a:ext cx="5000999" cy="164886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 name="Google Shape;14;p5"/>
          <p:cNvSpPr txBox="1">
            <a:spLocks noGrp="1"/>
          </p:cNvSpPr>
          <p:nvPr>
            <p:ph type="body" idx="3"/>
          </p:nvPr>
        </p:nvSpPr>
        <p:spPr>
          <a:xfrm>
            <a:off x="115889" y="4898571"/>
            <a:ext cx="3845138" cy="125616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2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15" name="Google Shape;15;p5"/>
          <p:cNvGrpSpPr/>
          <p:nvPr/>
        </p:nvGrpSpPr>
        <p:grpSpPr>
          <a:xfrm>
            <a:off x="0" y="6419355"/>
            <a:ext cx="9144000" cy="438645"/>
            <a:chOff x="0" y="4172975"/>
            <a:chExt cx="9144000" cy="438645"/>
          </a:xfrm>
        </p:grpSpPr>
        <p:cxnSp>
          <p:nvCxnSpPr>
            <p:cNvPr id="16" name="Google Shape;16;p5"/>
            <p:cNvCxnSpPr/>
            <p:nvPr/>
          </p:nvCxnSpPr>
          <p:spPr>
            <a:xfrm rot="10800000">
              <a:off x="0" y="4172975"/>
              <a:ext cx="3044952" cy="0"/>
            </a:xfrm>
            <a:prstGeom prst="straightConnector1">
              <a:avLst/>
            </a:prstGeom>
            <a:noFill/>
            <a:ln w="50800" cap="flat" cmpd="sng">
              <a:solidFill>
                <a:srgbClr val="DF7023"/>
              </a:solidFill>
              <a:prstDash val="solid"/>
              <a:round/>
              <a:headEnd type="none" w="sm" len="sm"/>
              <a:tailEnd type="none" w="sm" len="sm"/>
            </a:ln>
          </p:spPr>
        </p:cxnSp>
        <p:cxnSp>
          <p:nvCxnSpPr>
            <p:cNvPr id="17" name="Google Shape;17;p5"/>
            <p:cNvCxnSpPr/>
            <p:nvPr/>
          </p:nvCxnSpPr>
          <p:spPr>
            <a:xfrm rot="10800000">
              <a:off x="3044952" y="4173532"/>
              <a:ext cx="6099048" cy="0"/>
            </a:xfrm>
            <a:prstGeom prst="straightConnector1">
              <a:avLst/>
            </a:prstGeom>
            <a:noFill/>
            <a:ln w="50800" cap="flat" cmpd="sng">
              <a:solidFill>
                <a:srgbClr val="0F787D"/>
              </a:solidFill>
              <a:prstDash val="solid"/>
              <a:round/>
              <a:headEnd type="none" w="sm" len="sm"/>
              <a:tailEnd type="none" w="sm" len="sm"/>
            </a:ln>
          </p:spPr>
        </p:cxnSp>
        <p:sp>
          <p:nvSpPr>
            <p:cNvPr id="18" name="Google Shape;18;p5"/>
            <p:cNvSpPr/>
            <p:nvPr/>
          </p:nvSpPr>
          <p:spPr>
            <a:xfrm>
              <a:off x="0" y="4200140"/>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19" name="Google Shape;19;p5"/>
          <p:cNvGrpSpPr/>
          <p:nvPr/>
        </p:nvGrpSpPr>
        <p:grpSpPr>
          <a:xfrm>
            <a:off x="0" y="12207"/>
            <a:ext cx="9144000" cy="557"/>
            <a:chOff x="0" y="12207"/>
            <a:chExt cx="9144000" cy="557"/>
          </a:xfrm>
        </p:grpSpPr>
        <p:cxnSp>
          <p:nvCxnSpPr>
            <p:cNvPr id="20" name="Google Shape;20;p5"/>
            <p:cNvCxnSpPr/>
            <p:nvPr/>
          </p:nvCxnSpPr>
          <p:spPr>
            <a:xfrm rot="10800000">
              <a:off x="0" y="12207"/>
              <a:ext cx="3044952" cy="0"/>
            </a:xfrm>
            <a:prstGeom prst="straightConnector1">
              <a:avLst/>
            </a:prstGeom>
            <a:noFill/>
            <a:ln w="50800" cap="flat" cmpd="sng">
              <a:solidFill>
                <a:srgbClr val="A5A5A5"/>
              </a:solidFill>
              <a:prstDash val="solid"/>
              <a:round/>
              <a:headEnd type="none" w="sm" len="sm"/>
              <a:tailEnd type="none" w="sm" len="sm"/>
            </a:ln>
          </p:spPr>
        </p:cxnSp>
        <p:cxnSp>
          <p:nvCxnSpPr>
            <p:cNvPr id="21" name="Google Shape;21;p5"/>
            <p:cNvCxnSpPr/>
            <p:nvPr/>
          </p:nvCxnSpPr>
          <p:spPr>
            <a:xfrm rot="10800000">
              <a:off x="3044952" y="12764"/>
              <a:ext cx="6099048" cy="0"/>
            </a:xfrm>
            <a:prstGeom prst="straightConnector1">
              <a:avLst/>
            </a:prstGeom>
            <a:noFill/>
            <a:ln w="50800" cap="flat" cmpd="sng">
              <a:solidFill>
                <a:srgbClr val="90152A"/>
              </a:solidFill>
              <a:prstDash val="solid"/>
              <a:round/>
              <a:headEnd type="none" w="sm" len="sm"/>
              <a:tailEnd type="none" w="sm" len="sm"/>
            </a:ln>
          </p:spPr>
        </p:cxnSp>
      </p:grpSp>
      <p:pic>
        <p:nvPicPr>
          <p:cNvPr id="22" name="Google Shape;22;p5" descr="top-logo.png"/>
          <p:cNvPicPr preferRelativeResize="0"/>
          <p:nvPr/>
        </p:nvPicPr>
        <p:blipFill rotWithShape="1">
          <a:blip r:embed="rId3">
            <a:alphaModFix/>
          </a:blip>
          <a:srcRect/>
          <a:stretch/>
        </p:blipFill>
        <p:spPr>
          <a:xfrm>
            <a:off x="244475" y="-6350"/>
            <a:ext cx="2298700" cy="130636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ubhead w/ Bullets 2 col">
  <p:cSld name="Subhead w/ Bullets 2 col">
    <p:spTree>
      <p:nvGrpSpPr>
        <p:cNvPr id="1" name="Shape 129"/>
        <p:cNvGrpSpPr/>
        <p:nvPr/>
      </p:nvGrpSpPr>
      <p:grpSpPr>
        <a:xfrm>
          <a:off x="0" y="0"/>
          <a:ext cx="0" cy="0"/>
          <a:chOff x="0" y="0"/>
          <a:chExt cx="0" cy="0"/>
        </a:xfrm>
      </p:grpSpPr>
      <p:sp>
        <p:nvSpPr>
          <p:cNvPr id="130" name="Google Shape;130;p17"/>
          <p:cNvSpPr txBox="1">
            <a:spLocks noGrp="1"/>
          </p:cNvSpPr>
          <p:nvPr>
            <p:ph type="sldNum" idx="12"/>
          </p:nvPr>
        </p:nvSpPr>
        <p:spPr>
          <a:xfrm>
            <a:off x="8546351" y="6460940"/>
            <a:ext cx="47662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31" name="Google Shape;131;p17"/>
          <p:cNvSpPr txBox="1">
            <a:spLocks noGrp="1"/>
          </p:cNvSpPr>
          <p:nvPr>
            <p:ph type="body" idx="1"/>
          </p:nvPr>
        </p:nvSpPr>
        <p:spPr>
          <a:xfrm>
            <a:off x="227013" y="1709351"/>
            <a:ext cx="4242014" cy="4384542"/>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04800" algn="l" rtl="0">
              <a:spcBef>
                <a:spcPts val="1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292100" algn="l" rtl="0">
              <a:spcBef>
                <a:spcPts val="1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4pPr>
            <a:lvl5pPr marL="2286000" marR="0" lvl="4" indent="-292100" algn="l" rtl="0">
              <a:spcBef>
                <a:spcPts val="1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2" name="Google Shape;132;p17"/>
          <p:cNvSpPr txBox="1">
            <a:spLocks noGrp="1"/>
          </p:cNvSpPr>
          <p:nvPr>
            <p:ph type="title"/>
          </p:nvPr>
        </p:nvSpPr>
        <p:spPr>
          <a:xfrm>
            <a:off x="227013" y="418353"/>
            <a:ext cx="7303340" cy="5358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3" name="Google Shape;133;p17"/>
          <p:cNvSpPr txBox="1">
            <a:spLocks noGrp="1"/>
          </p:cNvSpPr>
          <p:nvPr>
            <p:ph type="body" idx="2"/>
          </p:nvPr>
        </p:nvSpPr>
        <p:spPr>
          <a:xfrm>
            <a:off x="227013" y="1006103"/>
            <a:ext cx="8691562" cy="40806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68300" algn="l" rtl="0">
              <a:spcBef>
                <a:spcPts val="440"/>
              </a:spcBef>
              <a:spcAft>
                <a:spcPts val="0"/>
              </a:spcAft>
              <a:buClr>
                <a:schemeClr val="dk1"/>
              </a:buClr>
              <a:buSzPts val="2200"/>
              <a:buFont typeface="Arial"/>
              <a:buChar char="–"/>
              <a:defRPr sz="2200" b="0" i="0" u="none" strike="noStrike" cap="none">
                <a:solidFill>
                  <a:schemeClr val="dk1"/>
                </a:solidFill>
                <a:latin typeface="Century Gothic"/>
                <a:ea typeface="Century Gothic"/>
                <a:cs typeface="Century Gothic"/>
                <a:sym typeface="Century Gothic"/>
              </a:defRPr>
            </a:lvl2pPr>
            <a:lvl3pPr marL="1371600" marR="0" lvl="2"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3pPr>
            <a:lvl4pPr marL="1828800" marR="0" lvl="3"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4pPr>
            <a:lvl5pPr marL="2286000" marR="0" lvl="4"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4" name="Google Shape;134;p17"/>
          <p:cNvSpPr txBox="1">
            <a:spLocks noGrp="1"/>
          </p:cNvSpPr>
          <p:nvPr>
            <p:ph type="body" idx="3"/>
          </p:nvPr>
        </p:nvSpPr>
        <p:spPr>
          <a:xfrm>
            <a:off x="4627391" y="1709351"/>
            <a:ext cx="4242014" cy="4384542"/>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04800" algn="l" rtl="0">
              <a:spcBef>
                <a:spcPts val="1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292100" algn="l" rtl="0">
              <a:spcBef>
                <a:spcPts val="1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4pPr>
            <a:lvl5pPr marL="2286000" marR="0" lvl="4" indent="-292100" algn="l" rtl="0">
              <a:spcBef>
                <a:spcPts val="1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ubhead w/ No Bullets">
  <p:cSld name="Subhead w/ No Bullets">
    <p:spTree>
      <p:nvGrpSpPr>
        <p:cNvPr id="1" name="Shape 135"/>
        <p:cNvGrpSpPr/>
        <p:nvPr/>
      </p:nvGrpSpPr>
      <p:grpSpPr>
        <a:xfrm>
          <a:off x="0" y="0"/>
          <a:ext cx="0" cy="0"/>
          <a:chOff x="0" y="0"/>
          <a:chExt cx="0" cy="0"/>
        </a:xfrm>
      </p:grpSpPr>
      <p:sp>
        <p:nvSpPr>
          <p:cNvPr id="136" name="Google Shape;136;p18"/>
          <p:cNvSpPr txBox="1">
            <a:spLocks noGrp="1"/>
          </p:cNvSpPr>
          <p:nvPr>
            <p:ph type="body" idx="1"/>
          </p:nvPr>
        </p:nvSpPr>
        <p:spPr>
          <a:xfrm>
            <a:off x="227013" y="1709351"/>
            <a:ext cx="8691562" cy="4384543"/>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spcBef>
                <a:spcPts val="12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spcBef>
                <a:spcPts val="12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228600" algn="l" rtl="0">
              <a:spcBef>
                <a:spcPts val="1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spcBef>
                <a:spcPts val="1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7" name="Google Shape;137;p18"/>
          <p:cNvSpPr txBox="1">
            <a:spLocks noGrp="1"/>
          </p:cNvSpPr>
          <p:nvPr>
            <p:ph type="title"/>
          </p:nvPr>
        </p:nvSpPr>
        <p:spPr>
          <a:xfrm>
            <a:off x="227013" y="418353"/>
            <a:ext cx="7303340" cy="5358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8" name="Google Shape;138;p18"/>
          <p:cNvSpPr txBox="1">
            <a:spLocks noGrp="1"/>
          </p:cNvSpPr>
          <p:nvPr>
            <p:ph type="sldNum" idx="12"/>
          </p:nvPr>
        </p:nvSpPr>
        <p:spPr>
          <a:xfrm>
            <a:off x="8546351" y="6460940"/>
            <a:ext cx="47662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39" name="Google Shape;139;p18"/>
          <p:cNvSpPr txBox="1">
            <a:spLocks noGrp="1"/>
          </p:cNvSpPr>
          <p:nvPr>
            <p:ph type="body" idx="2"/>
          </p:nvPr>
        </p:nvSpPr>
        <p:spPr>
          <a:xfrm>
            <a:off x="227013" y="1006103"/>
            <a:ext cx="8691562" cy="40806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68300" algn="l" rtl="0">
              <a:spcBef>
                <a:spcPts val="440"/>
              </a:spcBef>
              <a:spcAft>
                <a:spcPts val="0"/>
              </a:spcAft>
              <a:buClr>
                <a:schemeClr val="dk1"/>
              </a:buClr>
              <a:buSzPts val="2200"/>
              <a:buFont typeface="Arial"/>
              <a:buChar char="–"/>
              <a:defRPr sz="2200" b="0" i="0" u="none" strike="noStrike" cap="none">
                <a:solidFill>
                  <a:schemeClr val="dk1"/>
                </a:solidFill>
                <a:latin typeface="Century Gothic"/>
                <a:ea typeface="Century Gothic"/>
                <a:cs typeface="Century Gothic"/>
                <a:sym typeface="Century Gothic"/>
              </a:defRPr>
            </a:lvl2pPr>
            <a:lvl3pPr marL="1371600" marR="0" lvl="2"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3pPr>
            <a:lvl4pPr marL="1828800" marR="0" lvl="3"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4pPr>
            <a:lvl5pPr marL="2286000" marR="0" lvl="4"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bhead w/ No Bullets 2 col">
  <p:cSld name="Subhead w/ No Bullets 2 col">
    <p:spTree>
      <p:nvGrpSpPr>
        <p:cNvPr id="1" name="Shape 140"/>
        <p:cNvGrpSpPr/>
        <p:nvPr/>
      </p:nvGrpSpPr>
      <p:grpSpPr>
        <a:xfrm>
          <a:off x="0" y="0"/>
          <a:ext cx="0" cy="0"/>
          <a:chOff x="0" y="0"/>
          <a:chExt cx="0" cy="0"/>
        </a:xfrm>
      </p:grpSpPr>
      <p:sp>
        <p:nvSpPr>
          <p:cNvPr id="141" name="Google Shape;141;p19"/>
          <p:cNvSpPr txBox="1">
            <a:spLocks noGrp="1"/>
          </p:cNvSpPr>
          <p:nvPr>
            <p:ph type="sldNum" idx="12"/>
          </p:nvPr>
        </p:nvSpPr>
        <p:spPr>
          <a:xfrm>
            <a:off x="8546351" y="6460940"/>
            <a:ext cx="47662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42" name="Google Shape;142;p19"/>
          <p:cNvSpPr txBox="1">
            <a:spLocks noGrp="1"/>
          </p:cNvSpPr>
          <p:nvPr>
            <p:ph type="body" idx="1"/>
          </p:nvPr>
        </p:nvSpPr>
        <p:spPr>
          <a:xfrm>
            <a:off x="227013" y="1709351"/>
            <a:ext cx="4214555" cy="4384543"/>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spcBef>
                <a:spcPts val="12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spcBef>
                <a:spcPts val="12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228600" algn="l" rtl="0">
              <a:spcBef>
                <a:spcPts val="1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spcBef>
                <a:spcPts val="1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3" name="Google Shape;143;p19"/>
          <p:cNvSpPr txBox="1">
            <a:spLocks noGrp="1"/>
          </p:cNvSpPr>
          <p:nvPr>
            <p:ph type="title"/>
          </p:nvPr>
        </p:nvSpPr>
        <p:spPr>
          <a:xfrm>
            <a:off x="227013" y="418353"/>
            <a:ext cx="7303340" cy="5358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4" name="Google Shape;144;p19"/>
          <p:cNvSpPr txBox="1">
            <a:spLocks noGrp="1"/>
          </p:cNvSpPr>
          <p:nvPr>
            <p:ph type="body" idx="2"/>
          </p:nvPr>
        </p:nvSpPr>
        <p:spPr>
          <a:xfrm>
            <a:off x="227013" y="1006103"/>
            <a:ext cx="8691562" cy="40806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68300" algn="l" rtl="0">
              <a:spcBef>
                <a:spcPts val="440"/>
              </a:spcBef>
              <a:spcAft>
                <a:spcPts val="0"/>
              </a:spcAft>
              <a:buClr>
                <a:schemeClr val="dk1"/>
              </a:buClr>
              <a:buSzPts val="2200"/>
              <a:buFont typeface="Arial"/>
              <a:buChar char="–"/>
              <a:defRPr sz="2200" b="0" i="0" u="none" strike="noStrike" cap="none">
                <a:solidFill>
                  <a:schemeClr val="dk1"/>
                </a:solidFill>
                <a:latin typeface="Century Gothic"/>
                <a:ea typeface="Century Gothic"/>
                <a:cs typeface="Century Gothic"/>
                <a:sym typeface="Century Gothic"/>
              </a:defRPr>
            </a:lvl2pPr>
            <a:lvl3pPr marL="1371600" marR="0" lvl="2"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3pPr>
            <a:lvl4pPr marL="1828800" marR="0" lvl="3"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4pPr>
            <a:lvl5pPr marL="2286000" marR="0" lvl="4"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5" name="Google Shape;145;p19"/>
          <p:cNvSpPr txBox="1">
            <a:spLocks noGrp="1"/>
          </p:cNvSpPr>
          <p:nvPr>
            <p:ph type="body" idx="3"/>
          </p:nvPr>
        </p:nvSpPr>
        <p:spPr>
          <a:xfrm>
            <a:off x="4620526" y="1709351"/>
            <a:ext cx="4269473" cy="4384543"/>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spcBef>
                <a:spcPts val="12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spcBef>
                <a:spcPts val="12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228600" algn="l" rtl="0">
              <a:spcBef>
                <a:spcPts val="1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spcBef>
                <a:spcPts val="1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with no Subhead">
  <p:cSld name="Title with no Subhead">
    <p:spTree>
      <p:nvGrpSpPr>
        <p:cNvPr id="1" name="Shape 146"/>
        <p:cNvGrpSpPr/>
        <p:nvPr/>
      </p:nvGrpSpPr>
      <p:grpSpPr>
        <a:xfrm>
          <a:off x="0" y="0"/>
          <a:ext cx="0" cy="0"/>
          <a:chOff x="0" y="0"/>
          <a:chExt cx="0" cy="0"/>
        </a:xfrm>
      </p:grpSpPr>
      <p:sp>
        <p:nvSpPr>
          <p:cNvPr id="147" name="Google Shape;147;p20"/>
          <p:cNvSpPr txBox="1">
            <a:spLocks noGrp="1"/>
          </p:cNvSpPr>
          <p:nvPr>
            <p:ph type="sldNum" idx="12"/>
          </p:nvPr>
        </p:nvSpPr>
        <p:spPr>
          <a:xfrm>
            <a:off x="8546351" y="6460940"/>
            <a:ext cx="47662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48" name="Google Shape;148;p20"/>
          <p:cNvSpPr txBox="1">
            <a:spLocks noGrp="1"/>
          </p:cNvSpPr>
          <p:nvPr>
            <p:ph type="body" idx="1"/>
          </p:nvPr>
        </p:nvSpPr>
        <p:spPr>
          <a:xfrm>
            <a:off x="227013" y="1112109"/>
            <a:ext cx="8691562" cy="4981786"/>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spcBef>
                <a:spcPts val="12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spcBef>
                <a:spcPts val="12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228600" algn="l" rtl="0">
              <a:spcBef>
                <a:spcPts val="1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spcBef>
                <a:spcPts val="1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9" name="Google Shape;149;p20"/>
          <p:cNvSpPr txBox="1">
            <a:spLocks noGrp="1"/>
          </p:cNvSpPr>
          <p:nvPr>
            <p:ph type="title"/>
          </p:nvPr>
        </p:nvSpPr>
        <p:spPr>
          <a:xfrm>
            <a:off x="227013" y="418353"/>
            <a:ext cx="7303340" cy="5358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with no Subhead 2 col">
  <p:cSld name="Title with no Subhead 2 col">
    <p:spTree>
      <p:nvGrpSpPr>
        <p:cNvPr id="1" name="Shape 150"/>
        <p:cNvGrpSpPr/>
        <p:nvPr/>
      </p:nvGrpSpPr>
      <p:grpSpPr>
        <a:xfrm>
          <a:off x="0" y="0"/>
          <a:ext cx="0" cy="0"/>
          <a:chOff x="0" y="0"/>
          <a:chExt cx="0" cy="0"/>
        </a:xfrm>
      </p:grpSpPr>
      <p:sp>
        <p:nvSpPr>
          <p:cNvPr id="151" name="Google Shape;151;p21"/>
          <p:cNvSpPr txBox="1">
            <a:spLocks noGrp="1"/>
          </p:cNvSpPr>
          <p:nvPr>
            <p:ph type="sldNum" idx="12"/>
          </p:nvPr>
        </p:nvSpPr>
        <p:spPr>
          <a:xfrm>
            <a:off x="8546351" y="6460940"/>
            <a:ext cx="47662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52" name="Google Shape;152;p21"/>
          <p:cNvSpPr txBox="1">
            <a:spLocks noGrp="1"/>
          </p:cNvSpPr>
          <p:nvPr>
            <p:ph type="body" idx="1"/>
          </p:nvPr>
        </p:nvSpPr>
        <p:spPr>
          <a:xfrm>
            <a:off x="227013" y="1112109"/>
            <a:ext cx="4248879" cy="4981786"/>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spcBef>
                <a:spcPts val="12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spcBef>
                <a:spcPts val="12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228600" algn="l" rtl="0">
              <a:spcBef>
                <a:spcPts val="1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spcBef>
                <a:spcPts val="1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3" name="Google Shape;153;p21"/>
          <p:cNvSpPr txBox="1">
            <a:spLocks noGrp="1"/>
          </p:cNvSpPr>
          <p:nvPr>
            <p:ph type="title"/>
          </p:nvPr>
        </p:nvSpPr>
        <p:spPr>
          <a:xfrm>
            <a:off x="227013" y="418353"/>
            <a:ext cx="7303340" cy="5358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4" name="Google Shape;154;p21"/>
          <p:cNvSpPr txBox="1">
            <a:spLocks noGrp="1"/>
          </p:cNvSpPr>
          <p:nvPr>
            <p:ph type="body" idx="2"/>
          </p:nvPr>
        </p:nvSpPr>
        <p:spPr>
          <a:xfrm>
            <a:off x="4661715" y="1112109"/>
            <a:ext cx="4248879" cy="4981786"/>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spcBef>
                <a:spcPts val="12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spcBef>
                <a:spcPts val="12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228600" algn="l" rtl="0">
              <a:spcBef>
                <a:spcPts val="1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spcBef>
                <a:spcPts val="1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losing Slide">
  <p:cSld name="Closing Slide">
    <p:spTree>
      <p:nvGrpSpPr>
        <p:cNvPr id="1" name="Shape 156"/>
        <p:cNvGrpSpPr/>
        <p:nvPr/>
      </p:nvGrpSpPr>
      <p:grpSpPr>
        <a:xfrm>
          <a:off x="0" y="0"/>
          <a:ext cx="0" cy="0"/>
          <a:chOff x="0" y="0"/>
          <a:chExt cx="0" cy="0"/>
        </a:xfrm>
      </p:grpSpPr>
      <p:grpSp>
        <p:nvGrpSpPr>
          <p:cNvPr id="157" name="Google Shape;157;p9"/>
          <p:cNvGrpSpPr/>
          <p:nvPr/>
        </p:nvGrpSpPr>
        <p:grpSpPr>
          <a:xfrm>
            <a:off x="0" y="5245111"/>
            <a:ext cx="9144000" cy="1612889"/>
            <a:chOff x="-1276426" y="5245111"/>
            <a:chExt cx="9144000" cy="1612889"/>
          </a:xfrm>
        </p:grpSpPr>
        <p:cxnSp>
          <p:nvCxnSpPr>
            <p:cNvPr id="158" name="Google Shape;158;p9"/>
            <p:cNvCxnSpPr/>
            <p:nvPr/>
          </p:nvCxnSpPr>
          <p:spPr>
            <a:xfrm>
              <a:off x="4822622" y="5245111"/>
              <a:ext cx="3044952" cy="0"/>
            </a:xfrm>
            <a:prstGeom prst="straightConnector1">
              <a:avLst/>
            </a:prstGeom>
            <a:noFill/>
            <a:ln w="50800" cap="flat" cmpd="sng">
              <a:solidFill>
                <a:srgbClr val="DF7023"/>
              </a:solidFill>
              <a:prstDash val="solid"/>
              <a:round/>
              <a:headEnd type="none" w="sm" len="sm"/>
              <a:tailEnd type="none" w="sm" len="sm"/>
            </a:ln>
          </p:spPr>
        </p:cxnSp>
        <p:cxnSp>
          <p:nvCxnSpPr>
            <p:cNvPr id="159" name="Google Shape;159;p9"/>
            <p:cNvCxnSpPr/>
            <p:nvPr/>
          </p:nvCxnSpPr>
          <p:spPr>
            <a:xfrm>
              <a:off x="-1276426" y="5245668"/>
              <a:ext cx="6099048" cy="0"/>
            </a:xfrm>
            <a:prstGeom prst="straightConnector1">
              <a:avLst/>
            </a:prstGeom>
            <a:noFill/>
            <a:ln w="50800" cap="flat" cmpd="sng">
              <a:solidFill>
                <a:srgbClr val="0F787D"/>
              </a:solidFill>
              <a:prstDash val="solid"/>
              <a:round/>
              <a:headEnd type="none" w="sm" len="sm"/>
              <a:tailEnd type="none" w="sm" len="sm"/>
            </a:ln>
          </p:spPr>
        </p:cxnSp>
        <p:sp>
          <p:nvSpPr>
            <p:cNvPr id="160" name="Google Shape;160;p9"/>
            <p:cNvSpPr/>
            <p:nvPr/>
          </p:nvSpPr>
          <p:spPr>
            <a:xfrm>
              <a:off x="-1276426" y="5272276"/>
              <a:ext cx="9144000" cy="158572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161" name="Google Shape;161;p9"/>
          <p:cNvSpPr txBox="1">
            <a:spLocks noGrp="1"/>
          </p:cNvSpPr>
          <p:nvPr>
            <p:ph type="subTitle" idx="1"/>
          </p:nvPr>
        </p:nvSpPr>
        <p:spPr>
          <a:xfrm>
            <a:off x="1371600" y="5240939"/>
            <a:ext cx="6400800" cy="1298388"/>
          </a:xfrm>
          <a:prstGeom prst="rect">
            <a:avLst/>
          </a:prstGeom>
          <a:noFill/>
          <a:ln>
            <a:noFill/>
          </a:ln>
        </p:spPr>
        <p:txBody>
          <a:bodyPr spcFirstLastPara="1" wrap="square" lIns="91425" tIns="45700" rIns="91425" bIns="45700" anchor="ctr" anchorCtr="0">
            <a:noAutofit/>
          </a:bodyPr>
          <a:lstStyle>
            <a:lvl1pPr marR="0" lvl="0" algn="ctr" rtl="0">
              <a:lnSpc>
                <a:spcPct val="120000"/>
              </a:lnSpc>
              <a:spcBef>
                <a:spcPts val="0"/>
              </a:spcBef>
              <a:spcAft>
                <a:spcPts val="0"/>
              </a:spcAft>
              <a:buClr>
                <a:srgbClr val="3F3F3F"/>
              </a:buClr>
              <a:buSzPts val="1800"/>
              <a:buFont typeface="Arial"/>
              <a:buNone/>
              <a:defRPr sz="1800" b="0" i="0" u="none" strike="noStrike" cap="none">
                <a:solidFill>
                  <a:srgbClr val="3F3F3F"/>
                </a:solidFill>
                <a:latin typeface="Arial"/>
                <a:ea typeface="Arial"/>
                <a:cs typeface="Arial"/>
                <a:sym typeface="Arial"/>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pic>
        <p:nvPicPr>
          <p:cNvPr id="162" name="Google Shape;162;p9" descr="Stevens-Secondary-PMSColor-R.png"/>
          <p:cNvPicPr preferRelativeResize="0"/>
          <p:nvPr/>
        </p:nvPicPr>
        <p:blipFill rotWithShape="1">
          <a:blip r:embed="rId2">
            <a:alphaModFix/>
          </a:blip>
          <a:srcRect/>
          <a:stretch/>
        </p:blipFill>
        <p:spPr>
          <a:xfrm>
            <a:off x="2805428" y="678404"/>
            <a:ext cx="3544298" cy="3028003"/>
          </a:xfrm>
          <a:prstGeom prst="rect">
            <a:avLst/>
          </a:prstGeom>
          <a:noFill/>
          <a:ln>
            <a:noFill/>
          </a:ln>
        </p:spPr>
      </p:pic>
      <p:pic>
        <p:nvPicPr>
          <p:cNvPr id="163" name="Google Shape;163;p9"/>
          <p:cNvPicPr preferRelativeResize="0"/>
          <p:nvPr/>
        </p:nvPicPr>
        <p:blipFill rotWithShape="1">
          <a:blip r:embed="rId3">
            <a:alphaModFix/>
          </a:blip>
          <a:srcRect/>
          <a:stretch/>
        </p:blipFill>
        <p:spPr>
          <a:xfrm>
            <a:off x="3352800" y="4263995"/>
            <a:ext cx="2438400" cy="3683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tevens Seal">
  <p:cSld name="Stevens Seal">
    <p:spTree>
      <p:nvGrpSpPr>
        <p:cNvPr id="1" name="Shape 23"/>
        <p:cNvGrpSpPr/>
        <p:nvPr/>
      </p:nvGrpSpPr>
      <p:grpSpPr>
        <a:xfrm>
          <a:off x="0" y="0"/>
          <a:ext cx="0" cy="0"/>
          <a:chOff x="0" y="0"/>
          <a:chExt cx="0" cy="0"/>
        </a:xfrm>
      </p:grpSpPr>
      <p:pic>
        <p:nvPicPr>
          <p:cNvPr id="24" name="Google Shape;24;p10"/>
          <p:cNvPicPr preferRelativeResize="0"/>
          <p:nvPr/>
        </p:nvPicPr>
        <p:blipFill rotWithShape="1">
          <a:blip r:embed="rId2">
            <a:alphaModFix/>
          </a:blip>
          <a:srcRect/>
          <a:stretch/>
        </p:blipFill>
        <p:spPr>
          <a:xfrm>
            <a:off x="3786187" y="0"/>
            <a:ext cx="5357812" cy="6858000"/>
          </a:xfrm>
          <a:prstGeom prst="rect">
            <a:avLst/>
          </a:prstGeom>
          <a:noFill/>
          <a:ln>
            <a:noFill/>
          </a:ln>
        </p:spPr>
      </p:pic>
      <p:sp>
        <p:nvSpPr>
          <p:cNvPr id="25" name="Google Shape;25;p10"/>
          <p:cNvSpPr txBox="1">
            <a:spLocks noGrp="1"/>
          </p:cNvSpPr>
          <p:nvPr>
            <p:ph type="body" idx="1"/>
          </p:nvPr>
        </p:nvSpPr>
        <p:spPr>
          <a:xfrm>
            <a:off x="115889" y="4898571"/>
            <a:ext cx="5008936" cy="125616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2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6" name="Google Shape;26;p10"/>
          <p:cNvSpPr txBox="1">
            <a:spLocks noGrp="1"/>
          </p:cNvSpPr>
          <p:nvPr>
            <p:ph type="body" idx="2"/>
          </p:nvPr>
        </p:nvSpPr>
        <p:spPr>
          <a:xfrm>
            <a:off x="123825" y="3534870"/>
            <a:ext cx="4993528" cy="12046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000"/>
              <a:buFont typeface="Arial"/>
              <a:buNone/>
              <a:defRPr sz="2000" b="0" i="1"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7" name="Google Shape;27;p10"/>
          <p:cNvSpPr txBox="1">
            <a:spLocks noGrp="1"/>
          </p:cNvSpPr>
          <p:nvPr>
            <p:ph type="body" idx="3"/>
          </p:nvPr>
        </p:nvSpPr>
        <p:spPr>
          <a:xfrm>
            <a:off x="123825" y="1725705"/>
            <a:ext cx="5000999" cy="164886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28" name="Google Shape;28;p10"/>
          <p:cNvGrpSpPr/>
          <p:nvPr/>
        </p:nvGrpSpPr>
        <p:grpSpPr>
          <a:xfrm>
            <a:off x="0" y="12207"/>
            <a:ext cx="9144000" cy="557"/>
            <a:chOff x="0" y="12207"/>
            <a:chExt cx="9144000" cy="557"/>
          </a:xfrm>
        </p:grpSpPr>
        <p:cxnSp>
          <p:nvCxnSpPr>
            <p:cNvPr id="29" name="Google Shape;29;p10"/>
            <p:cNvCxnSpPr/>
            <p:nvPr/>
          </p:nvCxnSpPr>
          <p:spPr>
            <a:xfrm rot="10800000">
              <a:off x="0" y="12207"/>
              <a:ext cx="3044952" cy="0"/>
            </a:xfrm>
            <a:prstGeom prst="straightConnector1">
              <a:avLst/>
            </a:prstGeom>
            <a:noFill/>
            <a:ln w="50800" cap="flat" cmpd="sng">
              <a:solidFill>
                <a:srgbClr val="A5A5A5"/>
              </a:solidFill>
              <a:prstDash val="solid"/>
              <a:round/>
              <a:headEnd type="none" w="sm" len="sm"/>
              <a:tailEnd type="none" w="sm" len="sm"/>
            </a:ln>
          </p:spPr>
        </p:cxnSp>
        <p:cxnSp>
          <p:nvCxnSpPr>
            <p:cNvPr id="30" name="Google Shape;30;p10"/>
            <p:cNvCxnSpPr/>
            <p:nvPr/>
          </p:nvCxnSpPr>
          <p:spPr>
            <a:xfrm rot="10800000">
              <a:off x="3044952" y="12764"/>
              <a:ext cx="6099048" cy="0"/>
            </a:xfrm>
            <a:prstGeom prst="straightConnector1">
              <a:avLst/>
            </a:prstGeom>
            <a:noFill/>
            <a:ln w="50800" cap="flat" cmpd="sng">
              <a:solidFill>
                <a:srgbClr val="90152A"/>
              </a:solidFill>
              <a:prstDash val="solid"/>
              <a:round/>
              <a:headEnd type="none" w="sm" len="sm"/>
              <a:tailEnd type="none" w="sm" len="sm"/>
            </a:ln>
          </p:spPr>
        </p:cxnSp>
      </p:grpSp>
      <p:pic>
        <p:nvPicPr>
          <p:cNvPr id="31" name="Google Shape;31;p10"/>
          <p:cNvPicPr preferRelativeResize="0"/>
          <p:nvPr/>
        </p:nvPicPr>
        <p:blipFill rotWithShape="1">
          <a:blip r:embed="rId3">
            <a:alphaModFix/>
          </a:blip>
          <a:srcRect/>
          <a:stretch/>
        </p:blipFill>
        <p:spPr>
          <a:xfrm>
            <a:off x="236066" y="-14942"/>
            <a:ext cx="2324100" cy="1320800"/>
          </a:xfrm>
          <a:prstGeom prst="rect">
            <a:avLst/>
          </a:prstGeom>
          <a:noFill/>
          <a:ln>
            <a:noFill/>
          </a:ln>
        </p:spPr>
      </p:pic>
      <p:grpSp>
        <p:nvGrpSpPr>
          <p:cNvPr id="32" name="Google Shape;32;p10"/>
          <p:cNvGrpSpPr/>
          <p:nvPr/>
        </p:nvGrpSpPr>
        <p:grpSpPr>
          <a:xfrm>
            <a:off x="0" y="6419355"/>
            <a:ext cx="9144000" cy="438645"/>
            <a:chOff x="0" y="4172975"/>
            <a:chExt cx="9144000" cy="438645"/>
          </a:xfrm>
        </p:grpSpPr>
        <p:cxnSp>
          <p:nvCxnSpPr>
            <p:cNvPr id="33" name="Google Shape;33;p10"/>
            <p:cNvCxnSpPr/>
            <p:nvPr/>
          </p:nvCxnSpPr>
          <p:spPr>
            <a:xfrm rot="10800000">
              <a:off x="0" y="4172975"/>
              <a:ext cx="3044952" cy="0"/>
            </a:xfrm>
            <a:prstGeom prst="straightConnector1">
              <a:avLst/>
            </a:prstGeom>
            <a:noFill/>
            <a:ln w="50800" cap="flat" cmpd="sng">
              <a:solidFill>
                <a:srgbClr val="DF7023"/>
              </a:solidFill>
              <a:prstDash val="solid"/>
              <a:round/>
              <a:headEnd type="none" w="sm" len="sm"/>
              <a:tailEnd type="none" w="sm" len="sm"/>
            </a:ln>
          </p:spPr>
        </p:cxnSp>
        <p:cxnSp>
          <p:nvCxnSpPr>
            <p:cNvPr id="34" name="Google Shape;34;p10"/>
            <p:cNvCxnSpPr/>
            <p:nvPr/>
          </p:nvCxnSpPr>
          <p:spPr>
            <a:xfrm rot="10800000">
              <a:off x="3044952" y="4173532"/>
              <a:ext cx="6099048" cy="0"/>
            </a:xfrm>
            <a:prstGeom prst="straightConnector1">
              <a:avLst/>
            </a:prstGeom>
            <a:noFill/>
            <a:ln w="50800" cap="flat" cmpd="sng">
              <a:solidFill>
                <a:srgbClr val="0F787D"/>
              </a:solidFill>
              <a:prstDash val="solid"/>
              <a:round/>
              <a:headEnd type="none" w="sm" len="sm"/>
              <a:tailEnd type="none" w="sm" len="sm"/>
            </a:ln>
          </p:spPr>
        </p:cxnSp>
        <p:sp>
          <p:nvSpPr>
            <p:cNvPr id="35" name="Google Shape;35;p10"/>
            <p:cNvSpPr/>
            <p:nvPr/>
          </p:nvSpPr>
          <p:spPr>
            <a:xfrm>
              <a:off x="0" y="4200140"/>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tevens Clock">
  <p:cSld name="Stevens Clock">
    <p:spTree>
      <p:nvGrpSpPr>
        <p:cNvPr id="1" name="Shape 36"/>
        <p:cNvGrpSpPr/>
        <p:nvPr/>
      </p:nvGrpSpPr>
      <p:grpSpPr>
        <a:xfrm>
          <a:off x="0" y="0"/>
          <a:ext cx="0" cy="0"/>
          <a:chOff x="0" y="0"/>
          <a:chExt cx="0" cy="0"/>
        </a:xfrm>
      </p:grpSpPr>
      <p:pic>
        <p:nvPicPr>
          <p:cNvPr id="37" name="Google Shape;37;p11"/>
          <p:cNvPicPr preferRelativeResize="0"/>
          <p:nvPr/>
        </p:nvPicPr>
        <p:blipFill rotWithShape="1">
          <a:blip r:embed="rId2">
            <a:alphaModFix/>
          </a:blip>
          <a:srcRect/>
          <a:stretch/>
        </p:blipFill>
        <p:spPr>
          <a:xfrm>
            <a:off x="3786187" y="0"/>
            <a:ext cx="5357812" cy="6858000"/>
          </a:xfrm>
          <a:prstGeom prst="rect">
            <a:avLst/>
          </a:prstGeom>
          <a:noFill/>
          <a:ln>
            <a:noFill/>
          </a:ln>
        </p:spPr>
      </p:pic>
      <p:sp>
        <p:nvSpPr>
          <p:cNvPr id="38" name="Google Shape;38;p11"/>
          <p:cNvSpPr txBox="1">
            <a:spLocks noGrp="1"/>
          </p:cNvSpPr>
          <p:nvPr>
            <p:ph type="body" idx="1"/>
          </p:nvPr>
        </p:nvSpPr>
        <p:spPr>
          <a:xfrm>
            <a:off x="123825" y="3534870"/>
            <a:ext cx="4993528" cy="12046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000"/>
              <a:buFont typeface="Arial"/>
              <a:buNone/>
              <a:defRPr sz="2000" b="0" i="1"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9" name="Google Shape;39;p11"/>
          <p:cNvSpPr txBox="1">
            <a:spLocks noGrp="1"/>
          </p:cNvSpPr>
          <p:nvPr>
            <p:ph type="body" idx="2"/>
          </p:nvPr>
        </p:nvSpPr>
        <p:spPr>
          <a:xfrm>
            <a:off x="123825" y="1725705"/>
            <a:ext cx="5000999" cy="164886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0" name="Google Shape;40;p11"/>
          <p:cNvSpPr txBox="1">
            <a:spLocks noGrp="1"/>
          </p:cNvSpPr>
          <p:nvPr>
            <p:ph type="body" idx="3"/>
          </p:nvPr>
        </p:nvSpPr>
        <p:spPr>
          <a:xfrm>
            <a:off x="115889" y="4898571"/>
            <a:ext cx="5008936" cy="125616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2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41" name="Google Shape;41;p11"/>
          <p:cNvGrpSpPr/>
          <p:nvPr/>
        </p:nvGrpSpPr>
        <p:grpSpPr>
          <a:xfrm>
            <a:off x="0" y="6419355"/>
            <a:ext cx="9144000" cy="438645"/>
            <a:chOff x="0" y="4172975"/>
            <a:chExt cx="9144000" cy="438645"/>
          </a:xfrm>
        </p:grpSpPr>
        <p:cxnSp>
          <p:nvCxnSpPr>
            <p:cNvPr id="42" name="Google Shape;42;p11"/>
            <p:cNvCxnSpPr/>
            <p:nvPr/>
          </p:nvCxnSpPr>
          <p:spPr>
            <a:xfrm rot="10800000">
              <a:off x="0" y="4172975"/>
              <a:ext cx="3044952" cy="0"/>
            </a:xfrm>
            <a:prstGeom prst="straightConnector1">
              <a:avLst/>
            </a:prstGeom>
            <a:noFill/>
            <a:ln w="50800" cap="flat" cmpd="sng">
              <a:solidFill>
                <a:srgbClr val="DF7023"/>
              </a:solidFill>
              <a:prstDash val="solid"/>
              <a:round/>
              <a:headEnd type="none" w="sm" len="sm"/>
              <a:tailEnd type="none" w="sm" len="sm"/>
            </a:ln>
          </p:spPr>
        </p:cxnSp>
        <p:cxnSp>
          <p:nvCxnSpPr>
            <p:cNvPr id="43" name="Google Shape;43;p11"/>
            <p:cNvCxnSpPr/>
            <p:nvPr/>
          </p:nvCxnSpPr>
          <p:spPr>
            <a:xfrm rot="10800000">
              <a:off x="3044952" y="4173532"/>
              <a:ext cx="6099048" cy="0"/>
            </a:xfrm>
            <a:prstGeom prst="straightConnector1">
              <a:avLst/>
            </a:prstGeom>
            <a:noFill/>
            <a:ln w="50800" cap="flat" cmpd="sng">
              <a:solidFill>
                <a:srgbClr val="0F787D"/>
              </a:solidFill>
              <a:prstDash val="solid"/>
              <a:round/>
              <a:headEnd type="none" w="sm" len="sm"/>
              <a:tailEnd type="none" w="sm" len="sm"/>
            </a:ln>
          </p:spPr>
        </p:cxnSp>
        <p:sp>
          <p:nvSpPr>
            <p:cNvPr id="44" name="Google Shape;44;p11"/>
            <p:cNvSpPr/>
            <p:nvPr/>
          </p:nvSpPr>
          <p:spPr>
            <a:xfrm>
              <a:off x="0" y="4200140"/>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45" name="Google Shape;45;p11"/>
          <p:cNvGrpSpPr/>
          <p:nvPr/>
        </p:nvGrpSpPr>
        <p:grpSpPr>
          <a:xfrm>
            <a:off x="0" y="12207"/>
            <a:ext cx="9144000" cy="557"/>
            <a:chOff x="0" y="12207"/>
            <a:chExt cx="9144000" cy="557"/>
          </a:xfrm>
        </p:grpSpPr>
        <p:cxnSp>
          <p:nvCxnSpPr>
            <p:cNvPr id="46" name="Google Shape;46;p11"/>
            <p:cNvCxnSpPr/>
            <p:nvPr/>
          </p:nvCxnSpPr>
          <p:spPr>
            <a:xfrm rot="10800000">
              <a:off x="0" y="12207"/>
              <a:ext cx="3044952" cy="0"/>
            </a:xfrm>
            <a:prstGeom prst="straightConnector1">
              <a:avLst/>
            </a:prstGeom>
            <a:noFill/>
            <a:ln w="50800" cap="flat" cmpd="sng">
              <a:solidFill>
                <a:srgbClr val="A5A5A5"/>
              </a:solidFill>
              <a:prstDash val="solid"/>
              <a:round/>
              <a:headEnd type="none" w="sm" len="sm"/>
              <a:tailEnd type="none" w="sm" len="sm"/>
            </a:ln>
          </p:spPr>
        </p:cxnSp>
        <p:cxnSp>
          <p:nvCxnSpPr>
            <p:cNvPr id="47" name="Google Shape;47;p11"/>
            <p:cNvCxnSpPr/>
            <p:nvPr/>
          </p:nvCxnSpPr>
          <p:spPr>
            <a:xfrm rot="10800000">
              <a:off x="3044952" y="12764"/>
              <a:ext cx="6099048" cy="0"/>
            </a:xfrm>
            <a:prstGeom prst="straightConnector1">
              <a:avLst/>
            </a:prstGeom>
            <a:noFill/>
            <a:ln w="50800" cap="flat" cmpd="sng">
              <a:solidFill>
                <a:srgbClr val="90152A"/>
              </a:solidFill>
              <a:prstDash val="solid"/>
              <a:round/>
              <a:headEnd type="none" w="sm" len="sm"/>
              <a:tailEnd type="none" w="sm" len="sm"/>
            </a:ln>
          </p:spPr>
        </p:cxnSp>
      </p:grpSp>
      <p:pic>
        <p:nvPicPr>
          <p:cNvPr id="48" name="Google Shape;48;p11" descr="top-logo.png"/>
          <p:cNvPicPr preferRelativeResize="0"/>
          <p:nvPr/>
        </p:nvPicPr>
        <p:blipFill rotWithShape="1">
          <a:blip r:embed="rId3">
            <a:alphaModFix/>
          </a:blip>
          <a:srcRect/>
          <a:stretch/>
        </p:blipFill>
        <p:spPr>
          <a:xfrm>
            <a:off x="244475" y="-6350"/>
            <a:ext cx="2298700" cy="130636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tevens Fountain">
  <p:cSld name="Stevens Fountain">
    <p:spTree>
      <p:nvGrpSpPr>
        <p:cNvPr id="1" name="Shape 49"/>
        <p:cNvGrpSpPr/>
        <p:nvPr/>
      </p:nvGrpSpPr>
      <p:grpSpPr>
        <a:xfrm>
          <a:off x="0" y="0"/>
          <a:ext cx="0" cy="0"/>
          <a:chOff x="0" y="0"/>
          <a:chExt cx="0" cy="0"/>
        </a:xfrm>
      </p:grpSpPr>
      <p:pic>
        <p:nvPicPr>
          <p:cNvPr id="50" name="Google Shape;50;p12"/>
          <p:cNvPicPr preferRelativeResize="0"/>
          <p:nvPr/>
        </p:nvPicPr>
        <p:blipFill rotWithShape="1">
          <a:blip r:embed="rId2">
            <a:alphaModFix/>
          </a:blip>
          <a:srcRect/>
          <a:stretch/>
        </p:blipFill>
        <p:spPr>
          <a:xfrm>
            <a:off x="3786187" y="0"/>
            <a:ext cx="5357812" cy="6858000"/>
          </a:xfrm>
          <a:prstGeom prst="rect">
            <a:avLst/>
          </a:prstGeom>
          <a:noFill/>
          <a:ln>
            <a:noFill/>
          </a:ln>
        </p:spPr>
      </p:pic>
      <p:sp>
        <p:nvSpPr>
          <p:cNvPr id="51" name="Google Shape;51;p12"/>
          <p:cNvSpPr txBox="1">
            <a:spLocks noGrp="1"/>
          </p:cNvSpPr>
          <p:nvPr>
            <p:ph type="body" idx="1"/>
          </p:nvPr>
        </p:nvSpPr>
        <p:spPr>
          <a:xfrm>
            <a:off x="123825" y="3534870"/>
            <a:ext cx="4993528" cy="12046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000"/>
              <a:buFont typeface="Arial"/>
              <a:buNone/>
              <a:defRPr sz="2000" b="0" i="1"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2" name="Google Shape;52;p12"/>
          <p:cNvSpPr txBox="1">
            <a:spLocks noGrp="1"/>
          </p:cNvSpPr>
          <p:nvPr>
            <p:ph type="body" idx="2"/>
          </p:nvPr>
        </p:nvSpPr>
        <p:spPr>
          <a:xfrm>
            <a:off x="123825" y="1725705"/>
            <a:ext cx="5000999" cy="164886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2"/>
          <p:cNvSpPr txBox="1">
            <a:spLocks noGrp="1"/>
          </p:cNvSpPr>
          <p:nvPr>
            <p:ph type="body" idx="3"/>
          </p:nvPr>
        </p:nvSpPr>
        <p:spPr>
          <a:xfrm>
            <a:off x="115889" y="4898571"/>
            <a:ext cx="5008936" cy="125616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2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54" name="Google Shape;54;p12"/>
          <p:cNvGrpSpPr/>
          <p:nvPr/>
        </p:nvGrpSpPr>
        <p:grpSpPr>
          <a:xfrm>
            <a:off x="0" y="6419355"/>
            <a:ext cx="9144000" cy="438645"/>
            <a:chOff x="0" y="4172975"/>
            <a:chExt cx="9144000" cy="438645"/>
          </a:xfrm>
        </p:grpSpPr>
        <p:cxnSp>
          <p:nvCxnSpPr>
            <p:cNvPr id="55" name="Google Shape;55;p12"/>
            <p:cNvCxnSpPr/>
            <p:nvPr/>
          </p:nvCxnSpPr>
          <p:spPr>
            <a:xfrm rot="10800000">
              <a:off x="0" y="4172975"/>
              <a:ext cx="3044952" cy="0"/>
            </a:xfrm>
            <a:prstGeom prst="straightConnector1">
              <a:avLst/>
            </a:prstGeom>
            <a:noFill/>
            <a:ln w="50800" cap="flat" cmpd="sng">
              <a:solidFill>
                <a:srgbClr val="DF7023"/>
              </a:solidFill>
              <a:prstDash val="solid"/>
              <a:round/>
              <a:headEnd type="none" w="sm" len="sm"/>
              <a:tailEnd type="none" w="sm" len="sm"/>
            </a:ln>
          </p:spPr>
        </p:cxnSp>
        <p:cxnSp>
          <p:nvCxnSpPr>
            <p:cNvPr id="56" name="Google Shape;56;p12"/>
            <p:cNvCxnSpPr/>
            <p:nvPr/>
          </p:nvCxnSpPr>
          <p:spPr>
            <a:xfrm rot="10800000">
              <a:off x="3044952" y="4173532"/>
              <a:ext cx="6099048" cy="0"/>
            </a:xfrm>
            <a:prstGeom prst="straightConnector1">
              <a:avLst/>
            </a:prstGeom>
            <a:noFill/>
            <a:ln w="50800" cap="flat" cmpd="sng">
              <a:solidFill>
                <a:srgbClr val="0F787D"/>
              </a:solidFill>
              <a:prstDash val="solid"/>
              <a:round/>
              <a:headEnd type="none" w="sm" len="sm"/>
              <a:tailEnd type="none" w="sm" len="sm"/>
            </a:ln>
          </p:spPr>
        </p:cxnSp>
        <p:sp>
          <p:nvSpPr>
            <p:cNvPr id="57" name="Google Shape;57;p12"/>
            <p:cNvSpPr/>
            <p:nvPr/>
          </p:nvSpPr>
          <p:spPr>
            <a:xfrm>
              <a:off x="0" y="4200140"/>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58" name="Google Shape;58;p12"/>
          <p:cNvGrpSpPr/>
          <p:nvPr/>
        </p:nvGrpSpPr>
        <p:grpSpPr>
          <a:xfrm>
            <a:off x="0" y="12207"/>
            <a:ext cx="9144000" cy="557"/>
            <a:chOff x="0" y="12207"/>
            <a:chExt cx="9144000" cy="557"/>
          </a:xfrm>
        </p:grpSpPr>
        <p:cxnSp>
          <p:nvCxnSpPr>
            <p:cNvPr id="59" name="Google Shape;59;p12"/>
            <p:cNvCxnSpPr/>
            <p:nvPr/>
          </p:nvCxnSpPr>
          <p:spPr>
            <a:xfrm rot="10800000">
              <a:off x="0" y="12207"/>
              <a:ext cx="3044952" cy="0"/>
            </a:xfrm>
            <a:prstGeom prst="straightConnector1">
              <a:avLst/>
            </a:prstGeom>
            <a:noFill/>
            <a:ln w="50800" cap="flat" cmpd="sng">
              <a:solidFill>
                <a:srgbClr val="A5A5A5"/>
              </a:solidFill>
              <a:prstDash val="solid"/>
              <a:round/>
              <a:headEnd type="none" w="sm" len="sm"/>
              <a:tailEnd type="none" w="sm" len="sm"/>
            </a:ln>
          </p:spPr>
        </p:cxnSp>
        <p:cxnSp>
          <p:nvCxnSpPr>
            <p:cNvPr id="60" name="Google Shape;60;p12"/>
            <p:cNvCxnSpPr/>
            <p:nvPr/>
          </p:nvCxnSpPr>
          <p:spPr>
            <a:xfrm rot="10800000">
              <a:off x="3044952" y="12764"/>
              <a:ext cx="6099048" cy="0"/>
            </a:xfrm>
            <a:prstGeom prst="straightConnector1">
              <a:avLst/>
            </a:prstGeom>
            <a:noFill/>
            <a:ln w="50800" cap="flat" cmpd="sng">
              <a:solidFill>
                <a:srgbClr val="90152A"/>
              </a:solidFill>
              <a:prstDash val="solid"/>
              <a:round/>
              <a:headEnd type="none" w="sm" len="sm"/>
              <a:tailEnd type="none" w="sm" len="sm"/>
            </a:ln>
          </p:spPr>
        </p:cxnSp>
      </p:grpSp>
      <p:pic>
        <p:nvPicPr>
          <p:cNvPr id="61" name="Google Shape;61;p12" descr="top-logo.png"/>
          <p:cNvPicPr preferRelativeResize="0"/>
          <p:nvPr/>
        </p:nvPicPr>
        <p:blipFill rotWithShape="1">
          <a:blip r:embed="rId3">
            <a:alphaModFix/>
          </a:blip>
          <a:srcRect/>
          <a:stretch/>
        </p:blipFill>
        <p:spPr>
          <a:xfrm>
            <a:off x="244475" y="-6350"/>
            <a:ext cx="2298700" cy="130636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orchbearer">
  <p:cSld name="Torchbearer">
    <p:spTree>
      <p:nvGrpSpPr>
        <p:cNvPr id="1" name="Shape 62"/>
        <p:cNvGrpSpPr/>
        <p:nvPr/>
      </p:nvGrpSpPr>
      <p:grpSpPr>
        <a:xfrm>
          <a:off x="0" y="0"/>
          <a:ext cx="0" cy="0"/>
          <a:chOff x="0" y="0"/>
          <a:chExt cx="0" cy="0"/>
        </a:xfrm>
      </p:grpSpPr>
      <p:pic>
        <p:nvPicPr>
          <p:cNvPr id="63" name="Google Shape;63;p13"/>
          <p:cNvPicPr preferRelativeResize="0"/>
          <p:nvPr/>
        </p:nvPicPr>
        <p:blipFill rotWithShape="1">
          <a:blip r:embed="rId2">
            <a:alphaModFix/>
          </a:blip>
          <a:srcRect/>
          <a:stretch/>
        </p:blipFill>
        <p:spPr>
          <a:xfrm>
            <a:off x="3786187" y="0"/>
            <a:ext cx="5357812" cy="6858000"/>
          </a:xfrm>
          <a:prstGeom prst="rect">
            <a:avLst/>
          </a:prstGeom>
          <a:noFill/>
          <a:ln>
            <a:noFill/>
          </a:ln>
        </p:spPr>
      </p:pic>
      <p:sp>
        <p:nvSpPr>
          <p:cNvPr id="64" name="Google Shape;64;p13"/>
          <p:cNvSpPr txBox="1">
            <a:spLocks noGrp="1"/>
          </p:cNvSpPr>
          <p:nvPr>
            <p:ph type="body" idx="1"/>
          </p:nvPr>
        </p:nvSpPr>
        <p:spPr>
          <a:xfrm>
            <a:off x="123825" y="3534870"/>
            <a:ext cx="4993528" cy="12046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000"/>
              <a:buFont typeface="Arial"/>
              <a:buNone/>
              <a:defRPr sz="2000" b="0" i="1"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5" name="Google Shape;65;p13"/>
          <p:cNvSpPr txBox="1">
            <a:spLocks noGrp="1"/>
          </p:cNvSpPr>
          <p:nvPr>
            <p:ph type="body" idx="2"/>
          </p:nvPr>
        </p:nvSpPr>
        <p:spPr>
          <a:xfrm>
            <a:off x="123825" y="1725705"/>
            <a:ext cx="5000999" cy="164886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6" name="Google Shape;66;p13"/>
          <p:cNvSpPr txBox="1">
            <a:spLocks noGrp="1"/>
          </p:cNvSpPr>
          <p:nvPr>
            <p:ph type="body" idx="3"/>
          </p:nvPr>
        </p:nvSpPr>
        <p:spPr>
          <a:xfrm>
            <a:off x="115889" y="4898571"/>
            <a:ext cx="5008936" cy="125616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2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67" name="Google Shape;67;p13"/>
          <p:cNvGrpSpPr/>
          <p:nvPr/>
        </p:nvGrpSpPr>
        <p:grpSpPr>
          <a:xfrm>
            <a:off x="0" y="6419355"/>
            <a:ext cx="9144000" cy="438645"/>
            <a:chOff x="0" y="4172975"/>
            <a:chExt cx="9144000" cy="438645"/>
          </a:xfrm>
        </p:grpSpPr>
        <p:cxnSp>
          <p:nvCxnSpPr>
            <p:cNvPr id="68" name="Google Shape;68;p13"/>
            <p:cNvCxnSpPr/>
            <p:nvPr/>
          </p:nvCxnSpPr>
          <p:spPr>
            <a:xfrm rot="10800000">
              <a:off x="0" y="4172975"/>
              <a:ext cx="3044952" cy="0"/>
            </a:xfrm>
            <a:prstGeom prst="straightConnector1">
              <a:avLst/>
            </a:prstGeom>
            <a:noFill/>
            <a:ln w="50800" cap="flat" cmpd="sng">
              <a:solidFill>
                <a:srgbClr val="DF7023"/>
              </a:solidFill>
              <a:prstDash val="solid"/>
              <a:round/>
              <a:headEnd type="none" w="sm" len="sm"/>
              <a:tailEnd type="none" w="sm" len="sm"/>
            </a:ln>
          </p:spPr>
        </p:cxnSp>
        <p:cxnSp>
          <p:nvCxnSpPr>
            <p:cNvPr id="69" name="Google Shape;69;p13"/>
            <p:cNvCxnSpPr/>
            <p:nvPr/>
          </p:nvCxnSpPr>
          <p:spPr>
            <a:xfrm rot="10800000">
              <a:off x="3044952" y="4173532"/>
              <a:ext cx="6099048" cy="0"/>
            </a:xfrm>
            <a:prstGeom prst="straightConnector1">
              <a:avLst/>
            </a:prstGeom>
            <a:noFill/>
            <a:ln w="50800" cap="flat" cmpd="sng">
              <a:solidFill>
                <a:srgbClr val="0F787D"/>
              </a:solidFill>
              <a:prstDash val="solid"/>
              <a:round/>
              <a:headEnd type="none" w="sm" len="sm"/>
              <a:tailEnd type="none" w="sm" len="sm"/>
            </a:ln>
          </p:spPr>
        </p:cxnSp>
        <p:sp>
          <p:nvSpPr>
            <p:cNvPr id="70" name="Google Shape;70;p13"/>
            <p:cNvSpPr/>
            <p:nvPr/>
          </p:nvSpPr>
          <p:spPr>
            <a:xfrm>
              <a:off x="0" y="4200140"/>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71" name="Google Shape;71;p13"/>
          <p:cNvGrpSpPr/>
          <p:nvPr/>
        </p:nvGrpSpPr>
        <p:grpSpPr>
          <a:xfrm>
            <a:off x="0" y="12207"/>
            <a:ext cx="9144000" cy="557"/>
            <a:chOff x="0" y="12207"/>
            <a:chExt cx="9144000" cy="557"/>
          </a:xfrm>
        </p:grpSpPr>
        <p:cxnSp>
          <p:nvCxnSpPr>
            <p:cNvPr id="72" name="Google Shape;72;p13"/>
            <p:cNvCxnSpPr/>
            <p:nvPr/>
          </p:nvCxnSpPr>
          <p:spPr>
            <a:xfrm rot="10800000">
              <a:off x="0" y="12207"/>
              <a:ext cx="3044952" cy="0"/>
            </a:xfrm>
            <a:prstGeom prst="straightConnector1">
              <a:avLst/>
            </a:prstGeom>
            <a:noFill/>
            <a:ln w="50800" cap="flat" cmpd="sng">
              <a:solidFill>
                <a:srgbClr val="A5A5A5"/>
              </a:solidFill>
              <a:prstDash val="solid"/>
              <a:round/>
              <a:headEnd type="none" w="sm" len="sm"/>
              <a:tailEnd type="none" w="sm" len="sm"/>
            </a:ln>
          </p:spPr>
        </p:cxnSp>
        <p:cxnSp>
          <p:nvCxnSpPr>
            <p:cNvPr id="73" name="Google Shape;73;p13"/>
            <p:cNvCxnSpPr/>
            <p:nvPr/>
          </p:nvCxnSpPr>
          <p:spPr>
            <a:xfrm rot="10800000">
              <a:off x="3044952" y="12764"/>
              <a:ext cx="6099048" cy="0"/>
            </a:xfrm>
            <a:prstGeom prst="straightConnector1">
              <a:avLst/>
            </a:prstGeom>
            <a:noFill/>
            <a:ln w="50800" cap="flat" cmpd="sng">
              <a:solidFill>
                <a:srgbClr val="90152A"/>
              </a:solidFill>
              <a:prstDash val="solid"/>
              <a:round/>
              <a:headEnd type="none" w="sm" len="sm"/>
              <a:tailEnd type="none" w="sm" len="sm"/>
            </a:ln>
          </p:spPr>
        </p:cxnSp>
      </p:grpSp>
      <p:pic>
        <p:nvPicPr>
          <p:cNvPr id="74" name="Google Shape;74;p13" descr="top-logo.png"/>
          <p:cNvPicPr preferRelativeResize="0"/>
          <p:nvPr/>
        </p:nvPicPr>
        <p:blipFill rotWithShape="1">
          <a:blip r:embed="rId3">
            <a:alphaModFix/>
          </a:blip>
          <a:srcRect/>
          <a:stretch/>
        </p:blipFill>
        <p:spPr>
          <a:xfrm>
            <a:off x="244475" y="-6350"/>
            <a:ext cx="2298700" cy="130636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tudents with NYC skyline">
  <p:cSld name="Students with NYC skyline">
    <p:spTree>
      <p:nvGrpSpPr>
        <p:cNvPr id="1" name="Shape 75"/>
        <p:cNvGrpSpPr/>
        <p:nvPr/>
      </p:nvGrpSpPr>
      <p:grpSpPr>
        <a:xfrm>
          <a:off x="0" y="0"/>
          <a:ext cx="0" cy="0"/>
          <a:chOff x="0" y="0"/>
          <a:chExt cx="0" cy="0"/>
        </a:xfrm>
      </p:grpSpPr>
      <p:pic>
        <p:nvPicPr>
          <p:cNvPr id="76" name="Google Shape;76;p14"/>
          <p:cNvPicPr preferRelativeResize="0"/>
          <p:nvPr/>
        </p:nvPicPr>
        <p:blipFill rotWithShape="1">
          <a:blip r:embed="rId2">
            <a:alphaModFix/>
          </a:blip>
          <a:srcRect/>
          <a:stretch/>
        </p:blipFill>
        <p:spPr>
          <a:xfrm>
            <a:off x="3786187" y="0"/>
            <a:ext cx="5357812" cy="6858000"/>
          </a:xfrm>
          <a:prstGeom prst="rect">
            <a:avLst/>
          </a:prstGeom>
          <a:noFill/>
          <a:ln>
            <a:noFill/>
          </a:ln>
        </p:spPr>
      </p:pic>
      <p:sp>
        <p:nvSpPr>
          <p:cNvPr id="77" name="Google Shape;77;p14"/>
          <p:cNvSpPr txBox="1">
            <a:spLocks noGrp="1"/>
          </p:cNvSpPr>
          <p:nvPr>
            <p:ph type="body" idx="1"/>
          </p:nvPr>
        </p:nvSpPr>
        <p:spPr>
          <a:xfrm>
            <a:off x="115889" y="4898571"/>
            <a:ext cx="5008936" cy="125616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3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8" name="Google Shape;78;p14"/>
          <p:cNvSpPr txBox="1">
            <a:spLocks noGrp="1"/>
          </p:cNvSpPr>
          <p:nvPr>
            <p:ph type="body" idx="2"/>
          </p:nvPr>
        </p:nvSpPr>
        <p:spPr>
          <a:xfrm>
            <a:off x="123825" y="3534870"/>
            <a:ext cx="4993528" cy="12046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000"/>
              <a:buFont typeface="Arial"/>
              <a:buNone/>
              <a:defRPr sz="2000" b="0" i="1"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9" name="Google Shape;79;p14"/>
          <p:cNvSpPr txBox="1">
            <a:spLocks noGrp="1"/>
          </p:cNvSpPr>
          <p:nvPr>
            <p:ph type="body" idx="3"/>
          </p:nvPr>
        </p:nvSpPr>
        <p:spPr>
          <a:xfrm>
            <a:off x="123825" y="1725705"/>
            <a:ext cx="5000999" cy="164886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80" name="Google Shape;80;p14"/>
          <p:cNvGrpSpPr/>
          <p:nvPr/>
        </p:nvGrpSpPr>
        <p:grpSpPr>
          <a:xfrm>
            <a:off x="0" y="6419355"/>
            <a:ext cx="9144000" cy="438645"/>
            <a:chOff x="0" y="4172975"/>
            <a:chExt cx="9144000" cy="438645"/>
          </a:xfrm>
        </p:grpSpPr>
        <p:cxnSp>
          <p:nvCxnSpPr>
            <p:cNvPr id="81" name="Google Shape;81;p14"/>
            <p:cNvCxnSpPr/>
            <p:nvPr/>
          </p:nvCxnSpPr>
          <p:spPr>
            <a:xfrm rot="10800000">
              <a:off x="0" y="4172975"/>
              <a:ext cx="3044952" cy="0"/>
            </a:xfrm>
            <a:prstGeom prst="straightConnector1">
              <a:avLst/>
            </a:prstGeom>
            <a:noFill/>
            <a:ln w="50800" cap="flat" cmpd="sng">
              <a:solidFill>
                <a:srgbClr val="DF7023"/>
              </a:solidFill>
              <a:prstDash val="solid"/>
              <a:round/>
              <a:headEnd type="none" w="sm" len="sm"/>
              <a:tailEnd type="none" w="sm" len="sm"/>
            </a:ln>
          </p:spPr>
        </p:cxnSp>
        <p:cxnSp>
          <p:nvCxnSpPr>
            <p:cNvPr id="82" name="Google Shape;82;p14"/>
            <p:cNvCxnSpPr/>
            <p:nvPr/>
          </p:nvCxnSpPr>
          <p:spPr>
            <a:xfrm rot="10800000">
              <a:off x="3044952" y="4173532"/>
              <a:ext cx="6099048" cy="0"/>
            </a:xfrm>
            <a:prstGeom prst="straightConnector1">
              <a:avLst/>
            </a:prstGeom>
            <a:noFill/>
            <a:ln w="50800" cap="flat" cmpd="sng">
              <a:solidFill>
                <a:srgbClr val="0F787D"/>
              </a:solidFill>
              <a:prstDash val="solid"/>
              <a:round/>
              <a:headEnd type="none" w="sm" len="sm"/>
              <a:tailEnd type="none" w="sm" len="sm"/>
            </a:ln>
          </p:spPr>
        </p:cxnSp>
        <p:sp>
          <p:nvSpPr>
            <p:cNvPr id="83" name="Google Shape;83;p14"/>
            <p:cNvSpPr/>
            <p:nvPr/>
          </p:nvSpPr>
          <p:spPr>
            <a:xfrm>
              <a:off x="0" y="4200140"/>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84" name="Google Shape;84;p14"/>
          <p:cNvGrpSpPr/>
          <p:nvPr/>
        </p:nvGrpSpPr>
        <p:grpSpPr>
          <a:xfrm>
            <a:off x="0" y="12207"/>
            <a:ext cx="9144000" cy="557"/>
            <a:chOff x="0" y="12207"/>
            <a:chExt cx="9144000" cy="557"/>
          </a:xfrm>
        </p:grpSpPr>
        <p:cxnSp>
          <p:nvCxnSpPr>
            <p:cNvPr id="85" name="Google Shape;85;p14"/>
            <p:cNvCxnSpPr/>
            <p:nvPr/>
          </p:nvCxnSpPr>
          <p:spPr>
            <a:xfrm rot="10800000">
              <a:off x="0" y="12207"/>
              <a:ext cx="3044952" cy="0"/>
            </a:xfrm>
            <a:prstGeom prst="straightConnector1">
              <a:avLst/>
            </a:prstGeom>
            <a:noFill/>
            <a:ln w="50800" cap="flat" cmpd="sng">
              <a:solidFill>
                <a:srgbClr val="A5A5A5"/>
              </a:solidFill>
              <a:prstDash val="solid"/>
              <a:round/>
              <a:headEnd type="none" w="sm" len="sm"/>
              <a:tailEnd type="none" w="sm" len="sm"/>
            </a:ln>
          </p:spPr>
        </p:cxnSp>
        <p:cxnSp>
          <p:nvCxnSpPr>
            <p:cNvPr id="86" name="Google Shape;86;p14"/>
            <p:cNvCxnSpPr/>
            <p:nvPr/>
          </p:nvCxnSpPr>
          <p:spPr>
            <a:xfrm rot="10800000">
              <a:off x="3044952" y="12764"/>
              <a:ext cx="6099048" cy="0"/>
            </a:xfrm>
            <a:prstGeom prst="straightConnector1">
              <a:avLst/>
            </a:prstGeom>
            <a:noFill/>
            <a:ln w="50800" cap="flat" cmpd="sng">
              <a:solidFill>
                <a:srgbClr val="90152A"/>
              </a:solidFill>
              <a:prstDash val="solid"/>
              <a:round/>
              <a:headEnd type="none" w="sm" len="sm"/>
              <a:tailEnd type="none" w="sm" len="sm"/>
            </a:ln>
          </p:spPr>
        </p:cxnSp>
      </p:grpSp>
      <p:pic>
        <p:nvPicPr>
          <p:cNvPr id="87" name="Google Shape;87;p14" descr="top-logo.png"/>
          <p:cNvPicPr preferRelativeResize="0"/>
          <p:nvPr/>
        </p:nvPicPr>
        <p:blipFill rotWithShape="1">
          <a:blip r:embed="rId3">
            <a:alphaModFix/>
          </a:blip>
          <a:srcRect/>
          <a:stretch/>
        </p:blipFill>
        <p:spPr>
          <a:xfrm>
            <a:off x="244475" y="-6350"/>
            <a:ext cx="2298700" cy="130636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dwin A Stevens Hall">
  <p:cSld name="Edwin A Stevens Hall">
    <p:spTree>
      <p:nvGrpSpPr>
        <p:cNvPr id="1" name="Shape 88"/>
        <p:cNvGrpSpPr/>
        <p:nvPr/>
      </p:nvGrpSpPr>
      <p:grpSpPr>
        <a:xfrm>
          <a:off x="0" y="0"/>
          <a:ext cx="0" cy="0"/>
          <a:chOff x="0" y="0"/>
          <a:chExt cx="0" cy="0"/>
        </a:xfrm>
      </p:grpSpPr>
      <p:pic>
        <p:nvPicPr>
          <p:cNvPr id="89" name="Google Shape;89;p15"/>
          <p:cNvPicPr preferRelativeResize="0"/>
          <p:nvPr/>
        </p:nvPicPr>
        <p:blipFill rotWithShape="1">
          <a:blip r:embed="rId2">
            <a:alphaModFix/>
          </a:blip>
          <a:srcRect/>
          <a:stretch/>
        </p:blipFill>
        <p:spPr>
          <a:xfrm>
            <a:off x="3786187" y="0"/>
            <a:ext cx="5357812" cy="6858000"/>
          </a:xfrm>
          <a:prstGeom prst="rect">
            <a:avLst/>
          </a:prstGeom>
          <a:noFill/>
          <a:ln>
            <a:noFill/>
          </a:ln>
        </p:spPr>
      </p:pic>
      <p:sp>
        <p:nvSpPr>
          <p:cNvPr id="90" name="Google Shape;90;p15"/>
          <p:cNvSpPr txBox="1">
            <a:spLocks noGrp="1"/>
          </p:cNvSpPr>
          <p:nvPr>
            <p:ph type="body" idx="1"/>
          </p:nvPr>
        </p:nvSpPr>
        <p:spPr>
          <a:xfrm>
            <a:off x="123825" y="3534870"/>
            <a:ext cx="4993528" cy="12046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000"/>
              <a:buFont typeface="Arial"/>
              <a:buNone/>
              <a:defRPr sz="2000" b="0" i="1"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1" name="Google Shape;91;p15"/>
          <p:cNvSpPr txBox="1">
            <a:spLocks noGrp="1"/>
          </p:cNvSpPr>
          <p:nvPr>
            <p:ph type="body" idx="2"/>
          </p:nvPr>
        </p:nvSpPr>
        <p:spPr>
          <a:xfrm>
            <a:off x="123825" y="1725705"/>
            <a:ext cx="5000999" cy="164886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2" name="Google Shape;92;p15"/>
          <p:cNvSpPr txBox="1">
            <a:spLocks noGrp="1"/>
          </p:cNvSpPr>
          <p:nvPr>
            <p:ph type="body" idx="3"/>
          </p:nvPr>
        </p:nvSpPr>
        <p:spPr>
          <a:xfrm>
            <a:off x="115889" y="4898571"/>
            <a:ext cx="5008936" cy="125616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2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93" name="Google Shape;93;p15"/>
          <p:cNvGrpSpPr/>
          <p:nvPr/>
        </p:nvGrpSpPr>
        <p:grpSpPr>
          <a:xfrm>
            <a:off x="0" y="6419355"/>
            <a:ext cx="9144000" cy="438645"/>
            <a:chOff x="0" y="4172975"/>
            <a:chExt cx="9144000" cy="438645"/>
          </a:xfrm>
        </p:grpSpPr>
        <p:cxnSp>
          <p:nvCxnSpPr>
            <p:cNvPr id="94" name="Google Shape;94;p15"/>
            <p:cNvCxnSpPr/>
            <p:nvPr/>
          </p:nvCxnSpPr>
          <p:spPr>
            <a:xfrm rot="10800000">
              <a:off x="0" y="4172975"/>
              <a:ext cx="3044952" cy="0"/>
            </a:xfrm>
            <a:prstGeom prst="straightConnector1">
              <a:avLst/>
            </a:prstGeom>
            <a:noFill/>
            <a:ln w="50800" cap="flat" cmpd="sng">
              <a:solidFill>
                <a:srgbClr val="DF7023"/>
              </a:solidFill>
              <a:prstDash val="solid"/>
              <a:round/>
              <a:headEnd type="none" w="sm" len="sm"/>
              <a:tailEnd type="none" w="sm" len="sm"/>
            </a:ln>
          </p:spPr>
        </p:cxnSp>
        <p:cxnSp>
          <p:nvCxnSpPr>
            <p:cNvPr id="95" name="Google Shape;95;p15"/>
            <p:cNvCxnSpPr/>
            <p:nvPr/>
          </p:nvCxnSpPr>
          <p:spPr>
            <a:xfrm rot="10800000">
              <a:off x="3044952" y="4173532"/>
              <a:ext cx="6099048" cy="0"/>
            </a:xfrm>
            <a:prstGeom prst="straightConnector1">
              <a:avLst/>
            </a:prstGeom>
            <a:noFill/>
            <a:ln w="50800" cap="flat" cmpd="sng">
              <a:solidFill>
                <a:srgbClr val="0F787D"/>
              </a:solidFill>
              <a:prstDash val="solid"/>
              <a:round/>
              <a:headEnd type="none" w="sm" len="sm"/>
              <a:tailEnd type="none" w="sm" len="sm"/>
            </a:ln>
          </p:spPr>
        </p:cxnSp>
        <p:sp>
          <p:nvSpPr>
            <p:cNvPr id="96" name="Google Shape;96;p15"/>
            <p:cNvSpPr/>
            <p:nvPr/>
          </p:nvSpPr>
          <p:spPr>
            <a:xfrm>
              <a:off x="0" y="4200140"/>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97" name="Google Shape;97;p15"/>
          <p:cNvGrpSpPr/>
          <p:nvPr/>
        </p:nvGrpSpPr>
        <p:grpSpPr>
          <a:xfrm>
            <a:off x="0" y="12207"/>
            <a:ext cx="9144000" cy="557"/>
            <a:chOff x="0" y="12207"/>
            <a:chExt cx="9144000" cy="557"/>
          </a:xfrm>
        </p:grpSpPr>
        <p:cxnSp>
          <p:nvCxnSpPr>
            <p:cNvPr id="98" name="Google Shape;98;p15"/>
            <p:cNvCxnSpPr/>
            <p:nvPr/>
          </p:nvCxnSpPr>
          <p:spPr>
            <a:xfrm rot="10800000">
              <a:off x="0" y="12207"/>
              <a:ext cx="3044952" cy="0"/>
            </a:xfrm>
            <a:prstGeom prst="straightConnector1">
              <a:avLst/>
            </a:prstGeom>
            <a:noFill/>
            <a:ln w="50800" cap="flat" cmpd="sng">
              <a:solidFill>
                <a:srgbClr val="A5A5A5"/>
              </a:solidFill>
              <a:prstDash val="solid"/>
              <a:round/>
              <a:headEnd type="none" w="sm" len="sm"/>
              <a:tailEnd type="none" w="sm" len="sm"/>
            </a:ln>
          </p:spPr>
        </p:cxnSp>
        <p:cxnSp>
          <p:nvCxnSpPr>
            <p:cNvPr id="99" name="Google Shape;99;p15"/>
            <p:cNvCxnSpPr/>
            <p:nvPr/>
          </p:nvCxnSpPr>
          <p:spPr>
            <a:xfrm rot="10800000">
              <a:off x="3044952" y="12764"/>
              <a:ext cx="6099048" cy="0"/>
            </a:xfrm>
            <a:prstGeom prst="straightConnector1">
              <a:avLst/>
            </a:prstGeom>
            <a:noFill/>
            <a:ln w="50800" cap="flat" cmpd="sng">
              <a:solidFill>
                <a:srgbClr val="90152A"/>
              </a:solidFill>
              <a:prstDash val="solid"/>
              <a:round/>
              <a:headEnd type="none" w="sm" len="sm"/>
              <a:tailEnd type="none" w="sm" len="sm"/>
            </a:ln>
          </p:spPr>
        </p:cxnSp>
      </p:grpSp>
      <p:pic>
        <p:nvPicPr>
          <p:cNvPr id="100" name="Google Shape;100;p15" descr="top-logo.png"/>
          <p:cNvPicPr preferRelativeResize="0"/>
          <p:nvPr/>
        </p:nvPicPr>
        <p:blipFill rotWithShape="1">
          <a:blip r:embed="rId3">
            <a:alphaModFix/>
          </a:blip>
          <a:srcRect/>
          <a:stretch/>
        </p:blipFill>
        <p:spPr>
          <a:xfrm>
            <a:off x="244475" y="-6350"/>
            <a:ext cx="2298700" cy="130636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mpus Aerial">
  <p:cSld name="Campus Aerial">
    <p:spTree>
      <p:nvGrpSpPr>
        <p:cNvPr id="1" name="Shape 101"/>
        <p:cNvGrpSpPr/>
        <p:nvPr/>
      </p:nvGrpSpPr>
      <p:grpSpPr>
        <a:xfrm>
          <a:off x="0" y="0"/>
          <a:ext cx="0" cy="0"/>
          <a:chOff x="0" y="0"/>
          <a:chExt cx="0" cy="0"/>
        </a:xfrm>
      </p:grpSpPr>
      <p:pic>
        <p:nvPicPr>
          <p:cNvPr id="102" name="Google Shape;102;p16"/>
          <p:cNvPicPr preferRelativeResize="0"/>
          <p:nvPr/>
        </p:nvPicPr>
        <p:blipFill rotWithShape="1">
          <a:blip r:embed="rId2">
            <a:alphaModFix/>
          </a:blip>
          <a:srcRect/>
          <a:stretch/>
        </p:blipFill>
        <p:spPr>
          <a:xfrm>
            <a:off x="3786187" y="0"/>
            <a:ext cx="5357812" cy="6858000"/>
          </a:xfrm>
          <a:prstGeom prst="rect">
            <a:avLst/>
          </a:prstGeom>
          <a:noFill/>
          <a:ln>
            <a:noFill/>
          </a:ln>
        </p:spPr>
      </p:pic>
      <p:sp>
        <p:nvSpPr>
          <p:cNvPr id="103" name="Google Shape;103;p16"/>
          <p:cNvSpPr txBox="1">
            <a:spLocks noGrp="1"/>
          </p:cNvSpPr>
          <p:nvPr>
            <p:ph type="body" idx="1"/>
          </p:nvPr>
        </p:nvSpPr>
        <p:spPr>
          <a:xfrm>
            <a:off x="115889" y="4898571"/>
            <a:ext cx="5008936" cy="125616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3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4" name="Google Shape;104;p16"/>
          <p:cNvSpPr txBox="1">
            <a:spLocks noGrp="1"/>
          </p:cNvSpPr>
          <p:nvPr>
            <p:ph type="body" idx="2"/>
          </p:nvPr>
        </p:nvSpPr>
        <p:spPr>
          <a:xfrm>
            <a:off x="123825" y="3534870"/>
            <a:ext cx="4993528" cy="12046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000"/>
              <a:buFont typeface="Arial"/>
              <a:buNone/>
              <a:defRPr sz="2000" b="0" i="1"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5" name="Google Shape;105;p16"/>
          <p:cNvSpPr txBox="1">
            <a:spLocks noGrp="1"/>
          </p:cNvSpPr>
          <p:nvPr>
            <p:ph type="body" idx="3"/>
          </p:nvPr>
        </p:nvSpPr>
        <p:spPr>
          <a:xfrm>
            <a:off x="123825" y="1725705"/>
            <a:ext cx="5000999" cy="164886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106" name="Google Shape;106;p16"/>
          <p:cNvGrpSpPr/>
          <p:nvPr/>
        </p:nvGrpSpPr>
        <p:grpSpPr>
          <a:xfrm>
            <a:off x="0" y="6419355"/>
            <a:ext cx="9144000" cy="438645"/>
            <a:chOff x="0" y="4172975"/>
            <a:chExt cx="9144000" cy="438645"/>
          </a:xfrm>
        </p:grpSpPr>
        <p:cxnSp>
          <p:nvCxnSpPr>
            <p:cNvPr id="107" name="Google Shape;107;p16"/>
            <p:cNvCxnSpPr/>
            <p:nvPr/>
          </p:nvCxnSpPr>
          <p:spPr>
            <a:xfrm rot="10800000">
              <a:off x="0" y="4172975"/>
              <a:ext cx="3044952" cy="0"/>
            </a:xfrm>
            <a:prstGeom prst="straightConnector1">
              <a:avLst/>
            </a:prstGeom>
            <a:noFill/>
            <a:ln w="50800" cap="flat" cmpd="sng">
              <a:solidFill>
                <a:srgbClr val="DF7023"/>
              </a:solidFill>
              <a:prstDash val="solid"/>
              <a:round/>
              <a:headEnd type="none" w="sm" len="sm"/>
              <a:tailEnd type="none" w="sm" len="sm"/>
            </a:ln>
          </p:spPr>
        </p:cxnSp>
        <p:cxnSp>
          <p:nvCxnSpPr>
            <p:cNvPr id="108" name="Google Shape;108;p16"/>
            <p:cNvCxnSpPr/>
            <p:nvPr/>
          </p:nvCxnSpPr>
          <p:spPr>
            <a:xfrm rot="10800000">
              <a:off x="3044952" y="4173532"/>
              <a:ext cx="6099048" cy="0"/>
            </a:xfrm>
            <a:prstGeom prst="straightConnector1">
              <a:avLst/>
            </a:prstGeom>
            <a:noFill/>
            <a:ln w="50800" cap="flat" cmpd="sng">
              <a:solidFill>
                <a:srgbClr val="0F787D"/>
              </a:solidFill>
              <a:prstDash val="solid"/>
              <a:round/>
              <a:headEnd type="none" w="sm" len="sm"/>
              <a:tailEnd type="none" w="sm" len="sm"/>
            </a:ln>
          </p:spPr>
        </p:cxnSp>
        <p:sp>
          <p:nvSpPr>
            <p:cNvPr id="109" name="Google Shape;109;p16"/>
            <p:cNvSpPr/>
            <p:nvPr/>
          </p:nvSpPr>
          <p:spPr>
            <a:xfrm>
              <a:off x="0" y="4200140"/>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110" name="Google Shape;110;p16"/>
          <p:cNvGrpSpPr/>
          <p:nvPr/>
        </p:nvGrpSpPr>
        <p:grpSpPr>
          <a:xfrm>
            <a:off x="0" y="12207"/>
            <a:ext cx="9144000" cy="557"/>
            <a:chOff x="0" y="12207"/>
            <a:chExt cx="9144000" cy="557"/>
          </a:xfrm>
        </p:grpSpPr>
        <p:cxnSp>
          <p:nvCxnSpPr>
            <p:cNvPr id="111" name="Google Shape;111;p16"/>
            <p:cNvCxnSpPr/>
            <p:nvPr/>
          </p:nvCxnSpPr>
          <p:spPr>
            <a:xfrm rot="10800000">
              <a:off x="0" y="12207"/>
              <a:ext cx="3044952" cy="0"/>
            </a:xfrm>
            <a:prstGeom prst="straightConnector1">
              <a:avLst/>
            </a:prstGeom>
            <a:noFill/>
            <a:ln w="50800" cap="flat" cmpd="sng">
              <a:solidFill>
                <a:srgbClr val="A5A5A5"/>
              </a:solidFill>
              <a:prstDash val="solid"/>
              <a:round/>
              <a:headEnd type="none" w="sm" len="sm"/>
              <a:tailEnd type="none" w="sm" len="sm"/>
            </a:ln>
          </p:spPr>
        </p:cxnSp>
        <p:cxnSp>
          <p:nvCxnSpPr>
            <p:cNvPr id="112" name="Google Shape;112;p16"/>
            <p:cNvCxnSpPr/>
            <p:nvPr/>
          </p:nvCxnSpPr>
          <p:spPr>
            <a:xfrm rot="10800000">
              <a:off x="3044952" y="12764"/>
              <a:ext cx="6099048" cy="0"/>
            </a:xfrm>
            <a:prstGeom prst="straightConnector1">
              <a:avLst/>
            </a:prstGeom>
            <a:noFill/>
            <a:ln w="50800" cap="flat" cmpd="sng">
              <a:solidFill>
                <a:srgbClr val="90152A"/>
              </a:solidFill>
              <a:prstDash val="solid"/>
              <a:round/>
              <a:headEnd type="none" w="sm" len="sm"/>
              <a:tailEnd type="none" w="sm" len="sm"/>
            </a:ln>
          </p:spPr>
        </p:cxnSp>
      </p:grpSp>
      <p:pic>
        <p:nvPicPr>
          <p:cNvPr id="113" name="Google Shape;113;p16" descr="top-logo.png"/>
          <p:cNvPicPr preferRelativeResize="0"/>
          <p:nvPr/>
        </p:nvPicPr>
        <p:blipFill rotWithShape="1">
          <a:blip r:embed="rId3">
            <a:alphaModFix/>
          </a:blip>
          <a:srcRect/>
          <a:stretch/>
        </p:blipFill>
        <p:spPr>
          <a:xfrm>
            <a:off x="244475" y="-6350"/>
            <a:ext cx="2298700" cy="130636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ubhead w/ Bullets">
  <p:cSld name="Subhead w/ Bullets">
    <p:spTree>
      <p:nvGrpSpPr>
        <p:cNvPr id="1" name="Shape 124"/>
        <p:cNvGrpSpPr/>
        <p:nvPr/>
      </p:nvGrpSpPr>
      <p:grpSpPr>
        <a:xfrm>
          <a:off x="0" y="0"/>
          <a:ext cx="0" cy="0"/>
          <a:chOff x="0" y="0"/>
          <a:chExt cx="0" cy="0"/>
        </a:xfrm>
      </p:grpSpPr>
      <p:sp>
        <p:nvSpPr>
          <p:cNvPr id="125" name="Google Shape;125;p7"/>
          <p:cNvSpPr txBox="1">
            <a:spLocks noGrp="1"/>
          </p:cNvSpPr>
          <p:nvPr>
            <p:ph type="body" idx="1"/>
          </p:nvPr>
        </p:nvSpPr>
        <p:spPr>
          <a:xfrm>
            <a:off x="227013" y="1709351"/>
            <a:ext cx="8691562" cy="4384542"/>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04800" algn="l" rtl="0">
              <a:spcBef>
                <a:spcPts val="1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292100" algn="l" rtl="0">
              <a:spcBef>
                <a:spcPts val="1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4pPr>
            <a:lvl5pPr marL="2286000" marR="0" lvl="4" indent="-292100" algn="l" rtl="0">
              <a:spcBef>
                <a:spcPts val="1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6" name="Google Shape;126;p7"/>
          <p:cNvSpPr txBox="1">
            <a:spLocks noGrp="1"/>
          </p:cNvSpPr>
          <p:nvPr>
            <p:ph type="sldNum" idx="12"/>
          </p:nvPr>
        </p:nvSpPr>
        <p:spPr>
          <a:xfrm>
            <a:off x="8546351" y="6460940"/>
            <a:ext cx="47662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27" name="Google Shape;127;p7"/>
          <p:cNvSpPr txBox="1">
            <a:spLocks noGrp="1"/>
          </p:cNvSpPr>
          <p:nvPr>
            <p:ph type="title"/>
          </p:nvPr>
        </p:nvSpPr>
        <p:spPr>
          <a:xfrm>
            <a:off x="227013" y="418353"/>
            <a:ext cx="7303340" cy="5358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8" name="Google Shape;128;p7"/>
          <p:cNvSpPr txBox="1">
            <a:spLocks noGrp="1"/>
          </p:cNvSpPr>
          <p:nvPr>
            <p:ph type="body" idx="2"/>
          </p:nvPr>
        </p:nvSpPr>
        <p:spPr>
          <a:xfrm>
            <a:off x="227013" y="1006103"/>
            <a:ext cx="8691562" cy="40806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68300" algn="l" rtl="0">
              <a:spcBef>
                <a:spcPts val="440"/>
              </a:spcBef>
              <a:spcAft>
                <a:spcPts val="0"/>
              </a:spcAft>
              <a:buClr>
                <a:schemeClr val="dk1"/>
              </a:buClr>
              <a:buSzPts val="2200"/>
              <a:buFont typeface="Arial"/>
              <a:buChar char="–"/>
              <a:defRPr sz="2200" b="0" i="0" u="none" strike="noStrike" cap="none">
                <a:solidFill>
                  <a:schemeClr val="dk1"/>
                </a:solidFill>
                <a:latin typeface="Century Gothic"/>
                <a:ea typeface="Century Gothic"/>
                <a:cs typeface="Century Gothic"/>
                <a:sym typeface="Century Gothic"/>
              </a:defRPr>
            </a:lvl2pPr>
            <a:lvl3pPr marL="1371600" marR="0" lvl="2"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3pPr>
            <a:lvl4pPr marL="1828800" marR="0" lvl="3"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4pPr>
            <a:lvl5pPr marL="2286000" marR="0" lvl="4"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11.xml"/><Relationship Id="rId7"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image" Target="../media/image12.pn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4"/>
        <p:cNvGrpSpPr/>
        <p:nvPr/>
      </p:nvGrpSpPr>
      <p:grpSpPr>
        <a:xfrm>
          <a:off x="0" y="0"/>
          <a:ext cx="0" cy="0"/>
          <a:chOff x="0" y="0"/>
          <a:chExt cx="0" cy="0"/>
        </a:xfrm>
      </p:grpSpPr>
      <p:cxnSp>
        <p:nvCxnSpPr>
          <p:cNvPr id="115" name="Google Shape;115;p6"/>
          <p:cNvCxnSpPr/>
          <p:nvPr/>
        </p:nvCxnSpPr>
        <p:spPr>
          <a:xfrm>
            <a:off x="6099048" y="6419355"/>
            <a:ext cx="3044952" cy="0"/>
          </a:xfrm>
          <a:prstGeom prst="straightConnector1">
            <a:avLst/>
          </a:prstGeom>
          <a:noFill/>
          <a:ln w="50800" cap="flat" cmpd="sng">
            <a:solidFill>
              <a:srgbClr val="DF7023"/>
            </a:solidFill>
            <a:prstDash val="solid"/>
            <a:round/>
            <a:headEnd type="none" w="sm" len="sm"/>
            <a:tailEnd type="none" w="sm" len="sm"/>
          </a:ln>
        </p:spPr>
      </p:cxnSp>
      <p:cxnSp>
        <p:nvCxnSpPr>
          <p:cNvPr id="116" name="Google Shape;116;p6"/>
          <p:cNvCxnSpPr/>
          <p:nvPr/>
        </p:nvCxnSpPr>
        <p:spPr>
          <a:xfrm>
            <a:off x="0" y="6419912"/>
            <a:ext cx="6099048" cy="0"/>
          </a:xfrm>
          <a:prstGeom prst="straightConnector1">
            <a:avLst/>
          </a:prstGeom>
          <a:noFill/>
          <a:ln w="50800" cap="flat" cmpd="sng">
            <a:solidFill>
              <a:srgbClr val="0F787D"/>
            </a:solidFill>
            <a:prstDash val="solid"/>
            <a:round/>
            <a:headEnd type="none" w="sm" len="sm"/>
            <a:tailEnd type="none" w="sm" len="sm"/>
          </a:ln>
        </p:spPr>
      </p:cxnSp>
      <p:sp>
        <p:nvSpPr>
          <p:cNvPr id="117" name="Google Shape;117;p6"/>
          <p:cNvSpPr/>
          <p:nvPr/>
        </p:nvSpPr>
        <p:spPr>
          <a:xfrm>
            <a:off x="0" y="6446520"/>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18" name="Google Shape;118;p6"/>
          <p:cNvPicPr preferRelativeResize="0"/>
          <p:nvPr/>
        </p:nvPicPr>
        <p:blipFill rotWithShape="1">
          <a:blip r:embed="rId8">
            <a:alphaModFix/>
          </a:blip>
          <a:srcRect/>
          <a:stretch/>
        </p:blipFill>
        <p:spPr>
          <a:xfrm>
            <a:off x="5391150" y="6584950"/>
            <a:ext cx="2933700" cy="127000"/>
          </a:xfrm>
          <a:prstGeom prst="rect">
            <a:avLst/>
          </a:prstGeom>
          <a:noFill/>
          <a:ln>
            <a:noFill/>
          </a:ln>
        </p:spPr>
      </p:pic>
      <p:sp>
        <p:nvSpPr>
          <p:cNvPr id="119" name="Google Shape;119;p6"/>
          <p:cNvSpPr txBox="1">
            <a:spLocks noGrp="1"/>
          </p:cNvSpPr>
          <p:nvPr>
            <p:ph type="sldNum" idx="12"/>
          </p:nvPr>
        </p:nvSpPr>
        <p:spPr>
          <a:xfrm>
            <a:off x="8546351" y="6460940"/>
            <a:ext cx="476623"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100" b="0" i="0" u="none" strike="noStrike" cap="none">
                <a:solidFill>
                  <a:srgbClr val="888888"/>
                </a:solidFill>
                <a:latin typeface="Arial"/>
                <a:ea typeface="Arial"/>
                <a:cs typeface="Arial"/>
                <a:sym typeface="Arial"/>
              </a:defRPr>
            </a:lvl1pPr>
            <a:lvl2pPr marL="0" marR="0" lvl="1" indent="0" algn="ctr" rtl="0">
              <a:spcBef>
                <a:spcPts val="0"/>
              </a:spcBef>
              <a:buNone/>
              <a:defRPr sz="1100" b="0" i="0" u="none" strike="noStrike" cap="none">
                <a:solidFill>
                  <a:srgbClr val="888888"/>
                </a:solidFill>
                <a:latin typeface="Arial"/>
                <a:ea typeface="Arial"/>
                <a:cs typeface="Arial"/>
                <a:sym typeface="Arial"/>
              </a:defRPr>
            </a:lvl2pPr>
            <a:lvl3pPr marL="0" marR="0" lvl="2" indent="0" algn="ctr" rtl="0">
              <a:spcBef>
                <a:spcPts val="0"/>
              </a:spcBef>
              <a:buNone/>
              <a:defRPr sz="1100" b="0" i="0" u="none" strike="noStrike" cap="none">
                <a:solidFill>
                  <a:srgbClr val="888888"/>
                </a:solidFill>
                <a:latin typeface="Arial"/>
                <a:ea typeface="Arial"/>
                <a:cs typeface="Arial"/>
                <a:sym typeface="Arial"/>
              </a:defRPr>
            </a:lvl3pPr>
            <a:lvl4pPr marL="0" marR="0" lvl="3" indent="0" algn="ctr" rtl="0">
              <a:spcBef>
                <a:spcPts val="0"/>
              </a:spcBef>
              <a:buNone/>
              <a:defRPr sz="1100" b="0" i="0" u="none" strike="noStrike" cap="none">
                <a:solidFill>
                  <a:srgbClr val="888888"/>
                </a:solidFill>
                <a:latin typeface="Arial"/>
                <a:ea typeface="Arial"/>
                <a:cs typeface="Arial"/>
                <a:sym typeface="Arial"/>
              </a:defRPr>
            </a:lvl4pPr>
            <a:lvl5pPr marL="0" marR="0" lvl="4" indent="0" algn="ctr" rtl="0">
              <a:spcBef>
                <a:spcPts val="0"/>
              </a:spcBef>
              <a:buNone/>
              <a:defRPr sz="1100" b="0" i="0" u="none" strike="noStrike" cap="none">
                <a:solidFill>
                  <a:srgbClr val="888888"/>
                </a:solidFill>
                <a:latin typeface="Arial"/>
                <a:ea typeface="Arial"/>
                <a:cs typeface="Arial"/>
                <a:sym typeface="Arial"/>
              </a:defRPr>
            </a:lvl5pPr>
            <a:lvl6pPr marL="0" marR="0" lvl="5" indent="0" algn="ctr" rtl="0">
              <a:spcBef>
                <a:spcPts val="0"/>
              </a:spcBef>
              <a:buNone/>
              <a:defRPr sz="1100" b="0" i="0" u="none" strike="noStrike" cap="none">
                <a:solidFill>
                  <a:srgbClr val="888888"/>
                </a:solidFill>
                <a:latin typeface="Arial"/>
                <a:ea typeface="Arial"/>
                <a:cs typeface="Arial"/>
                <a:sym typeface="Arial"/>
              </a:defRPr>
            </a:lvl6pPr>
            <a:lvl7pPr marL="0" marR="0" lvl="6" indent="0" algn="ctr" rtl="0">
              <a:spcBef>
                <a:spcPts val="0"/>
              </a:spcBef>
              <a:buNone/>
              <a:defRPr sz="1100" b="0" i="0" u="none" strike="noStrike" cap="none">
                <a:solidFill>
                  <a:srgbClr val="888888"/>
                </a:solidFill>
                <a:latin typeface="Arial"/>
                <a:ea typeface="Arial"/>
                <a:cs typeface="Arial"/>
                <a:sym typeface="Arial"/>
              </a:defRPr>
            </a:lvl7pPr>
            <a:lvl8pPr marL="0" marR="0" lvl="7" indent="0" algn="ctr" rtl="0">
              <a:spcBef>
                <a:spcPts val="0"/>
              </a:spcBef>
              <a:buNone/>
              <a:defRPr sz="1100" b="0" i="0" u="none" strike="noStrike" cap="none">
                <a:solidFill>
                  <a:srgbClr val="888888"/>
                </a:solidFill>
                <a:latin typeface="Arial"/>
                <a:ea typeface="Arial"/>
                <a:cs typeface="Arial"/>
                <a:sym typeface="Arial"/>
              </a:defRPr>
            </a:lvl8pPr>
            <a:lvl9pPr marL="0" marR="0" lvl="8" indent="0" algn="ctr" rtl="0">
              <a:spcBef>
                <a:spcPts val="0"/>
              </a:spcBef>
              <a:buNone/>
              <a:defRPr sz="11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grpSp>
        <p:nvGrpSpPr>
          <p:cNvPr id="120" name="Google Shape;120;p6"/>
          <p:cNvGrpSpPr/>
          <p:nvPr/>
        </p:nvGrpSpPr>
        <p:grpSpPr>
          <a:xfrm>
            <a:off x="0" y="0"/>
            <a:ext cx="9144000" cy="928827"/>
            <a:chOff x="0" y="0"/>
            <a:chExt cx="9144000" cy="928827"/>
          </a:xfrm>
        </p:grpSpPr>
        <p:cxnSp>
          <p:nvCxnSpPr>
            <p:cNvPr id="121" name="Google Shape;121;p6"/>
            <p:cNvCxnSpPr/>
            <p:nvPr/>
          </p:nvCxnSpPr>
          <p:spPr>
            <a:xfrm>
              <a:off x="6099048" y="26122"/>
              <a:ext cx="3044952" cy="0"/>
            </a:xfrm>
            <a:prstGeom prst="straightConnector1">
              <a:avLst/>
            </a:prstGeom>
            <a:noFill/>
            <a:ln w="50800" cap="flat" cmpd="sng">
              <a:solidFill>
                <a:srgbClr val="A5A5A5"/>
              </a:solidFill>
              <a:prstDash val="solid"/>
              <a:round/>
              <a:headEnd type="none" w="sm" len="sm"/>
              <a:tailEnd type="none" w="sm" len="sm"/>
            </a:ln>
          </p:spPr>
        </p:cxnSp>
        <p:cxnSp>
          <p:nvCxnSpPr>
            <p:cNvPr id="122" name="Google Shape;122;p6"/>
            <p:cNvCxnSpPr/>
            <p:nvPr/>
          </p:nvCxnSpPr>
          <p:spPr>
            <a:xfrm>
              <a:off x="0" y="26679"/>
              <a:ext cx="6099048" cy="0"/>
            </a:xfrm>
            <a:prstGeom prst="straightConnector1">
              <a:avLst/>
            </a:prstGeom>
            <a:noFill/>
            <a:ln w="50800" cap="flat" cmpd="sng">
              <a:solidFill>
                <a:srgbClr val="90152A"/>
              </a:solidFill>
              <a:prstDash val="solid"/>
              <a:round/>
              <a:headEnd type="none" w="sm" len="sm"/>
              <a:tailEnd type="none" w="sm" len="sm"/>
            </a:ln>
          </p:spPr>
        </p:cxnSp>
        <p:pic>
          <p:nvPicPr>
            <p:cNvPr id="123" name="Google Shape;123;p6"/>
            <p:cNvPicPr preferRelativeResize="0"/>
            <p:nvPr/>
          </p:nvPicPr>
          <p:blipFill rotWithShape="1">
            <a:blip r:embed="rId9">
              <a:alphaModFix/>
            </a:blip>
            <a:srcRect t="13018" r="68665"/>
            <a:stretch/>
          </p:blipFill>
          <p:spPr>
            <a:xfrm>
              <a:off x="8323018" y="0"/>
              <a:ext cx="588774" cy="928827"/>
            </a:xfrm>
            <a:prstGeom prst="rect">
              <a:avLst/>
            </a:prstGeom>
            <a:noFill/>
            <a:ln>
              <a:noFill/>
            </a:ln>
          </p:spPr>
        </p:pic>
      </p:grpSp>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5"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s://courses.analyticsvidhya.com/courses/introduction-to-data-science-2/?utm_source=blog&amp;utm_medium=6stepsnaivebayesarticle"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hyperlink" Target="https://en.wikipedia.org/wiki/Bayes%27_theore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77cb632c29_0_7"/>
          <p:cNvSpPr txBox="1">
            <a:spLocks noGrp="1"/>
          </p:cNvSpPr>
          <p:nvPr>
            <p:ph type="body" idx="3"/>
          </p:nvPr>
        </p:nvSpPr>
        <p:spPr>
          <a:xfrm>
            <a:off x="255025" y="2362780"/>
            <a:ext cx="5001000" cy="1648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000"/>
              <a:buFont typeface="Arial"/>
              <a:buNone/>
            </a:pPr>
            <a:r>
              <a:rPr lang="en-US" sz="4400">
                <a:solidFill>
                  <a:schemeClr val="accent1"/>
                </a:solidFill>
              </a:rPr>
              <a:t>Predicting Bank Loan Status</a:t>
            </a:r>
            <a:endParaRPr sz="440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8234"/>
    </mc:Choice>
    <mc:Fallback xmlns="">
      <p:transition spd="slow" advTm="823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g77d2b4d189_2_5"/>
          <p:cNvSpPr txBox="1">
            <a:spLocks noGrp="1"/>
          </p:cNvSpPr>
          <p:nvPr>
            <p:ph type="sldNum" idx="12"/>
          </p:nvPr>
        </p:nvSpPr>
        <p:spPr>
          <a:xfrm>
            <a:off x="8546351" y="6460940"/>
            <a:ext cx="4767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10</a:t>
            </a:fld>
            <a:endParaRPr/>
          </a:p>
        </p:txBody>
      </p:sp>
      <p:sp>
        <p:nvSpPr>
          <p:cNvPr id="244" name="Google Shape;244;g77d2b4d189_2_5"/>
          <p:cNvSpPr txBox="1">
            <a:spLocks noGrp="1"/>
          </p:cNvSpPr>
          <p:nvPr>
            <p:ph type="title"/>
          </p:nvPr>
        </p:nvSpPr>
        <p:spPr>
          <a:xfrm>
            <a:off x="227013" y="418353"/>
            <a:ext cx="7303200" cy="535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Cont..</a:t>
            </a:r>
            <a:endParaRPr/>
          </a:p>
        </p:txBody>
      </p:sp>
      <p:pic>
        <p:nvPicPr>
          <p:cNvPr id="245" name="Google Shape;245;g77d2b4d189_2_5"/>
          <p:cNvPicPr preferRelativeResize="0"/>
          <p:nvPr/>
        </p:nvPicPr>
        <p:blipFill>
          <a:blip r:embed="rId3">
            <a:alphaModFix/>
          </a:blip>
          <a:stretch>
            <a:fillRect/>
          </a:stretch>
        </p:blipFill>
        <p:spPr>
          <a:xfrm>
            <a:off x="4572000" y="1245475"/>
            <a:ext cx="4563950" cy="4038600"/>
          </a:xfrm>
          <a:prstGeom prst="rect">
            <a:avLst/>
          </a:prstGeom>
          <a:noFill/>
          <a:ln>
            <a:noFill/>
          </a:ln>
        </p:spPr>
      </p:pic>
      <p:pic>
        <p:nvPicPr>
          <p:cNvPr id="246" name="Google Shape;246;g77d2b4d189_2_5"/>
          <p:cNvPicPr preferRelativeResize="0"/>
          <p:nvPr/>
        </p:nvPicPr>
        <p:blipFill>
          <a:blip r:embed="rId4">
            <a:alphaModFix/>
          </a:blip>
          <a:stretch>
            <a:fillRect/>
          </a:stretch>
        </p:blipFill>
        <p:spPr>
          <a:xfrm>
            <a:off x="77075" y="1245475"/>
            <a:ext cx="4494926" cy="403859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33484"/>
    </mc:Choice>
    <mc:Fallback xmlns="">
      <p:transition spd="slow" advTm="3348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g77d2b4d189_2_15"/>
          <p:cNvSpPr txBox="1">
            <a:spLocks noGrp="1"/>
          </p:cNvSpPr>
          <p:nvPr>
            <p:ph type="sldNum" idx="12"/>
          </p:nvPr>
        </p:nvSpPr>
        <p:spPr>
          <a:xfrm>
            <a:off x="8546351" y="6460940"/>
            <a:ext cx="4767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11</a:t>
            </a:fld>
            <a:endParaRPr/>
          </a:p>
        </p:txBody>
      </p:sp>
      <p:sp>
        <p:nvSpPr>
          <p:cNvPr id="253" name="Google Shape;253;g77d2b4d189_2_15"/>
          <p:cNvSpPr txBox="1">
            <a:spLocks noGrp="1"/>
          </p:cNvSpPr>
          <p:nvPr>
            <p:ph type="title"/>
          </p:nvPr>
        </p:nvSpPr>
        <p:spPr>
          <a:xfrm>
            <a:off x="227013" y="418353"/>
            <a:ext cx="7303200" cy="535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Cont..</a:t>
            </a:r>
            <a:endParaRPr/>
          </a:p>
        </p:txBody>
      </p:sp>
      <p:pic>
        <p:nvPicPr>
          <p:cNvPr id="254" name="Google Shape;254;g77d2b4d189_2_15"/>
          <p:cNvPicPr preferRelativeResize="0"/>
          <p:nvPr/>
        </p:nvPicPr>
        <p:blipFill>
          <a:blip r:embed="rId3">
            <a:alphaModFix/>
          </a:blip>
          <a:stretch>
            <a:fillRect/>
          </a:stretch>
        </p:blipFill>
        <p:spPr>
          <a:xfrm>
            <a:off x="0" y="1349750"/>
            <a:ext cx="4993525" cy="4237349"/>
          </a:xfrm>
          <a:prstGeom prst="rect">
            <a:avLst/>
          </a:prstGeom>
          <a:noFill/>
          <a:ln>
            <a:noFill/>
          </a:ln>
        </p:spPr>
      </p:pic>
      <p:pic>
        <p:nvPicPr>
          <p:cNvPr id="255" name="Google Shape;255;g77d2b4d189_2_15"/>
          <p:cNvPicPr preferRelativeResize="0"/>
          <p:nvPr/>
        </p:nvPicPr>
        <p:blipFill>
          <a:blip r:embed="rId4">
            <a:alphaModFix/>
          </a:blip>
          <a:stretch>
            <a:fillRect/>
          </a:stretch>
        </p:blipFill>
        <p:spPr>
          <a:xfrm>
            <a:off x="4993525" y="1349750"/>
            <a:ext cx="4150475" cy="42373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22351"/>
    </mc:Choice>
    <mc:Fallback xmlns="">
      <p:transition spd="slow" advTm="2235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g77d2b4d189_2_27"/>
          <p:cNvSpPr txBox="1">
            <a:spLocks noGrp="1"/>
          </p:cNvSpPr>
          <p:nvPr>
            <p:ph type="sldNum" idx="12"/>
          </p:nvPr>
        </p:nvSpPr>
        <p:spPr>
          <a:xfrm>
            <a:off x="8546351" y="6460940"/>
            <a:ext cx="4767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12</a:t>
            </a:fld>
            <a:endParaRPr/>
          </a:p>
        </p:txBody>
      </p:sp>
      <p:sp>
        <p:nvSpPr>
          <p:cNvPr id="262" name="Google Shape;262;g77d2b4d189_2_27"/>
          <p:cNvSpPr txBox="1">
            <a:spLocks noGrp="1"/>
          </p:cNvSpPr>
          <p:nvPr>
            <p:ph type="title"/>
          </p:nvPr>
        </p:nvSpPr>
        <p:spPr>
          <a:xfrm>
            <a:off x="227013" y="418353"/>
            <a:ext cx="7303200" cy="535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Cont..</a:t>
            </a:r>
            <a:endParaRPr/>
          </a:p>
        </p:txBody>
      </p:sp>
      <p:pic>
        <p:nvPicPr>
          <p:cNvPr id="263" name="Google Shape;263;g77d2b4d189_2_27"/>
          <p:cNvPicPr preferRelativeResize="0"/>
          <p:nvPr/>
        </p:nvPicPr>
        <p:blipFill>
          <a:blip r:embed="rId3">
            <a:alphaModFix/>
          </a:blip>
          <a:stretch>
            <a:fillRect/>
          </a:stretch>
        </p:blipFill>
        <p:spPr>
          <a:xfrm>
            <a:off x="0" y="1574825"/>
            <a:ext cx="4717925" cy="4002375"/>
          </a:xfrm>
          <a:prstGeom prst="rect">
            <a:avLst/>
          </a:prstGeom>
          <a:noFill/>
          <a:ln>
            <a:noFill/>
          </a:ln>
        </p:spPr>
      </p:pic>
      <p:pic>
        <p:nvPicPr>
          <p:cNvPr id="264" name="Google Shape;264;g77d2b4d189_2_27"/>
          <p:cNvPicPr preferRelativeResize="0"/>
          <p:nvPr/>
        </p:nvPicPr>
        <p:blipFill>
          <a:blip r:embed="rId4">
            <a:alphaModFix/>
          </a:blip>
          <a:stretch>
            <a:fillRect/>
          </a:stretch>
        </p:blipFill>
        <p:spPr>
          <a:xfrm>
            <a:off x="4717925" y="1574825"/>
            <a:ext cx="4426076" cy="40023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46045"/>
    </mc:Choice>
    <mc:Fallback xmlns="">
      <p:transition spd="slow" advTm="4604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g77d2b4d189_2_39"/>
          <p:cNvSpPr txBox="1">
            <a:spLocks noGrp="1"/>
          </p:cNvSpPr>
          <p:nvPr>
            <p:ph type="sldNum" idx="12"/>
          </p:nvPr>
        </p:nvSpPr>
        <p:spPr>
          <a:xfrm>
            <a:off x="8546351" y="6460940"/>
            <a:ext cx="4767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13</a:t>
            </a:fld>
            <a:endParaRPr/>
          </a:p>
        </p:txBody>
      </p:sp>
      <p:sp>
        <p:nvSpPr>
          <p:cNvPr id="271" name="Google Shape;271;g77d2b4d189_2_39"/>
          <p:cNvSpPr txBox="1">
            <a:spLocks noGrp="1"/>
          </p:cNvSpPr>
          <p:nvPr>
            <p:ph type="title"/>
          </p:nvPr>
        </p:nvSpPr>
        <p:spPr>
          <a:xfrm>
            <a:off x="227013" y="418353"/>
            <a:ext cx="7303200" cy="535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Cont..</a:t>
            </a:r>
            <a:endParaRPr/>
          </a:p>
        </p:txBody>
      </p:sp>
      <p:pic>
        <p:nvPicPr>
          <p:cNvPr id="272" name="Google Shape;272;g77d2b4d189_2_39"/>
          <p:cNvPicPr preferRelativeResize="0"/>
          <p:nvPr/>
        </p:nvPicPr>
        <p:blipFill>
          <a:blip r:embed="rId3">
            <a:alphaModFix/>
          </a:blip>
          <a:stretch>
            <a:fillRect/>
          </a:stretch>
        </p:blipFill>
        <p:spPr>
          <a:xfrm>
            <a:off x="470175" y="954150"/>
            <a:ext cx="8076175" cy="540124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22720"/>
    </mc:Choice>
    <mc:Fallback xmlns="">
      <p:transition spd="slow" advTm="2272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g77cb632c29_0_39"/>
          <p:cNvSpPr txBox="1">
            <a:spLocks noGrp="1"/>
          </p:cNvSpPr>
          <p:nvPr>
            <p:ph type="body" idx="1"/>
          </p:nvPr>
        </p:nvSpPr>
        <p:spPr>
          <a:xfrm>
            <a:off x="227013" y="1709351"/>
            <a:ext cx="8691600" cy="43845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2400" b="1">
                <a:solidFill>
                  <a:srgbClr val="666666"/>
                </a:solidFill>
                <a:latin typeface="Roboto Condensed"/>
                <a:ea typeface="Roboto Condensed"/>
                <a:cs typeface="Roboto Condensed"/>
                <a:sym typeface="Roboto Condensed"/>
              </a:rPr>
              <a:t>The following algorithms were implemented for this problem:</a:t>
            </a:r>
            <a:endParaRPr sz="2400" b="1">
              <a:solidFill>
                <a:srgbClr val="666666"/>
              </a:solidFill>
              <a:latin typeface="Roboto Condensed"/>
              <a:ea typeface="Roboto Condensed"/>
              <a:cs typeface="Roboto Condensed"/>
              <a:sym typeface="Roboto Condensed"/>
            </a:endParaRPr>
          </a:p>
          <a:p>
            <a:pPr marL="0" lvl="0" indent="0" algn="l" rtl="0">
              <a:lnSpc>
                <a:spcPct val="115000"/>
              </a:lnSpc>
              <a:spcBef>
                <a:spcPts val="0"/>
              </a:spcBef>
              <a:spcAft>
                <a:spcPts val="0"/>
              </a:spcAft>
              <a:buClr>
                <a:schemeClr val="dk1"/>
              </a:buClr>
              <a:buSzPts val="1100"/>
              <a:buFont typeface="Arial"/>
              <a:buNone/>
            </a:pPr>
            <a:endParaRPr sz="2000" b="1">
              <a:solidFill>
                <a:srgbClr val="666666"/>
              </a:solidFill>
              <a:latin typeface="Roboto Condensed"/>
              <a:ea typeface="Roboto Condensed"/>
              <a:cs typeface="Roboto Condensed"/>
              <a:sym typeface="Roboto Condensed"/>
            </a:endParaRPr>
          </a:p>
          <a:p>
            <a:pPr marL="0" lvl="0" indent="0" algn="l" rtl="0">
              <a:lnSpc>
                <a:spcPct val="115000"/>
              </a:lnSpc>
              <a:spcBef>
                <a:spcPts val="0"/>
              </a:spcBef>
              <a:spcAft>
                <a:spcPts val="0"/>
              </a:spcAft>
              <a:buClr>
                <a:schemeClr val="dk1"/>
              </a:buClr>
              <a:buSzPts val="1100"/>
              <a:buFont typeface="Arial"/>
              <a:buNone/>
            </a:pPr>
            <a:endParaRPr sz="2000" b="1">
              <a:solidFill>
                <a:srgbClr val="666666"/>
              </a:solidFill>
              <a:latin typeface="Roboto Condensed"/>
              <a:ea typeface="Roboto Condensed"/>
              <a:cs typeface="Roboto Condensed"/>
              <a:sym typeface="Roboto Condensed"/>
            </a:endParaRPr>
          </a:p>
          <a:p>
            <a:pPr marL="457200" lvl="0" indent="-381000" algn="l" rtl="0">
              <a:lnSpc>
                <a:spcPct val="115000"/>
              </a:lnSpc>
              <a:spcBef>
                <a:spcPts val="0"/>
              </a:spcBef>
              <a:spcAft>
                <a:spcPts val="0"/>
              </a:spcAft>
              <a:buClr>
                <a:srgbClr val="666666"/>
              </a:buClr>
              <a:buSzPts val="2400"/>
              <a:buFont typeface="Roboto Condensed"/>
              <a:buAutoNum type="arabicPeriod"/>
            </a:pPr>
            <a:r>
              <a:rPr lang="en-US" sz="2400" b="1">
                <a:solidFill>
                  <a:srgbClr val="666666"/>
                </a:solidFill>
                <a:latin typeface="Roboto Condensed"/>
                <a:ea typeface="Roboto Condensed"/>
                <a:cs typeface="Roboto Condensed"/>
                <a:sym typeface="Roboto Condensed"/>
              </a:rPr>
              <a:t>Naive-Bayes Classification</a:t>
            </a:r>
            <a:endParaRPr sz="2400" b="1">
              <a:solidFill>
                <a:srgbClr val="666666"/>
              </a:solidFill>
              <a:latin typeface="Roboto Condensed"/>
              <a:ea typeface="Roboto Condensed"/>
              <a:cs typeface="Roboto Condensed"/>
              <a:sym typeface="Roboto Condensed"/>
            </a:endParaRPr>
          </a:p>
          <a:p>
            <a:pPr marL="457200" lvl="0" indent="-381000" algn="l" rtl="0">
              <a:lnSpc>
                <a:spcPct val="115000"/>
              </a:lnSpc>
              <a:spcBef>
                <a:spcPts val="0"/>
              </a:spcBef>
              <a:spcAft>
                <a:spcPts val="0"/>
              </a:spcAft>
              <a:buClr>
                <a:srgbClr val="666666"/>
              </a:buClr>
              <a:buSzPts val="2400"/>
              <a:buFont typeface="Roboto Condensed"/>
              <a:buAutoNum type="arabicPeriod"/>
            </a:pPr>
            <a:r>
              <a:rPr lang="en-US" sz="2400" b="1">
                <a:solidFill>
                  <a:srgbClr val="666666"/>
                </a:solidFill>
                <a:latin typeface="Roboto Condensed"/>
                <a:ea typeface="Roboto Condensed"/>
                <a:cs typeface="Roboto Condensed"/>
                <a:sym typeface="Roboto Condensed"/>
              </a:rPr>
              <a:t>k-NN Classification</a:t>
            </a:r>
            <a:endParaRPr sz="2400" b="1">
              <a:solidFill>
                <a:srgbClr val="666666"/>
              </a:solidFill>
              <a:latin typeface="Roboto Condensed"/>
              <a:ea typeface="Roboto Condensed"/>
              <a:cs typeface="Roboto Condensed"/>
              <a:sym typeface="Roboto Condensed"/>
            </a:endParaRPr>
          </a:p>
          <a:p>
            <a:pPr marL="457200" lvl="0" indent="-381000" algn="l" rtl="0">
              <a:lnSpc>
                <a:spcPct val="115000"/>
              </a:lnSpc>
              <a:spcBef>
                <a:spcPts val="0"/>
              </a:spcBef>
              <a:spcAft>
                <a:spcPts val="0"/>
              </a:spcAft>
              <a:buClr>
                <a:srgbClr val="666666"/>
              </a:buClr>
              <a:buSzPts val="2400"/>
              <a:buFont typeface="Roboto Condensed"/>
              <a:buAutoNum type="arabicPeriod"/>
            </a:pPr>
            <a:r>
              <a:rPr lang="en-US" sz="2400" b="1">
                <a:solidFill>
                  <a:srgbClr val="666666"/>
                </a:solidFill>
                <a:latin typeface="Roboto Condensed"/>
                <a:ea typeface="Roboto Condensed"/>
                <a:cs typeface="Roboto Condensed"/>
                <a:sym typeface="Roboto Condensed"/>
              </a:rPr>
              <a:t>Logistic Regression</a:t>
            </a:r>
            <a:endParaRPr sz="2400" b="1">
              <a:solidFill>
                <a:srgbClr val="666666"/>
              </a:solidFill>
              <a:latin typeface="Roboto Condensed"/>
              <a:ea typeface="Roboto Condensed"/>
              <a:cs typeface="Roboto Condensed"/>
              <a:sym typeface="Roboto Condensed"/>
            </a:endParaRPr>
          </a:p>
          <a:p>
            <a:pPr marL="457200" lvl="0" indent="-381000" algn="l" rtl="0">
              <a:lnSpc>
                <a:spcPct val="115000"/>
              </a:lnSpc>
              <a:spcBef>
                <a:spcPts val="0"/>
              </a:spcBef>
              <a:spcAft>
                <a:spcPts val="0"/>
              </a:spcAft>
              <a:buClr>
                <a:srgbClr val="666666"/>
              </a:buClr>
              <a:buSzPts val="2400"/>
              <a:buFont typeface="Roboto Condensed"/>
              <a:buAutoNum type="arabicPeriod"/>
            </a:pPr>
            <a:r>
              <a:rPr lang="en-US" sz="2400" b="1">
                <a:solidFill>
                  <a:srgbClr val="666666"/>
                </a:solidFill>
                <a:latin typeface="Roboto Condensed"/>
                <a:ea typeface="Roboto Condensed"/>
                <a:cs typeface="Roboto Condensed"/>
                <a:sym typeface="Roboto Condensed"/>
              </a:rPr>
              <a:t>Random Forest</a:t>
            </a:r>
            <a:endParaRPr sz="2400" b="1">
              <a:solidFill>
                <a:srgbClr val="666666"/>
              </a:solidFill>
              <a:latin typeface="Roboto Condensed"/>
              <a:ea typeface="Roboto Condensed"/>
              <a:cs typeface="Roboto Condensed"/>
              <a:sym typeface="Roboto Condensed"/>
            </a:endParaRPr>
          </a:p>
          <a:p>
            <a:pPr marL="457200" lvl="0" indent="-381000" algn="l" rtl="0">
              <a:lnSpc>
                <a:spcPct val="115000"/>
              </a:lnSpc>
              <a:spcBef>
                <a:spcPts val="0"/>
              </a:spcBef>
              <a:spcAft>
                <a:spcPts val="0"/>
              </a:spcAft>
              <a:buClr>
                <a:srgbClr val="666666"/>
              </a:buClr>
              <a:buSzPts val="2400"/>
              <a:buFont typeface="Roboto Condensed"/>
              <a:buAutoNum type="arabicPeriod"/>
            </a:pPr>
            <a:r>
              <a:rPr lang="en-US" sz="2400" b="1">
                <a:solidFill>
                  <a:srgbClr val="666666"/>
                </a:solidFill>
                <a:latin typeface="Roboto Condensed"/>
                <a:ea typeface="Roboto Condensed"/>
                <a:cs typeface="Roboto Condensed"/>
                <a:sym typeface="Roboto Condensed"/>
              </a:rPr>
              <a:t>Gradient Boosting Machine</a:t>
            </a:r>
            <a:endParaRPr sz="2400" b="1">
              <a:solidFill>
                <a:srgbClr val="666666"/>
              </a:solidFill>
              <a:latin typeface="Roboto Condensed"/>
              <a:ea typeface="Roboto Condensed"/>
              <a:cs typeface="Roboto Condensed"/>
              <a:sym typeface="Roboto Condensed"/>
            </a:endParaRPr>
          </a:p>
          <a:p>
            <a:pPr marL="0" lvl="0" indent="0" algn="l" rtl="0">
              <a:spcBef>
                <a:spcPts val="0"/>
              </a:spcBef>
              <a:spcAft>
                <a:spcPts val="1200"/>
              </a:spcAft>
              <a:buNone/>
            </a:pPr>
            <a:endParaRPr/>
          </a:p>
        </p:txBody>
      </p:sp>
      <p:sp>
        <p:nvSpPr>
          <p:cNvPr id="279" name="Google Shape;279;g77cb632c29_0_39"/>
          <p:cNvSpPr txBox="1">
            <a:spLocks noGrp="1"/>
          </p:cNvSpPr>
          <p:nvPr>
            <p:ph type="sldNum" idx="12"/>
          </p:nvPr>
        </p:nvSpPr>
        <p:spPr>
          <a:xfrm>
            <a:off x="8546351" y="6460940"/>
            <a:ext cx="4767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14</a:t>
            </a:fld>
            <a:endParaRPr/>
          </a:p>
        </p:txBody>
      </p:sp>
      <p:sp>
        <p:nvSpPr>
          <p:cNvPr id="280" name="Google Shape;280;g77cb632c29_0_39"/>
          <p:cNvSpPr txBox="1">
            <a:spLocks noGrp="1"/>
          </p:cNvSpPr>
          <p:nvPr>
            <p:ph type="title"/>
          </p:nvPr>
        </p:nvSpPr>
        <p:spPr>
          <a:xfrm>
            <a:off x="227013" y="418353"/>
            <a:ext cx="7303200" cy="535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Algorithms Used</a:t>
            </a:r>
            <a:endParaRPr/>
          </a:p>
        </p:txBody>
      </p:sp>
    </p:spTree>
  </p:cSld>
  <p:clrMapOvr>
    <a:masterClrMapping/>
  </p:clrMapOvr>
  <mc:AlternateContent xmlns:mc="http://schemas.openxmlformats.org/markup-compatibility/2006" xmlns:p14="http://schemas.microsoft.com/office/powerpoint/2010/main">
    <mc:Choice Requires="p14">
      <p:transition spd="slow" p14:dur="2000" advTm="14557"/>
    </mc:Choice>
    <mc:Fallback xmlns="">
      <p:transition spd="slow" advTm="14557"/>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g77d2b4d189_0_46"/>
          <p:cNvSpPr txBox="1">
            <a:spLocks noGrp="1"/>
          </p:cNvSpPr>
          <p:nvPr>
            <p:ph type="sldNum" idx="12"/>
          </p:nvPr>
        </p:nvSpPr>
        <p:spPr>
          <a:xfrm>
            <a:off x="8546351" y="6460940"/>
            <a:ext cx="4767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15</a:t>
            </a:fld>
            <a:endParaRPr/>
          </a:p>
        </p:txBody>
      </p:sp>
      <p:sp>
        <p:nvSpPr>
          <p:cNvPr id="287" name="Google Shape;287;g77d2b4d189_0_46"/>
          <p:cNvSpPr txBox="1">
            <a:spLocks noGrp="1"/>
          </p:cNvSpPr>
          <p:nvPr>
            <p:ph type="body" idx="1"/>
          </p:nvPr>
        </p:nvSpPr>
        <p:spPr>
          <a:xfrm>
            <a:off x="227025" y="1107200"/>
            <a:ext cx="8319300" cy="4986600"/>
          </a:xfrm>
          <a:prstGeom prst="rect">
            <a:avLst/>
          </a:prstGeom>
        </p:spPr>
        <p:txBody>
          <a:bodyPr spcFirstLastPara="1" wrap="square" lIns="91425" tIns="45700" rIns="91425" bIns="45700" anchor="t" anchorCtr="0">
            <a:noAutofit/>
          </a:bodyPr>
          <a:lstStyle/>
          <a:p>
            <a:pPr marL="457200" lvl="0" indent="-349250" algn="just" rtl="0">
              <a:lnSpc>
                <a:spcPct val="115000"/>
              </a:lnSpc>
              <a:spcBef>
                <a:spcPts val="0"/>
              </a:spcBef>
              <a:spcAft>
                <a:spcPts val="0"/>
              </a:spcAft>
              <a:buClr>
                <a:srgbClr val="666666"/>
              </a:buClr>
              <a:buSzPts val="1900"/>
              <a:buFont typeface="Roboto Condensed"/>
              <a:buChar char="•"/>
            </a:pPr>
            <a:r>
              <a:rPr lang="en-US" sz="1900" b="1">
                <a:solidFill>
                  <a:srgbClr val="666666"/>
                </a:solidFill>
                <a:latin typeface="Roboto Condensed"/>
                <a:ea typeface="Roboto Condensed"/>
                <a:cs typeface="Roboto Condensed"/>
                <a:sym typeface="Roboto Condensed"/>
              </a:rPr>
              <a:t>It is a </a:t>
            </a:r>
            <a:r>
              <a:rPr lang="en-US" sz="1900" b="1">
                <a:solidFill>
                  <a:srgbClr val="666666"/>
                </a:solidFill>
                <a:uFill>
                  <a:noFill/>
                </a:uFill>
                <a:latin typeface="Roboto Condensed"/>
                <a:ea typeface="Roboto Condensed"/>
                <a:cs typeface="Roboto Condensed"/>
                <a:sym typeface="Roboto Condensed"/>
                <a:hlinkClick r:id="rId3"/>
              </a:rPr>
              <a:t>technique</a:t>
            </a:r>
            <a:r>
              <a:rPr lang="en-US" sz="1900" b="1">
                <a:solidFill>
                  <a:srgbClr val="666666"/>
                </a:solidFill>
                <a:latin typeface="Roboto Condensed"/>
                <a:ea typeface="Roboto Condensed"/>
                <a:cs typeface="Roboto Condensed"/>
                <a:sym typeface="Roboto Condensed"/>
              </a:rPr>
              <a:t> based on </a:t>
            </a:r>
            <a:r>
              <a:rPr lang="en-US" sz="1900" b="1">
                <a:solidFill>
                  <a:srgbClr val="666666"/>
                </a:solidFill>
                <a:uFill>
                  <a:noFill/>
                </a:uFill>
                <a:latin typeface="Roboto Condensed"/>
                <a:ea typeface="Roboto Condensed"/>
                <a:cs typeface="Roboto Condensed"/>
                <a:sym typeface="Roboto Condensed"/>
                <a:hlinkClick r:id="rId4"/>
              </a:rPr>
              <a:t>Bayes’ Theorem</a:t>
            </a:r>
            <a:r>
              <a:rPr lang="en-US" sz="1900" b="1">
                <a:solidFill>
                  <a:srgbClr val="666666"/>
                </a:solidFill>
                <a:latin typeface="Roboto Condensed"/>
                <a:ea typeface="Roboto Condensed"/>
                <a:cs typeface="Roboto Condensed"/>
                <a:sym typeface="Roboto Condensed"/>
              </a:rPr>
              <a:t> with a “naive” assumption of conditional independence between every pair of features.</a:t>
            </a:r>
            <a:endParaRPr sz="1900" b="1">
              <a:solidFill>
                <a:srgbClr val="666666"/>
              </a:solidFill>
              <a:latin typeface="Roboto Condensed"/>
              <a:ea typeface="Roboto Condensed"/>
              <a:cs typeface="Roboto Condensed"/>
              <a:sym typeface="Roboto Condensed"/>
            </a:endParaRPr>
          </a:p>
          <a:p>
            <a:pPr marL="457200" lvl="0" indent="0" algn="just" rtl="0">
              <a:lnSpc>
                <a:spcPct val="115000"/>
              </a:lnSpc>
              <a:spcBef>
                <a:spcPts val="0"/>
              </a:spcBef>
              <a:spcAft>
                <a:spcPts val="0"/>
              </a:spcAft>
              <a:buNone/>
            </a:pPr>
            <a:endParaRPr sz="1900" b="1">
              <a:solidFill>
                <a:srgbClr val="666666"/>
              </a:solidFill>
              <a:latin typeface="Roboto Condensed"/>
              <a:ea typeface="Roboto Condensed"/>
              <a:cs typeface="Roboto Condensed"/>
              <a:sym typeface="Roboto Condensed"/>
            </a:endParaRPr>
          </a:p>
          <a:p>
            <a:pPr marL="457200" lvl="0" indent="-349250" algn="just" rtl="0">
              <a:lnSpc>
                <a:spcPct val="115000"/>
              </a:lnSpc>
              <a:spcBef>
                <a:spcPts val="0"/>
              </a:spcBef>
              <a:spcAft>
                <a:spcPts val="0"/>
              </a:spcAft>
              <a:buClr>
                <a:srgbClr val="666666"/>
              </a:buClr>
              <a:buSzPts val="1900"/>
              <a:buFont typeface="Roboto Condensed"/>
              <a:buChar char="•"/>
            </a:pPr>
            <a:r>
              <a:rPr lang="en-US" sz="1900" b="1">
                <a:solidFill>
                  <a:srgbClr val="666666"/>
                </a:solidFill>
                <a:latin typeface="Roboto Condensed"/>
                <a:ea typeface="Roboto Condensed"/>
                <a:cs typeface="Roboto Condensed"/>
                <a:sym typeface="Roboto Condensed"/>
              </a:rPr>
              <a:t>In simple terms, a Naive Bayes classifier assumes that the presence of a particular feature in a class is unrelated to the presence of any other feature.</a:t>
            </a:r>
            <a:endParaRPr sz="1900" b="1">
              <a:solidFill>
                <a:srgbClr val="666666"/>
              </a:solidFill>
              <a:latin typeface="Roboto Condensed"/>
              <a:ea typeface="Roboto Condensed"/>
              <a:cs typeface="Roboto Condensed"/>
              <a:sym typeface="Roboto Condensed"/>
            </a:endParaRPr>
          </a:p>
          <a:p>
            <a:pPr marL="457200" lvl="0" indent="0" algn="just" rtl="0">
              <a:lnSpc>
                <a:spcPct val="115000"/>
              </a:lnSpc>
              <a:spcBef>
                <a:spcPts val="0"/>
              </a:spcBef>
              <a:spcAft>
                <a:spcPts val="0"/>
              </a:spcAft>
              <a:buNone/>
            </a:pPr>
            <a:endParaRPr sz="1900" b="1">
              <a:solidFill>
                <a:srgbClr val="666666"/>
              </a:solidFill>
              <a:latin typeface="Roboto Condensed"/>
              <a:ea typeface="Roboto Condensed"/>
              <a:cs typeface="Roboto Condensed"/>
              <a:sym typeface="Roboto Condensed"/>
            </a:endParaRPr>
          </a:p>
          <a:p>
            <a:pPr marL="457200" lvl="0" indent="-349250" algn="just" rtl="0">
              <a:lnSpc>
                <a:spcPct val="115000"/>
              </a:lnSpc>
              <a:spcBef>
                <a:spcPts val="0"/>
              </a:spcBef>
              <a:spcAft>
                <a:spcPts val="0"/>
              </a:spcAft>
              <a:buClr>
                <a:srgbClr val="666666"/>
              </a:buClr>
              <a:buSzPts val="1900"/>
              <a:buFont typeface="Roboto Condensed"/>
              <a:buChar char="•"/>
            </a:pPr>
            <a:r>
              <a:rPr lang="en-US" sz="1900" b="1">
                <a:solidFill>
                  <a:srgbClr val="666666"/>
                </a:solidFill>
                <a:latin typeface="Roboto Condensed"/>
                <a:ea typeface="Roboto Condensed"/>
                <a:cs typeface="Roboto Condensed"/>
                <a:sym typeface="Roboto Condensed"/>
              </a:rPr>
              <a:t>Naive Bayes model is easy to build and particularly useful for very large data sets. Along with simplicity, Naive Bayes is known to perform quite decently especially when assumption of independence holds.</a:t>
            </a:r>
            <a:endParaRPr sz="1900" b="1">
              <a:solidFill>
                <a:srgbClr val="666666"/>
              </a:solidFill>
              <a:latin typeface="Roboto Condensed"/>
              <a:ea typeface="Roboto Condensed"/>
              <a:cs typeface="Roboto Condensed"/>
              <a:sym typeface="Roboto Condensed"/>
            </a:endParaRPr>
          </a:p>
          <a:p>
            <a:pPr marL="457200" lvl="0" indent="0" algn="just" rtl="0">
              <a:lnSpc>
                <a:spcPct val="115000"/>
              </a:lnSpc>
              <a:spcBef>
                <a:spcPts val="0"/>
              </a:spcBef>
              <a:spcAft>
                <a:spcPts val="0"/>
              </a:spcAft>
              <a:buNone/>
            </a:pPr>
            <a:endParaRPr sz="1900" b="1">
              <a:solidFill>
                <a:srgbClr val="666666"/>
              </a:solidFill>
              <a:latin typeface="Roboto Condensed"/>
              <a:ea typeface="Roboto Condensed"/>
              <a:cs typeface="Roboto Condensed"/>
              <a:sym typeface="Roboto Condensed"/>
            </a:endParaRPr>
          </a:p>
          <a:p>
            <a:pPr marL="457200" lvl="0" indent="-349250" algn="just" rtl="0">
              <a:lnSpc>
                <a:spcPct val="115000"/>
              </a:lnSpc>
              <a:spcBef>
                <a:spcPts val="0"/>
              </a:spcBef>
              <a:spcAft>
                <a:spcPts val="0"/>
              </a:spcAft>
              <a:buClr>
                <a:srgbClr val="666666"/>
              </a:buClr>
              <a:buSzPts val="1900"/>
              <a:buFont typeface="Roboto Condensed"/>
              <a:buChar char="•"/>
            </a:pPr>
            <a:r>
              <a:rPr lang="en-US" sz="1900" b="1">
                <a:solidFill>
                  <a:srgbClr val="666666"/>
                </a:solidFill>
                <a:latin typeface="Roboto Condensed"/>
                <a:ea typeface="Roboto Condensed"/>
                <a:cs typeface="Roboto Condensed"/>
                <a:sym typeface="Roboto Condensed"/>
              </a:rPr>
              <a:t>Due to these reasons, we implemented this model initially since it would provide us with a benchmark to compare the other models with.</a:t>
            </a:r>
            <a:endParaRPr sz="1900" b="1">
              <a:solidFill>
                <a:srgbClr val="666666"/>
              </a:solidFill>
              <a:latin typeface="Roboto Condensed"/>
              <a:ea typeface="Roboto Condensed"/>
              <a:cs typeface="Roboto Condensed"/>
              <a:sym typeface="Roboto Condensed"/>
            </a:endParaRPr>
          </a:p>
          <a:p>
            <a:pPr marL="457200" lvl="0" indent="0" algn="just" rtl="0">
              <a:lnSpc>
                <a:spcPct val="115000"/>
              </a:lnSpc>
              <a:spcBef>
                <a:spcPts val="0"/>
              </a:spcBef>
              <a:spcAft>
                <a:spcPts val="0"/>
              </a:spcAft>
              <a:buNone/>
            </a:pPr>
            <a:endParaRPr sz="1900" b="1">
              <a:solidFill>
                <a:srgbClr val="666666"/>
              </a:solidFill>
              <a:latin typeface="Roboto Condensed"/>
              <a:ea typeface="Roboto Condensed"/>
              <a:cs typeface="Roboto Condensed"/>
              <a:sym typeface="Roboto Condensed"/>
            </a:endParaRPr>
          </a:p>
          <a:p>
            <a:pPr marL="457200" lvl="0" indent="-349250" algn="just" rtl="0">
              <a:lnSpc>
                <a:spcPct val="115000"/>
              </a:lnSpc>
              <a:spcBef>
                <a:spcPts val="0"/>
              </a:spcBef>
              <a:spcAft>
                <a:spcPts val="0"/>
              </a:spcAft>
              <a:buClr>
                <a:srgbClr val="666666"/>
              </a:buClr>
              <a:buSzPts val="1900"/>
              <a:buFont typeface="Roboto Condensed"/>
              <a:buChar char="•"/>
            </a:pPr>
            <a:r>
              <a:rPr lang="en-US" sz="1900" b="1">
                <a:solidFill>
                  <a:srgbClr val="666666"/>
                </a:solidFill>
                <a:latin typeface="Roboto Condensed"/>
                <a:ea typeface="Roboto Condensed"/>
                <a:cs typeface="Roboto Condensed"/>
                <a:sym typeface="Roboto Condensed"/>
              </a:rPr>
              <a:t>When we run it against our dataset,  we get an</a:t>
            </a:r>
            <a:r>
              <a:rPr lang="en-US" sz="1800">
                <a:latin typeface="Roboto Condensed"/>
                <a:ea typeface="Roboto Condensed"/>
                <a:cs typeface="Roboto Condensed"/>
                <a:sym typeface="Roboto Condensed"/>
              </a:rPr>
              <a:t> </a:t>
            </a:r>
            <a:r>
              <a:rPr lang="en-US" sz="2300" b="1">
                <a:solidFill>
                  <a:schemeClr val="dk2"/>
                </a:solidFill>
                <a:latin typeface="Roboto Condensed"/>
                <a:ea typeface="Roboto Condensed"/>
                <a:cs typeface="Roboto Condensed"/>
                <a:sym typeface="Roboto Condensed"/>
              </a:rPr>
              <a:t>ACCURACY of 0.6674</a:t>
            </a:r>
            <a:endParaRPr sz="2300" b="1">
              <a:solidFill>
                <a:schemeClr val="dk2"/>
              </a:solidFill>
              <a:highlight>
                <a:schemeClr val="lt1"/>
              </a:highlight>
            </a:endParaRPr>
          </a:p>
        </p:txBody>
      </p:sp>
      <p:sp>
        <p:nvSpPr>
          <p:cNvPr id="288" name="Google Shape;288;g77d2b4d189_0_46"/>
          <p:cNvSpPr txBox="1">
            <a:spLocks noGrp="1"/>
          </p:cNvSpPr>
          <p:nvPr>
            <p:ph type="title"/>
          </p:nvPr>
        </p:nvSpPr>
        <p:spPr>
          <a:xfrm>
            <a:off x="227013" y="418353"/>
            <a:ext cx="7303200" cy="535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Naive Bayes Classification</a:t>
            </a:r>
            <a:endParaRPr/>
          </a:p>
        </p:txBody>
      </p:sp>
    </p:spTree>
  </p:cSld>
  <p:clrMapOvr>
    <a:masterClrMapping/>
  </p:clrMapOvr>
  <mc:AlternateContent xmlns:mc="http://schemas.openxmlformats.org/markup-compatibility/2006" xmlns:p14="http://schemas.microsoft.com/office/powerpoint/2010/main">
    <mc:Choice Requires="p14">
      <p:transition spd="slow" p14:dur="2000" advTm="34186"/>
    </mc:Choice>
    <mc:Fallback xmlns="">
      <p:transition spd="slow" advTm="3418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g77d2b4d189_0_35"/>
          <p:cNvSpPr txBox="1">
            <a:spLocks noGrp="1"/>
          </p:cNvSpPr>
          <p:nvPr>
            <p:ph type="sldNum" idx="12"/>
          </p:nvPr>
        </p:nvSpPr>
        <p:spPr>
          <a:xfrm>
            <a:off x="8546351" y="6460940"/>
            <a:ext cx="4767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16</a:t>
            </a:fld>
            <a:endParaRPr/>
          </a:p>
        </p:txBody>
      </p:sp>
      <p:sp>
        <p:nvSpPr>
          <p:cNvPr id="295" name="Google Shape;295;g77d2b4d189_0_35"/>
          <p:cNvSpPr txBox="1">
            <a:spLocks noGrp="1"/>
          </p:cNvSpPr>
          <p:nvPr>
            <p:ph type="body" idx="1"/>
          </p:nvPr>
        </p:nvSpPr>
        <p:spPr>
          <a:xfrm>
            <a:off x="329988" y="1236751"/>
            <a:ext cx="4242000" cy="4384500"/>
          </a:xfrm>
          <a:prstGeom prst="rect">
            <a:avLst/>
          </a:prstGeom>
        </p:spPr>
        <p:txBody>
          <a:bodyPr spcFirstLastPara="1" wrap="square" lIns="91425" tIns="45700" rIns="91425" bIns="45700" anchor="t" anchorCtr="0">
            <a:noAutofit/>
          </a:bodyPr>
          <a:lstStyle/>
          <a:p>
            <a:pPr marL="457200" lvl="0" indent="-342900" algn="just" rtl="0">
              <a:lnSpc>
                <a:spcPct val="115000"/>
              </a:lnSpc>
              <a:spcBef>
                <a:spcPts val="0"/>
              </a:spcBef>
              <a:spcAft>
                <a:spcPts val="0"/>
              </a:spcAft>
              <a:buClr>
                <a:srgbClr val="666666"/>
              </a:buClr>
              <a:buSzPts val="1800"/>
              <a:buFont typeface="Roboto Condensed"/>
              <a:buChar char="•"/>
            </a:pPr>
            <a:r>
              <a:rPr lang="en-US" sz="1800" b="1">
                <a:solidFill>
                  <a:srgbClr val="666666"/>
                </a:solidFill>
                <a:latin typeface="Roboto Condensed"/>
                <a:ea typeface="Roboto Condensed"/>
                <a:cs typeface="Roboto Condensed"/>
                <a:sym typeface="Roboto Condensed"/>
              </a:rPr>
              <a:t>The k-Nearest Neighbor algorithm is an example of instance-based learning</a:t>
            </a:r>
            <a:endParaRPr sz="1800" b="1">
              <a:solidFill>
                <a:srgbClr val="666666"/>
              </a:solidFill>
              <a:latin typeface="Roboto Condensed"/>
              <a:ea typeface="Roboto Condensed"/>
              <a:cs typeface="Roboto Condensed"/>
              <a:sym typeface="Roboto Condensed"/>
            </a:endParaRPr>
          </a:p>
          <a:p>
            <a:pPr marL="457200" lvl="0" indent="0" algn="just" rtl="0">
              <a:lnSpc>
                <a:spcPct val="115000"/>
              </a:lnSpc>
              <a:spcBef>
                <a:spcPts val="0"/>
              </a:spcBef>
              <a:spcAft>
                <a:spcPts val="0"/>
              </a:spcAft>
              <a:buNone/>
            </a:pPr>
            <a:r>
              <a:rPr lang="en-US" sz="1800" b="1">
                <a:solidFill>
                  <a:srgbClr val="666666"/>
                </a:solidFill>
                <a:latin typeface="Roboto Condensed"/>
                <a:ea typeface="Roboto Condensed"/>
                <a:cs typeface="Roboto Condensed"/>
                <a:sym typeface="Roboto Condensed"/>
              </a:rPr>
              <a:t>where training set records are first stored.</a:t>
            </a:r>
            <a:endParaRPr sz="1800" b="1">
              <a:solidFill>
                <a:srgbClr val="666666"/>
              </a:solidFill>
              <a:latin typeface="Roboto Condensed"/>
              <a:ea typeface="Roboto Condensed"/>
              <a:cs typeface="Roboto Condensed"/>
              <a:sym typeface="Roboto Condensed"/>
            </a:endParaRPr>
          </a:p>
          <a:p>
            <a:pPr marL="457200" lvl="0" indent="0" algn="just" rtl="0">
              <a:lnSpc>
                <a:spcPct val="115000"/>
              </a:lnSpc>
              <a:spcBef>
                <a:spcPts val="0"/>
              </a:spcBef>
              <a:spcAft>
                <a:spcPts val="0"/>
              </a:spcAft>
              <a:buClr>
                <a:schemeClr val="dk1"/>
              </a:buClr>
              <a:buSzPts val="1100"/>
              <a:buFont typeface="Arial"/>
              <a:buNone/>
            </a:pPr>
            <a:endParaRPr sz="1800" b="1">
              <a:solidFill>
                <a:srgbClr val="666666"/>
              </a:solidFill>
              <a:latin typeface="Roboto Condensed"/>
              <a:ea typeface="Roboto Condensed"/>
              <a:cs typeface="Roboto Condensed"/>
              <a:sym typeface="Roboto Condensed"/>
            </a:endParaRPr>
          </a:p>
          <a:p>
            <a:pPr marL="457200" lvl="0" indent="-342900" algn="just" rtl="0">
              <a:lnSpc>
                <a:spcPct val="115000"/>
              </a:lnSpc>
              <a:spcBef>
                <a:spcPts val="0"/>
              </a:spcBef>
              <a:spcAft>
                <a:spcPts val="0"/>
              </a:spcAft>
              <a:buClr>
                <a:srgbClr val="666666"/>
              </a:buClr>
              <a:buSzPts val="1800"/>
              <a:buFont typeface="Roboto Condensed"/>
              <a:buChar char="•"/>
            </a:pPr>
            <a:r>
              <a:rPr lang="en-US" sz="1800" b="1">
                <a:solidFill>
                  <a:srgbClr val="666666"/>
                </a:solidFill>
                <a:latin typeface="Roboto Condensed"/>
                <a:ea typeface="Roboto Condensed"/>
                <a:cs typeface="Roboto Condensed"/>
                <a:sym typeface="Roboto Condensed"/>
              </a:rPr>
              <a:t>Next, the classification of a new unclassified record is performed by comparing it to records in the training set it is most similar to.</a:t>
            </a:r>
            <a:endParaRPr sz="1800" b="1">
              <a:solidFill>
                <a:srgbClr val="666666"/>
              </a:solidFill>
              <a:latin typeface="Roboto Condensed"/>
              <a:ea typeface="Roboto Condensed"/>
              <a:cs typeface="Roboto Condensed"/>
              <a:sym typeface="Roboto Condensed"/>
            </a:endParaRPr>
          </a:p>
          <a:p>
            <a:pPr marL="457200" lvl="0" indent="0" algn="just" rtl="0">
              <a:lnSpc>
                <a:spcPct val="115000"/>
              </a:lnSpc>
              <a:spcBef>
                <a:spcPts val="0"/>
              </a:spcBef>
              <a:spcAft>
                <a:spcPts val="0"/>
              </a:spcAft>
              <a:buNone/>
            </a:pPr>
            <a:endParaRPr sz="1800" b="1">
              <a:solidFill>
                <a:srgbClr val="666666"/>
              </a:solidFill>
              <a:latin typeface="Roboto Condensed"/>
              <a:ea typeface="Roboto Condensed"/>
              <a:cs typeface="Roboto Condensed"/>
              <a:sym typeface="Roboto Condensed"/>
            </a:endParaRPr>
          </a:p>
          <a:p>
            <a:pPr marL="457200" lvl="0" indent="-342900" algn="just" rtl="0">
              <a:lnSpc>
                <a:spcPct val="115000"/>
              </a:lnSpc>
              <a:spcBef>
                <a:spcPts val="0"/>
              </a:spcBef>
              <a:spcAft>
                <a:spcPts val="0"/>
              </a:spcAft>
              <a:buClr>
                <a:srgbClr val="666666"/>
              </a:buClr>
              <a:buSzPts val="1800"/>
              <a:buFont typeface="Roboto Condensed"/>
              <a:buChar char="•"/>
            </a:pPr>
            <a:r>
              <a:rPr lang="en-US" sz="1800" b="1">
                <a:solidFill>
                  <a:srgbClr val="666666"/>
                </a:solidFill>
                <a:latin typeface="Roboto Condensed"/>
                <a:ea typeface="Roboto Condensed"/>
                <a:cs typeface="Roboto Condensed"/>
                <a:sym typeface="Roboto Condensed"/>
              </a:rPr>
              <a:t>After running this algorithm against our dataset, we found the most efficient solution to be when k was chosen to be 9</a:t>
            </a:r>
            <a:endParaRPr sz="1800" b="1">
              <a:solidFill>
                <a:srgbClr val="666666"/>
              </a:solidFill>
              <a:latin typeface="Roboto Condensed"/>
              <a:ea typeface="Roboto Condensed"/>
              <a:cs typeface="Roboto Condensed"/>
              <a:sym typeface="Roboto Condensed"/>
            </a:endParaRPr>
          </a:p>
          <a:p>
            <a:pPr marL="0" lvl="0" indent="0" algn="l" rtl="0">
              <a:spcBef>
                <a:spcPts val="0"/>
              </a:spcBef>
              <a:spcAft>
                <a:spcPts val="1200"/>
              </a:spcAft>
              <a:buNone/>
            </a:pPr>
            <a:endParaRPr/>
          </a:p>
        </p:txBody>
      </p:sp>
      <p:sp>
        <p:nvSpPr>
          <p:cNvPr id="296" name="Google Shape;296;g77d2b4d189_0_35"/>
          <p:cNvSpPr txBox="1">
            <a:spLocks noGrp="1"/>
          </p:cNvSpPr>
          <p:nvPr>
            <p:ph type="title"/>
          </p:nvPr>
        </p:nvSpPr>
        <p:spPr>
          <a:xfrm>
            <a:off x="227013" y="418353"/>
            <a:ext cx="7303200" cy="535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t>k-Nearest Neighbour</a:t>
            </a:r>
            <a:endParaRPr/>
          </a:p>
        </p:txBody>
      </p:sp>
      <p:pic>
        <p:nvPicPr>
          <p:cNvPr id="297" name="Google Shape;297;g77d2b4d189_0_35"/>
          <p:cNvPicPr preferRelativeResize="0"/>
          <p:nvPr/>
        </p:nvPicPr>
        <p:blipFill>
          <a:blip r:embed="rId3">
            <a:alphaModFix/>
          </a:blip>
          <a:stretch>
            <a:fillRect/>
          </a:stretch>
        </p:blipFill>
        <p:spPr>
          <a:xfrm>
            <a:off x="4913300" y="954150"/>
            <a:ext cx="4109751" cy="2828925"/>
          </a:xfrm>
          <a:prstGeom prst="rect">
            <a:avLst/>
          </a:prstGeom>
          <a:noFill/>
          <a:ln>
            <a:noFill/>
          </a:ln>
        </p:spPr>
      </p:pic>
      <p:sp>
        <p:nvSpPr>
          <p:cNvPr id="298" name="Google Shape;298;g77d2b4d189_0_35"/>
          <p:cNvSpPr txBox="1"/>
          <p:nvPr/>
        </p:nvSpPr>
        <p:spPr>
          <a:xfrm>
            <a:off x="5304625" y="4560975"/>
            <a:ext cx="3602400" cy="62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700" b="1">
                <a:solidFill>
                  <a:schemeClr val="dk2"/>
                </a:solidFill>
              </a:rPr>
              <a:t>ACCURACY: 0.6561</a:t>
            </a:r>
            <a:endParaRPr sz="2700" b="1">
              <a:solidFill>
                <a:schemeClr val="dk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19575"/>
    </mc:Choice>
    <mc:Fallback xmlns="">
      <p:transition spd="slow" advTm="19575"/>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g77d2b4d189_0_18"/>
          <p:cNvSpPr txBox="1">
            <a:spLocks noGrp="1"/>
          </p:cNvSpPr>
          <p:nvPr>
            <p:ph type="body" idx="1"/>
          </p:nvPr>
        </p:nvSpPr>
        <p:spPr>
          <a:xfrm>
            <a:off x="227025" y="1090675"/>
            <a:ext cx="8691600" cy="5003100"/>
          </a:xfrm>
          <a:prstGeom prst="rect">
            <a:avLst/>
          </a:prstGeom>
        </p:spPr>
        <p:txBody>
          <a:bodyPr spcFirstLastPara="1" wrap="square" lIns="91425" tIns="45700" rIns="91425" bIns="45700" anchor="t" anchorCtr="0">
            <a:noAutofit/>
          </a:bodyPr>
          <a:lstStyle/>
          <a:p>
            <a:pPr marL="457200" lvl="0" indent="-387350" algn="l" rtl="0">
              <a:lnSpc>
                <a:spcPct val="115000"/>
              </a:lnSpc>
              <a:spcBef>
                <a:spcPts val="0"/>
              </a:spcBef>
              <a:spcAft>
                <a:spcPts val="0"/>
              </a:spcAft>
              <a:buSzPts val="2500"/>
              <a:buFont typeface="Roboto Condensed"/>
              <a:buChar char="•"/>
            </a:pPr>
            <a:r>
              <a:rPr lang="en-US" sz="2500">
                <a:latin typeface="Roboto Condensed"/>
                <a:ea typeface="Roboto Condensed"/>
                <a:cs typeface="Roboto Condensed"/>
                <a:sym typeface="Roboto Condensed"/>
              </a:rPr>
              <a:t>Since, our dependent variable is categorical in nature, we also performed logistic regression.</a:t>
            </a:r>
            <a:endParaRPr sz="2500">
              <a:latin typeface="Roboto Condensed"/>
              <a:ea typeface="Roboto Condensed"/>
              <a:cs typeface="Roboto Condensed"/>
              <a:sym typeface="Roboto Condensed"/>
            </a:endParaRPr>
          </a:p>
          <a:p>
            <a:pPr marL="457200" lvl="0" indent="0" algn="l" rtl="0">
              <a:lnSpc>
                <a:spcPct val="115000"/>
              </a:lnSpc>
              <a:spcBef>
                <a:spcPts val="0"/>
              </a:spcBef>
              <a:spcAft>
                <a:spcPts val="0"/>
              </a:spcAft>
              <a:buNone/>
            </a:pPr>
            <a:endParaRPr sz="2500">
              <a:latin typeface="Roboto Condensed"/>
              <a:ea typeface="Roboto Condensed"/>
              <a:cs typeface="Roboto Condensed"/>
              <a:sym typeface="Roboto Condensed"/>
            </a:endParaRPr>
          </a:p>
          <a:p>
            <a:pPr marL="457200" lvl="0" indent="-387350" algn="l" rtl="0">
              <a:lnSpc>
                <a:spcPct val="115000"/>
              </a:lnSpc>
              <a:spcBef>
                <a:spcPts val="0"/>
              </a:spcBef>
              <a:spcAft>
                <a:spcPts val="0"/>
              </a:spcAft>
              <a:buSzPts val="2500"/>
              <a:buFont typeface="Roboto Condensed"/>
              <a:buChar char="•"/>
            </a:pPr>
            <a:r>
              <a:rPr lang="en-US" sz="2500">
                <a:latin typeface="Roboto Condensed"/>
                <a:ea typeface="Roboto Condensed"/>
                <a:cs typeface="Roboto Condensed"/>
                <a:sym typeface="Roboto Condensed"/>
              </a:rPr>
              <a:t>For logistic regression, we first standardized our data since all the variables were not in the same units.After that, we removed highly co-linear features of our data.</a:t>
            </a:r>
            <a:endParaRPr sz="2500">
              <a:latin typeface="Roboto Condensed"/>
              <a:ea typeface="Roboto Condensed"/>
              <a:cs typeface="Roboto Condensed"/>
              <a:sym typeface="Roboto Condensed"/>
            </a:endParaRPr>
          </a:p>
          <a:p>
            <a:pPr marL="457200" lvl="0" indent="0" algn="l" rtl="0">
              <a:lnSpc>
                <a:spcPct val="115000"/>
              </a:lnSpc>
              <a:spcBef>
                <a:spcPts val="0"/>
              </a:spcBef>
              <a:spcAft>
                <a:spcPts val="0"/>
              </a:spcAft>
              <a:buNone/>
            </a:pPr>
            <a:endParaRPr sz="2500">
              <a:latin typeface="Roboto Condensed"/>
              <a:ea typeface="Roboto Condensed"/>
              <a:cs typeface="Roboto Condensed"/>
              <a:sym typeface="Roboto Condensed"/>
            </a:endParaRPr>
          </a:p>
          <a:p>
            <a:pPr marL="457200" lvl="0" indent="-387350" algn="l" rtl="0">
              <a:lnSpc>
                <a:spcPct val="115000"/>
              </a:lnSpc>
              <a:spcBef>
                <a:spcPts val="0"/>
              </a:spcBef>
              <a:spcAft>
                <a:spcPts val="0"/>
              </a:spcAft>
              <a:buSzPts val="2500"/>
              <a:buFont typeface="Roboto Condensed"/>
              <a:buChar char="•"/>
            </a:pPr>
            <a:r>
              <a:rPr lang="en-US" sz="2500">
                <a:latin typeface="Roboto Condensed"/>
                <a:ea typeface="Roboto Condensed"/>
                <a:cs typeface="Roboto Condensed"/>
                <a:sym typeface="Roboto Condensed"/>
              </a:rPr>
              <a:t>We ended up considering 41 features out of 44 to train our data since 4 features were highly correlated.</a:t>
            </a:r>
            <a:endParaRPr sz="2500">
              <a:latin typeface="Roboto Condensed"/>
              <a:ea typeface="Roboto Condensed"/>
              <a:cs typeface="Roboto Condensed"/>
              <a:sym typeface="Roboto Condensed"/>
            </a:endParaRPr>
          </a:p>
          <a:p>
            <a:pPr marL="457200" lvl="0" indent="0" algn="l" rtl="0">
              <a:lnSpc>
                <a:spcPct val="115000"/>
              </a:lnSpc>
              <a:spcBef>
                <a:spcPts val="0"/>
              </a:spcBef>
              <a:spcAft>
                <a:spcPts val="0"/>
              </a:spcAft>
              <a:buNone/>
            </a:pPr>
            <a:endParaRPr sz="2500">
              <a:latin typeface="Roboto Condensed"/>
              <a:ea typeface="Roboto Condensed"/>
              <a:cs typeface="Roboto Condensed"/>
              <a:sym typeface="Roboto Condensed"/>
            </a:endParaRPr>
          </a:p>
          <a:p>
            <a:pPr marL="457200" lvl="0" indent="-387350" algn="l" rtl="0">
              <a:lnSpc>
                <a:spcPct val="115000"/>
              </a:lnSpc>
              <a:spcBef>
                <a:spcPts val="0"/>
              </a:spcBef>
              <a:spcAft>
                <a:spcPts val="0"/>
              </a:spcAft>
              <a:buSzPts val="2500"/>
              <a:buFont typeface="Roboto Condensed"/>
              <a:buChar char="•"/>
            </a:pPr>
            <a:r>
              <a:rPr lang="en-US" sz="2500">
                <a:latin typeface="Roboto Condensed"/>
                <a:ea typeface="Roboto Condensed"/>
                <a:cs typeface="Roboto Condensed"/>
                <a:sym typeface="Roboto Condensed"/>
              </a:rPr>
              <a:t>Using this algorithm against our data, we could get a model with 67% of accuracy.</a:t>
            </a:r>
            <a:endParaRPr sz="2500">
              <a:latin typeface="Roboto Condensed"/>
              <a:ea typeface="Roboto Condensed"/>
              <a:cs typeface="Roboto Condensed"/>
              <a:sym typeface="Roboto Condensed"/>
            </a:endParaRPr>
          </a:p>
        </p:txBody>
      </p:sp>
      <p:sp>
        <p:nvSpPr>
          <p:cNvPr id="305" name="Google Shape;305;g77d2b4d189_0_18"/>
          <p:cNvSpPr txBox="1">
            <a:spLocks noGrp="1"/>
          </p:cNvSpPr>
          <p:nvPr>
            <p:ph type="sldNum" idx="12"/>
          </p:nvPr>
        </p:nvSpPr>
        <p:spPr>
          <a:xfrm>
            <a:off x="8546351" y="6460940"/>
            <a:ext cx="4767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17</a:t>
            </a:fld>
            <a:endParaRPr/>
          </a:p>
        </p:txBody>
      </p:sp>
      <p:sp>
        <p:nvSpPr>
          <p:cNvPr id="306" name="Google Shape;306;g77d2b4d189_0_18"/>
          <p:cNvSpPr txBox="1">
            <a:spLocks noGrp="1"/>
          </p:cNvSpPr>
          <p:nvPr>
            <p:ph type="title"/>
          </p:nvPr>
        </p:nvSpPr>
        <p:spPr>
          <a:xfrm>
            <a:off x="227013" y="418353"/>
            <a:ext cx="7303200" cy="535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Logistic Regression</a:t>
            </a:r>
            <a:endParaRPr/>
          </a:p>
        </p:txBody>
      </p:sp>
    </p:spTree>
  </p:cSld>
  <p:clrMapOvr>
    <a:masterClrMapping/>
  </p:clrMapOvr>
  <mc:AlternateContent xmlns:mc="http://schemas.openxmlformats.org/markup-compatibility/2006" xmlns:p14="http://schemas.microsoft.com/office/powerpoint/2010/main">
    <mc:Choice Requires="p14">
      <p:transition spd="slow" p14:dur="2000" advTm="34988"/>
    </mc:Choice>
    <mc:Fallback xmlns="">
      <p:transition spd="slow" advTm="34988"/>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g77d2b4b3c9_0_17"/>
          <p:cNvSpPr txBox="1">
            <a:spLocks noGrp="1"/>
          </p:cNvSpPr>
          <p:nvPr>
            <p:ph type="body" idx="1"/>
          </p:nvPr>
        </p:nvSpPr>
        <p:spPr>
          <a:xfrm>
            <a:off x="226188" y="1236751"/>
            <a:ext cx="8691600" cy="4384500"/>
          </a:xfrm>
          <a:prstGeom prst="rect">
            <a:avLst/>
          </a:prstGeom>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Clr>
                <a:srgbClr val="666666"/>
              </a:buClr>
              <a:buSzPts val="1800"/>
              <a:buFont typeface="Roboto Condensed"/>
              <a:buChar char="•"/>
            </a:pPr>
            <a:r>
              <a:rPr lang="en-US" sz="1800" b="1">
                <a:solidFill>
                  <a:srgbClr val="666666"/>
                </a:solidFill>
                <a:latin typeface="Roboto Condensed"/>
                <a:ea typeface="Roboto Condensed"/>
                <a:cs typeface="Roboto Condensed"/>
                <a:sym typeface="Roboto Condensed"/>
              </a:rPr>
              <a:t>Decision trees tend to have high variance since they tend to overfit on training data.</a:t>
            </a:r>
            <a:endParaRPr sz="1800" b="1">
              <a:solidFill>
                <a:srgbClr val="666666"/>
              </a:solidFill>
              <a:latin typeface="Roboto Condensed"/>
              <a:ea typeface="Roboto Condensed"/>
              <a:cs typeface="Roboto Condensed"/>
              <a:sym typeface="Roboto Condensed"/>
            </a:endParaRPr>
          </a:p>
          <a:p>
            <a:pPr marL="457200" lvl="0" indent="0" algn="l" rtl="0">
              <a:lnSpc>
                <a:spcPct val="115000"/>
              </a:lnSpc>
              <a:spcBef>
                <a:spcPts val="0"/>
              </a:spcBef>
              <a:spcAft>
                <a:spcPts val="0"/>
              </a:spcAft>
              <a:buClr>
                <a:schemeClr val="dk1"/>
              </a:buClr>
              <a:buSzPts val="1800"/>
              <a:buFont typeface="Arial"/>
              <a:buNone/>
            </a:pPr>
            <a:endParaRPr sz="1800" b="1">
              <a:solidFill>
                <a:srgbClr val="666666"/>
              </a:solidFill>
              <a:latin typeface="Roboto Condensed"/>
              <a:ea typeface="Roboto Condensed"/>
              <a:cs typeface="Roboto Condensed"/>
              <a:sym typeface="Roboto Condensed"/>
            </a:endParaRPr>
          </a:p>
          <a:p>
            <a:pPr marL="457200" lvl="0" indent="-342900" algn="l" rtl="0">
              <a:lnSpc>
                <a:spcPct val="115000"/>
              </a:lnSpc>
              <a:spcBef>
                <a:spcPts val="0"/>
              </a:spcBef>
              <a:spcAft>
                <a:spcPts val="0"/>
              </a:spcAft>
              <a:buClr>
                <a:srgbClr val="666666"/>
              </a:buClr>
              <a:buSzPts val="1800"/>
              <a:buFont typeface="Roboto Condensed"/>
              <a:buChar char="•"/>
            </a:pPr>
            <a:r>
              <a:rPr lang="en-US" sz="1800" b="1">
                <a:solidFill>
                  <a:srgbClr val="666666"/>
                </a:solidFill>
                <a:highlight>
                  <a:schemeClr val="lt1"/>
                </a:highlight>
                <a:latin typeface="Roboto Condensed"/>
                <a:ea typeface="Roboto Condensed"/>
                <a:cs typeface="Roboto Condensed"/>
                <a:sym typeface="Roboto Condensed"/>
              </a:rPr>
              <a:t>The random forest builds an ensemble of </a:t>
            </a:r>
            <a:endParaRPr sz="1800" b="1">
              <a:solidFill>
                <a:srgbClr val="666666"/>
              </a:solidFill>
              <a:highlight>
                <a:schemeClr val="lt1"/>
              </a:highlight>
              <a:latin typeface="Roboto Condensed"/>
              <a:ea typeface="Roboto Condensed"/>
              <a:cs typeface="Roboto Condensed"/>
              <a:sym typeface="Roboto Condensed"/>
            </a:endParaRPr>
          </a:p>
          <a:p>
            <a:pPr marL="457200" lvl="0" indent="0" algn="l" rtl="0">
              <a:lnSpc>
                <a:spcPct val="115000"/>
              </a:lnSpc>
              <a:spcBef>
                <a:spcPts val="0"/>
              </a:spcBef>
              <a:spcAft>
                <a:spcPts val="0"/>
              </a:spcAft>
              <a:buClr>
                <a:schemeClr val="dk1"/>
              </a:buClr>
              <a:buSzPts val="1100"/>
              <a:buFont typeface="Arial"/>
              <a:buNone/>
            </a:pPr>
            <a:r>
              <a:rPr lang="en-US" sz="1800" b="1">
                <a:solidFill>
                  <a:srgbClr val="666666"/>
                </a:solidFill>
                <a:highlight>
                  <a:schemeClr val="lt1"/>
                </a:highlight>
                <a:latin typeface="Roboto Condensed"/>
                <a:ea typeface="Roboto Condensed"/>
                <a:cs typeface="Roboto Condensed"/>
                <a:sym typeface="Roboto Condensed"/>
              </a:rPr>
              <a:t>Decision Trees.</a:t>
            </a:r>
            <a:endParaRPr sz="1800" b="1">
              <a:solidFill>
                <a:srgbClr val="666666"/>
              </a:solidFill>
              <a:latin typeface="Roboto Condensed"/>
              <a:ea typeface="Roboto Condensed"/>
              <a:cs typeface="Roboto Condensed"/>
              <a:sym typeface="Roboto Condensed"/>
            </a:endParaRPr>
          </a:p>
          <a:p>
            <a:pPr marL="457200" lvl="0" indent="0" algn="l" rtl="0">
              <a:lnSpc>
                <a:spcPct val="115000"/>
              </a:lnSpc>
              <a:spcBef>
                <a:spcPts val="0"/>
              </a:spcBef>
              <a:spcAft>
                <a:spcPts val="0"/>
              </a:spcAft>
              <a:buClr>
                <a:schemeClr val="dk1"/>
              </a:buClr>
              <a:buSzPts val="1800"/>
              <a:buFont typeface="Arial"/>
              <a:buNone/>
            </a:pPr>
            <a:endParaRPr sz="1800" b="1">
              <a:solidFill>
                <a:srgbClr val="666666"/>
              </a:solidFill>
              <a:latin typeface="Roboto Condensed"/>
              <a:ea typeface="Roboto Condensed"/>
              <a:cs typeface="Roboto Condensed"/>
              <a:sym typeface="Roboto Condensed"/>
            </a:endParaRPr>
          </a:p>
          <a:p>
            <a:pPr marL="457200" lvl="0" indent="-342900" algn="l" rtl="0">
              <a:lnSpc>
                <a:spcPct val="115000"/>
              </a:lnSpc>
              <a:spcBef>
                <a:spcPts val="0"/>
              </a:spcBef>
              <a:spcAft>
                <a:spcPts val="0"/>
              </a:spcAft>
              <a:buClr>
                <a:srgbClr val="666666"/>
              </a:buClr>
              <a:buSzPts val="1800"/>
              <a:buFont typeface="Roboto Condensed"/>
              <a:buChar char="•"/>
            </a:pPr>
            <a:r>
              <a:rPr lang="en-US" sz="1800" b="1">
                <a:solidFill>
                  <a:srgbClr val="666666"/>
                </a:solidFill>
                <a:highlight>
                  <a:schemeClr val="lt1"/>
                </a:highlight>
                <a:latin typeface="Roboto Condensed"/>
                <a:ea typeface="Roboto Condensed"/>
                <a:cs typeface="Roboto Condensed"/>
                <a:sym typeface="Roboto Condensed"/>
              </a:rPr>
              <a:t>The Random Forest algorithm randomly </a:t>
            </a:r>
            <a:endParaRPr sz="1800" b="1">
              <a:solidFill>
                <a:srgbClr val="666666"/>
              </a:solidFill>
              <a:highlight>
                <a:schemeClr val="lt1"/>
              </a:highlight>
              <a:latin typeface="Roboto Condensed"/>
              <a:ea typeface="Roboto Condensed"/>
              <a:cs typeface="Roboto Condensed"/>
              <a:sym typeface="Roboto Condensed"/>
            </a:endParaRPr>
          </a:p>
          <a:p>
            <a:pPr marL="457200" lvl="0" indent="0" algn="l" rtl="0">
              <a:lnSpc>
                <a:spcPct val="115000"/>
              </a:lnSpc>
              <a:spcBef>
                <a:spcPts val="0"/>
              </a:spcBef>
              <a:spcAft>
                <a:spcPts val="0"/>
              </a:spcAft>
              <a:buClr>
                <a:schemeClr val="dk1"/>
              </a:buClr>
              <a:buSzPts val="1100"/>
              <a:buFont typeface="Arial"/>
              <a:buNone/>
            </a:pPr>
            <a:r>
              <a:rPr lang="en-US" sz="1800" b="1">
                <a:solidFill>
                  <a:srgbClr val="666666"/>
                </a:solidFill>
                <a:highlight>
                  <a:schemeClr val="lt1"/>
                </a:highlight>
                <a:latin typeface="Roboto Condensed"/>
                <a:ea typeface="Roboto Condensed"/>
                <a:cs typeface="Roboto Condensed"/>
                <a:sym typeface="Roboto Condensed"/>
              </a:rPr>
              <a:t>selects observations and features to build</a:t>
            </a:r>
            <a:endParaRPr sz="1800" b="1">
              <a:solidFill>
                <a:srgbClr val="666666"/>
              </a:solidFill>
              <a:highlight>
                <a:schemeClr val="lt1"/>
              </a:highlight>
              <a:latin typeface="Roboto Condensed"/>
              <a:ea typeface="Roboto Condensed"/>
              <a:cs typeface="Roboto Condensed"/>
              <a:sym typeface="Roboto Condensed"/>
            </a:endParaRPr>
          </a:p>
          <a:p>
            <a:pPr marL="457200" lvl="0" indent="0" algn="l" rtl="0">
              <a:lnSpc>
                <a:spcPct val="115000"/>
              </a:lnSpc>
              <a:spcBef>
                <a:spcPts val="0"/>
              </a:spcBef>
              <a:spcAft>
                <a:spcPts val="0"/>
              </a:spcAft>
              <a:buClr>
                <a:schemeClr val="dk1"/>
              </a:buClr>
              <a:buSzPts val="1100"/>
              <a:buFont typeface="Arial"/>
              <a:buNone/>
            </a:pPr>
            <a:r>
              <a:rPr lang="en-US" sz="1800" b="1">
                <a:solidFill>
                  <a:srgbClr val="666666"/>
                </a:solidFill>
                <a:highlight>
                  <a:schemeClr val="lt1"/>
                </a:highlight>
                <a:latin typeface="Roboto Condensed"/>
                <a:ea typeface="Roboto Condensed"/>
                <a:cs typeface="Roboto Condensed"/>
                <a:sym typeface="Roboto Condensed"/>
              </a:rPr>
              <a:t>several decision trees and then averages the </a:t>
            </a:r>
            <a:endParaRPr sz="1800" b="1">
              <a:solidFill>
                <a:srgbClr val="666666"/>
              </a:solidFill>
              <a:highlight>
                <a:schemeClr val="lt1"/>
              </a:highlight>
              <a:latin typeface="Roboto Condensed"/>
              <a:ea typeface="Roboto Condensed"/>
              <a:cs typeface="Roboto Condensed"/>
              <a:sym typeface="Roboto Condensed"/>
            </a:endParaRPr>
          </a:p>
          <a:p>
            <a:pPr marL="457200" lvl="0" indent="0" algn="l" rtl="0">
              <a:lnSpc>
                <a:spcPct val="115000"/>
              </a:lnSpc>
              <a:spcBef>
                <a:spcPts val="0"/>
              </a:spcBef>
              <a:spcAft>
                <a:spcPts val="0"/>
              </a:spcAft>
              <a:buClr>
                <a:schemeClr val="dk1"/>
              </a:buClr>
              <a:buSzPts val="1100"/>
              <a:buFont typeface="Arial"/>
              <a:buNone/>
            </a:pPr>
            <a:r>
              <a:rPr lang="en-US" sz="1800" b="1">
                <a:solidFill>
                  <a:srgbClr val="666666"/>
                </a:solidFill>
                <a:highlight>
                  <a:schemeClr val="lt1"/>
                </a:highlight>
                <a:latin typeface="Roboto Condensed"/>
                <a:ea typeface="Roboto Condensed"/>
                <a:cs typeface="Roboto Condensed"/>
                <a:sym typeface="Roboto Condensed"/>
              </a:rPr>
              <a:t>results.</a:t>
            </a:r>
            <a:r>
              <a:rPr lang="en-US" sz="1800" b="1">
                <a:solidFill>
                  <a:srgbClr val="666666"/>
                </a:solidFill>
                <a:latin typeface="Roboto Condensed"/>
                <a:ea typeface="Roboto Condensed"/>
                <a:cs typeface="Roboto Condensed"/>
                <a:sym typeface="Roboto Condensed"/>
              </a:rPr>
              <a:t> </a:t>
            </a:r>
            <a:endParaRPr sz="1800" b="1">
              <a:solidFill>
                <a:srgbClr val="666666"/>
              </a:solidFill>
              <a:latin typeface="Roboto Condensed"/>
              <a:ea typeface="Roboto Condensed"/>
              <a:cs typeface="Roboto Condensed"/>
              <a:sym typeface="Roboto Condensed"/>
            </a:endParaRPr>
          </a:p>
          <a:p>
            <a:pPr marL="457200" lvl="0" indent="0" algn="l" rtl="0">
              <a:lnSpc>
                <a:spcPct val="115000"/>
              </a:lnSpc>
              <a:spcBef>
                <a:spcPts val="0"/>
              </a:spcBef>
              <a:spcAft>
                <a:spcPts val="0"/>
              </a:spcAft>
              <a:buClr>
                <a:schemeClr val="dk1"/>
              </a:buClr>
              <a:buSzPts val="1100"/>
              <a:buFont typeface="Arial"/>
              <a:buNone/>
            </a:pPr>
            <a:endParaRPr sz="1800" b="1">
              <a:solidFill>
                <a:srgbClr val="666666"/>
              </a:solidFill>
              <a:latin typeface="Roboto Condensed"/>
              <a:ea typeface="Roboto Condensed"/>
              <a:cs typeface="Roboto Condensed"/>
              <a:sym typeface="Roboto Condensed"/>
            </a:endParaRPr>
          </a:p>
          <a:p>
            <a:pPr marL="457200" lvl="0" indent="-342900" algn="l" rtl="0">
              <a:lnSpc>
                <a:spcPct val="115000"/>
              </a:lnSpc>
              <a:spcBef>
                <a:spcPts val="0"/>
              </a:spcBef>
              <a:spcAft>
                <a:spcPts val="0"/>
              </a:spcAft>
              <a:buClr>
                <a:srgbClr val="666666"/>
              </a:buClr>
              <a:buSzPts val="1800"/>
              <a:buFont typeface="Roboto Condensed"/>
              <a:buChar char="•"/>
            </a:pPr>
            <a:r>
              <a:rPr lang="en-US" sz="1800" b="1">
                <a:solidFill>
                  <a:srgbClr val="666666"/>
                </a:solidFill>
                <a:highlight>
                  <a:schemeClr val="lt1"/>
                </a:highlight>
                <a:latin typeface="Roboto Condensed"/>
                <a:ea typeface="Roboto Condensed"/>
                <a:cs typeface="Roboto Condensed"/>
                <a:sym typeface="Roboto Condensed"/>
              </a:rPr>
              <a:t>Random Forest prevents overfitting most of the time, by creating random subsets of the features and building smaller trees using these subsets. Afterwards, it combines the subtrees</a:t>
            </a:r>
            <a:endParaRPr sz="1800" b="1">
              <a:solidFill>
                <a:srgbClr val="666666"/>
              </a:solidFill>
              <a:latin typeface="Roboto Condensed"/>
              <a:ea typeface="Roboto Condensed"/>
              <a:cs typeface="Roboto Condensed"/>
              <a:sym typeface="Roboto Condensed"/>
            </a:endParaRPr>
          </a:p>
          <a:p>
            <a:pPr marL="0" lvl="0" indent="0" algn="l" rtl="0">
              <a:spcBef>
                <a:spcPts val="0"/>
              </a:spcBef>
              <a:spcAft>
                <a:spcPts val="1200"/>
              </a:spcAft>
              <a:buNone/>
            </a:pPr>
            <a:endParaRPr/>
          </a:p>
        </p:txBody>
      </p:sp>
      <p:sp>
        <p:nvSpPr>
          <p:cNvPr id="313" name="Google Shape;313;g77d2b4b3c9_0_17"/>
          <p:cNvSpPr txBox="1">
            <a:spLocks noGrp="1"/>
          </p:cNvSpPr>
          <p:nvPr>
            <p:ph type="sldNum" idx="12"/>
          </p:nvPr>
        </p:nvSpPr>
        <p:spPr>
          <a:xfrm>
            <a:off x="8546351" y="6460940"/>
            <a:ext cx="4767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18</a:t>
            </a:fld>
            <a:endParaRPr/>
          </a:p>
        </p:txBody>
      </p:sp>
      <p:sp>
        <p:nvSpPr>
          <p:cNvPr id="314" name="Google Shape;314;g77d2b4b3c9_0_17"/>
          <p:cNvSpPr txBox="1">
            <a:spLocks noGrp="1"/>
          </p:cNvSpPr>
          <p:nvPr>
            <p:ph type="title"/>
          </p:nvPr>
        </p:nvSpPr>
        <p:spPr>
          <a:xfrm>
            <a:off x="227013" y="418353"/>
            <a:ext cx="7303200" cy="535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Random Forest</a:t>
            </a:r>
            <a:endParaRPr/>
          </a:p>
        </p:txBody>
      </p:sp>
      <p:pic>
        <p:nvPicPr>
          <p:cNvPr id="315" name="Google Shape;315;g77d2b4b3c9_0_17"/>
          <p:cNvPicPr preferRelativeResize="0"/>
          <p:nvPr/>
        </p:nvPicPr>
        <p:blipFill>
          <a:blip r:embed="rId3">
            <a:alphaModFix/>
          </a:blip>
          <a:stretch>
            <a:fillRect/>
          </a:stretch>
        </p:blipFill>
        <p:spPr>
          <a:xfrm>
            <a:off x="4964150" y="1685176"/>
            <a:ext cx="3953650" cy="25655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24534"/>
    </mc:Choice>
    <mc:Fallback xmlns="">
      <p:transition spd="slow" advTm="24534"/>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g77d2b4b3c9_0_27"/>
          <p:cNvSpPr txBox="1">
            <a:spLocks noGrp="1"/>
          </p:cNvSpPr>
          <p:nvPr>
            <p:ph type="body" idx="1"/>
          </p:nvPr>
        </p:nvSpPr>
        <p:spPr>
          <a:xfrm>
            <a:off x="227025" y="1260237"/>
            <a:ext cx="8691600" cy="4833600"/>
          </a:xfrm>
          <a:prstGeom prst="rect">
            <a:avLst/>
          </a:prstGeom>
        </p:spPr>
        <p:txBody>
          <a:bodyPr spcFirstLastPara="1" wrap="square" lIns="91425" tIns="45700" rIns="91425" bIns="45700" anchor="t" anchorCtr="0">
            <a:noAutofit/>
          </a:bodyPr>
          <a:lstStyle/>
          <a:p>
            <a:pPr marL="457200" lvl="0" indent="-342900" algn="just" rtl="0">
              <a:lnSpc>
                <a:spcPct val="115000"/>
              </a:lnSpc>
              <a:spcBef>
                <a:spcPts val="0"/>
              </a:spcBef>
              <a:spcAft>
                <a:spcPts val="0"/>
              </a:spcAft>
              <a:buClr>
                <a:srgbClr val="000000"/>
              </a:buClr>
              <a:buSzPts val="1800"/>
              <a:buFont typeface="Roboto Condensed"/>
              <a:buChar char="•"/>
            </a:pPr>
            <a:r>
              <a:rPr lang="en-US" sz="1800" b="1">
                <a:solidFill>
                  <a:srgbClr val="000000"/>
                </a:solidFill>
                <a:latin typeface="Roboto Condensed"/>
                <a:ea typeface="Roboto Condensed"/>
                <a:cs typeface="Roboto Condensed"/>
                <a:sym typeface="Roboto Condensed"/>
              </a:rPr>
              <a:t>Here, we see the top features obtained from random forest.</a:t>
            </a:r>
            <a:endParaRPr sz="1800" b="1">
              <a:solidFill>
                <a:srgbClr val="000000"/>
              </a:solidFill>
              <a:latin typeface="Roboto Condensed"/>
              <a:ea typeface="Roboto Condensed"/>
              <a:cs typeface="Roboto Condensed"/>
              <a:sym typeface="Roboto Condensed"/>
            </a:endParaRPr>
          </a:p>
          <a:p>
            <a:pPr marL="0" lvl="0" indent="0" algn="l" rtl="0">
              <a:spcBef>
                <a:spcPts val="0"/>
              </a:spcBef>
              <a:spcAft>
                <a:spcPts val="1200"/>
              </a:spcAft>
              <a:buNone/>
            </a:pPr>
            <a:endParaRPr/>
          </a:p>
        </p:txBody>
      </p:sp>
      <p:sp>
        <p:nvSpPr>
          <p:cNvPr id="322" name="Google Shape;322;g77d2b4b3c9_0_27"/>
          <p:cNvSpPr txBox="1">
            <a:spLocks noGrp="1"/>
          </p:cNvSpPr>
          <p:nvPr>
            <p:ph type="sldNum" idx="12"/>
          </p:nvPr>
        </p:nvSpPr>
        <p:spPr>
          <a:xfrm>
            <a:off x="8546351" y="6460940"/>
            <a:ext cx="4767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19</a:t>
            </a:fld>
            <a:endParaRPr/>
          </a:p>
        </p:txBody>
      </p:sp>
      <p:sp>
        <p:nvSpPr>
          <p:cNvPr id="323" name="Google Shape;323;g77d2b4b3c9_0_27"/>
          <p:cNvSpPr txBox="1">
            <a:spLocks noGrp="1"/>
          </p:cNvSpPr>
          <p:nvPr>
            <p:ph type="title"/>
          </p:nvPr>
        </p:nvSpPr>
        <p:spPr>
          <a:xfrm>
            <a:off x="227013" y="418353"/>
            <a:ext cx="7303200" cy="535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Random Forest</a:t>
            </a:r>
            <a:endParaRPr/>
          </a:p>
        </p:txBody>
      </p:sp>
      <p:pic>
        <p:nvPicPr>
          <p:cNvPr id="324" name="Google Shape;324;g77d2b4b3c9_0_27"/>
          <p:cNvPicPr preferRelativeResize="0"/>
          <p:nvPr/>
        </p:nvPicPr>
        <p:blipFill>
          <a:blip r:embed="rId3">
            <a:alphaModFix/>
          </a:blip>
          <a:stretch>
            <a:fillRect/>
          </a:stretch>
        </p:blipFill>
        <p:spPr>
          <a:xfrm>
            <a:off x="591063" y="1911250"/>
            <a:ext cx="7963524" cy="38078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22383"/>
    </mc:Choice>
    <mc:Fallback xmlns="">
      <p:transition spd="slow" advTm="2238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
          <p:cNvSpPr txBox="1">
            <a:spLocks noGrp="1"/>
          </p:cNvSpPr>
          <p:nvPr>
            <p:ph type="body" idx="1"/>
          </p:nvPr>
        </p:nvSpPr>
        <p:spPr>
          <a:xfrm>
            <a:off x="227025" y="861926"/>
            <a:ext cx="8691600" cy="5232000"/>
          </a:xfrm>
          <a:prstGeom prst="rect">
            <a:avLst/>
          </a:prstGeom>
          <a:noFill/>
          <a:ln>
            <a:noFill/>
          </a:ln>
        </p:spPr>
        <p:txBody>
          <a:bodyPr spcFirstLastPara="1" wrap="square" lIns="91425" tIns="45700" rIns="91425" bIns="45700" anchor="t" anchorCtr="0">
            <a:noAutofit/>
          </a:bodyPr>
          <a:lstStyle/>
          <a:p>
            <a:pPr marL="0" lvl="0" indent="0" algn="ctr" rtl="0">
              <a:lnSpc>
                <a:spcPct val="115000"/>
              </a:lnSpc>
              <a:spcBef>
                <a:spcPts val="0"/>
              </a:spcBef>
              <a:spcAft>
                <a:spcPts val="0"/>
              </a:spcAft>
              <a:buClr>
                <a:schemeClr val="dk1"/>
              </a:buClr>
              <a:buSzPts val="2800"/>
              <a:buFont typeface="Arial"/>
              <a:buNone/>
            </a:pPr>
            <a:r>
              <a:rPr lang="en-US" sz="2400" b="1">
                <a:latin typeface="Roboto Condensed"/>
                <a:ea typeface="Roboto Condensed"/>
                <a:cs typeface="Roboto Condensed"/>
                <a:sym typeface="Roboto Condensed"/>
              </a:rPr>
              <a:t>Final Project Presentation</a:t>
            </a:r>
            <a:endParaRPr sz="2400" b="1">
              <a:latin typeface="Roboto Condensed"/>
              <a:ea typeface="Roboto Condensed"/>
              <a:cs typeface="Roboto Condensed"/>
              <a:sym typeface="Roboto Condensed"/>
            </a:endParaRPr>
          </a:p>
          <a:p>
            <a:pPr marL="0" lvl="0" indent="0" algn="ctr" rtl="0">
              <a:lnSpc>
                <a:spcPct val="115000"/>
              </a:lnSpc>
              <a:spcBef>
                <a:spcPts val="1600"/>
              </a:spcBef>
              <a:spcAft>
                <a:spcPts val="0"/>
              </a:spcAft>
              <a:buClr>
                <a:schemeClr val="dk1"/>
              </a:buClr>
              <a:buSzPts val="2800"/>
              <a:buFont typeface="Arial"/>
              <a:buNone/>
            </a:pPr>
            <a:r>
              <a:rPr lang="en-US" sz="2400" b="1">
                <a:latin typeface="Roboto Condensed"/>
                <a:ea typeface="Roboto Condensed"/>
                <a:cs typeface="Roboto Condensed"/>
                <a:sym typeface="Roboto Condensed"/>
              </a:rPr>
              <a:t>FE 582-A - Foundation of Financial Data Science</a:t>
            </a:r>
            <a:endParaRPr sz="2400" b="1">
              <a:latin typeface="Roboto Condensed"/>
              <a:ea typeface="Roboto Condensed"/>
              <a:cs typeface="Roboto Condensed"/>
              <a:sym typeface="Roboto Condensed"/>
            </a:endParaRPr>
          </a:p>
          <a:p>
            <a:pPr marL="0" lvl="0" indent="0" algn="ctr" rtl="0">
              <a:lnSpc>
                <a:spcPct val="115000"/>
              </a:lnSpc>
              <a:spcBef>
                <a:spcPts val="1600"/>
              </a:spcBef>
              <a:spcAft>
                <a:spcPts val="0"/>
              </a:spcAft>
              <a:buClr>
                <a:schemeClr val="dk1"/>
              </a:buClr>
              <a:buSzPts val="2800"/>
              <a:buFont typeface="Arial"/>
              <a:buNone/>
            </a:pPr>
            <a:r>
              <a:rPr lang="en-US" sz="2400" b="1">
                <a:latin typeface="Roboto Condensed"/>
                <a:ea typeface="Roboto Condensed"/>
                <a:cs typeface="Roboto Condensed"/>
                <a:sym typeface="Roboto Condensed"/>
              </a:rPr>
              <a:t>Under the guidance of Prof. Dragos Bozdog</a:t>
            </a:r>
            <a:endParaRPr sz="2400" b="1">
              <a:latin typeface="Roboto Condensed"/>
              <a:ea typeface="Roboto Condensed"/>
              <a:cs typeface="Roboto Condensed"/>
              <a:sym typeface="Roboto Condensed"/>
            </a:endParaRPr>
          </a:p>
          <a:p>
            <a:pPr marL="0" lvl="0" indent="0" algn="ctr" rtl="0">
              <a:lnSpc>
                <a:spcPct val="115000"/>
              </a:lnSpc>
              <a:spcBef>
                <a:spcPts val="1600"/>
              </a:spcBef>
              <a:spcAft>
                <a:spcPts val="0"/>
              </a:spcAft>
              <a:buClr>
                <a:schemeClr val="dk1"/>
              </a:buClr>
              <a:buSzPts val="2800"/>
              <a:buFont typeface="Arial"/>
              <a:buNone/>
            </a:pPr>
            <a:endParaRPr sz="2400" b="1">
              <a:latin typeface="Roboto Condensed"/>
              <a:ea typeface="Roboto Condensed"/>
              <a:cs typeface="Roboto Condensed"/>
              <a:sym typeface="Roboto Condensed"/>
            </a:endParaRPr>
          </a:p>
          <a:p>
            <a:pPr marL="0" lvl="0" indent="0" algn="ctr" rtl="0">
              <a:lnSpc>
                <a:spcPct val="115000"/>
              </a:lnSpc>
              <a:spcBef>
                <a:spcPts val="1600"/>
              </a:spcBef>
              <a:spcAft>
                <a:spcPts val="0"/>
              </a:spcAft>
              <a:buClr>
                <a:schemeClr val="dk1"/>
              </a:buClr>
              <a:buSzPts val="2800"/>
              <a:buFont typeface="Arial"/>
              <a:buNone/>
            </a:pPr>
            <a:r>
              <a:rPr lang="en-US" sz="2400" b="1">
                <a:latin typeface="Roboto Condensed"/>
                <a:ea typeface="Roboto Condensed"/>
                <a:cs typeface="Roboto Condensed"/>
                <a:sym typeface="Roboto Condensed"/>
              </a:rPr>
              <a:t>Presented By:</a:t>
            </a:r>
            <a:endParaRPr sz="2400" b="1">
              <a:latin typeface="Roboto Condensed"/>
              <a:ea typeface="Roboto Condensed"/>
              <a:cs typeface="Roboto Condensed"/>
              <a:sym typeface="Roboto Condensed"/>
            </a:endParaRPr>
          </a:p>
          <a:p>
            <a:pPr marL="0" lvl="0" indent="0" algn="ctr" rtl="0">
              <a:lnSpc>
                <a:spcPct val="115000"/>
              </a:lnSpc>
              <a:spcBef>
                <a:spcPts val="1600"/>
              </a:spcBef>
              <a:spcAft>
                <a:spcPts val="0"/>
              </a:spcAft>
              <a:buClr>
                <a:schemeClr val="dk1"/>
              </a:buClr>
              <a:buSzPts val="2800"/>
              <a:buFont typeface="Arial"/>
              <a:buNone/>
            </a:pPr>
            <a:r>
              <a:rPr lang="en-US" sz="2400" b="1">
                <a:latin typeface="Roboto Condensed"/>
                <a:ea typeface="Roboto Condensed"/>
                <a:cs typeface="Roboto Condensed"/>
                <a:sym typeface="Roboto Condensed"/>
              </a:rPr>
              <a:t>Ronald Fernandes</a:t>
            </a:r>
            <a:endParaRPr sz="2400" b="1">
              <a:latin typeface="Roboto Condensed"/>
              <a:ea typeface="Roboto Condensed"/>
              <a:cs typeface="Roboto Condensed"/>
              <a:sym typeface="Roboto Condensed"/>
            </a:endParaRPr>
          </a:p>
          <a:p>
            <a:pPr marL="0" lvl="0" indent="0" algn="ctr" rtl="0">
              <a:lnSpc>
                <a:spcPct val="115000"/>
              </a:lnSpc>
              <a:spcBef>
                <a:spcPts val="1600"/>
              </a:spcBef>
              <a:spcAft>
                <a:spcPts val="0"/>
              </a:spcAft>
              <a:buClr>
                <a:schemeClr val="dk1"/>
              </a:buClr>
              <a:buSzPts val="2800"/>
              <a:buFont typeface="Arial"/>
              <a:buNone/>
            </a:pPr>
            <a:r>
              <a:rPr lang="en-US" sz="2400" b="1">
                <a:latin typeface="Roboto Condensed"/>
                <a:ea typeface="Roboto Condensed"/>
                <a:cs typeface="Roboto Condensed"/>
                <a:sym typeface="Roboto Condensed"/>
              </a:rPr>
              <a:t>Vivek Solanki</a:t>
            </a:r>
            <a:endParaRPr sz="2400" b="1">
              <a:latin typeface="Roboto Condensed"/>
              <a:ea typeface="Roboto Condensed"/>
              <a:cs typeface="Roboto Condensed"/>
              <a:sym typeface="Roboto Condensed"/>
            </a:endParaRPr>
          </a:p>
          <a:p>
            <a:pPr marL="0" lvl="0" indent="0" algn="ctr" rtl="0">
              <a:lnSpc>
                <a:spcPct val="115000"/>
              </a:lnSpc>
              <a:spcBef>
                <a:spcPts val="1600"/>
              </a:spcBef>
              <a:spcAft>
                <a:spcPts val="0"/>
              </a:spcAft>
              <a:buClr>
                <a:schemeClr val="dk1"/>
              </a:buClr>
              <a:buSzPts val="2800"/>
              <a:buFont typeface="Arial"/>
              <a:buNone/>
            </a:pPr>
            <a:r>
              <a:rPr lang="en-US" sz="2400" b="1">
                <a:latin typeface="Roboto Condensed"/>
                <a:ea typeface="Roboto Condensed"/>
                <a:cs typeface="Roboto Condensed"/>
                <a:sym typeface="Roboto Condensed"/>
              </a:rPr>
              <a:t>Yatri Kalathia</a:t>
            </a:r>
            <a:endParaRPr sz="2400" b="1">
              <a:latin typeface="Roboto Condensed"/>
              <a:ea typeface="Roboto Condensed"/>
              <a:cs typeface="Roboto Condensed"/>
              <a:sym typeface="Roboto Condensed"/>
            </a:endParaRPr>
          </a:p>
          <a:p>
            <a:pPr marL="285750" lvl="0" indent="-184150" algn="l" rtl="0">
              <a:spcBef>
                <a:spcPts val="0"/>
              </a:spcBef>
              <a:spcAft>
                <a:spcPts val="0"/>
              </a:spcAft>
              <a:buClr>
                <a:schemeClr val="dk1"/>
              </a:buClr>
              <a:buSzPts val="1600"/>
              <a:buFont typeface="Arial"/>
              <a:buNone/>
            </a:pPr>
            <a:endParaRPr/>
          </a:p>
        </p:txBody>
      </p:sp>
      <p:sp>
        <p:nvSpPr>
          <p:cNvPr id="175" name="Google Shape;175;p2"/>
          <p:cNvSpPr txBox="1">
            <a:spLocks noGrp="1"/>
          </p:cNvSpPr>
          <p:nvPr>
            <p:ph type="sldNum" idx="12"/>
          </p:nvPr>
        </p:nvSpPr>
        <p:spPr>
          <a:xfrm>
            <a:off x="8546351" y="6460940"/>
            <a:ext cx="47662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a:t>
            </a:fld>
            <a:endParaRPr/>
          </a:p>
        </p:txBody>
      </p:sp>
    </p:spTree>
  </p:cSld>
  <p:clrMapOvr>
    <a:masterClrMapping/>
  </p:clrMapOvr>
  <mc:AlternateContent xmlns:mc="http://schemas.openxmlformats.org/markup-compatibility/2006" xmlns:p14="http://schemas.microsoft.com/office/powerpoint/2010/main">
    <mc:Choice Requires="p14">
      <p:transition spd="slow" p14:dur="2000" advTm="7559"/>
    </mc:Choice>
    <mc:Fallback xmlns="">
      <p:transition spd="slow" advTm="755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g77d2b4d189_0_9"/>
          <p:cNvSpPr txBox="1">
            <a:spLocks noGrp="1"/>
          </p:cNvSpPr>
          <p:nvPr>
            <p:ph type="body" idx="1"/>
          </p:nvPr>
        </p:nvSpPr>
        <p:spPr>
          <a:xfrm>
            <a:off x="226200" y="1181175"/>
            <a:ext cx="8691600" cy="5042700"/>
          </a:xfrm>
          <a:prstGeom prst="rect">
            <a:avLst/>
          </a:prstGeom>
        </p:spPr>
        <p:txBody>
          <a:bodyPr spcFirstLastPara="1" wrap="square" lIns="91425" tIns="45700" rIns="91425" bIns="45700" anchor="t" anchorCtr="0">
            <a:noAutofit/>
          </a:bodyPr>
          <a:lstStyle/>
          <a:p>
            <a:pPr marL="457200" lvl="0" indent="-355600" algn="l" rtl="0">
              <a:spcBef>
                <a:spcPts val="0"/>
              </a:spcBef>
              <a:spcAft>
                <a:spcPts val="0"/>
              </a:spcAft>
              <a:buClr>
                <a:srgbClr val="000000"/>
              </a:buClr>
              <a:buSzPts val="2000"/>
              <a:buFont typeface="Roboto Condensed"/>
              <a:buChar char="•"/>
            </a:pPr>
            <a:r>
              <a:rPr lang="en-US" sz="2000">
                <a:solidFill>
                  <a:srgbClr val="000000"/>
                </a:solidFill>
                <a:highlight>
                  <a:srgbClr val="FFFFFF"/>
                </a:highlight>
                <a:latin typeface="Roboto Condensed"/>
                <a:ea typeface="Roboto Condensed"/>
                <a:cs typeface="Roboto Condensed"/>
                <a:sym typeface="Roboto Condensed"/>
              </a:rPr>
              <a:t>GBM is an efficient and powerful algorithm for classification and regression problems.</a:t>
            </a:r>
            <a:endParaRPr sz="2000">
              <a:solidFill>
                <a:srgbClr val="000000"/>
              </a:solidFill>
              <a:highlight>
                <a:srgbClr val="FFFFFF"/>
              </a:highlight>
              <a:latin typeface="Roboto Condensed"/>
              <a:ea typeface="Roboto Condensed"/>
              <a:cs typeface="Roboto Condensed"/>
              <a:sym typeface="Roboto Condensed"/>
            </a:endParaRPr>
          </a:p>
          <a:p>
            <a:pPr marL="457200" lvl="0" indent="0" algn="l" rtl="0">
              <a:spcBef>
                <a:spcPts val="1200"/>
              </a:spcBef>
              <a:spcAft>
                <a:spcPts val="0"/>
              </a:spcAft>
              <a:buNone/>
            </a:pPr>
            <a:endParaRPr sz="2000">
              <a:solidFill>
                <a:srgbClr val="000000"/>
              </a:solidFill>
              <a:highlight>
                <a:srgbClr val="FFFFFF"/>
              </a:highlight>
              <a:latin typeface="Roboto Condensed"/>
              <a:ea typeface="Roboto Condensed"/>
              <a:cs typeface="Roboto Condensed"/>
              <a:sym typeface="Roboto Condensed"/>
            </a:endParaRPr>
          </a:p>
          <a:p>
            <a:pPr marL="457200" lvl="0" indent="-355600" algn="l" rtl="0">
              <a:spcBef>
                <a:spcPts val="1200"/>
              </a:spcBef>
              <a:spcAft>
                <a:spcPts val="0"/>
              </a:spcAft>
              <a:buClr>
                <a:srgbClr val="000000"/>
              </a:buClr>
              <a:buSzPts val="2000"/>
              <a:buFont typeface="Roboto Condensed"/>
              <a:buChar char="•"/>
            </a:pPr>
            <a:r>
              <a:rPr lang="en-US" sz="2000">
                <a:solidFill>
                  <a:srgbClr val="000000"/>
                </a:solidFill>
                <a:highlight>
                  <a:srgbClr val="FFFFFF"/>
                </a:highlight>
                <a:latin typeface="Roboto Condensed"/>
                <a:ea typeface="Roboto Condensed"/>
                <a:cs typeface="Roboto Condensed"/>
                <a:sym typeface="Roboto Condensed"/>
              </a:rPr>
              <a:t>GBM is unique compared to other decision tree algorithms because it builds models sequentially with higher weights given to those cases that were poorly predicted in previous models, thus improving accuracy incrementally instead of simply taking an average of all models like a random forest algorithm would.</a:t>
            </a:r>
            <a:endParaRPr sz="2000">
              <a:solidFill>
                <a:srgbClr val="000000"/>
              </a:solidFill>
              <a:highlight>
                <a:srgbClr val="FFFFFF"/>
              </a:highlight>
              <a:latin typeface="Roboto Condensed"/>
              <a:ea typeface="Roboto Condensed"/>
              <a:cs typeface="Roboto Condensed"/>
              <a:sym typeface="Roboto Condensed"/>
            </a:endParaRPr>
          </a:p>
          <a:p>
            <a:pPr marL="0" lvl="0" indent="0" algn="l" rtl="0">
              <a:spcBef>
                <a:spcPts val="1200"/>
              </a:spcBef>
              <a:spcAft>
                <a:spcPts val="0"/>
              </a:spcAft>
              <a:buNone/>
            </a:pPr>
            <a:r>
              <a:rPr lang="en-US" sz="2000">
                <a:solidFill>
                  <a:srgbClr val="000000"/>
                </a:solidFill>
                <a:highlight>
                  <a:srgbClr val="FFFFFF"/>
                </a:highlight>
                <a:latin typeface="Roboto Condensed"/>
                <a:ea typeface="Roboto Condensed"/>
                <a:cs typeface="Roboto Condensed"/>
                <a:sym typeface="Roboto Condensed"/>
              </a:rPr>
              <a:t> </a:t>
            </a:r>
            <a:endParaRPr sz="2000">
              <a:solidFill>
                <a:srgbClr val="000000"/>
              </a:solidFill>
              <a:highlight>
                <a:srgbClr val="FFFFFF"/>
              </a:highlight>
              <a:latin typeface="Roboto Condensed"/>
              <a:ea typeface="Roboto Condensed"/>
              <a:cs typeface="Roboto Condensed"/>
              <a:sym typeface="Roboto Condensed"/>
            </a:endParaRPr>
          </a:p>
          <a:p>
            <a:pPr marL="457200" lvl="0" indent="-355600" algn="l" rtl="0">
              <a:spcBef>
                <a:spcPts val="1200"/>
              </a:spcBef>
              <a:spcAft>
                <a:spcPts val="0"/>
              </a:spcAft>
              <a:buClr>
                <a:srgbClr val="000000"/>
              </a:buClr>
              <a:buSzPts val="2000"/>
              <a:buFont typeface="Roboto Condensed"/>
              <a:buChar char="•"/>
            </a:pPr>
            <a:r>
              <a:rPr lang="en-US" sz="2000">
                <a:solidFill>
                  <a:srgbClr val="000000"/>
                </a:solidFill>
                <a:highlight>
                  <a:srgbClr val="FFFFFF"/>
                </a:highlight>
                <a:latin typeface="Roboto Condensed"/>
                <a:ea typeface="Roboto Condensed"/>
                <a:cs typeface="Roboto Condensed"/>
                <a:sym typeface="Roboto Condensed"/>
              </a:rPr>
              <a:t>By reducing the error iteratively to produce what will become the final model. </a:t>
            </a:r>
            <a:endParaRPr sz="2000">
              <a:solidFill>
                <a:srgbClr val="000000"/>
              </a:solidFill>
              <a:highlight>
                <a:srgbClr val="FFFFFF"/>
              </a:highlight>
              <a:latin typeface="Roboto Condensed"/>
              <a:ea typeface="Roboto Condensed"/>
              <a:cs typeface="Roboto Condensed"/>
              <a:sym typeface="Roboto Condensed"/>
            </a:endParaRPr>
          </a:p>
          <a:p>
            <a:pPr marL="457200" lvl="0" indent="0" algn="l" rtl="0">
              <a:spcBef>
                <a:spcPts val="1200"/>
              </a:spcBef>
              <a:spcAft>
                <a:spcPts val="0"/>
              </a:spcAft>
              <a:buNone/>
            </a:pPr>
            <a:endParaRPr sz="1800" b="1">
              <a:solidFill>
                <a:srgbClr val="666666"/>
              </a:solidFill>
              <a:highlight>
                <a:srgbClr val="FFFFFF"/>
              </a:highlight>
              <a:latin typeface="Roboto Mono"/>
              <a:ea typeface="Roboto Mono"/>
              <a:cs typeface="Roboto Mono"/>
              <a:sym typeface="Roboto Mono"/>
            </a:endParaRPr>
          </a:p>
          <a:p>
            <a:pPr marL="2286000" lvl="0" indent="457200" algn="l" rtl="0">
              <a:spcBef>
                <a:spcPts val="1200"/>
              </a:spcBef>
              <a:spcAft>
                <a:spcPts val="1200"/>
              </a:spcAft>
              <a:buNone/>
            </a:pPr>
            <a:r>
              <a:rPr lang="en-US" sz="2600" b="1">
                <a:solidFill>
                  <a:schemeClr val="dk2"/>
                </a:solidFill>
                <a:highlight>
                  <a:srgbClr val="FFFFFF"/>
                </a:highlight>
                <a:latin typeface="Roboto Mono"/>
                <a:ea typeface="Roboto Mono"/>
                <a:cs typeface="Roboto Mono"/>
                <a:sym typeface="Roboto Mono"/>
              </a:rPr>
              <a:t>ACCURACY: 0.7093</a:t>
            </a:r>
            <a:endParaRPr sz="2600" b="1">
              <a:solidFill>
                <a:schemeClr val="dk2"/>
              </a:solidFill>
              <a:highlight>
                <a:srgbClr val="FFFFFF"/>
              </a:highlight>
              <a:latin typeface="Roboto Mono"/>
              <a:ea typeface="Roboto Mono"/>
              <a:cs typeface="Roboto Mono"/>
              <a:sym typeface="Roboto Mono"/>
            </a:endParaRPr>
          </a:p>
        </p:txBody>
      </p:sp>
      <p:sp>
        <p:nvSpPr>
          <p:cNvPr id="339" name="Google Shape;339;g77d2b4d189_0_9"/>
          <p:cNvSpPr txBox="1">
            <a:spLocks noGrp="1"/>
          </p:cNvSpPr>
          <p:nvPr>
            <p:ph type="sldNum" idx="12"/>
          </p:nvPr>
        </p:nvSpPr>
        <p:spPr>
          <a:xfrm>
            <a:off x="8546351" y="6460940"/>
            <a:ext cx="4767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20</a:t>
            </a:fld>
            <a:endParaRPr/>
          </a:p>
        </p:txBody>
      </p:sp>
      <p:sp>
        <p:nvSpPr>
          <p:cNvPr id="340" name="Google Shape;340;g77d2b4d189_0_9"/>
          <p:cNvSpPr txBox="1">
            <a:spLocks noGrp="1"/>
          </p:cNvSpPr>
          <p:nvPr>
            <p:ph type="title"/>
          </p:nvPr>
        </p:nvSpPr>
        <p:spPr>
          <a:xfrm>
            <a:off x="227013" y="418353"/>
            <a:ext cx="7303200" cy="535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Gradient Boosting Machine</a:t>
            </a:r>
            <a:endParaRPr/>
          </a:p>
        </p:txBody>
      </p:sp>
    </p:spTree>
  </p:cSld>
  <p:clrMapOvr>
    <a:masterClrMapping/>
  </p:clrMapOvr>
  <mc:AlternateContent xmlns:mc="http://schemas.openxmlformats.org/markup-compatibility/2006" xmlns:p14="http://schemas.microsoft.com/office/powerpoint/2010/main">
    <mc:Choice Requires="p14">
      <p:transition spd="slow" p14:dur="2000" advTm="26043"/>
    </mc:Choice>
    <mc:Fallback xmlns="">
      <p:transition spd="slow" advTm="26043"/>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g77d2b4d189_0_0"/>
          <p:cNvSpPr txBox="1">
            <a:spLocks noGrp="1"/>
          </p:cNvSpPr>
          <p:nvPr>
            <p:ph type="sldNum" idx="12"/>
          </p:nvPr>
        </p:nvSpPr>
        <p:spPr>
          <a:xfrm>
            <a:off x="8546351" y="6460940"/>
            <a:ext cx="4767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21</a:t>
            </a:fld>
            <a:endParaRPr/>
          </a:p>
        </p:txBody>
      </p:sp>
      <p:sp>
        <p:nvSpPr>
          <p:cNvPr id="347" name="Google Shape;347;g77d2b4d189_0_0"/>
          <p:cNvSpPr txBox="1">
            <a:spLocks noGrp="1"/>
          </p:cNvSpPr>
          <p:nvPr>
            <p:ph type="title"/>
          </p:nvPr>
        </p:nvSpPr>
        <p:spPr>
          <a:xfrm>
            <a:off x="227013" y="418353"/>
            <a:ext cx="7303200" cy="535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Conclusion</a:t>
            </a:r>
            <a:endParaRPr/>
          </a:p>
        </p:txBody>
      </p:sp>
      <p:pic>
        <p:nvPicPr>
          <p:cNvPr id="348" name="Google Shape;348;g77d2b4d189_0_0"/>
          <p:cNvPicPr preferRelativeResize="0"/>
          <p:nvPr/>
        </p:nvPicPr>
        <p:blipFill>
          <a:blip r:embed="rId3">
            <a:alphaModFix/>
          </a:blip>
          <a:stretch>
            <a:fillRect/>
          </a:stretch>
        </p:blipFill>
        <p:spPr>
          <a:xfrm>
            <a:off x="482900" y="1106548"/>
            <a:ext cx="8393950" cy="505385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37712"/>
    </mc:Choice>
    <mc:Fallback xmlns="">
      <p:transition spd="slow" advTm="37712"/>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subTitle" idx="1"/>
          </p:nvPr>
        </p:nvSpPr>
        <p:spPr>
          <a:xfrm>
            <a:off x="1371600" y="5240939"/>
            <a:ext cx="6400800" cy="1298388"/>
          </a:xfrm>
          <a:prstGeom prst="rect">
            <a:avLst/>
          </a:prstGeom>
          <a:noFill/>
          <a:ln>
            <a:noFill/>
          </a:ln>
        </p:spPr>
        <p:txBody>
          <a:bodyPr spcFirstLastPara="1" wrap="square" lIns="91425" tIns="45700" rIns="91425" bIns="45700" anchor="ctr" anchorCtr="0">
            <a:noAutofit/>
          </a:bodyPr>
          <a:lstStyle/>
          <a:p>
            <a:pPr marL="0" lvl="0" indent="0" algn="ctr" rtl="0">
              <a:lnSpc>
                <a:spcPct val="120000"/>
              </a:lnSpc>
              <a:spcBef>
                <a:spcPts val="0"/>
              </a:spcBef>
              <a:spcAft>
                <a:spcPts val="0"/>
              </a:spcAft>
              <a:buClr>
                <a:srgbClr val="3F3F3F"/>
              </a:buClr>
              <a:buSzPts val="1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77cb632c29_0_15"/>
          <p:cNvSpPr txBox="1">
            <a:spLocks noGrp="1"/>
          </p:cNvSpPr>
          <p:nvPr>
            <p:ph type="body" idx="1"/>
          </p:nvPr>
        </p:nvSpPr>
        <p:spPr>
          <a:xfrm>
            <a:off x="227025" y="1260237"/>
            <a:ext cx="8691600" cy="4833600"/>
          </a:xfrm>
          <a:prstGeom prst="rect">
            <a:avLst/>
          </a:prstGeom>
        </p:spPr>
        <p:txBody>
          <a:bodyPr spcFirstLastPara="1" wrap="square" lIns="91425" tIns="45700" rIns="91425" bIns="45700" anchor="t" anchorCtr="0">
            <a:noAutofit/>
          </a:bodyPr>
          <a:lstStyle/>
          <a:p>
            <a:pPr marL="457200" lvl="0" indent="-355600" algn="l" rtl="0">
              <a:lnSpc>
                <a:spcPct val="115000"/>
              </a:lnSpc>
              <a:spcBef>
                <a:spcPts val="0"/>
              </a:spcBef>
              <a:spcAft>
                <a:spcPts val="0"/>
              </a:spcAft>
              <a:buSzPts val="2000"/>
              <a:buFont typeface="Roboto Condensed"/>
              <a:buChar char="•"/>
            </a:pPr>
            <a:r>
              <a:rPr lang="en-US" sz="2000">
                <a:latin typeface="Roboto Condensed"/>
                <a:ea typeface="Roboto Condensed"/>
                <a:cs typeface="Roboto Condensed"/>
                <a:sym typeface="Roboto Condensed"/>
              </a:rPr>
              <a:t>Financial institutions incur significant losses due to the default of vehicle loans. </a:t>
            </a:r>
            <a:br>
              <a:rPr lang="en-US" sz="2000">
                <a:latin typeface="Roboto Condensed"/>
                <a:ea typeface="Roboto Condensed"/>
                <a:cs typeface="Roboto Condensed"/>
                <a:sym typeface="Roboto Condensed"/>
              </a:rPr>
            </a:br>
            <a:r>
              <a:rPr lang="en-US" sz="2000">
                <a:latin typeface="Roboto Condensed"/>
                <a:ea typeface="Roboto Condensed"/>
                <a:cs typeface="Roboto Condensed"/>
                <a:sym typeface="Roboto Condensed"/>
              </a:rPr>
              <a:t>This has led to the tightening up of vehicle loan underwriting and increased vehicle loan rejection rates. </a:t>
            </a:r>
            <a:endParaRPr sz="2000">
              <a:latin typeface="Roboto Condensed"/>
              <a:ea typeface="Roboto Condensed"/>
              <a:cs typeface="Roboto Condensed"/>
              <a:sym typeface="Roboto Condensed"/>
            </a:endParaRPr>
          </a:p>
          <a:p>
            <a:pPr marL="457200" lvl="0" indent="0" algn="l" rtl="0">
              <a:lnSpc>
                <a:spcPct val="115000"/>
              </a:lnSpc>
              <a:spcBef>
                <a:spcPts val="0"/>
              </a:spcBef>
              <a:spcAft>
                <a:spcPts val="0"/>
              </a:spcAft>
              <a:buNone/>
            </a:pPr>
            <a:endParaRPr sz="2000">
              <a:latin typeface="Roboto Condensed"/>
              <a:ea typeface="Roboto Condensed"/>
              <a:cs typeface="Roboto Condensed"/>
              <a:sym typeface="Roboto Condensed"/>
            </a:endParaRPr>
          </a:p>
          <a:p>
            <a:pPr marL="457200" lvl="0" indent="-355600" algn="l" rtl="0">
              <a:lnSpc>
                <a:spcPct val="115000"/>
              </a:lnSpc>
              <a:spcBef>
                <a:spcPts val="0"/>
              </a:spcBef>
              <a:spcAft>
                <a:spcPts val="0"/>
              </a:spcAft>
              <a:buSzPts val="2000"/>
              <a:buFont typeface="Roboto Condensed"/>
              <a:buChar char="•"/>
            </a:pPr>
            <a:r>
              <a:rPr lang="en-US" sz="2000">
                <a:latin typeface="Roboto Condensed"/>
                <a:ea typeface="Roboto Condensed"/>
                <a:cs typeface="Roboto Condensed"/>
                <a:sym typeface="Roboto Condensed"/>
              </a:rPr>
              <a:t>Doing so will ensure that clients capable of repayment are not rejected and important determinants can be identified which can be used for minimising the default rates.</a:t>
            </a:r>
            <a:endParaRPr sz="2000">
              <a:latin typeface="Roboto Condensed"/>
              <a:ea typeface="Roboto Condensed"/>
              <a:cs typeface="Roboto Condensed"/>
              <a:sym typeface="Roboto Condensed"/>
            </a:endParaRPr>
          </a:p>
          <a:p>
            <a:pPr marL="457200" lvl="0" indent="0" algn="l" rtl="0">
              <a:lnSpc>
                <a:spcPct val="115000"/>
              </a:lnSpc>
              <a:spcBef>
                <a:spcPts val="0"/>
              </a:spcBef>
              <a:spcAft>
                <a:spcPts val="0"/>
              </a:spcAft>
              <a:buNone/>
            </a:pPr>
            <a:endParaRPr sz="2000">
              <a:latin typeface="Roboto Condensed"/>
              <a:ea typeface="Roboto Condensed"/>
              <a:cs typeface="Roboto Condensed"/>
              <a:sym typeface="Roboto Condensed"/>
            </a:endParaRPr>
          </a:p>
          <a:p>
            <a:pPr marL="457200" lvl="0" indent="-355600" algn="l" rtl="0">
              <a:lnSpc>
                <a:spcPct val="115000"/>
              </a:lnSpc>
              <a:spcBef>
                <a:spcPts val="0"/>
              </a:spcBef>
              <a:spcAft>
                <a:spcPts val="0"/>
              </a:spcAft>
              <a:buSzPts val="2000"/>
              <a:buFont typeface="Roboto Condensed"/>
              <a:buChar char="•"/>
            </a:pPr>
            <a:r>
              <a:rPr lang="en-US" sz="2000">
                <a:latin typeface="Roboto Condensed"/>
                <a:ea typeface="Roboto Condensed"/>
                <a:cs typeface="Roboto Condensed"/>
                <a:sym typeface="Roboto Condensed"/>
              </a:rPr>
              <a:t>As part of this project, we aim to identify the probable parameters of loan default </a:t>
            </a:r>
            <a:r>
              <a:rPr lang="en-US" sz="2000" b="1" i="1">
                <a:latin typeface="Roboto Condensed"/>
                <a:ea typeface="Roboto Condensed"/>
                <a:cs typeface="Roboto Condensed"/>
                <a:sym typeface="Roboto Condensed"/>
              </a:rPr>
              <a:t>by applying various data analysis methods and machine learning models. Our model will be able to predict whether the customer will pay off the loan or not.</a:t>
            </a:r>
            <a:endParaRPr/>
          </a:p>
        </p:txBody>
      </p:sp>
      <p:sp>
        <p:nvSpPr>
          <p:cNvPr id="182" name="Google Shape;182;g77cb632c29_0_15"/>
          <p:cNvSpPr txBox="1">
            <a:spLocks noGrp="1"/>
          </p:cNvSpPr>
          <p:nvPr>
            <p:ph type="sldNum" idx="12"/>
          </p:nvPr>
        </p:nvSpPr>
        <p:spPr>
          <a:xfrm>
            <a:off x="8546351" y="6460940"/>
            <a:ext cx="4767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3</a:t>
            </a:fld>
            <a:endParaRPr/>
          </a:p>
        </p:txBody>
      </p:sp>
      <p:sp>
        <p:nvSpPr>
          <p:cNvPr id="183" name="Google Shape;183;g77cb632c29_0_15"/>
          <p:cNvSpPr txBox="1">
            <a:spLocks noGrp="1"/>
          </p:cNvSpPr>
          <p:nvPr>
            <p:ph type="title"/>
          </p:nvPr>
        </p:nvSpPr>
        <p:spPr>
          <a:xfrm>
            <a:off x="227013" y="418353"/>
            <a:ext cx="7303200" cy="535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Introduction</a:t>
            </a:r>
            <a:endParaRPr/>
          </a:p>
        </p:txBody>
      </p:sp>
    </p:spTree>
  </p:cSld>
  <p:clrMapOvr>
    <a:masterClrMapping/>
  </p:clrMapOvr>
  <mc:AlternateContent xmlns:mc="http://schemas.openxmlformats.org/markup-compatibility/2006" xmlns:p14="http://schemas.microsoft.com/office/powerpoint/2010/main">
    <mc:Choice Requires="p14">
      <p:transition spd="slow" p14:dur="2000" advTm="74393"/>
    </mc:Choice>
    <mc:Fallback xmlns="">
      <p:transition spd="slow" advTm="7439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77d2b4b3c9_0_0"/>
          <p:cNvSpPr txBox="1">
            <a:spLocks noGrp="1"/>
          </p:cNvSpPr>
          <p:nvPr>
            <p:ph type="body" idx="1"/>
          </p:nvPr>
        </p:nvSpPr>
        <p:spPr>
          <a:xfrm>
            <a:off x="227025" y="1536500"/>
            <a:ext cx="8691600" cy="4557600"/>
          </a:xfrm>
          <a:prstGeom prst="rect">
            <a:avLst/>
          </a:prstGeom>
        </p:spPr>
        <p:txBody>
          <a:bodyPr spcFirstLastPara="1" wrap="square" lIns="91425" tIns="45700" rIns="91425" bIns="45700" anchor="t" anchorCtr="0">
            <a:noAutofit/>
          </a:bodyPr>
          <a:lstStyle/>
          <a:p>
            <a:pPr marL="457200" lvl="0" indent="-355600" algn="l" rtl="0">
              <a:spcBef>
                <a:spcPts val="0"/>
              </a:spcBef>
              <a:spcAft>
                <a:spcPts val="0"/>
              </a:spcAft>
              <a:buSzPts val="2000"/>
              <a:buFont typeface="Roboto Mono"/>
              <a:buChar char="➢"/>
            </a:pPr>
            <a:r>
              <a:rPr lang="en-US" sz="2000" b="1">
                <a:latin typeface="Roboto Mono"/>
                <a:ea typeface="Roboto Mono"/>
                <a:cs typeface="Roboto Mono"/>
                <a:sym typeface="Roboto Mono"/>
              </a:rPr>
              <a:t>Whether the customer will default on a loan given their financial details? </a:t>
            </a:r>
            <a:endParaRPr sz="2000" b="1">
              <a:latin typeface="Roboto Mono"/>
              <a:ea typeface="Roboto Mono"/>
              <a:cs typeface="Roboto Mono"/>
              <a:sym typeface="Roboto Mono"/>
            </a:endParaRPr>
          </a:p>
          <a:p>
            <a:pPr marL="457200" lvl="0" indent="0" algn="l" rtl="0">
              <a:spcBef>
                <a:spcPts val="1200"/>
              </a:spcBef>
              <a:spcAft>
                <a:spcPts val="0"/>
              </a:spcAft>
              <a:buNone/>
            </a:pPr>
            <a:r>
              <a:rPr lang="en-US" sz="2000" b="1">
                <a:latin typeface="Roboto Mono"/>
                <a:ea typeface="Roboto Mono"/>
                <a:cs typeface="Roboto Mono"/>
                <a:sym typeface="Roboto Mono"/>
              </a:rPr>
              <a:t> </a:t>
            </a:r>
            <a:endParaRPr sz="2000" b="1">
              <a:latin typeface="Roboto Mono"/>
              <a:ea typeface="Roboto Mono"/>
              <a:cs typeface="Roboto Mono"/>
              <a:sym typeface="Roboto Mono"/>
            </a:endParaRPr>
          </a:p>
          <a:p>
            <a:pPr marL="457200" lvl="0" indent="-355600" algn="l" rtl="0">
              <a:spcBef>
                <a:spcPts val="1200"/>
              </a:spcBef>
              <a:spcAft>
                <a:spcPts val="0"/>
              </a:spcAft>
              <a:buSzPts val="2000"/>
              <a:buFont typeface="Roboto Mono"/>
              <a:buChar char="➢"/>
            </a:pPr>
            <a:r>
              <a:rPr lang="en-US" sz="2000" b="1">
                <a:latin typeface="Roboto Mono"/>
                <a:ea typeface="Roboto Mono"/>
                <a:cs typeface="Roboto Mono"/>
                <a:sym typeface="Roboto Mono"/>
              </a:rPr>
              <a:t>Which are the factors that might lead to a loan default?  </a:t>
            </a:r>
            <a:endParaRPr sz="2000" b="1">
              <a:latin typeface="Roboto Mono"/>
              <a:ea typeface="Roboto Mono"/>
              <a:cs typeface="Roboto Mono"/>
              <a:sym typeface="Roboto Mono"/>
            </a:endParaRPr>
          </a:p>
          <a:p>
            <a:pPr marL="457200" lvl="0" indent="0" algn="l" rtl="0">
              <a:spcBef>
                <a:spcPts val="1200"/>
              </a:spcBef>
              <a:spcAft>
                <a:spcPts val="0"/>
              </a:spcAft>
              <a:buNone/>
            </a:pPr>
            <a:endParaRPr sz="2000" b="1">
              <a:latin typeface="Roboto Mono"/>
              <a:ea typeface="Roboto Mono"/>
              <a:cs typeface="Roboto Mono"/>
              <a:sym typeface="Roboto Mono"/>
            </a:endParaRPr>
          </a:p>
          <a:p>
            <a:pPr marL="457200" lvl="0" indent="-355600" algn="l" rtl="0">
              <a:spcBef>
                <a:spcPts val="1200"/>
              </a:spcBef>
              <a:spcAft>
                <a:spcPts val="0"/>
              </a:spcAft>
              <a:buSzPts val="2000"/>
              <a:buFont typeface="Roboto Mono"/>
              <a:buChar char="➢"/>
            </a:pPr>
            <a:r>
              <a:rPr lang="en-US" sz="2000" b="1">
                <a:latin typeface="Roboto Mono"/>
                <a:ea typeface="Roboto Mono"/>
                <a:cs typeface="Roboto Mono"/>
                <a:sym typeface="Roboto Mono"/>
              </a:rPr>
              <a:t>Which customers are not capable of repayment of loans? </a:t>
            </a:r>
            <a:endParaRPr sz="2000" b="1">
              <a:latin typeface="Roboto Mono"/>
              <a:ea typeface="Roboto Mono"/>
              <a:cs typeface="Roboto Mono"/>
              <a:sym typeface="Roboto Mono"/>
            </a:endParaRPr>
          </a:p>
        </p:txBody>
      </p:sp>
      <p:sp>
        <p:nvSpPr>
          <p:cNvPr id="190" name="Google Shape;190;g77d2b4b3c9_0_0"/>
          <p:cNvSpPr txBox="1">
            <a:spLocks noGrp="1"/>
          </p:cNvSpPr>
          <p:nvPr>
            <p:ph type="sldNum" idx="12"/>
          </p:nvPr>
        </p:nvSpPr>
        <p:spPr>
          <a:xfrm>
            <a:off x="8546351" y="6460940"/>
            <a:ext cx="4767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4</a:t>
            </a:fld>
            <a:endParaRPr/>
          </a:p>
        </p:txBody>
      </p:sp>
      <p:sp>
        <p:nvSpPr>
          <p:cNvPr id="191" name="Google Shape;191;g77d2b4b3c9_0_0"/>
          <p:cNvSpPr txBox="1">
            <a:spLocks noGrp="1"/>
          </p:cNvSpPr>
          <p:nvPr>
            <p:ph type="title"/>
          </p:nvPr>
        </p:nvSpPr>
        <p:spPr>
          <a:xfrm>
            <a:off x="227013" y="418353"/>
            <a:ext cx="7303200" cy="535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Research Questions</a:t>
            </a:r>
            <a:endParaRPr/>
          </a:p>
        </p:txBody>
      </p:sp>
    </p:spTree>
  </p:cSld>
  <p:clrMapOvr>
    <a:masterClrMapping/>
  </p:clrMapOvr>
  <mc:AlternateContent xmlns:mc="http://schemas.openxmlformats.org/markup-compatibility/2006" xmlns:p14="http://schemas.microsoft.com/office/powerpoint/2010/main">
    <mc:Choice Requires="p14">
      <p:transition spd="slow" p14:dur="2000" advTm="22468"/>
    </mc:Choice>
    <mc:Fallback xmlns="">
      <p:transition spd="slow" advTm="2246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77cb632c29_0_23"/>
          <p:cNvSpPr txBox="1">
            <a:spLocks noGrp="1"/>
          </p:cNvSpPr>
          <p:nvPr>
            <p:ph type="body" idx="1"/>
          </p:nvPr>
        </p:nvSpPr>
        <p:spPr>
          <a:xfrm>
            <a:off x="227025" y="1143000"/>
            <a:ext cx="8691600" cy="4950900"/>
          </a:xfrm>
          <a:prstGeom prst="rect">
            <a:avLst/>
          </a:prstGeom>
        </p:spPr>
        <p:txBody>
          <a:bodyPr spcFirstLastPara="1" wrap="square" lIns="91425" tIns="45700" rIns="91425" bIns="45700" anchor="t" anchorCtr="0">
            <a:noAutofit/>
          </a:bodyPr>
          <a:lstStyle/>
          <a:p>
            <a:pPr marL="457200" lvl="0" indent="-355600" algn="l" rtl="0">
              <a:spcBef>
                <a:spcPts val="0"/>
              </a:spcBef>
              <a:spcAft>
                <a:spcPts val="0"/>
              </a:spcAft>
              <a:buSzPts val="2000"/>
              <a:buFont typeface="Roboto Condensed"/>
              <a:buChar char="•"/>
            </a:pPr>
            <a:r>
              <a:rPr lang="en-US" sz="2000">
                <a:latin typeface="Roboto Condensed"/>
                <a:ea typeface="Roboto Condensed"/>
                <a:cs typeface="Roboto Condensed"/>
                <a:sym typeface="Roboto Condensed"/>
              </a:rPr>
              <a:t>We are using the data provided by Kaggle.</a:t>
            </a:r>
            <a:endParaRPr sz="2000">
              <a:latin typeface="Roboto Condensed"/>
              <a:ea typeface="Roboto Condensed"/>
              <a:cs typeface="Roboto Condensed"/>
              <a:sym typeface="Roboto Condensed"/>
            </a:endParaRPr>
          </a:p>
          <a:p>
            <a:pPr marL="0" lvl="0" indent="0" algn="l" rtl="0">
              <a:lnSpc>
                <a:spcPct val="115000"/>
              </a:lnSpc>
              <a:spcBef>
                <a:spcPts val="0"/>
              </a:spcBef>
              <a:spcAft>
                <a:spcPts val="0"/>
              </a:spcAft>
              <a:buClr>
                <a:schemeClr val="dk1"/>
              </a:buClr>
              <a:buSzPts val="1100"/>
              <a:buFont typeface="Arial"/>
              <a:buNone/>
            </a:pPr>
            <a:endParaRPr sz="2000">
              <a:latin typeface="Roboto Condensed"/>
              <a:ea typeface="Roboto Condensed"/>
              <a:cs typeface="Roboto Condensed"/>
              <a:sym typeface="Roboto Condensed"/>
            </a:endParaRPr>
          </a:p>
          <a:p>
            <a:pPr marL="457200" lvl="0" indent="-355600" algn="l" rtl="0">
              <a:lnSpc>
                <a:spcPct val="115000"/>
              </a:lnSpc>
              <a:spcBef>
                <a:spcPts val="0"/>
              </a:spcBef>
              <a:spcAft>
                <a:spcPts val="0"/>
              </a:spcAft>
              <a:buSzPts val="2000"/>
              <a:buFont typeface="Roboto Condensed"/>
              <a:buChar char="•"/>
            </a:pPr>
            <a:r>
              <a:rPr lang="en-US" sz="2000">
                <a:latin typeface="Roboto Condensed"/>
                <a:ea typeface="Roboto Condensed"/>
                <a:cs typeface="Roboto Condensed"/>
                <a:sym typeface="Roboto Condensed"/>
              </a:rPr>
              <a:t>The files provided include: </a:t>
            </a:r>
            <a:br>
              <a:rPr lang="en-US" sz="2000">
                <a:latin typeface="Roboto Condensed"/>
                <a:ea typeface="Roboto Condensed"/>
                <a:cs typeface="Roboto Condensed"/>
                <a:sym typeface="Roboto Condensed"/>
              </a:rPr>
            </a:br>
            <a:r>
              <a:rPr lang="en-US" sz="2000">
                <a:latin typeface="Roboto Condensed"/>
                <a:ea typeface="Roboto Condensed"/>
                <a:cs typeface="Roboto Condensed"/>
                <a:sym typeface="Roboto Condensed"/>
              </a:rPr>
              <a:t>1) </a:t>
            </a:r>
            <a:r>
              <a:rPr lang="en-US" sz="2000" i="1">
                <a:latin typeface="Roboto Condensed"/>
                <a:ea typeface="Roboto Condensed"/>
                <a:cs typeface="Roboto Condensed"/>
                <a:sym typeface="Roboto Condensed"/>
              </a:rPr>
              <a:t>train.csv</a:t>
            </a:r>
            <a:r>
              <a:rPr lang="en-US" sz="2000">
                <a:latin typeface="Roboto Condensed"/>
                <a:ea typeface="Roboto Condensed"/>
                <a:cs typeface="Roboto Condensed"/>
                <a:sym typeface="Roboto Condensed"/>
              </a:rPr>
              <a:t> that contains the training data with details on loan as described.</a:t>
            </a:r>
            <a:br>
              <a:rPr lang="en-US" sz="2000">
                <a:latin typeface="Roboto Condensed"/>
                <a:ea typeface="Roboto Condensed"/>
                <a:cs typeface="Roboto Condensed"/>
                <a:sym typeface="Roboto Condensed"/>
              </a:rPr>
            </a:br>
            <a:r>
              <a:rPr lang="en-US" sz="2000">
                <a:latin typeface="Roboto Condensed"/>
                <a:ea typeface="Roboto Condensed"/>
                <a:cs typeface="Roboto Condensed"/>
                <a:sym typeface="Roboto Condensed"/>
              </a:rPr>
              <a:t>2) </a:t>
            </a:r>
            <a:r>
              <a:rPr lang="en-US" sz="2000" i="1">
                <a:latin typeface="Roboto Condensed"/>
                <a:ea typeface="Roboto Condensed"/>
                <a:cs typeface="Roboto Condensed"/>
                <a:sym typeface="Roboto Condensed"/>
              </a:rPr>
              <a:t>test.csv</a:t>
            </a:r>
            <a:r>
              <a:rPr lang="en-US" sz="2000">
                <a:latin typeface="Roboto Condensed"/>
                <a:ea typeface="Roboto Condensed"/>
                <a:cs typeface="Roboto Condensed"/>
                <a:sym typeface="Roboto Condensed"/>
              </a:rPr>
              <a:t> will be used to test our models</a:t>
            </a:r>
            <a:endParaRPr sz="2000">
              <a:latin typeface="Roboto Condensed"/>
              <a:ea typeface="Roboto Condensed"/>
              <a:cs typeface="Roboto Condensed"/>
              <a:sym typeface="Roboto Condensed"/>
            </a:endParaRPr>
          </a:p>
          <a:p>
            <a:pPr marL="457200" lvl="0" indent="0" algn="l" rtl="0">
              <a:lnSpc>
                <a:spcPct val="115000"/>
              </a:lnSpc>
              <a:spcBef>
                <a:spcPts val="0"/>
              </a:spcBef>
              <a:spcAft>
                <a:spcPts val="0"/>
              </a:spcAft>
              <a:buClr>
                <a:schemeClr val="dk1"/>
              </a:buClr>
              <a:buSzPts val="1100"/>
              <a:buFont typeface="Arial"/>
              <a:buNone/>
            </a:pPr>
            <a:endParaRPr sz="2000">
              <a:latin typeface="Roboto Condensed"/>
              <a:ea typeface="Roboto Condensed"/>
              <a:cs typeface="Roboto Condensed"/>
              <a:sym typeface="Roboto Condensed"/>
            </a:endParaRPr>
          </a:p>
          <a:p>
            <a:pPr marL="457200" lvl="0" indent="-355600" algn="l" rtl="0">
              <a:lnSpc>
                <a:spcPct val="115000"/>
              </a:lnSpc>
              <a:spcBef>
                <a:spcPts val="0"/>
              </a:spcBef>
              <a:spcAft>
                <a:spcPts val="0"/>
              </a:spcAft>
              <a:buSzPts val="2000"/>
              <a:buFont typeface="Roboto Condensed"/>
              <a:buChar char="•"/>
            </a:pPr>
            <a:r>
              <a:rPr lang="en-US" sz="2000">
                <a:highlight>
                  <a:schemeClr val="lt1"/>
                </a:highlight>
                <a:latin typeface="Roboto Condensed"/>
                <a:ea typeface="Roboto Condensed"/>
                <a:cs typeface="Roboto Condensed"/>
                <a:sym typeface="Roboto Condensed"/>
              </a:rPr>
              <a:t>Some of the relevant information regarding t</a:t>
            </a:r>
            <a:r>
              <a:rPr lang="en-US" sz="2000">
                <a:latin typeface="Roboto Condensed"/>
                <a:ea typeface="Roboto Condensed"/>
                <a:cs typeface="Roboto Condensed"/>
                <a:sym typeface="Roboto Condensed"/>
              </a:rPr>
              <a:t>he loan and loanee are</a:t>
            </a:r>
            <a:r>
              <a:rPr lang="en-US" sz="2000">
                <a:highlight>
                  <a:schemeClr val="lt1"/>
                </a:highlight>
                <a:latin typeface="Roboto Condensed"/>
                <a:ea typeface="Roboto Condensed"/>
                <a:cs typeface="Roboto Condensed"/>
                <a:sym typeface="Roboto Condensed"/>
              </a:rPr>
              <a:t> </a:t>
            </a:r>
            <a:br>
              <a:rPr lang="en-US" sz="2000">
                <a:highlight>
                  <a:schemeClr val="lt1"/>
                </a:highlight>
                <a:latin typeface="Roboto Condensed"/>
                <a:ea typeface="Roboto Condensed"/>
                <a:cs typeface="Roboto Condensed"/>
                <a:sym typeface="Roboto Condensed"/>
              </a:rPr>
            </a:br>
            <a:r>
              <a:rPr lang="en-US" sz="2000">
                <a:highlight>
                  <a:schemeClr val="lt1"/>
                </a:highlight>
                <a:latin typeface="Roboto Condensed"/>
                <a:ea typeface="Roboto Condensed"/>
                <a:cs typeface="Roboto Condensed"/>
                <a:sym typeface="Roboto Condensed"/>
              </a:rPr>
              <a:t>provided in the datasets as follows:</a:t>
            </a:r>
            <a:endParaRPr sz="2000">
              <a:highlight>
                <a:schemeClr val="lt1"/>
              </a:highlight>
              <a:latin typeface="Roboto Condensed"/>
              <a:ea typeface="Roboto Condensed"/>
              <a:cs typeface="Roboto Condensed"/>
              <a:sym typeface="Roboto Condensed"/>
            </a:endParaRPr>
          </a:p>
          <a:p>
            <a:pPr marL="914400" lvl="1" indent="-355600" algn="l" rtl="0">
              <a:lnSpc>
                <a:spcPct val="115000"/>
              </a:lnSpc>
              <a:spcBef>
                <a:spcPts val="0"/>
              </a:spcBef>
              <a:spcAft>
                <a:spcPts val="0"/>
              </a:spcAft>
              <a:buSzPts val="2000"/>
              <a:buFont typeface="Roboto Condensed"/>
              <a:buAutoNum type="alphaLcPeriod"/>
            </a:pPr>
            <a:r>
              <a:rPr lang="en-US" sz="2000" i="1">
                <a:latin typeface="Roboto Condensed"/>
                <a:ea typeface="Roboto Condensed"/>
                <a:cs typeface="Roboto Condensed"/>
                <a:sym typeface="Roboto Condensed"/>
              </a:rPr>
              <a:t>Customer Information</a:t>
            </a:r>
            <a:r>
              <a:rPr lang="en-US" sz="2000">
                <a:latin typeface="Roboto Condensed"/>
                <a:ea typeface="Roboto Condensed"/>
                <a:cs typeface="Roboto Condensed"/>
                <a:sym typeface="Roboto Condensed"/>
              </a:rPr>
              <a:t> (Customer ID, Annual Income, Home ownership etc.) </a:t>
            </a:r>
            <a:endParaRPr sz="2000">
              <a:latin typeface="Roboto Condensed"/>
              <a:ea typeface="Roboto Condensed"/>
              <a:cs typeface="Roboto Condensed"/>
              <a:sym typeface="Roboto Condensed"/>
            </a:endParaRPr>
          </a:p>
          <a:p>
            <a:pPr marL="914400" lvl="1" indent="-355600" algn="l" rtl="0">
              <a:lnSpc>
                <a:spcPct val="115000"/>
              </a:lnSpc>
              <a:spcBef>
                <a:spcPts val="0"/>
              </a:spcBef>
              <a:spcAft>
                <a:spcPts val="0"/>
              </a:spcAft>
              <a:buSzPts val="2000"/>
              <a:buFont typeface="Roboto Condensed"/>
              <a:buAutoNum type="alphaLcPeriod"/>
            </a:pPr>
            <a:r>
              <a:rPr lang="en-US" sz="2000" i="1">
                <a:latin typeface="Roboto Condensed"/>
                <a:ea typeface="Roboto Condensed"/>
                <a:cs typeface="Roboto Condensed"/>
                <a:sym typeface="Roboto Condensed"/>
              </a:rPr>
              <a:t>Loan Information</a:t>
            </a:r>
            <a:r>
              <a:rPr lang="en-US" sz="2000">
                <a:latin typeface="Roboto Condensed"/>
                <a:ea typeface="Roboto Condensed"/>
                <a:cs typeface="Roboto Condensed"/>
                <a:sym typeface="Roboto Condensed"/>
              </a:rPr>
              <a:t> (Loan ID, Current Loan amount and terms etc.)</a:t>
            </a:r>
            <a:endParaRPr sz="2000">
              <a:latin typeface="Roboto Condensed"/>
              <a:ea typeface="Roboto Condensed"/>
              <a:cs typeface="Roboto Condensed"/>
              <a:sym typeface="Roboto Condensed"/>
            </a:endParaRPr>
          </a:p>
          <a:p>
            <a:pPr marL="914400" lvl="1" indent="-355600" algn="l" rtl="0">
              <a:lnSpc>
                <a:spcPct val="115000"/>
              </a:lnSpc>
              <a:spcBef>
                <a:spcPts val="0"/>
              </a:spcBef>
              <a:spcAft>
                <a:spcPts val="0"/>
              </a:spcAft>
              <a:buSzPts val="2000"/>
              <a:buFont typeface="Roboto Condensed"/>
              <a:buAutoNum type="alphaLcPeriod"/>
            </a:pPr>
            <a:r>
              <a:rPr lang="en-US" sz="2000" i="1">
                <a:latin typeface="Roboto Condensed"/>
                <a:ea typeface="Roboto Condensed"/>
                <a:cs typeface="Roboto Condensed"/>
                <a:sym typeface="Roboto Condensed"/>
              </a:rPr>
              <a:t>Bureau data &amp; history</a:t>
            </a:r>
            <a:r>
              <a:rPr lang="en-US" sz="2000">
                <a:latin typeface="Roboto Condensed"/>
                <a:ea typeface="Roboto Condensed"/>
                <a:cs typeface="Roboto Condensed"/>
                <a:sym typeface="Roboto Condensed"/>
              </a:rPr>
              <a:t> (Credit score, number of active accounts, the status of other loans, credit history, bankruptcies etc.)</a:t>
            </a:r>
            <a:endParaRPr sz="2000">
              <a:highlight>
                <a:schemeClr val="lt1"/>
              </a:highlight>
              <a:latin typeface="Roboto Condensed"/>
              <a:ea typeface="Roboto Condensed"/>
              <a:cs typeface="Roboto Condensed"/>
              <a:sym typeface="Roboto Condensed"/>
            </a:endParaRPr>
          </a:p>
          <a:p>
            <a:pPr marL="0" lvl="0" indent="0" algn="l" rtl="0">
              <a:spcBef>
                <a:spcPts val="0"/>
              </a:spcBef>
              <a:spcAft>
                <a:spcPts val="1200"/>
              </a:spcAft>
              <a:buNone/>
            </a:pPr>
            <a:endParaRPr/>
          </a:p>
        </p:txBody>
      </p:sp>
      <p:sp>
        <p:nvSpPr>
          <p:cNvPr id="198" name="Google Shape;198;g77cb632c29_0_23"/>
          <p:cNvSpPr txBox="1">
            <a:spLocks noGrp="1"/>
          </p:cNvSpPr>
          <p:nvPr>
            <p:ph type="sldNum" idx="12"/>
          </p:nvPr>
        </p:nvSpPr>
        <p:spPr>
          <a:xfrm>
            <a:off x="8546351" y="6460940"/>
            <a:ext cx="4767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5</a:t>
            </a:fld>
            <a:endParaRPr/>
          </a:p>
        </p:txBody>
      </p:sp>
      <p:sp>
        <p:nvSpPr>
          <p:cNvPr id="199" name="Google Shape;199;g77cb632c29_0_23"/>
          <p:cNvSpPr txBox="1">
            <a:spLocks noGrp="1"/>
          </p:cNvSpPr>
          <p:nvPr>
            <p:ph type="title"/>
          </p:nvPr>
        </p:nvSpPr>
        <p:spPr>
          <a:xfrm>
            <a:off x="227013" y="418353"/>
            <a:ext cx="7303200" cy="535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Data Source</a:t>
            </a:r>
            <a:endParaRPr/>
          </a:p>
        </p:txBody>
      </p:sp>
    </p:spTree>
  </p:cSld>
  <p:clrMapOvr>
    <a:masterClrMapping/>
  </p:clrMapOvr>
  <mc:AlternateContent xmlns:mc="http://schemas.openxmlformats.org/markup-compatibility/2006" xmlns:p14="http://schemas.microsoft.com/office/powerpoint/2010/main">
    <mc:Choice Requires="p14">
      <p:transition spd="slow" p14:dur="2000" advTm="44367"/>
    </mc:Choice>
    <mc:Fallback xmlns="">
      <p:transition spd="slow" advTm="4436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77d2b4b3c9_0_9"/>
          <p:cNvSpPr txBox="1">
            <a:spLocks noGrp="1"/>
          </p:cNvSpPr>
          <p:nvPr>
            <p:ph type="body" idx="1"/>
          </p:nvPr>
        </p:nvSpPr>
        <p:spPr>
          <a:xfrm>
            <a:off x="227013" y="1709351"/>
            <a:ext cx="8691600" cy="4384500"/>
          </a:xfrm>
          <a:prstGeom prst="rect">
            <a:avLst/>
          </a:prstGeom>
        </p:spPr>
        <p:txBody>
          <a:bodyPr spcFirstLastPara="1" wrap="square" lIns="91425" tIns="45700" rIns="91425" bIns="45700" anchor="t" anchorCtr="0">
            <a:noAutofit/>
          </a:bodyPr>
          <a:lstStyle/>
          <a:p>
            <a:pPr marL="457200" lvl="0" indent="-381000" algn="l" rtl="0">
              <a:spcBef>
                <a:spcPts val="0"/>
              </a:spcBef>
              <a:spcAft>
                <a:spcPts val="0"/>
              </a:spcAft>
              <a:buSzPts val="2400"/>
              <a:buFont typeface="Roboto Condensed"/>
              <a:buChar char="➔"/>
            </a:pPr>
            <a:r>
              <a:rPr lang="en-US" sz="2400">
                <a:latin typeface="Roboto Condensed"/>
                <a:ea typeface="Roboto Condensed"/>
                <a:cs typeface="Roboto Condensed"/>
                <a:sym typeface="Roboto Condensed"/>
              </a:rPr>
              <a:t>Basic Cleaning Methods:</a:t>
            </a:r>
            <a:endParaRPr sz="2400">
              <a:latin typeface="Roboto Condensed"/>
              <a:ea typeface="Roboto Condensed"/>
              <a:cs typeface="Roboto Condensed"/>
              <a:sym typeface="Roboto Condensed"/>
            </a:endParaRPr>
          </a:p>
          <a:p>
            <a:pPr marL="914400" lvl="1" indent="-355600" algn="l" rtl="0">
              <a:spcBef>
                <a:spcPts val="0"/>
              </a:spcBef>
              <a:spcAft>
                <a:spcPts val="0"/>
              </a:spcAft>
              <a:buSzPts val="2000"/>
              <a:buFont typeface="Roboto Condensed"/>
              <a:buChar char="◆"/>
            </a:pPr>
            <a:r>
              <a:rPr lang="en-US" sz="2000">
                <a:latin typeface="Roboto Condensed"/>
                <a:ea typeface="Roboto Condensed"/>
                <a:cs typeface="Roboto Condensed"/>
                <a:sym typeface="Roboto Condensed"/>
              </a:rPr>
              <a:t>Removing NA’s: Data contain NA strings like “”(blanks), NA, n/a etc.</a:t>
            </a:r>
            <a:endParaRPr sz="2000">
              <a:latin typeface="Roboto Condensed"/>
              <a:ea typeface="Roboto Condensed"/>
              <a:cs typeface="Roboto Condensed"/>
              <a:sym typeface="Roboto Condensed"/>
            </a:endParaRPr>
          </a:p>
          <a:p>
            <a:pPr marL="914400" lvl="1" indent="-355600" algn="l" rtl="0">
              <a:spcBef>
                <a:spcPts val="0"/>
              </a:spcBef>
              <a:spcAft>
                <a:spcPts val="0"/>
              </a:spcAft>
              <a:buSzPts val="2000"/>
              <a:buFont typeface="Roboto Condensed"/>
              <a:buChar char="◆"/>
            </a:pPr>
            <a:r>
              <a:rPr lang="en-US" sz="2000">
                <a:latin typeface="Roboto Condensed"/>
                <a:ea typeface="Roboto Condensed"/>
                <a:cs typeface="Roboto Condensed"/>
                <a:sym typeface="Roboto Condensed"/>
              </a:rPr>
              <a:t>Deleting Month’s Delinquent as it contained more than 50% NAs</a:t>
            </a:r>
            <a:endParaRPr sz="2000">
              <a:latin typeface="Roboto Condensed"/>
              <a:ea typeface="Roboto Condensed"/>
              <a:cs typeface="Roboto Condensed"/>
              <a:sym typeface="Roboto Condensed"/>
            </a:endParaRPr>
          </a:p>
          <a:p>
            <a:pPr marL="914400" lvl="1" indent="-355600" algn="l" rtl="0">
              <a:spcBef>
                <a:spcPts val="0"/>
              </a:spcBef>
              <a:spcAft>
                <a:spcPts val="0"/>
              </a:spcAft>
              <a:buSzPts val="2000"/>
              <a:buFont typeface="Roboto Condensed"/>
              <a:buChar char="◆"/>
            </a:pPr>
            <a:r>
              <a:rPr lang="en-US" sz="2000">
                <a:latin typeface="Roboto Condensed"/>
                <a:ea typeface="Roboto Condensed"/>
                <a:cs typeface="Roboto Condensed"/>
                <a:sym typeface="Roboto Condensed"/>
              </a:rPr>
              <a:t>Deleting duplicate records by “Loan. ID”</a:t>
            </a:r>
            <a:endParaRPr sz="2000">
              <a:latin typeface="Roboto Condensed"/>
              <a:ea typeface="Roboto Condensed"/>
              <a:cs typeface="Roboto Condensed"/>
              <a:sym typeface="Roboto Condensed"/>
            </a:endParaRPr>
          </a:p>
          <a:p>
            <a:pPr marL="914400" lvl="0" indent="0" algn="l" rtl="0">
              <a:spcBef>
                <a:spcPts val="1200"/>
              </a:spcBef>
              <a:spcAft>
                <a:spcPts val="0"/>
              </a:spcAft>
              <a:buNone/>
            </a:pPr>
            <a:endParaRPr sz="1900">
              <a:latin typeface="Roboto Condensed"/>
              <a:ea typeface="Roboto Condensed"/>
              <a:cs typeface="Roboto Condensed"/>
              <a:sym typeface="Roboto Condensed"/>
            </a:endParaRPr>
          </a:p>
          <a:p>
            <a:pPr marL="457200" lvl="0" indent="-381000" algn="l" rtl="0">
              <a:spcBef>
                <a:spcPts val="1200"/>
              </a:spcBef>
              <a:spcAft>
                <a:spcPts val="0"/>
              </a:spcAft>
              <a:buSzPts val="2400"/>
              <a:buFont typeface="Roboto Condensed"/>
              <a:buChar char="➔"/>
            </a:pPr>
            <a:r>
              <a:rPr lang="en-US" sz="2400">
                <a:latin typeface="Roboto Condensed"/>
                <a:ea typeface="Roboto Condensed"/>
                <a:cs typeface="Roboto Condensed"/>
                <a:sym typeface="Roboto Condensed"/>
              </a:rPr>
              <a:t>Credit Score:</a:t>
            </a:r>
            <a:endParaRPr sz="2400">
              <a:latin typeface="Roboto Condensed"/>
              <a:ea typeface="Roboto Condensed"/>
              <a:cs typeface="Roboto Condensed"/>
              <a:sym typeface="Roboto Condensed"/>
            </a:endParaRPr>
          </a:p>
          <a:p>
            <a:pPr marL="914400" lvl="1" indent="-355600" algn="l" rtl="0">
              <a:spcBef>
                <a:spcPts val="0"/>
              </a:spcBef>
              <a:spcAft>
                <a:spcPts val="0"/>
              </a:spcAft>
              <a:buSzPts val="2000"/>
              <a:buFont typeface="Roboto Condensed"/>
              <a:buChar char="◆"/>
            </a:pPr>
            <a:r>
              <a:rPr lang="en-US" sz="2000">
                <a:latin typeface="Roboto Condensed"/>
                <a:ea typeface="Roboto Condensed"/>
                <a:cs typeface="Roboto Condensed"/>
                <a:sym typeface="Roboto Condensed"/>
              </a:rPr>
              <a:t>Some credit scores were were between the range 5000-8000 which is not possible so we divided it by a factor of 10 to get it in range</a:t>
            </a:r>
            <a:endParaRPr sz="2000">
              <a:latin typeface="Roboto Condensed"/>
              <a:ea typeface="Roboto Condensed"/>
              <a:cs typeface="Roboto Condensed"/>
              <a:sym typeface="Roboto Condensed"/>
            </a:endParaRPr>
          </a:p>
          <a:p>
            <a:pPr marL="1371600" lvl="0" indent="0" algn="l" rtl="0">
              <a:spcBef>
                <a:spcPts val="1200"/>
              </a:spcBef>
              <a:spcAft>
                <a:spcPts val="0"/>
              </a:spcAft>
              <a:buNone/>
            </a:pPr>
            <a:endParaRPr sz="1800"/>
          </a:p>
          <a:p>
            <a:pPr marL="0" lvl="0" indent="0" algn="l" rtl="0">
              <a:spcBef>
                <a:spcPts val="1200"/>
              </a:spcBef>
              <a:spcAft>
                <a:spcPts val="1200"/>
              </a:spcAft>
              <a:buNone/>
            </a:pPr>
            <a:endParaRPr/>
          </a:p>
        </p:txBody>
      </p:sp>
      <p:sp>
        <p:nvSpPr>
          <p:cNvPr id="206" name="Google Shape;206;g77d2b4b3c9_0_9"/>
          <p:cNvSpPr txBox="1">
            <a:spLocks noGrp="1"/>
          </p:cNvSpPr>
          <p:nvPr>
            <p:ph type="sldNum" idx="12"/>
          </p:nvPr>
        </p:nvSpPr>
        <p:spPr>
          <a:xfrm>
            <a:off x="8546351" y="6460940"/>
            <a:ext cx="4767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6</a:t>
            </a:fld>
            <a:endParaRPr/>
          </a:p>
        </p:txBody>
      </p:sp>
      <p:sp>
        <p:nvSpPr>
          <p:cNvPr id="207" name="Google Shape;207;g77d2b4b3c9_0_9"/>
          <p:cNvSpPr txBox="1">
            <a:spLocks noGrp="1"/>
          </p:cNvSpPr>
          <p:nvPr>
            <p:ph type="title"/>
          </p:nvPr>
        </p:nvSpPr>
        <p:spPr>
          <a:xfrm>
            <a:off x="227013" y="418353"/>
            <a:ext cx="7303200" cy="535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Data Cleaning</a:t>
            </a:r>
            <a:endParaRPr/>
          </a:p>
        </p:txBody>
      </p:sp>
    </p:spTree>
  </p:cSld>
  <p:clrMapOvr>
    <a:masterClrMapping/>
  </p:clrMapOvr>
  <mc:AlternateContent xmlns:mc="http://schemas.openxmlformats.org/markup-compatibility/2006" xmlns:p14="http://schemas.microsoft.com/office/powerpoint/2010/main">
    <mc:Choice Requires="p14">
      <p:transition spd="slow" p14:dur="2000" advTm="66229"/>
    </mc:Choice>
    <mc:Fallback xmlns="">
      <p:transition spd="slow" advTm="6622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77d2b4d189_1_0"/>
          <p:cNvSpPr txBox="1">
            <a:spLocks noGrp="1"/>
          </p:cNvSpPr>
          <p:nvPr>
            <p:ph type="body" idx="1"/>
          </p:nvPr>
        </p:nvSpPr>
        <p:spPr>
          <a:xfrm>
            <a:off x="227013" y="1709351"/>
            <a:ext cx="8691600" cy="4384500"/>
          </a:xfrm>
          <a:prstGeom prst="rect">
            <a:avLst/>
          </a:prstGeom>
        </p:spPr>
        <p:txBody>
          <a:bodyPr spcFirstLastPara="1" wrap="square" lIns="91425" tIns="45700" rIns="91425" bIns="45700" anchor="t" anchorCtr="0">
            <a:noAutofit/>
          </a:bodyPr>
          <a:lstStyle/>
          <a:p>
            <a:pPr marL="457200" lvl="0" indent="-381000" algn="l" rtl="0">
              <a:spcBef>
                <a:spcPts val="0"/>
              </a:spcBef>
              <a:spcAft>
                <a:spcPts val="0"/>
              </a:spcAft>
              <a:buSzPts val="2400"/>
              <a:buFont typeface="Roboto Condensed"/>
              <a:buChar char="➔"/>
            </a:pPr>
            <a:r>
              <a:rPr lang="en-US" sz="2400">
                <a:latin typeface="Roboto Condensed"/>
                <a:ea typeface="Roboto Condensed"/>
                <a:cs typeface="Roboto Condensed"/>
                <a:sym typeface="Roboto Condensed"/>
              </a:rPr>
              <a:t>Numerical Columns:</a:t>
            </a:r>
            <a:endParaRPr sz="2400">
              <a:latin typeface="Roboto Condensed"/>
              <a:ea typeface="Roboto Condensed"/>
              <a:cs typeface="Roboto Condensed"/>
              <a:sym typeface="Roboto Condensed"/>
            </a:endParaRPr>
          </a:p>
          <a:p>
            <a:pPr marL="914400" lvl="1" indent="-355600" algn="l" rtl="0">
              <a:spcBef>
                <a:spcPts val="0"/>
              </a:spcBef>
              <a:spcAft>
                <a:spcPts val="0"/>
              </a:spcAft>
              <a:buSzPts val="2000"/>
              <a:buFont typeface="Roboto Condensed"/>
              <a:buChar char="◆"/>
            </a:pPr>
            <a:r>
              <a:rPr lang="en-US" sz="2000">
                <a:latin typeface="Roboto Condensed"/>
                <a:ea typeface="Roboto Condensed"/>
                <a:cs typeface="Roboto Condensed"/>
                <a:sym typeface="Roboto Condensed"/>
              </a:rPr>
              <a:t>Removed visible extreme values e.g 99999999 in many records in Current Loan Amount column</a:t>
            </a:r>
            <a:endParaRPr sz="2000">
              <a:latin typeface="Roboto Condensed"/>
              <a:ea typeface="Roboto Condensed"/>
              <a:cs typeface="Roboto Condensed"/>
              <a:sym typeface="Roboto Condensed"/>
            </a:endParaRPr>
          </a:p>
          <a:p>
            <a:pPr marL="914400" lvl="1" indent="-355600" algn="l" rtl="0">
              <a:spcBef>
                <a:spcPts val="0"/>
              </a:spcBef>
              <a:spcAft>
                <a:spcPts val="0"/>
              </a:spcAft>
              <a:buSzPts val="2000"/>
              <a:buFont typeface="Roboto Condensed"/>
              <a:buChar char="◆"/>
            </a:pPr>
            <a:r>
              <a:rPr lang="en-US" sz="2000">
                <a:latin typeface="Roboto Condensed"/>
                <a:ea typeface="Roboto Condensed"/>
                <a:cs typeface="Roboto Condensed"/>
                <a:sym typeface="Roboto Condensed"/>
              </a:rPr>
              <a:t>Implemented an outlier range as:</a:t>
            </a:r>
            <a:endParaRPr sz="2000">
              <a:latin typeface="Roboto Condensed"/>
              <a:ea typeface="Roboto Condensed"/>
              <a:cs typeface="Roboto Condensed"/>
              <a:sym typeface="Roboto Condensed"/>
            </a:endParaRPr>
          </a:p>
          <a:p>
            <a:pPr marL="914400" lvl="0" indent="0" algn="l" rtl="0">
              <a:spcBef>
                <a:spcPts val="1200"/>
              </a:spcBef>
              <a:spcAft>
                <a:spcPts val="0"/>
              </a:spcAft>
              <a:buNone/>
            </a:pPr>
            <a:r>
              <a:rPr lang="en-US" sz="2000">
                <a:latin typeface="Roboto Condensed"/>
                <a:ea typeface="Roboto Condensed"/>
                <a:cs typeface="Roboto Condensed"/>
                <a:sym typeface="Roboto Condensed"/>
              </a:rPr>
              <a:t>25% - 1.5*IQR to 75% + 1.5*IQR.</a:t>
            </a:r>
            <a:endParaRPr sz="2000">
              <a:latin typeface="Roboto Condensed"/>
              <a:ea typeface="Roboto Condensed"/>
              <a:cs typeface="Roboto Condensed"/>
              <a:sym typeface="Roboto Condensed"/>
            </a:endParaRPr>
          </a:p>
          <a:p>
            <a:pPr marL="914400" lvl="0" indent="0" algn="l" rtl="0">
              <a:spcBef>
                <a:spcPts val="1200"/>
              </a:spcBef>
              <a:spcAft>
                <a:spcPts val="0"/>
              </a:spcAft>
              <a:buNone/>
            </a:pPr>
            <a:r>
              <a:rPr lang="en-US" sz="2000">
                <a:latin typeface="Roboto Condensed"/>
                <a:ea typeface="Roboto Condensed"/>
                <a:cs typeface="Roboto Condensed"/>
                <a:sym typeface="Roboto Condensed"/>
              </a:rPr>
              <a:t>Values 1.5 times interquartile range below 25 percentile and 1.5 times interquartile range above 75 percentile were considered outliers</a:t>
            </a:r>
            <a:endParaRPr sz="2000">
              <a:latin typeface="Roboto Condensed"/>
              <a:ea typeface="Roboto Condensed"/>
              <a:cs typeface="Roboto Condensed"/>
              <a:sym typeface="Roboto Condensed"/>
            </a:endParaRPr>
          </a:p>
          <a:p>
            <a:pPr marL="914400" lvl="0" indent="0" algn="l" rtl="0">
              <a:spcBef>
                <a:spcPts val="1200"/>
              </a:spcBef>
              <a:spcAft>
                <a:spcPts val="0"/>
              </a:spcAft>
              <a:buNone/>
            </a:pPr>
            <a:endParaRPr sz="1900">
              <a:latin typeface="Roboto Condensed"/>
              <a:ea typeface="Roboto Condensed"/>
              <a:cs typeface="Roboto Condensed"/>
              <a:sym typeface="Roboto Condensed"/>
            </a:endParaRPr>
          </a:p>
          <a:p>
            <a:pPr marL="457200" lvl="0" indent="-381000" algn="l" rtl="0">
              <a:spcBef>
                <a:spcPts val="1200"/>
              </a:spcBef>
              <a:spcAft>
                <a:spcPts val="0"/>
              </a:spcAft>
              <a:buSzPts val="2400"/>
              <a:buFont typeface="Roboto Condensed"/>
              <a:buChar char="➔"/>
            </a:pPr>
            <a:r>
              <a:rPr lang="en-US" sz="2400">
                <a:latin typeface="Roboto Condensed"/>
                <a:ea typeface="Roboto Condensed"/>
                <a:cs typeface="Roboto Condensed"/>
                <a:sym typeface="Roboto Condensed"/>
              </a:rPr>
              <a:t>Categorical Columns:</a:t>
            </a:r>
            <a:endParaRPr sz="2400">
              <a:latin typeface="Roboto Condensed"/>
              <a:ea typeface="Roboto Condensed"/>
              <a:cs typeface="Roboto Condensed"/>
              <a:sym typeface="Roboto Condensed"/>
            </a:endParaRPr>
          </a:p>
          <a:p>
            <a:pPr marL="914400" lvl="1" indent="-355600" algn="l" rtl="0">
              <a:spcBef>
                <a:spcPts val="0"/>
              </a:spcBef>
              <a:spcAft>
                <a:spcPts val="0"/>
              </a:spcAft>
              <a:buSzPts val="2000"/>
              <a:buFont typeface="Roboto Condensed"/>
              <a:buChar char="◆"/>
            </a:pPr>
            <a:r>
              <a:rPr lang="en-US" sz="2000">
                <a:latin typeface="Roboto Condensed"/>
                <a:ea typeface="Roboto Condensed"/>
                <a:cs typeface="Roboto Condensed"/>
                <a:sym typeface="Roboto Condensed"/>
              </a:rPr>
              <a:t>All categorical values were balanced. They were one hot encoded.</a:t>
            </a:r>
            <a:endParaRPr sz="2000">
              <a:latin typeface="Roboto Condensed"/>
              <a:ea typeface="Roboto Condensed"/>
              <a:cs typeface="Roboto Condensed"/>
              <a:sym typeface="Roboto Condensed"/>
            </a:endParaRPr>
          </a:p>
          <a:p>
            <a:pPr marL="1371600" lvl="0" indent="0" algn="l" rtl="0">
              <a:spcBef>
                <a:spcPts val="1200"/>
              </a:spcBef>
              <a:spcAft>
                <a:spcPts val="0"/>
              </a:spcAft>
              <a:buNone/>
            </a:pPr>
            <a:endParaRPr sz="1800"/>
          </a:p>
          <a:p>
            <a:pPr marL="0" lvl="0" indent="0" algn="l" rtl="0">
              <a:spcBef>
                <a:spcPts val="1200"/>
              </a:spcBef>
              <a:spcAft>
                <a:spcPts val="1200"/>
              </a:spcAft>
              <a:buNone/>
            </a:pPr>
            <a:endParaRPr/>
          </a:p>
        </p:txBody>
      </p:sp>
      <p:sp>
        <p:nvSpPr>
          <p:cNvPr id="214" name="Google Shape;214;g77d2b4d189_1_0"/>
          <p:cNvSpPr txBox="1">
            <a:spLocks noGrp="1"/>
          </p:cNvSpPr>
          <p:nvPr>
            <p:ph type="sldNum" idx="12"/>
          </p:nvPr>
        </p:nvSpPr>
        <p:spPr>
          <a:xfrm>
            <a:off x="8546351" y="6460940"/>
            <a:ext cx="4767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7</a:t>
            </a:fld>
            <a:endParaRPr/>
          </a:p>
        </p:txBody>
      </p:sp>
      <p:sp>
        <p:nvSpPr>
          <p:cNvPr id="215" name="Google Shape;215;g77d2b4d189_1_0"/>
          <p:cNvSpPr txBox="1">
            <a:spLocks noGrp="1"/>
          </p:cNvSpPr>
          <p:nvPr>
            <p:ph type="title"/>
          </p:nvPr>
        </p:nvSpPr>
        <p:spPr>
          <a:xfrm>
            <a:off x="227013" y="418353"/>
            <a:ext cx="7303200" cy="535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Outlier Detection</a:t>
            </a:r>
            <a:endParaRPr/>
          </a:p>
        </p:txBody>
      </p:sp>
    </p:spTree>
  </p:cSld>
  <p:clrMapOvr>
    <a:masterClrMapping/>
  </p:clrMapOvr>
  <mc:AlternateContent xmlns:mc="http://schemas.openxmlformats.org/markup-compatibility/2006" xmlns:p14="http://schemas.microsoft.com/office/powerpoint/2010/main">
    <mc:Choice Requires="p14">
      <p:transition spd="slow" p14:dur="2000" advTm="58861"/>
    </mc:Choice>
    <mc:Fallback xmlns="">
      <p:transition spd="slow" advTm="5886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77d2b4d189_1_7"/>
          <p:cNvSpPr txBox="1">
            <a:spLocks noGrp="1"/>
          </p:cNvSpPr>
          <p:nvPr>
            <p:ph type="body" idx="1"/>
          </p:nvPr>
        </p:nvSpPr>
        <p:spPr>
          <a:xfrm>
            <a:off x="227013" y="1709351"/>
            <a:ext cx="8691600" cy="4384500"/>
          </a:xfrm>
          <a:prstGeom prst="rect">
            <a:avLst/>
          </a:prstGeom>
        </p:spPr>
        <p:txBody>
          <a:bodyPr spcFirstLastPara="1" wrap="square" lIns="91425" tIns="45700" rIns="91425" bIns="45700" anchor="t" anchorCtr="0">
            <a:noAutofit/>
          </a:bodyPr>
          <a:lstStyle/>
          <a:p>
            <a:pPr marL="457200" lvl="0" indent="0" algn="l" rtl="0">
              <a:spcBef>
                <a:spcPts val="0"/>
              </a:spcBef>
              <a:spcAft>
                <a:spcPts val="0"/>
              </a:spcAft>
              <a:buNone/>
            </a:pPr>
            <a:endParaRPr sz="2000">
              <a:latin typeface="Roboto Condensed"/>
              <a:ea typeface="Roboto Condensed"/>
              <a:cs typeface="Roboto Condensed"/>
              <a:sym typeface="Roboto Condensed"/>
            </a:endParaRPr>
          </a:p>
          <a:p>
            <a:pPr marL="1371600" lvl="0" indent="0" algn="l" rtl="0">
              <a:spcBef>
                <a:spcPts val="1200"/>
              </a:spcBef>
              <a:spcAft>
                <a:spcPts val="0"/>
              </a:spcAft>
              <a:buNone/>
            </a:pPr>
            <a:endParaRPr sz="1800"/>
          </a:p>
          <a:p>
            <a:pPr marL="0" lvl="0" indent="0" algn="l" rtl="0">
              <a:spcBef>
                <a:spcPts val="1200"/>
              </a:spcBef>
              <a:spcAft>
                <a:spcPts val="1200"/>
              </a:spcAft>
              <a:buNone/>
            </a:pPr>
            <a:endParaRPr/>
          </a:p>
        </p:txBody>
      </p:sp>
      <p:sp>
        <p:nvSpPr>
          <p:cNvPr id="222" name="Google Shape;222;g77d2b4d189_1_7"/>
          <p:cNvSpPr txBox="1">
            <a:spLocks noGrp="1"/>
          </p:cNvSpPr>
          <p:nvPr>
            <p:ph type="sldNum" idx="12"/>
          </p:nvPr>
        </p:nvSpPr>
        <p:spPr>
          <a:xfrm>
            <a:off x="8546351" y="6460940"/>
            <a:ext cx="4767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8</a:t>
            </a:fld>
            <a:endParaRPr/>
          </a:p>
        </p:txBody>
      </p:sp>
      <p:sp>
        <p:nvSpPr>
          <p:cNvPr id="223" name="Google Shape;223;g77d2b4d189_1_7"/>
          <p:cNvSpPr txBox="1">
            <a:spLocks noGrp="1"/>
          </p:cNvSpPr>
          <p:nvPr>
            <p:ph type="title"/>
          </p:nvPr>
        </p:nvSpPr>
        <p:spPr>
          <a:xfrm>
            <a:off x="227013" y="418353"/>
            <a:ext cx="7303200" cy="535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Results of Preprocessing</a:t>
            </a:r>
            <a:endParaRPr/>
          </a:p>
        </p:txBody>
      </p:sp>
      <p:graphicFrame>
        <p:nvGraphicFramePr>
          <p:cNvPr id="224" name="Google Shape;224;g77d2b4d189_1_7"/>
          <p:cNvGraphicFramePr/>
          <p:nvPr/>
        </p:nvGraphicFramePr>
        <p:xfrm>
          <a:off x="323600" y="1055450"/>
          <a:ext cx="8595025" cy="5038400"/>
        </p:xfrm>
        <a:graphic>
          <a:graphicData uri="http://schemas.openxmlformats.org/drawingml/2006/table">
            <a:tbl>
              <a:tblPr>
                <a:noFill/>
                <a:tableStyleId>{BCC1BE7D-3900-43B9-A455-9199CB37209A}</a:tableStyleId>
              </a:tblPr>
              <a:tblGrid>
                <a:gridCol w="4248400">
                  <a:extLst>
                    <a:ext uri="{9D8B030D-6E8A-4147-A177-3AD203B41FA5}">
                      <a16:colId xmlns:a16="http://schemas.microsoft.com/office/drawing/2014/main" val="20000"/>
                    </a:ext>
                  </a:extLst>
                </a:gridCol>
                <a:gridCol w="4346625">
                  <a:extLst>
                    <a:ext uri="{9D8B030D-6E8A-4147-A177-3AD203B41FA5}">
                      <a16:colId xmlns:a16="http://schemas.microsoft.com/office/drawing/2014/main" val="20001"/>
                    </a:ext>
                  </a:extLst>
                </a:gridCol>
              </a:tblGrid>
              <a:tr h="2519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2519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pic>
        <p:nvPicPr>
          <p:cNvPr id="225" name="Google Shape;225;g77d2b4d189_1_7"/>
          <p:cNvPicPr preferRelativeResize="0"/>
          <p:nvPr/>
        </p:nvPicPr>
        <p:blipFill>
          <a:blip r:embed="rId3">
            <a:alphaModFix/>
          </a:blip>
          <a:stretch>
            <a:fillRect/>
          </a:stretch>
        </p:blipFill>
        <p:spPr>
          <a:xfrm>
            <a:off x="323600" y="1055450"/>
            <a:ext cx="4248400" cy="2476450"/>
          </a:xfrm>
          <a:prstGeom prst="rect">
            <a:avLst/>
          </a:prstGeom>
          <a:noFill/>
          <a:ln>
            <a:noFill/>
          </a:ln>
        </p:spPr>
      </p:pic>
      <p:pic>
        <p:nvPicPr>
          <p:cNvPr id="226" name="Google Shape;226;g77d2b4d189_1_7"/>
          <p:cNvPicPr preferRelativeResize="0"/>
          <p:nvPr/>
        </p:nvPicPr>
        <p:blipFill>
          <a:blip r:embed="rId4">
            <a:alphaModFix/>
          </a:blip>
          <a:stretch>
            <a:fillRect/>
          </a:stretch>
        </p:blipFill>
        <p:spPr>
          <a:xfrm>
            <a:off x="4572000" y="1034075"/>
            <a:ext cx="4346626" cy="2519200"/>
          </a:xfrm>
          <a:prstGeom prst="rect">
            <a:avLst/>
          </a:prstGeom>
          <a:noFill/>
          <a:ln>
            <a:noFill/>
          </a:ln>
        </p:spPr>
      </p:pic>
      <p:pic>
        <p:nvPicPr>
          <p:cNvPr id="227" name="Google Shape;227;g77d2b4d189_1_7"/>
          <p:cNvPicPr preferRelativeResize="0"/>
          <p:nvPr/>
        </p:nvPicPr>
        <p:blipFill>
          <a:blip r:embed="rId5">
            <a:alphaModFix/>
          </a:blip>
          <a:stretch>
            <a:fillRect/>
          </a:stretch>
        </p:blipFill>
        <p:spPr>
          <a:xfrm>
            <a:off x="323600" y="3574650"/>
            <a:ext cx="4248400" cy="2519200"/>
          </a:xfrm>
          <a:prstGeom prst="rect">
            <a:avLst/>
          </a:prstGeom>
          <a:noFill/>
          <a:ln>
            <a:noFill/>
          </a:ln>
        </p:spPr>
      </p:pic>
      <p:pic>
        <p:nvPicPr>
          <p:cNvPr id="228" name="Google Shape;228;g77d2b4d189_1_7"/>
          <p:cNvPicPr preferRelativeResize="0"/>
          <p:nvPr/>
        </p:nvPicPr>
        <p:blipFill>
          <a:blip r:embed="rId6">
            <a:alphaModFix/>
          </a:blip>
          <a:stretch>
            <a:fillRect/>
          </a:stretch>
        </p:blipFill>
        <p:spPr>
          <a:xfrm>
            <a:off x="4572000" y="3574650"/>
            <a:ext cx="4346626" cy="28317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22731"/>
    </mc:Choice>
    <mc:Fallback xmlns="">
      <p:transition spd="slow" advTm="2273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77cb632c29_0_31"/>
          <p:cNvSpPr txBox="1">
            <a:spLocks noGrp="1"/>
          </p:cNvSpPr>
          <p:nvPr>
            <p:ph type="sldNum" idx="12"/>
          </p:nvPr>
        </p:nvSpPr>
        <p:spPr>
          <a:xfrm>
            <a:off x="8546351" y="6460940"/>
            <a:ext cx="4767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9</a:t>
            </a:fld>
            <a:endParaRPr/>
          </a:p>
        </p:txBody>
      </p:sp>
      <p:sp>
        <p:nvSpPr>
          <p:cNvPr id="235" name="Google Shape;235;g77cb632c29_0_31"/>
          <p:cNvSpPr txBox="1">
            <a:spLocks noGrp="1"/>
          </p:cNvSpPr>
          <p:nvPr>
            <p:ph type="title"/>
          </p:nvPr>
        </p:nvSpPr>
        <p:spPr>
          <a:xfrm>
            <a:off x="227013" y="418353"/>
            <a:ext cx="7303200" cy="535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Exploratory Data Analysis</a:t>
            </a:r>
            <a:endParaRPr/>
          </a:p>
        </p:txBody>
      </p:sp>
      <p:pic>
        <p:nvPicPr>
          <p:cNvPr id="236" name="Google Shape;236;g77cb632c29_0_31"/>
          <p:cNvPicPr preferRelativeResize="0"/>
          <p:nvPr/>
        </p:nvPicPr>
        <p:blipFill>
          <a:blip r:embed="rId3">
            <a:alphaModFix/>
          </a:blip>
          <a:stretch>
            <a:fillRect/>
          </a:stretch>
        </p:blipFill>
        <p:spPr>
          <a:xfrm>
            <a:off x="227025" y="1524000"/>
            <a:ext cx="4214775" cy="3803600"/>
          </a:xfrm>
          <a:prstGeom prst="rect">
            <a:avLst/>
          </a:prstGeom>
          <a:noFill/>
          <a:ln>
            <a:noFill/>
          </a:ln>
        </p:spPr>
      </p:pic>
      <p:pic>
        <p:nvPicPr>
          <p:cNvPr id="237" name="Google Shape;237;g77cb632c29_0_31"/>
          <p:cNvPicPr preferRelativeResize="0"/>
          <p:nvPr/>
        </p:nvPicPr>
        <p:blipFill>
          <a:blip r:embed="rId4">
            <a:alphaModFix/>
          </a:blip>
          <a:stretch>
            <a:fillRect/>
          </a:stretch>
        </p:blipFill>
        <p:spPr>
          <a:xfrm>
            <a:off x="4572000" y="1524000"/>
            <a:ext cx="4572000" cy="38036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27864"/>
    </mc:Choice>
    <mc:Fallback xmlns="">
      <p:transition spd="slow" advTm="27864"/>
    </mc:Fallback>
  </mc:AlternateContent>
</p:sld>
</file>

<file path=ppt/theme/theme1.xml><?xml version="1.0" encoding="utf-8"?>
<a:theme xmlns:a="http://schemas.openxmlformats.org/drawingml/2006/main" name="Cover Slides">
  <a:themeElements>
    <a:clrScheme name="Custom 4">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DF7023"/>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 - No Photo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osing Slid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984</Words>
  <Application>Microsoft Office PowerPoint</Application>
  <PresentationFormat>On-screen Show (4:3)</PresentationFormat>
  <Paragraphs>152</Paragraphs>
  <Slides>22</Slides>
  <Notes>22</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22</vt:i4>
      </vt:variant>
    </vt:vector>
  </HeadingPairs>
  <TitlesOfParts>
    <vt:vector size="30" baseType="lpstr">
      <vt:lpstr>Century Gothic</vt:lpstr>
      <vt:lpstr>Arial</vt:lpstr>
      <vt:lpstr>Calibri</vt:lpstr>
      <vt:lpstr>Roboto Mono</vt:lpstr>
      <vt:lpstr>Roboto Condensed</vt:lpstr>
      <vt:lpstr>Cover Slides</vt:lpstr>
      <vt:lpstr>Content - No Photos</vt:lpstr>
      <vt:lpstr>Closing Slide</vt:lpstr>
      <vt:lpstr>PowerPoint Presentation</vt:lpstr>
      <vt:lpstr>PowerPoint Presentation</vt:lpstr>
      <vt:lpstr>Introduction</vt:lpstr>
      <vt:lpstr>Research Questions</vt:lpstr>
      <vt:lpstr>Data Source</vt:lpstr>
      <vt:lpstr>Data Cleaning</vt:lpstr>
      <vt:lpstr>Outlier Detection</vt:lpstr>
      <vt:lpstr>Results of Preprocessing</vt:lpstr>
      <vt:lpstr>Exploratory Data Analysis</vt:lpstr>
      <vt:lpstr>Cont..</vt:lpstr>
      <vt:lpstr>Cont..</vt:lpstr>
      <vt:lpstr>Cont..</vt:lpstr>
      <vt:lpstr>Cont..</vt:lpstr>
      <vt:lpstr>Algorithms Used</vt:lpstr>
      <vt:lpstr>Naive Bayes Classification</vt:lpstr>
      <vt:lpstr>k-Nearest Neighbour</vt:lpstr>
      <vt:lpstr>Logistic Regression</vt:lpstr>
      <vt:lpstr>Random Forest</vt:lpstr>
      <vt:lpstr>Random Forest</vt:lpstr>
      <vt:lpstr>Gradient Boosting Machine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Bubeck</dc:creator>
  <cp:lastModifiedBy>Viveksinh Solanki</cp:lastModifiedBy>
  <cp:revision>5</cp:revision>
  <dcterms:created xsi:type="dcterms:W3CDTF">2013-11-01T14:42:31Z</dcterms:created>
  <dcterms:modified xsi:type="dcterms:W3CDTF">2020-05-21T17:43:13Z</dcterms:modified>
</cp:coreProperties>
</file>