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2.xml" ContentType="application/xml"/>
  <Override PartName="/customXml/itemProps1.xml" ContentType="application/vnd.openxmlformats-officedocument.customXmlProperties+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3.xml" ContentType="application/xml"/>
  <Override PartName="/customXml/itemProps2.xml" ContentType="application/vnd.openxmlformats-officedocument.customXmlProperties+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43"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4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4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5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5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6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6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7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82"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84"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8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9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9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9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103"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10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0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111"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1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1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121"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12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12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2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13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13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13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4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14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4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14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4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4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48"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15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5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5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53"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5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55"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160"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162"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16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16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7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7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17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7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7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17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7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79"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181"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latin typeface="Arial"/>
            </a:endParaRPr>
          </a:p>
        </p:txBody>
      </p:sp>
      <p:sp>
        <p:nvSpPr>
          <p:cNvPr id="182"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18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
        <p:nvSpPr>
          <p:cNvPr id="18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189"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latin typeface="Arial"/>
            </a:endParaRPr>
          </a:p>
        </p:txBody>
      </p:sp>
      <p:sp>
        <p:nvSpPr>
          <p:cNvPr id="19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latin typeface="Arial"/>
            </a:endParaRPr>
          </a:p>
        </p:txBody>
      </p:sp>
      <p:sp>
        <p:nvSpPr>
          <p:cNvPr id="19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latin typeface="Arial"/>
            </a:endParaRPr>
          </a:p>
        </p:txBody>
      </p:sp>
      <p:sp>
        <p:nvSpPr>
          <p:cNvPr id="192"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latin typeface="Arial"/>
            </a:endParaRPr>
          </a:p>
        </p:txBody>
      </p:sp>
      <p:sp>
        <p:nvSpPr>
          <p:cNvPr id="19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latin typeface="Arial"/>
            </a:endParaRPr>
          </a:p>
        </p:txBody>
      </p:sp>
      <p:sp>
        <p:nvSpPr>
          <p:cNvPr id="19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US" sz="4400" spc="-1" strike="noStrike">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CustomShape 1"/>
          <p:cNvSpPr/>
          <p:nvPr/>
        </p:nvSpPr>
        <p:spPr>
          <a:xfrm>
            <a:off x="-9000" y="5213880"/>
            <a:ext cx="8389080" cy="516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a6a6a6"/>
                </a:solidFill>
                <a:latin typeface="Calibri"/>
                <a:ea typeface="DejaVu Sans"/>
              </a:rPr>
              <a:t>This presentation uses a free template provided by FPPT.com</a:t>
            </a:r>
            <a:endParaRPr b="0" lang="en-US" sz="1400" spc="-1" strike="noStrike">
              <a:latin typeface="Arial"/>
            </a:endParaRPr>
          </a:p>
          <a:p>
            <a:pPr>
              <a:lnSpc>
                <a:spcPct val="100000"/>
              </a:lnSpc>
            </a:pPr>
            <a:r>
              <a:rPr b="0" lang="en-US" sz="1400" spc="-1" strike="noStrike">
                <a:solidFill>
                  <a:srgbClr val="a6a6a6"/>
                </a:solidFill>
                <a:latin typeface="Calibri"/>
                <a:ea typeface="DejaVu Sans"/>
              </a:rPr>
              <a:t>www.free-power-point-templates.com</a:t>
            </a:r>
            <a:endParaRPr b="0" lang="en-US" sz="1400" spc="-1" strike="noStrike">
              <a:latin typeface="Arial"/>
            </a:endParaRPr>
          </a:p>
        </p:txBody>
      </p:sp>
      <p:sp>
        <p:nvSpPr>
          <p:cNvPr id="1" name="PlaceHolder 2"/>
          <p:cNvSpPr>
            <a:spLocks noGrp="1"/>
          </p:cNvSpPr>
          <p:nvPr>
            <p:ph type="title"/>
          </p:nvPr>
        </p:nvSpPr>
        <p:spPr>
          <a:xfrm>
            <a:off x="722160" y="3386160"/>
            <a:ext cx="7771680" cy="8589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9" name="CustomShape 1"/>
          <p:cNvSpPr/>
          <p:nvPr/>
        </p:nvSpPr>
        <p:spPr>
          <a:xfrm>
            <a:off x="-9000" y="5213880"/>
            <a:ext cx="8389080" cy="516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a6a6a6"/>
                </a:solidFill>
                <a:latin typeface="Calibri"/>
                <a:ea typeface="DejaVu Sans"/>
              </a:rPr>
              <a:t>This presentation uses a free template provided by FPPT.com</a:t>
            </a:r>
            <a:endParaRPr b="0" lang="en-US" sz="1400" spc="-1" strike="noStrike">
              <a:latin typeface="Arial"/>
            </a:endParaRPr>
          </a:p>
          <a:p>
            <a:pPr>
              <a:lnSpc>
                <a:spcPct val="100000"/>
              </a:lnSpc>
            </a:pPr>
            <a:r>
              <a:rPr b="0" lang="en-US" sz="1400" spc="-1" strike="noStrike">
                <a:solidFill>
                  <a:srgbClr val="a6a6a6"/>
                </a:solidFill>
                <a:latin typeface="Calibri"/>
                <a:ea typeface="DejaVu Sans"/>
              </a:rPr>
              <a:t>www.free-power-point-templates.com</a:t>
            </a:r>
            <a:endParaRPr b="0" lang="en-US" sz="1400" spc="-1" strike="noStrike">
              <a:latin typeface="Arial"/>
            </a:endParaRPr>
          </a:p>
        </p:txBody>
      </p:sp>
      <p:sp>
        <p:nvSpPr>
          <p:cNvPr id="40"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1"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8" name="CustomShape 1"/>
          <p:cNvSpPr/>
          <p:nvPr/>
        </p:nvSpPr>
        <p:spPr>
          <a:xfrm>
            <a:off x="-9000" y="5213880"/>
            <a:ext cx="8389080" cy="516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a6a6a6"/>
                </a:solidFill>
                <a:latin typeface="Calibri"/>
                <a:ea typeface="DejaVu Sans"/>
              </a:rPr>
              <a:t>This presentation uses a free template provided by FPPT.com</a:t>
            </a:r>
            <a:endParaRPr b="0" lang="en-US" sz="1400" spc="-1" strike="noStrike">
              <a:latin typeface="Arial"/>
            </a:endParaRPr>
          </a:p>
          <a:p>
            <a:pPr>
              <a:lnSpc>
                <a:spcPct val="100000"/>
              </a:lnSpc>
            </a:pPr>
            <a:r>
              <a:rPr b="0" lang="en-US" sz="1400" spc="-1" strike="noStrike">
                <a:solidFill>
                  <a:srgbClr val="a6a6a6"/>
                </a:solidFill>
                <a:latin typeface="Calibri"/>
                <a:ea typeface="DejaVu Sans"/>
              </a:rPr>
              <a:t>www.free-power-point-templates.com</a:t>
            </a:r>
            <a:endParaRPr b="0" lang="en-US" sz="1400" spc="-1" strike="noStrike">
              <a:latin typeface="Arial"/>
            </a:endParaRPr>
          </a:p>
        </p:txBody>
      </p:sp>
      <p:sp>
        <p:nvSpPr>
          <p:cNvPr id="79"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0"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17" name="CustomShape 1"/>
          <p:cNvSpPr/>
          <p:nvPr/>
        </p:nvSpPr>
        <p:spPr>
          <a:xfrm>
            <a:off x="-9000" y="5213880"/>
            <a:ext cx="8389080" cy="516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a6a6a6"/>
                </a:solidFill>
                <a:latin typeface="Calibri"/>
                <a:ea typeface="DejaVu Sans"/>
              </a:rPr>
              <a:t>This presentation uses a free template provided by FPPT.com</a:t>
            </a:r>
            <a:endParaRPr b="0" lang="en-US" sz="1400" spc="-1" strike="noStrike">
              <a:latin typeface="Arial"/>
            </a:endParaRPr>
          </a:p>
          <a:p>
            <a:pPr>
              <a:lnSpc>
                <a:spcPct val="100000"/>
              </a:lnSpc>
            </a:pPr>
            <a:r>
              <a:rPr b="0" lang="en-US" sz="1400" spc="-1" strike="noStrike">
                <a:solidFill>
                  <a:srgbClr val="a6a6a6"/>
                </a:solidFill>
                <a:latin typeface="Calibri"/>
                <a:ea typeface="DejaVu Sans"/>
              </a:rPr>
              <a:t>www.free-power-point-templates.com</a:t>
            </a:r>
            <a:endParaRPr b="0" lang="en-US" sz="1400" spc="-1" strike="noStrike">
              <a:latin typeface="Arial"/>
            </a:endParaRPr>
          </a:p>
        </p:txBody>
      </p:sp>
      <p:sp>
        <p:nvSpPr>
          <p:cNvPr id="118"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19"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56" name="CustomShape 1"/>
          <p:cNvSpPr/>
          <p:nvPr/>
        </p:nvSpPr>
        <p:spPr>
          <a:xfrm>
            <a:off x="-9000" y="5213880"/>
            <a:ext cx="8389080" cy="516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a6a6a6"/>
                </a:solidFill>
                <a:latin typeface="Calibri"/>
                <a:ea typeface="DejaVu Sans"/>
              </a:rPr>
              <a:t>This presentation uses a free template provided by FPPT.com</a:t>
            </a:r>
            <a:endParaRPr b="0" lang="en-US" sz="1400" spc="-1" strike="noStrike">
              <a:latin typeface="Arial"/>
            </a:endParaRPr>
          </a:p>
          <a:p>
            <a:pPr>
              <a:lnSpc>
                <a:spcPct val="100000"/>
              </a:lnSpc>
            </a:pPr>
            <a:r>
              <a:rPr b="0" lang="en-US" sz="1400" spc="-1" strike="noStrike">
                <a:solidFill>
                  <a:srgbClr val="a6a6a6"/>
                </a:solidFill>
                <a:latin typeface="Calibri"/>
                <a:ea typeface="DejaVu Sans"/>
              </a:rPr>
              <a:t>www.free-power-point-templates.com</a:t>
            </a:r>
            <a:endParaRPr b="0" lang="en-US" sz="1400" spc="-1" strike="noStrike">
              <a:latin typeface="Arial"/>
            </a:endParaRPr>
          </a:p>
        </p:txBody>
      </p:sp>
      <p:sp>
        <p:nvSpPr>
          <p:cNvPr id="157"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58"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885240" y="324000"/>
            <a:ext cx="8066520" cy="1754280"/>
          </a:xfrm>
          <a:prstGeom prst="rect">
            <a:avLst/>
          </a:prstGeom>
          <a:solidFill>
            <a:srgbClr val="4f81bd">
              <a:alpha val="40000"/>
            </a:srgbClr>
          </a:solidFill>
          <a:ln>
            <a:noFill/>
          </a:ln>
          <a:effectLst>
            <a:outerShdw dir="2700000" dist="37674">
              <a:srgbClr val="000000">
                <a:alpha val="40000"/>
              </a:srgbClr>
            </a:outerShdw>
          </a:effectLst>
        </p:spPr>
        <p:style>
          <a:lnRef idx="0"/>
          <a:fillRef idx="0"/>
          <a:effectRef idx="0"/>
          <a:fontRef idx="minor"/>
        </p:style>
        <p:txBody>
          <a:bodyPr lIns="90000" rIns="90000" tIns="45000" bIns="45000" anchor="ctr">
            <a:normAutofit/>
          </a:bodyPr>
          <a:p>
            <a:pPr algn="r">
              <a:lnSpc>
                <a:spcPct val="100000"/>
              </a:lnSpc>
            </a:pPr>
            <a:r>
              <a:rPr b="0" lang="en-US" sz="3600" spc="-1" strike="noStrike">
                <a:solidFill>
                  <a:srgbClr val="002060"/>
                </a:solidFill>
                <a:latin typeface="Calibri"/>
              </a:rPr>
              <a:t> </a:t>
            </a:r>
            <a:r>
              <a:rPr b="0" lang="en-US" sz="3600" spc="-1" strike="noStrike">
                <a:solidFill>
                  <a:srgbClr val="002060"/>
                </a:solidFill>
                <a:latin typeface="Calibri"/>
              </a:rPr>
              <a:t>CS 470 Project Two</a:t>
            </a:r>
            <a:br/>
            <a:r>
              <a:rPr b="0" lang="en-US" sz="3600" spc="-1" strike="noStrike">
                <a:solidFill>
                  <a:srgbClr val="002060"/>
                </a:solidFill>
                <a:latin typeface="Calibri"/>
              </a:rPr>
              <a:t>Conference Presentation:</a:t>
            </a:r>
            <a:br/>
            <a:r>
              <a:rPr b="0" lang="en-US" sz="3600" spc="-1" strike="noStrike">
                <a:solidFill>
                  <a:srgbClr val="002060"/>
                </a:solidFill>
                <a:latin typeface="Calibri"/>
              </a:rPr>
              <a:t>Cloud Development</a:t>
            </a:r>
            <a:endParaRPr b="0" lang="en-US" sz="3600" spc="-1" strike="noStrike">
              <a:latin typeface="Arial"/>
            </a:endParaRPr>
          </a:p>
        </p:txBody>
      </p:sp>
      <p:sp>
        <p:nvSpPr>
          <p:cNvPr id="196" name="CustomShape 2"/>
          <p:cNvSpPr/>
          <p:nvPr/>
        </p:nvSpPr>
        <p:spPr>
          <a:xfrm>
            <a:off x="516240" y="3447360"/>
            <a:ext cx="8096040" cy="72936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561"/>
              </a:spcBef>
            </a:pPr>
            <a:r>
              <a:rPr b="0" lang="en-US" sz="2800" spc="-1" strike="noStrike">
                <a:solidFill>
                  <a:srgbClr val="ffffff"/>
                </a:solidFill>
                <a:latin typeface="Calibri"/>
              </a:rPr>
              <a:t>Ron Bal</a:t>
            </a:r>
            <a:endParaRPr b="0" lang="en-US" sz="2800" spc="-1" strike="noStrike">
              <a:latin typeface="Arial"/>
            </a:endParaRPr>
          </a:p>
        </p:txBody>
      </p:sp>
      <p:sp>
        <p:nvSpPr>
          <p:cNvPr id="197" name="CustomShape 3"/>
          <p:cNvSpPr/>
          <p:nvPr/>
        </p:nvSpPr>
        <p:spPr>
          <a:xfrm>
            <a:off x="516240" y="3956040"/>
            <a:ext cx="8096040" cy="729360"/>
          </a:xfrm>
          <a:prstGeom prst="rect">
            <a:avLst/>
          </a:prstGeom>
          <a:noFill/>
          <a:ln>
            <a:noFill/>
          </a:ln>
        </p:spPr>
        <p:style>
          <a:lnRef idx="0"/>
          <a:fillRef idx="0"/>
          <a:effectRef idx="0"/>
          <a:fontRef idx="minor"/>
        </p:style>
        <p:txBody>
          <a:bodyPr lIns="90000" rIns="90000" tIns="45000" bIns="45000">
            <a:normAutofit/>
          </a:bodyPr>
          <a:p>
            <a:pPr algn="r">
              <a:lnSpc>
                <a:spcPct val="100000"/>
              </a:lnSpc>
              <a:spcBef>
                <a:spcPts val="561"/>
              </a:spcBef>
            </a:pPr>
            <a:r>
              <a:rPr b="0" lang="en-US" sz="2800" spc="-1" strike="noStrike">
                <a:solidFill>
                  <a:srgbClr val="ffffff"/>
                </a:solidFill>
                <a:latin typeface="Calibri"/>
                <a:ea typeface="DejaVu Sans"/>
              </a:rPr>
              <a:t>February 2024</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1234440" y="86400"/>
            <a:ext cx="7771680" cy="1020960"/>
          </a:xfrm>
          <a:prstGeom prst="rect">
            <a:avLst/>
          </a:prstGeom>
          <a:noFill/>
          <a:ln>
            <a:noFill/>
          </a:ln>
        </p:spPr>
        <p:style>
          <a:lnRef idx="0"/>
          <a:fillRef idx="0"/>
          <a:effectRef idx="0"/>
          <a:fontRef idx="minor"/>
        </p:style>
        <p:txBody>
          <a:bodyPr lIns="90000" rIns="90000" tIns="45000" bIns="45000">
            <a:normAutofit/>
          </a:bodyPr>
          <a:p>
            <a:pPr algn="r">
              <a:lnSpc>
                <a:spcPct val="100000"/>
              </a:lnSpc>
            </a:pPr>
            <a:r>
              <a:rPr b="1" lang="en-US" sz="3200" spc="-1" strike="noStrike" cap="all">
                <a:solidFill>
                  <a:srgbClr val="000000"/>
                </a:solidFill>
                <a:latin typeface="Calibri"/>
              </a:rPr>
              <a:t>Conclusion</a:t>
            </a:r>
            <a:endParaRPr b="0" lang="en-US" sz="3200" spc="-1" strike="noStrike">
              <a:latin typeface="Arial"/>
            </a:endParaRPr>
          </a:p>
        </p:txBody>
      </p:sp>
      <p:sp>
        <p:nvSpPr>
          <p:cNvPr id="226" name="CustomShape 2"/>
          <p:cNvSpPr/>
          <p:nvPr/>
        </p:nvSpPr>
        <p:spPr>
          <a:xfrm>
            <a:off x="264960" y="3842640"/>
            <a:ext cx="7771680" cy="1124280"/>
          </a:xfrm>
          <a:prstGeom prst="rect">
            <a:avLst/>
          </a:prstGeom>
          <a:noFill/>
          <a:ln>
            <a:noFill/>
          </a:ln>
        </p:spPr>
        <p:style>
          <a:lnRef idx="0"/>
          <a:fillRef idx="0"/>
          <a:effectRef idx="0"/>
          <a:fontRef idx="minor"/>
        </p:style>
        <p:txBody>
          <a:bodyPr lIns="90000" rIns="90000" tIns="45000" bIns="45000" anchor="b">
            <a:noAutofit/>
          </a:bodyPr>
          <a:p>
            <a:pPr>
              <a:lnSpc>
                <a:spcPct val="100000"/>
              </a:lnSpc>
              <a:spcBef>
                <a:spcPts val="400"/>
              </a:spcBef>
            </a:pPr>
            <a:r>
              <a:rPr b="0" lang="en-US" sz="2000" spc="-1" strike="noStrike">
                <a:solidFill>
                  <a:srgbClr val="8b8b8b"/>
                </a:solidFill>
                <a:latin typeface="Calibri"/>
              </a:rPr>
              <a:t>Thank you for your time. </a:t>
            </a:r>
            <a:endParaRPr b="0" lang="en-US" sz="2000" spc="-1" strike="noStrike">
              <a:latin typeface="Arial"/>
            </a:endParaRPr>
          </a:p>
        </p:txBody>
      </p:sp>
      <p:sp>
        <p:nvSpPr>
          <p:cNvPr id="227" name="CustomShape 3"/>
          <p:cNvSpPr/>
          <p:nvPr/>
        </p:nvSpPr>
        <p:spPr>
          <a:xfrm>
            <a:off x="463680" y="1415880"/>
            <a:ext cx="8245440" cy="3362040"/>
          </a:xfrm>
          <a:prstGeom prst="rect">
            <a:avLst/>
          </a:prstGeom>
          <a:noFill/>
          <a:ln>
            <a:noFill/>
          </a:ln>
        </p:spPr>
        <p:style>
          <a:lnRef idx="0"/>
          <a:fillRef idx="0"/>
          <a:effectRef idx="0"/>
          <a:fontRef idx="minor"/>
        </p:style>
      </p:sp>
      <p:sp>
        <p:nvSpPr>
          <p:cNvPr id="228" name="CustomShape 4"/>
          <p:cNvSpPr/>
          <p:nvPr/>
        </p:nvSpPr>
        <p:spPr>
          <a:xfrm>
            <a:off x="353160" y="1301040"/>
            <a:ext cx="7952040" cy="2832840"/>
          </a:xfrm>
          <a:prstGeom prst="rect">
            <a:avLst/>
          </a:prstGeom>
          <a:noFill/>
          <a:ln>
            <a:noFill/>
          </a:ln>
        </p:spPr>
        <p:style>
          <a:lnRef idx="0"/>
          <a:fillRef idx="0"/>
          <a:effectRef idx="0"/>
          <a:fontRef idx="minor"/>
        </p:style>
        <p:txBody>
          <a:bodyPr lIns="90000" rIns="90000" tIns="45000" bIns="45000">
            <a:spAutoFit/>
          </a:bodyPr>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Scalability, one of the advantages of cloud development is having the ability to quickly scale resources based on the demand. Developers are able to accommodate usage patterns and traffic changes without being limited by an in-house operation. </a:t>
            </a:r>
            <a:endParaRPr b="0" lang="en-US"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Security, it’s important to implement a multi-layered security approach, to protect against things such as data breaches or unauthorized access. This can be done through encryption, role based access control, and or a monitoring tool. </a:t>
            </a:r>
            <a:endParaRPr b="0" lang="en-US" sz="1800" spc="-1" strike="noStrike">
              <a:latin typeface="Arial"/>
            </a:endParaRPr>
          </a:p>
          <a:p>
            <a:pPr marL="285840" indent="-285120">
              <a:lnSpc>
                <a:spcPct val="100000"/>
              </a:lnSpc>
              <a:buClr>
                <a:srgbClr val="000000"/>
              </a:buClr>
              <a:buFont typeface="Arial"/>
              <a:buChar char="•"/>
            </a:pPr>
            <a:r>
              <a:rPr b="0" lang="en-US" sz="1800" spc="-1" strike="noStrike">
                <a:solidFill>
                  <a:srgbClr val="000000"/>
                </a:solidFill>
                <a:latin typeface="Calibri"/>
                <a:ea typeface="DejaVu Sans"/>
              </a:rPr>
              <a:t>Pay-Per-Use Model, is a model where only the resources necessary to run the application are charged for, creating a cost-effective solution to an application that may not need a ton of resources, but forced to pay for them.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450000" y="224280"/>
            <a:ext cx="8258400" cy="762840"/>
          </a:xfrm>
          <a:prstGeom prst="rect">
            <a:avLst/>
          </a:prstGeom>
          <a:noFill/>
          <a:ln>
            <a:noFill/>
          </a:ln>
        </p:spPr>
        <p:style>
          <a:lnRef idx="0"/>
          <a:fillRef idx="0"/>
          <a:effectRef idx="0"/>
          <a:fontRef idx="minor"/>
        </p:style>
        <p:txBody>
          <a:bodyPr lIns="90000" rIns="90000" tIns="45000" bIns="45000" anchor="ctr">
            <a:normAutofit/>
          </a:bodyPr>
          <a:p>
            <a:pPr algn="r">
              <a:lnSpc>
                <a:spcPct val="100000"/>
              </a:lnSpc>
            </a:pPr>
            <a:r>
              <a:rPr b="0" lang="en-US" sz="3600" spc="-1" strike="noStrike">
                <a:solidFill>
                  <a:srgbClr val="002060"/>
                </a:solidFill>
                <a:latin typeface="Calibri"/>
              </a:rPr>
              <a:t>Overview</a:t>
            </a:r>
            <a:endParaRPr b="0" lang="en-US" sz="3600" spc="-1" strike="noStrike">
              <a:latin typeface="Arial"/>
            </a:endParaRPr>
          </a:p>
        </p:txBody>
      </p:sp>
      <p:sp>
        <p:nvSpPr>
          <p:cNvPr id="199" name="CustomShape 2"/>
          <p:cNvSpPr/>
          <p:nvPr/>
        </p:nvSpPr>
        <p:spPr>
          <a:xfrm>
            <a:off x="463680" y="1415880"/>
            <a:ext cx="8245440" cy="336204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561"/>
              </a:spcBef>
              <a:buClr>
                <a:srgbClr val="002060"/>
              </a:buClr>
              <a:buFont typeface="Arial"/>
              <a:buChar char="•"/>
            </a:pPr>
            <a:r>
              <a:rPr b="0" lang="en-US" sz="2800" spc="-1" strike="noStrike">
                <a:solidFill>
                  <a:srgbClr val="002060"/>
                </a:solidFill>
                <a:latin typeface="Calibri"/>
              </a:rPr>
              <a:t>Introduce yourself. </a:t>
            </a:r>
            <a:endParaRPr b="0" lang="en-US" sz="2800" spc="-1" strike="noStrike">
              <a:latin typeface="Arial"/>
            </a:endParaRPr>
          </a:p>
          <a:p>
            <a:pPr marL="343080" indent="-342360">
              <a:lnSpc>
                <a:spcPct val="100000"/>
              </a:lnSpc>
              <a:spcBef>
                <a:spcPts val="561"/>
              </a:spcBef>
              <a:buClr>
                <a:srgbClr val="002060"/>
              </a:buClr>
              <a:buFont typeface="Arial"/>
              <a:buChar char="•"/>
            </a:pPr>
            <a:r>
              <a:rPr b="0" lang="en-US" sz="2800" spc="-1" strike="noStrike">
                <a:solidFill>
                  <a:srgbClr val="002060"/>
                </a:solidFill>
                <a:latin typeface="Calibri"/>
              </a:rPr>
              <a:t>We will be discussing the migration of a full stack application to a cloud based solution.  </a:t>
            </a:r>
            <a:endParaRPr b="0" lang="en-US" sz="2800" spc="-1" strike="noStrike">
              <a:latin typeface="Arial"/>
            </a:endParaRPr>
          </a:p>
          <a:p>
            <a:pPr>
              <a:lnSpc>
                <a:spcPct val="100000"/>
              </a:lnSpc>
              <a:spcBef>
                <a:spcPts val="561"/>
              </a:spcBef>
            </a:pPr>
            <a:endParaRPr b="0" lang="en-US" sz="2800" spc="-1" strike="noStrike">
              <a:latin typeface="Arial"/>
            </a:endParaRPr>
          </a:p>
          <a:p>
            <a:pPr>
              <a:lnSpc>
                <a:spcPct val="100000"/>
              </a:lnSpc>
              <a:spcBef>
                <a:spcPts val="561"/>
              </a:spcBef>
            </a:pPr>
            <a:endParaRPr b="0" lang="en-US" sz="2800" spc="-1" strike="noStrike">
              <a:latin typeface="Arial"/>
            </a:endParaRPr>
          </a:p>
          <a:p>
            <a:pPr>
              <a:lnSpc>
                <a:spcPct val="100000"/>
              </a:lnSpc>
              <a:spcBef>
                <a:spcPts val="561"/>
              </a:spcBef>
            </a:pPr>
            <a:endParaRPr b="0" lang="en-US" sz="2800" spc="-1" strike="noStrike">
              <a:latin typeface="Arial"/>
            </a:endParaRPr>
          </a:p>
        </p:txBody>
      </p:sp>
      <p:sp>
        <p:nvSpPr>
          <p:cNvPr id="200" name="CustomShape 3"/>
          <p:cNvSpPr/>
          <p:nvPr/>
        </p:nvSpPr>
        <p:spPr>
          <a:xfrm>
            <a:off x="463680" y="3827520"/>
            <a:ext cx="7725960" cy="912960"/>
          </a:xfrm>
          <a:prstGeom prst="rect">
            <a:avLst/>
          </a:prstGeom>
          <a:solidFill>
            <a:schemeClr val="accent1">
              <a:alpha val="39000"/>
            </a:schemeClr>
          </a:solidFill>
          <a:ln>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Calibri"/>
                <a:ea typeface="DejaVu Sans"/>
              </a:rPr>
              <a:t>Attention: </a:t>
            </a:r>
            <a:r>
              <a:rPr b="0" lang="en-US" sz="1800" spc="-1" strike="noStrike">
                <a:solidFill>
                  <a:srgbClr val="000000"/>
                </a:solidFill>
                <a:latin typeface="Calibri"/>
                <a:ea typeface="DejaVu Sans"/>
              </a:rPr>
              <a:t>Modify this template to accommodate your content and to reflect your style of communication. You may write a script as notes below each slide and then save the notes as your transcript. Delete this box before submitting.</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1716840" y="406440"/>
            <a:ext cx="6937200" cy="724680"/>
          </a:xfrm>
          <a:prstGeom prst="rect">
            <a:avLst/>
          </a:prstGeom>
          <a:noFill/>
          <a:ln>
            <a:noFill/>
          </a:ln>
        </p:spPr>
        <p:style>
          <a:lnRef idx="0"/>
          <a:fillRef idx="0"/>
          <a:effectRef idx="0"/>
          <a:fontRef idx="minor"/>
        </p:style>
        <p:txBody>
          <a:bodyPr lIns="90000" rIns="90000" tIns="45000" bIns="45000" anchor="ctr">
            <a:normAutofit/>
          </a:bodyPr>
          <a:p>
            <a:pPr algn="r">
              <a:lnSpc>
                <a:spcPct val="100000"/>
              </a:lnSpc>
            </a:pPr>
            <a:r>
              <a:rPr b="0" lang="en-US" sz="3600" spc="-1" strike="noStrike">
                <a:solidFill>
                  <a:srgbClr val="002060"/>
                </a:solidFill>
                <a:latin typeface="Calibri"/>
              </a:rPr>
              <a:t>Containerization</a:t>
            </a:r>
            <a:endParaRPr b="0" lang="en-US" sz="3600" spc="-1" strike="noStrike">
              <a:latin typeface="Arial"/>
            </a:endParaRPr>
          </a:p>
        </p:txBody>
      </p:sp>
      <p:sp>
        <p:nvSpPr>
          <p:cNvPr id="202" name="CustomShape 2"/>
          <p:cNvSpPr/>
          <p:nvPr/>
        </p:nvSpPr>
        <p:spPr>
          <a:xfrm>
            <a:off x="1998720" y="1131840"/>
            <a:ext cx="6960600" cy="354492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561"/>
              </a:spcBef>
              <a:buClr>
                <a:srgbClr val="002060"/>
              </a:buClr>
              <a:buFont typeface="Arial"/>
              <a:buChar char="•"/>
            </a:pPr>
            <a:r>
              <a:rPr b="0" lang="en-US" sz="2800" spc="-1" strike="noStrike">
                <a:solidFill>
                  <a:srgbClr val="002060"/>
                </a:solidFill>
                <a:latin typeface="Calibri"/>
              </a:rPr>
              <a:t>The model we used for this application was containerization, which is the practice of packaging smaller components and processes into their own containers, then deploying them via the cloud. </a:t>
            </a:r>
            <a:endParaRPr b="0" lang="en-US" sz="2800" spc="-1" strike="noStrike">
              <a:latin typeface="Arial"/>
            </a:endParaRPr>
          </a:p>
          <a:p>
            <a:pPr marL="343080" indent="-342360">
              <a:lnSpc>
                <a:spcPct val="100000"/>
              </a:lnSpc>
              <a:spcBef>
                <a:spcPts val="561"/>
              </a:spcBef>
              <a:buClr>
                <a:srgbClr val="002060"/>
              </a:buClr>
              <a:buFont typeface="Arial"/>
              <a:buChar char="•"/>
            </a:pPr>
            <a:r>
              <a:rPr b="0" lang="en-US" sz="2800" spc="-1" strike="noStrike">
                <a:solidFill>
                  <a:srgbClr val="002060"/>
                </a:solidFill>
                <a:latin typeface="Calibri"/>
              </a:rPr>
              <a:t>The necessary tools for this process are container images. Container images are a packaged version of an application and its dependencies.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1716840" y="406440"/>
            <a:ext cx="6937200" cy="724680"/>
          </a:xfrm>
          <a:prstGeom prst="rect">
            <a:avLst/>
          </a:prstGeom>
          <a:noFill/>
          <a:ln>
            <a:noFill/>
          </a:ln>
        </p:spPr>
        <p:style>
          <a:lnRef idx="0"/>
          <a:fillRef idx="0"/>
          <a:effectRef idx="0"/>
          <a:fontRef idx="minor"/>
        </p:style>
        <p:txBody>
          <a:bodyPr lIns="90000" rIns="90000" tIns="45000" bIns="45000" anchor="ctr">
            <a:normAutofit/>
          </a:bodyPr>
          <a:p>
            <a:pPr algn="r">
              <a:lnSpc>
                <a:spcPct val="100000"/>
              </a:lnSpc>
            </a:pPr>
            <a:r>
              <a:rPr b="0" lang="en-US" sz="3600" spc="-1" strike="noStrike">
                <a:solidFill>
                  <a:srgbClr val="002060"/>
                </a:solidFill>
                <a:latin typeface="Calibri"/>
              </a:rPr>
              <a:t>Orchestration</a:t>
            </a:r>
            <a:endParaRPr b="0" lang="en-US" sz="3600" spc="-1" strike="noStrike">
              <a:latin typeface="Arial"/>
            </a:endParaRPr>
          </a:p>
        </p:txBody>
      </p:sp>
      <p:sp>
        <p:nvSpPr>
          <p:cNvPr id="204" name="CustomShape 2"/>
          <p:cNvSpPr/>
          <p:nvPr/>
        </p:nvSpPr>
        <p:spPr>
          <a:xfrm>
            <a:off x="1718280" y="1143000"/>
            <a:ext cx="6960600" cy="354492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561"/>
              </a:spcBef>
              <a:buClr>
                <a:srgbClr val="002060"/>
              </a:buClr>
              <a:buFont typeface="Arial"/>
              <a:buChar char="•"/>
            </a:pPr>
            <a:r>
              <a:rPr b="0" lang="en-US" sz="2800" spc="-1" strike="noStrike">
                <a:solidFill>
                  <a:srgbClr val="002060"/>
                </a:solidFill>
                <a:latin typeface="Calibri"/>
              </a:rPr>
              <a:t>Docker compose is a resource that allows developers to manage multiple containerized services, streamline development by defining the necessary services with a YAML file, and being able to orchestrate the scaling, upgrades, and deployment of the complete service.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525240" y="212760"/>
            <a:ext cx="8092800" cy="762840"/>
          </a:xfrm>
          <a:prstGeom prst="rect">
            <a:avLst/>
          </a:prstGeom>
          <a:noFill/>
          <a:ln>
            <a:noFill/>
          </a:ln>
        </p:spPr>
        <p:style>
          <a:lnRef idx="0"/>
          <a:fillRef idx="0"/>
          <a:effectRef idx="0"/>
          <a:fontRef idx="minor"/>
        </p:style>
        <p:txBody>
          <a:bodyPr lIns="90000" rIns="90000" tIns="45000" bIns="45000" anchor="ctr">
            <a:normAutofit/>
          </a:bodyPr>
          <a:p>
            <a:pPr algn="r">
              <a:lnSpc>
                <a:spcPct val="100000"/>
              </a:lnSpc>
            </a:pPr>
            <a:r>
              <a:rPr b="0" lang="en-US" sz="3600" spc="-1" strike="noStrike">
                <a:solidFill>
                  <a:srgbClr val="002060"/>
                </a:solidFill>
                <a:latin typeface="Calibri"/>
              </a:rPr>
              <a:t>The Serverless Cloud</a:t>
            </a:r>
            <a:endParaRPr b="0" lang="en-US" sz="3600" spc="-1" strike="noStrike">
              <a:latin typeface="Arial"/>
            </a:endParaRPr>
          </a:p>
        </p:txBody>
      </p:sp>
      <p:sp>
        <p:nvSpPr>
          <p:cNvPr id="206" name="CustomShape 2"/>
          <p:cNvSpPr/>
          <p:nvPr/>
        </p:nvSpPr>
        <p:spPr>
          <a:xfrm>
            <a:off x="525240" y="1976400"/>
            <a:ext cx="6935400" cy="189396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360"/>
              </a:spcBef>
              <a:buClr>
                <a:srgbClr val="002060"/>
              </a:buClr>
              <a:buFont typeface="Arial"/>
              <a:buChar char="•"/>
            </a:pPr>
            <a:r>
              <a:rPr b="0" lang="en-US" sz="1800" spc="-1" strike="noStrike">
                <a:solidFill>
                  <a:srgbClr val="002060"/>
                </a:solidFill>
                <a:latin typeface="Calibri"/>
              </a:rPr>
              <a:t>“</a:t>
            </a:r>
            <a:r>
              <a:rPr b="0" lang="en-US" sz="1800" spc="-1" strike="noStrike">
                <a:solidFill>
                  <a:srgbClr val="002060"/>
                </a:solidFill>
                <a:latin typeface="Calibri"/>
              </a:rPr>
              <a:t>Serverless” is a cloud computation model where the application is managed by a third party, removing the need to maintain and run your own servers. </a:t>
            </a:r>
            <a:endParaRPr b="0" lang="en-US" sz="1800" spc="-1" strike="noStrike">
              <a:latin typeface="Arial"/>
            </a:endParaRPr>
          </a:p>
          <a:p>
            <a:pPr marL="343080" indent="-342360">
              <a:lnSpc>
                <a:spcPct val="100000"/>
              </a:lnSpc>
              <a:spcBef>
                <a:spcPts val="360"/>
              </a:spcBef>
              <a:buClr>
                <a:srgbClr val="002060"/>
              </a:buClr>
              <a:buFont typeface="Arial"/>
              <a:buChar char="•"/>
            </a:pPr>
            <a:r>
              <a:rPr b="0" lang="en-US" sz="1800" spc="-1" strike="noStrike">
                <a:solidFill>
                  <a:srgbClr val="002060"/>
                </a:solidFill>
                <a:latin typeface="Calibri"/>
              </a:rPr>
              <a:t>S3 storage (Simple Storage Service) is a cloud-based service offered through AWS (Amazon Web Services), which allows users to store and retrieve data from anywhere using a simple web-based interface. </a:t>
            </a:r>
            <a:endParaRPr b="0" lang="en-US" sz="1800" spc="-1" strike="noStrike">
              <a:latin typeface="Arial"/>
            </a:endParaRPr>
          </a:p>
        </p:txBody>
      </p:sp>
      <p:sp>
        <p:nvSpPr>
          <p:cNvPr id="207" name="CustomShape 3"/>
          <p:cNvSpPr/>
          <p:nvPr/>
        </p:nvSpPr>
        <p:spPr>
          <a:xfrm>
            <a:off x="875520" y="1496520"/>
            <a:ext cx="4039560" cy="479160"/>
          </a:xfrm>
          <a:prstGeom prst="rect">
            <a:avLst/>
          </a:prstGeom>
          <a:noFill/>
          <a:ln>
            <a:noFill/>
          </a:ln>
        </p:spPr>
        <p:style>
          <a:lnRef idx="0"/>
          <a:fillRef idx="0"/>
          <a:effectRef idx="0"/>
          <a:fontRef idx="minor"/>
        </p:style>
        <p:txBody>
          <a:bodyPr lIns="90000" rIns="90000" tIns="45000" bIns="45000" anchor="b">
            <a:noAutofit/>
          </a:bodyPr>
          <a:p>
            <a:pPr>
              <a:lnSpc>
                <a:spcPct val="100000"/>
              </a:lnSpc>
              <a:spcBef>
                <a:spcPts val="479"/>
              </a:spcBef>
            </a:pPr>
            <a:r>
              <a:rPr b="1" lang="en-US" sz="2400" spc="-1" strike="noStrike">
                <a:solidFill>
                  <a:srgbClr val="002060"/>
                </a:solidFill>
                <a:latin typeface="Calibri"/>
              </a:rPr>
              <a:t>Serverless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525240" y="212760"/>
            <a:ext cx="8092800" cy="762840"/>
          </a:xfrm>
          <a:prstGeom prst="rect">
            <a:avLst/>
          </a:prstGeom>
          <a:noFill/>
          <a:ln>
            <a:noFill/>
          </a:ln>
        </p:spPr>
        <p:style>
          <a:lnRef idx="0"/>
          <a:fillRef idx="0"/>
          <a:effectRef idx="0"/>
          <a:fontRef idx="minor"/>
        </p:style>
        <p:txBody>
          <a:bodyPr lIns="90000" rIns="90000" tIns="45000" bIns="45000" anchor="ctr">
            <a:normAutofit/>
          </a:bodyPr>
          <a:p>
            <a:pPr algn="r">
              <a:lnSpc>
                <a:spcPct val="100000"/>
              </a:lnSpc>
            </a:pPr>
            <a:r>
              <a:rPr b="0" lang="en-US" sz="3600" spc="-1" strike="noStrike">
                <a:solidFill>
                  <a:srgbClr val="002060"/>
                </a:solidFill>
                <a:latin typeface="Calibri"/>
              </a:rPr>
              <a:t>The Serverless Cloud</a:t>
            </a:r>
            <a:endParaRPr b="0" lang="en-US" sz="3600" spc="-1" strike="noStrike">
              <a:latin typeface="Arial"/>
            </a:endParaRPr>
          </a:p>
        </p:txBody>
      </p:sp>
      <p:sp>
        <p:nvSpPr>
          <p:cNvPr id="209" name="CustomShape 2"/>
          <p:cNvSpPr/>
          <p:nvPr/>
        </p:nvSpPr>
        <p:spPr>
          <a:xfrm>
            <a:off x="442080" y="1592640"/>
            <a:ext cx="2786040" cy="47916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spcBef>
                <a:spcPts val="479"/>
              </a:spcBef>
            </a:pPr>
            <a:r>
              <a:rPr b="1" lang="en-US" sz="2400" spc="-1" strike="noStrike">
                <a:solidFill>
                  <a:srgbClr val="002060"/>
                </a:solidFill>
                <a:latin typeface="Calibri"/>
              </a:rPr>
              <a:t>API &amp; Lambda</a:t>
            </a:r>
            <a:endParaRPr b="0" lang="en-US" sz="2400" spc="-1" strike="noStrike">
              <a:latin typeface="Arial"/>
            </a:endParaRPr>
          </a:p>
        </p:txBody>
      </p:sp>
      <p:sp>
        <p:nvSpPr>
          <p:cNvPr id="210" name="CustomShape 3"/>
          <p:cNvSpPr/>
          <p:nvPr/>
        </p:nvSpPr>
        <p:spPr>
          <a:xfrm>
            <a:off x="525240" y="2002680"/>
            <a:ext cx="6642720" cy="1774080"/>
          </a:xfrm>
          <a:prstGeom prst="rect">
            <a:avLst/>
          </a:prstGeom>
          <a:noFill/>
          <a:ln>
            <a:noFill/>
          </a:ln>
        </p:spPr>
        <p:style>
          <a:lnRef idx="0"/>
          <a:fillRef idx="0"/>
          <a:effectRef idx="0"/>
          <a:fontRef idx="minor"/>
        </p:style>
        <p:txBody>
          <a:bodyPr lIns="90000" rIns="90000" tIns="45000" bIns="45000">
            <a:normAutofit fontScale="43000"/>
          </a:bodyPr>
          <a:p>
            <a:pPr marL="343080" indent="-342360">
              <a:lnSpc>
                <a:spcPct val="100000"/>
              </a:lnSpc>
              <a:spcBef>
                <a:spcPts val="360"/>
              </a:spcBef>
              <a:buClr>
                <a:srgbClr val="002060"/>
              </a:buClr>
              <a:buFont typeface="Arial"/>
              <a:buChar char="•"/>
            </a:pPr>
            <a:r>
              <a:rPr b="0" lang="en-US" sz="1800" spc="-1" strike="noStrike">
                <a:solidFill>
                  <a:srgbClr val="002060"/>
                </a:solidFill>
                <a:latin typeface="Calibri"/>
              </a:rPr>
              <a:t>A serverless API has numerous advantages such as scalability, cost -effective, reduced operations overhead, high availability, and rapid development and deployment. </a:t>
            </a:r>
            <a:endParaRPr b="0" lang="en-US" sz="1800" spc="-1" strike="noStrike">
              <a:latin typeface="Arial"/>
            </a:endParaRPr>
          </a:p>
          <a:p>
            <a:pPr marL="343080" indent="-342360">
              <a:lnSpc>
                <a:spcPct val="100000"/>
              </a:lnSpc>
              <a:spcBef>
                <a:spcPts val="360"/>
              </a:spcBef>
              <a:buClr>
                <a:srgbClr val="002060"/>
              </a:buClr>
              <a:buFont typeface="Arial"/>
              <a:buChar char="•"/>
            </a:pPr>
            <a:r>
              <a:rPr b="0" lang="en-US" sz="1800" spc="-1" strike="noStrike">
                <a:solidFill>
                  <a:srgbClr val="002060"/>
                </a:solidFill>
                <a:latin typeface="Calibri"/>
              </a:rPr>
              <a:t>Lambda API logic handles API requests and responses. Functions are defined that are triggered by the API Gateway events. </a:t>
            </a:r>
            <a:endParaRPr b="0" lang="en-US" sz="1800" spc="-1" strike="noStrike">
              <a:latin typeface="Arial"/>
            </a:endParaRPr>
          </a:p>
          <a:p>
            <a:pPr marL="343080" indent="-342360">
              <a:lnSpc>
                <a:spcPct val="100000"/>
              </a:lnSpc>
              <a:spcBef>
                <a:spcPts val="360"/>
              </a:spcBef>
              <a:buClr>
                <a:srgbClr val="002060"/>
              </a:buClr>
              <a:buFont typeface="Arial"/>
              <a:buChar char="•"/>
            </a:pPr>
            <a:r>
              <a:rPr b="0" lang="en-US" sz="1800" spc="-1" strike="noStrike">
                <a:solidFill>
                  <a:srgbClr val="002060"/>
                </a:solidFill>
                <a:latin typeface="Calibri"/>
              </a:rPr>
              <a:t>To make all of this happen, we’ll need Lambda functions, API Gateway configurations, request and response templates. </a:t>
            </a:r>
            <a:endParaRPr b="0" lang="en-US" sz="1800" spc="-1" strike="noStrike">
              <a:latin typeface="Arial"/>
            </a:endParaRPr>
          </a:p>
          <a:p>
            <a:pPr marL="343080" indent="-342360">
              <a:lnSpc>
                <a:spcPct val="100000"/>
              </a:lnSpc>
              <a:spcBef>
                <a:spcPts val="360"/>
              </a:spcBef>
              <a:buClr>
                <a:srgbClr val="002060"/>
              </a:buClr>
              <a:buFont typeface="Arial"/>
              <a:buChar char="•"/>
            </a:pPr>
            <a:r>
              <a:rPr b="0" lang="en-US" sz="1800" spc="-1" strike="noStrike">
                <a:solidFill>
                  <a:srgbClr val="002060"/>
                </a:solidFill>
                <a:latin typeface="Calibri"/>
              </a:rPr>
              <a:t>When integrating the frontend with the backend we need to define API endpoints, implement lambda functions, configure an API gateway, secure the endpoints, integrate the frontend to make HTTP requests to the API endpoints defined in the API Gateway, then test and deploy.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525240" y="212760"/>
            <a:ext cx="8092800" cy="762840"/>
          </a:xfrm>
          <a:prstGeom prst="rect">
            <a:avLst/>
          </a:prstGeom>
          <a:noFill/>
          <a:ln>
            <a:noFill/>
          </a:ln>
        </p:spPr>
        <p:style>
          <a:lnRef idx="0"/>
          <a:fillRef idx="0"/>
          <a:effectRef idx="0"/>
          <a:fontRef idx="minor"/>
        </p:style>
        <p:txBody>
          <a:bodyPr lIns="90000" rIns="90000" tIns="45000" bIns="45000" anchor="ctr">
            <a:normAutofit/>
          </a:bodyPr>
          <a:p>
            <a:pPr algn="r">
              <a:lnSpc>
                <a:spcPct val="100000"/>
              </a:lnSpc>
            </a:pPr>
            <a:r>
              <a:rPr b="0" lang="en-US" sz="3600" spc="-1" strike="noStrike">
                <a:solidFill>
                  <a:srgbClr val="002060"/>
                </a:solidFill>
                <a:latin typeface="Calibri"/>
              </a:rPr>
              <a:t>The Serverless Cloud</a:t>
            </a:r>
            <a:endParaRPr b="0" lang="en-US" sz="3600" spc="-1" strike="noStrike">
              <a:latin typeface="Arial"/>
            </a:endParaRPr>
          </a:p>
        </p:txBody>
      </p:sp>
      <p:sp>
        <p:nvSpPr>
          <p:cNvPr id="212" name="CustomShape 2"/>
          <p:cNvSpPr/>
          <p:nvPr/>
        </p:nvSpPr>
        <p:spPr>
          <a:xfrm>
            <a:off x="263160" y="1550520"/>
            <a:ext cx="2350800" cy="47916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spcBef>
                <a:spcPts val="479"/>
              </a:spcBef>
            </a:pPr>
            <a:r>
              <a:rPr b="1" lang="en-US" sz="2400" spc="-1" strike="noStrike">
                <a:solidFill>
                  <a:srgbClr val="002060"/>
                </a:solidFill>
                <a:latin typeface="Calibri"/>
                <a:ea typeface="DejaVu Sans"/>
              </a:rPr>
              <a:t>Database</a:t>
            </a:r>
            <a:endParaRPr b="0" lang="en-US" sz="2400" spc="-1" strike="noStrike">
              <a:latin typeface="Arial"/>
            </a:endParaRPr>
          </a:p>
        </p:txBody>
      </p:sp>
      <p:sp>
        <p:nvSpPr>
          <p:cNvPr id="213" name="CustomShape 3"/>
          <p:cNvSpPr/>
          <p:nvPr/>
        </p:nvSpPr>
        <p:spPr>
          <a:xfrm>
            <a:off x="422280" y="2030400"/>
            <a:ext cx="7910280" cy="2061720"/>
          </a:xfrm>
          <a:prstGeom prst="rect">
            <a:avLst/>
          </a:prstGeom>
          <a:noFill/>
          <a:ln>
            <a:noFill/>
          </a:ln>
        </p:spPr>
        <p:style>
          <a:lnRef idx="0"/>
          <a:fillRef idx="0"/>
          <a:effectRef idx="0"/>
          <a:fontRef idx="minor"/>
        </p:style>
        <p:txBody>
          <a:bodyPr lIns="90000" rIns="90000" tIns="45000" bIns="45000">
            <a:normAutofit fontScale="97000"/>
          </a:bodyPr>
          <a:p>
            <a:pPr marL="343080" indent="-342360">
              <a:lnSpc>
                <a:spcPct val="100000"/>
              </a:lnSpc>
              <a:spcBef>
                <a:spcPts val="360"/>
              </a:spcBef>
              <a:buClr>
                <a:srgbClr val="002060"/>
              </a:buClr>
              <a:buFont typeface="Arial"/>
              <a:buChar char="•"/>
            </a:pPr>
            <a:r>
              <a:rPr b="0" lang="en-US" sz="1800" spc="-1" strike="noStrike">
                <a:solidFill>
                  <a:srgbClr val="002060"/>
                </a:solidFill>
                <a:latin typeface="Calibri"/>
                <a:ea typeface="DejaVu Sans"/>
              </a:rPr>
              <a:t>MongoDB is flexible, can be horizontally scaled, can handle large volumes of data, and handle different queries such as key lookups, joins, and aggregations. </a:t>
            </a:r>
            <a:endParaRPr b="0" lang="en-US" sz="1800" spc="-1" strike="noStrike">
              <a:latin typeface="Arial"/>
            </a:endParaRPr>
          </a:p>
          <a:p>
            <a:pPr marL="343080" indent="-342360">
              <a:lnSpc>
                <a:spcPct val="100000"/>
              </a:lnSpc>
              <a:spcBef>
                <a:spcPts val="360"/>
              </a:spcBef>
              <a:buClr>
                <a:srgbClr val="002060"/>
              </a:buClr>
              <a:buFont typeface="Arial"/>
              <a:buChar char="•"/>
            </a:pPr>
            <a:r>
              <a:rPr b="0" lang="en-US" sz="1800" spc="-1" strike="noStrike">
                <a:solidFill>
                  <a:srgbClr val="002060"/>
                </a:solidFill>
                <a:latin typeface="Calibri"/>
                <a:ea typeface="DejaVu Sans"/>
              </a:rPr>
              <a:t>DynamoDB provides predictable performance and can seamlessly scale, has low latency, doesn’t need to be managed by users, and has scalable cost.</a:t>
            </a:r>
            <a:endParaRPr b="0" lang="en-US" sz="1800" spc="-1" strike="noStrike">
              <a:latin typeface="Arial"/>
            </a:endParaRPr>
          </a:p>
          <a:p>
            <a:pPr marL="343080" indent="-342360">
              <a:lnSpc>
                <a:spcPct val="100000"/>
              </a:lnSpc>
              <a:spcBef>
                <a:spcPts val="360"/>
              </a:spcBef>
              <a:buClr>
                <a:srgbClr val="002060"/>
              </a:buClr>
              <a:buFont typeface="Arial"/>
              <a:buChar char="•"/>
            </a:pPr>
            <a:r>
              <a:rPr b="0" lang="en-US" sz="1800" spc="-1" strike="noStrike">
                <a:solidFill>
                  <a:srgbClr val="002060"/>
                </a:solidFill>
                <a:latin typeface="Calibri"/>
                <a:ea typeface="DejaVu Sans"/>
              </a:rPr>
              <a:t>The queries we performed were: Get an item, scan entire table, update item, delete item, and query a table. </a:t>
            </a:r>
            <a:endParaRPr b="0" lang="en-US" sz="1800" spc="-1" strike="noStrike">
              <a:latin typeface="Arial"/>
            </a:endParaRPr>
          </a:p>
          <a:p>
            <a:pPr marL="343080" indent="-342360">
              <a:lnSpc>
                <a:spcPct val="100000"/>
              </a:lnSpc>
              <a:spcBef>
                <a:spcPts val="360"/>
              </a:spcBef>
              <a:buClr>
                <a:srgbClr val="002060"/>
              </a:buClr>
              <a:buFont typeface="Arial"/>
              <a:buChar char="•"/>
            </a:pPr>
            <a:r>
              <a:rPr b="0" lang="en-US" sz="1800" spc="-1" strike="noStrike">
                <a:solidFill>
                  <a:srgbClr val="002060"/>
                </a:solidFill>
                <a:latin typeface="Calibri"/>
                <a:ea typeface="DejaVu Sans"/>
              </a:rPr>
              <a:t>The scripts that need to be produced are Lambda functions, serverless configuration file, API Gateway configurations, request and response templates.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450000" y="224280"/>
            <a:ext cx="8258400" cy="762840"/>
          </a:xfrm>
          <a:prstGeom prst="rect">
            <a:avLst/>
          </a:prstGeom>
          <a:noFill/>
          <a:ln>
            <a:noFill/>
          </a:ln>
        </p:spPr>
        <p:style>
          <a:lnRef idx="0"/>
          <a:fillRef idx="0"/>
          <a:effectRef idx="0"/>
          <a:fontRef idx="minor"/>
        </p:style>
        <p:txBody>
          <a:bodyPr lIns="90000" rIns="90000" tIns="45000" bIns="45000" anchor="ctr">
            <a:normAutofit fontScale="61000"/>
          </a:bodyPr>
          <a:p>
            <a:pPr algn="r">
              <a:lnSpc>
                <a:spcPct val="100000"/>
              </a:lnSpc>
            </a:pPr>
            <a:r>
              <a:rPr b="0" lang="en-US" sz="3600" spc="-1" strike="noStrike">
                <a:solidFill>
                  <a:srgbClr val="000000"/>
                </a:solidFill>
                <a:latin typeface="Calibri"/>
              </a:rPr>
              <a:t>Cloud-Based </a:t>
            </a:r>
            <a:br/>
            <a:r>
              <a:rPr b="0" lang="en-US" sz="3600" spc="-1" strike="noStrike">
                <a:solidFill>
                  <a:srgbClr val="002060"/>
                </a:solidFill>
                <a:latin typeface="Calibri"/>
              </a:rPr>
              <a:t>Development Principles</a:t>
            </a:r>
            <a:endParaRPr b="0" lang="en-US" sz="3600" spc="-1" strike="noStrike">
              <a:latin typeface="Arial"/>
            </a:endParaRPr>
          </a:p>
        </p:txBody>
      </p:sp>
      <p:sp>
        <p:nvSpPr>
          <p:cNvPr id="215" name="CustomShape 2"/>
          <p:cNvSpPr/>
          <p:nvPr/>
        </p:nvSpPr>
        <p:spPr>
          <a:xfrm>
            <a:off x="0" y="1118520"/>
            <a:ext cx="3533400" cy="336204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561"/>
              </a:spcBef>
              <a:buClr>
                <a:srgbClr val="002060"/>
              </a:buClr>
              <a:buFont typeface="Arial"/>
              <a:buChar char="•"/>
            </a:pPr>
            <a:r>
              <a:rPr b="0" lang="en-US" sz="2000" spc="-1" strike="noStrike">
                <a:solidFill>
                  <a:srgbClr val="002060"/>
                </a:solidFill>
                <a:latin typeface="Calibri"/>
              </a:rPr>
              <a:t>Elasticity, in a cloud-based envrironment, is the ability to automatically and dynamically scale resources, allowing workloads to be quickly adjusted. </a:t>
            </a:r>
            <a:endParaRPr b="0" lang="en-US" sz="2000" spc="-1" strike="noStrike">
              <a:latin typeface="Arial"/>
            </a:endParaRPr>
          </a:p>
          <a:p>
            <a:pPr marL="343080" indent="-342360">
              <a:lnSpc>
                <a:spcPct val="100000"/>
              </a:lnSpc>
              <a:spcBef>
                <a:spcPts val="561"/>
              </a:spcBef>
              <a:buClr>
                <a:srgbClr val="002060"/>
              </a:buClr>
              <a:buFont typeface="Arial"/>
              <a:buChar char="•"/>
            </a:pPr>
            <a:r>
              <a:rPr b="0" lang="en-US" sz="2000" spc="-1" strike="noStrike">
                <a:solidFill>
                  <a:srgbClr val="002060"/>
                </a:solidFill>
                <a:latin typeface="Calibri"/>
              </a:rPr>
              <a:t>Pay-for-use model is the pricing model where customers pay for only the resources necessary to run their application.</a:t>
            </a:r>
            <a:endParaRPr b="0" lang="en-US" sz="2000" spc="-1" strike="noStrike">
              <a:latin typeface="Arial"/>
            </a:endParaRPr>
          </a:p>
          <a:p>
            <a:pPr>
              <a:lnSpc>
                <a:spcPct val="100000"/>
              </a:lnSpc>
              <a:spcBef>
                <a:spcPts val="561"/>
              </a:spcBef>
            </a:pPr>
            <a:endParaRPr b="0" lang="en-US" sz="2000" spc="-1" strike="noStrike">
              <a:latin typeface="Arial"/>
            </a:endParaRPr>
          </a:p>
          <a:p>
            <a:pPr>
              <a:lnSpc>
                <a:spcPct val="100000"/>
              </a:lnSpc>
              <a:spcBef>
                <a:spcPts val="561"/>
              </a:spcBef>
            </a:pPr>
            <a:endParaRPr b="0" lang="en-US" sz="2000" spc="-1" strike="noStrike">
              <a:latin typeface="Arial"/>
            </a:endParaRPr>
          </a:p>
          <a:p>
            <a:pPr>
              <a:lnSpc>
                <a:spcPct val="100000"/>
              </a:lnSpc>
              <a:spcBef>
                <a:spcPts val="561"/>
              </a:spcBef>
            </a:pPr>
            <a:endParaRPr b="0" lang="en-US" sz="2000" spc="-1" strike="noStrike">
              <a:latin typeface="Arial"/>
            </a:endParaRPr>
          </a:p>
        </p:txBody>
      </p:sp>
      <p:pic>
        <p:nvPicPr>
          <p:cNvPr id="216" name="Picture 4" descr=""/>
          <p:cNvPicPr/>
          <p:nvPr/>
        </p:nvPicPr>
        <p:blipFill>
          <a:blip r:embed="rId1"/>
          <a:stretch/>
        </p:blipFill>
        <p:spPr>
          <a:xfrm>
            <a:off x="3997080" y="1244880"/>
            <a:ext cx="4710960" cy="35330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525240" y="212760"/>
            <a:ext cx="8092800" cy="762840"/>
          </a:xfrm>
          <a:prstGeom prst="rect">
            <a:avLst/>
          </a:prstGeom>
          <a:noFill/>
          <a:ln>
            <a:noFill/>
          </a:ln>
        </p:spPr>
        <p:style>
          <a:lnRef idx="0"/>
          <a:fillRef idx="0"/>
          <a:effectRef idx="0"/>
          <a:fontRef idx="minor"/>
        </p:style>
        <p:txBody>
          <a:bodyPr lIns="90000" rIns="90000" tIns="45000" bIns="45000" anchor="ctr">
            <a:normAutofit/>
          </a:bodyPr>
          <a:p>
            <a:pPr algn="r">
              <a:lnSpc>
                <a:spcPct val="100000"/>
              </a:lnSpc>
            </a:pPr>
            <a:r>
              <a:rPr b="0" lang="en-US" sz="3600" spc="-1" strike="noStrike">
                <a:solidFill>
                  <a:srgbClr val="002060"/>
                </a:solidFill>
                <a:latin typeface="Calibri"/>
              </a:rPr>
              <a:t>Securing Your Cloud App</a:t>
            </a:r>
            <a:endParaRPr b="0" lang="en-US" sz="3600" spc="-1" strike="noStrike">
              <a:latin typeface="Arial"/>
            </a:endParaRPr>
          </a:p>
        </p:txBody>
      </p:sp>
      <p:sp>
        <p:nvSpPr>
          <p:cNvPr id="218" name="CustomShape 2"/>
          <p:cNvSpPr/>
          <p:nvPr/>
        </p:nvSpPr>
        <p:spPr>
          <a:xfrm>
            <a:off x="184680" y="1530000"/>
            <a:ext cx="2351160" cy="47916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spcBef>
                <a:spcPts val="479"/>
              </a:spcBef>
            </a:pPr>
            <a:r>
              <a:rPr b="1" lang="en-US" sz="2400" spc="-1" strike="noStrike">
                <a:solidFill>
                  <a:srgbClr val="002060"/>
                </a:solidFill>
                <a:latin typeface="Calibri"/>
              </a:rPr>
              <a:t>Access</a:t>
            </a:r>
            <a:endParaRPr b="0" lang="en-US" sz="2400" spc="-1" strike="noStrike">
              <a:latin typeface="Arial"/>
            </a:endParaRPr>
          </a:p>
        </p:txBody>
      </p:sp>
      <p:sp>
        <p:nvSpPr>
          <p:cNvPr id="219" name="CustomShape 3"/>
          <p:cNvSpPr/>
          <p:nvPr/>
        </p:nvSpPr>
        <p:spPr>
          <a:xfrm>
            <a:off x="184680" y="2002680"/>
            <a:ext cx="2612160" cy="1893960"/>
          </a:xfrm>
          <a:prstGeom prst="rect">
            <a:avLst/>
          </a:prstGeom>
          <a:noFill/>
          <a:ln>
            <a:noFill/>
          </a:ln>
        </p:spPr>
        <p:style>
          <a:lnRef idx="0"/>
          <a:fillRef idx="0"/>
          <a:effectRef idx="0"/>
          <a:fontRef idx="minor"/>
        </p:style>
        <p:txBody>
          <a:bodyPr lIns="90000" rIns="90000" tIns="45000" bIns="45000">
            <a:normAutofit fontScale="80000"/>
          </a:bodyPr>
          <a:p>
            <a:pPr marL="343080" indent="-342360">
              <a:lnSpc>
                <a:spcPct val="100000"/>
              </a:lnSpc>
              <a:spcBef>
                <a:spcPts val="360"/>
              </a:spcBef>
              <a:buClr>
                <a:srgbClr val="002060"/>
              </a:buClr>
              <a:buFont typeface="Arial"/>
              <a:buChar char="•"/>
            </a:pPr>
            <a:r>
              <a:rPr b="0" lang="en-US" sz="1800" spc="-1" strike="noStrike">
                <a:solidFill>
                  <a:srgbClr val="002060"/>
                </a:solidFill>
                <a:latin typeface="Calibri"/>
              </a:rPr>
              <a:t>Unauthorized access to an application can be a few security measures. Keep software and system up-to-date, regular security audits/testing, and strong authentication. </a:t>
            </a:r>
            <a:endParaRPr b="0" lang="en-US" sz="1800" spc="-1" strike="noStrike">
              <a:latin typeface="Arial"/>
            </a:endParaRPr>
          </a:p>
          <a:p>
            <a:pPr>
              <a:lnSpc>
                <a:spcPct val="100000"/>
              </a:lnSpc>
              <a:spcBef>
                <a:spcPts val="360"/>
              </a:spcBef>
            </a:pPr>
            <a:endParaRPr b="0" lang="en-US" sz="1800" spc="-1" strike="noStrike">
              <a:latin typeface="Arial"/>
            </a:endParaRPr>
          </a:p>
        </p:txBody>
      </p:sp>
      <p:sp>
        <p:nvSpPr>
          <p:cNvPr id="220" name="CustomShape 4"/>
          <p:cNvSpPr/>
          <p:nvPr/>
        </p:nvSpPr>
        <p:spPr>
          <a:xfrm>
            <a:off x="2797560" y="1558080"/>
            <a:ext cx="2786040" cy="47916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spcBef>
                <a:spcPts val="479"/>
              </a:spcBef>
            </a:pPr>
            <a:r>
              <a:rPr b="1" lang="en-US" sz="2400" spc="-1" strike="noStrike">
                <a:solidFill>
                  <a:srgbClr val="002060"/>
                </a:solidFill>
                <a:latin typeface="Calibri"/>
              </a:rPr>
              <a:t>Policies</a:t>
            </a:r>
            <a:endParaRPr b="0" lang="en-US" sz="2400" spc="-1" strike="noStrike">
              <a:latin typeface="Arial"/>
            </a:endParaRPr>
          </a:p>
        </p:txBody>
      </p:sp>
      <p:sp>
        <p:nvSpPr>
          <p:cNvPr id="221" name="CustomShape 5"/>
          <p:cNvSpPr/>
          <p:nvPr/>
        </p:nvSpPr>
        <p:spPr>
          <a:xfrm>
            <a:off x="2797560" y="2002680"/>
            <a:ext cx="2786040" cy="1774080"/>
          </a:xfrm>
          <a:prstGeom prst="rect">
            <a:avLst/>
          </a:prstGeom>
          <a:noFill/>
          <a:ln>
            <a:noFill/>
          </a:ln>
        </p:spPr>
        <p:style>
          <a:lnRef idx="0"/>
          <a:fillRef idx="0"/>
          <a:effectRef idx="0"/>
          <a:fontRef idx="minor"/>
        </p:style>
        <p:txBody>
          <a:bodyPr lIns="90000" rIns="90000" tIns="45000" bIns="45000">
            <a:normAutofit fontScale="46000"/>
          </a:bodyPr>
          <a:p>
            <a:pPr marL="343080" indent="-342360">
              <a:lnSpc>
                <a:spcPct val="100000"/>
              </a:lnSpc>
              <a:spcBef>
                <a:spcPts val="360"/>
              </a:spcBef>
              <a:buClr>
                <a:srgbClr val="002060"/>
              </a:buClr>
              <a:buFont typeface="Arial"/>
              <a:buChar char="•"/>
            </a:pPr>
            <a:r>
              <a:rPr b="0" lang="en-US" sz="1800" spc="-1" strike="noStrike">
                <a:solidFill>
                  <a:srgbClr val="002060"/>
                </a:solidFill>
                <a:latin typeface="Calibri"/>
              </a:rPr>
              <a:t>Roles are a defined entity with permissions, assumed by users, services, or external entities, giving temporary permissions to perform actions. Policies are the permissions used to define the allowable actions to roles, users, or groups. </a:t>
            </a:r>
            <a:endParaRPr b="0" lang="en-US" sz="1800" spc="-1" strike="noStrike">
              <a:latin typeface="Arial"/>
            </a:endParaRPr>
          </a:p>
        </p:txBody>
      </p:sp>
      <p:sp>
        <p:nvSpPr>
          <p:cNvPr id="222" name="CustomShape 6"/>
          <p:cNvSpPr/>
          <p:nvPr/>
        </p:nvSpPr>
        <p:spPr>
          <a:xfrm>
            <a:off x="6117840" y="1530000"/>
            <a:ext cx="2350800" cy="47916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spcBef>
                <a:spcPts val="479"/>
              </a:spcBef>
            </a:pPr>
            <a:r>
              <a:rPr b="1" lang="en-US" sz="2400" spc="-1" strike="noStrike">
                <a:solidFill>
                  <a:srgbClr val="002060"/>
                </a:solidFill>
                <a:latin typeface="Calibri"/>
                <a:ea typeface="DejaVu Sans"/>
              </a:rPr>
              <a:t>API Security</a:t>
            </a:r>
            <a:endParaRPr b="0" lang="en-US" sz="2400" spc="-1" strike="noStrike">
              <a:latin typeface="Arial"/>
            </a:endParaRPr>
          </a:p>
        </p:txBody>
      </p:sp>
      <p:sp>
        <p:nvSpPr>
          <p:cNvPr id="223" name="CustomShape 7"/>
          <p:cNvSpPr/>
          <p:nvPr/>
        </p:nvSpPr>
        <p:spPr>
          <a:xfrm>
            <a:off x="6117840" y="2002680"/>
            <a:ext cx="2500200" cy="2061720"/>
          </a:xfrm>
          <a:prstGeom prst="rect">
            <a:avLst/>
          </a:prstGeom>
          <a:noFill/>
          <a:ln>
            <a:noFill/>
          </a:ln>
        </p:spPr>
        <p:style>
          <a:lnRef idx="0"/>
          <a:fillRef idx="0"/>
          <a:effectRef idx="0"/>
          <a:fontRef idx="minor"/>
        </p:style>
        <p:txBody>
          <a:bodyPr lIns="90000" rIns="90000" tIns="45000" bIns="45000">
            <a:normAutofit fontScale="31000"/>
          </a:bodyPr>
          <a:p>
            <a:pPr marL="343080" indent="-342360">
              <a:lnSpc>
                <a:spcPct val="100000"/>
              </a:lnSpc>
              <a:spcBef>
                <a:spcPts val="360"/>
              </a:spcBef>
              <a:buClr>
                <a:srgbClr val="002060"/>
              </a:buClr>
              <a:buFont typeface="Arial"/>
              <a:buChar char="•"/>
            </a:pPr>
            <a:r>
              <a:rPr b="0" lang="en-US" sz="1600" spc="-1" strike="noStrike">
                <a:solidFill>
                  <a:srgbClr val="002060"/>
                </a:solidFill>
                <a:latin typeface="Calibri"/>
                <a:ea typeface="DejaVu Sans"/>
              </a:rPr>
              <a:t>When securing the connection between Lambda and the API Gateway, we can use authorizations or identity and access management. </a:t>
            </a:r>
            <a:endParaRPr b="0" lang="en-US" sz="1600" spc="-1" strike="noStrike">
              <a:latin typeface="Arial"/>
            </a:endParaRPr>
          </a:p>
          <a:p>
            <a:pPr marL="343080" indent="-342360">
              <a:lnSpc>
                <a:spcPct val="100000"/>
              </a:lnSpc>
              <a:spcBef>
                <a:spcPts val="360"/>
              </a:spcBef>
              <a:buClr>
                <a:srgbClr val="002060"/>
              </a:buClr>
              <a:buFont typeface="Arial"/>
              <a:buChar char="•"/>
            </a:pPr>
            <a:r>
              <a:rPr b="0" lang="en-US" sz="1600" spc="-1" strike="noStrike">
                <a:solidFill>
                  <a:srgbClr val="002060"/>
                </a:solidFill>
                <a:latin typeface="Calibri"/>
                <a:ea typeface="DejaVu Sans"/>
              </a:rPr>
              <a:t>Securing the Lambda process involves, roles of least privileges, security groups, regular updates and patches, and identity and access management.  </a:t>
            </a:r>
            <a:endParaRPr b="0" lang="en-US" sz="1600" spc="-1" strike="noStrike">
              <a:latin typeface="Arial"/>
            </a:endParaRPr>
          </a:p>
          <a:p>
            <a:pPr marL="343080" indent="-342360">
              <a:lnSpc>
                <a:spcPct val="100000"/>
              </a:lnSpc>
              <a:spcBef>
                <a:spcPts val="360"/>
              </a:spcBef>
              <a:buClr>
                <a:srgbClr val="002060"/>
              </a:buClr>
              <a:buFont typeface="Arial"/>
              <a:buChar char="•"/>
            </a:pPr>
            <a:r>
              <a:rPr b="0" lang="en-US" sz="1600" spc="-1" strike="noStrike">
                <a:solidFill>
                  <a:srgbClr val="002060"/>
                </a:solidFill>
                <a:latin typeface="Calibri"/>
                <a:ea typeface="DejaVu Sans"/>
              </a:rPr>
              <a:t>To secure your S3 buckets we can use identity and access management, user access control lists, and bucket policies.</a:t>
            </a:r>
            <a:endParaRPr b="0" lang="en-US" sz="1600" spc="-1" strike="noStrike">
              <a:latin typeface="Arial"/>
            </a:endParaRPr>
          </a:p>
        </p:txBody>
      </p:sp>
      <p:sp>
        <p:nvSpPr>
          <p:cNvPr id="224" name="CustomShape 8"/>
          <p:cNvSpPr/>
          <p:nvPr/>
        </p:nvSpPr>
        <p:spPr>
          <a:xfrm>
            <a:off x="413640" y="4425840"/>
            <a:ext cx="755388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Calibri"/>
                <a:ea typeface="DejaVu Sans"/>
              </a:rPr>
              <a:t>Optional: Break this into three separate slides.</a:t>
            </a:r>
            <a:b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B7C02EB-927C-42F0-8F53-965880015444}"/>
</file>

<file path=customXml/itemProps2.xml><?xml version="1.0" encoding="utf-8"?>
<ds:datastoreItem xmlns:ds="http://schemas.openxmlformats.org/officeDocument/2006/customXml" ds:itemID="{C51428B3-1E7D-46FF-9992-03AB3B060AA6}"/>
</file>

<file path=customXml/itemProps3.xml><?xml version="1.0" encoding="utf-8"?>
<ds:datastoreItem xmlns:ds="http://schemas.openxmlformats.org/officeDocument/2006/customXml" ds:itemID="{B6E524F5-8F9B-4E83-ABD8-EF3E90295E3F}"/>
</file>

<file path=docProps/app.xml><?xml version="1.0" encoding="utf-8"?>
<Properties xmlns="http://schemas.openxmlformats.org/officeDocument/2006/extended-properties" xmlns:vt="http://schemas.openxmlformats.org/officeDocument/2006/docPropsVTypes">
  <Template/>
  <TotalTime>120</TotalTime>
  <Application>Ultra_Office/6.2.3.2$Windows_x86 LibreOffice_project/</Application>
  <Words>312</Words>
  <Paragraphs>46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2017-08-01T15:40:51Z</dcterms:created>
  <dc:creator/>
  <dc:description/>
  <dc:language>en-US</dc:language>
  <cp:lastModifiedBy/>
  <dcterms:modified xsi:type="dcterms:W3CDTF">2024-02-20T21:21:07Z</dcterms:modified>
  <cp:revision>4</cp:revision>
  <dc:subject/>
  <dc:title>CS 470 Project Two Presentation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0x01010019267F6D1A260A4394C18F5AF72445EA</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(16:9)</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