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718" autoAdjust="0"/>
  </p:normalViewPr>
  <p:slideViewPr>
    <p:cSldViewPr>
      <p:cViewPr>
        <p:scale>
          <a:sx n="100" d="100"/>
          <a:sy n="100" d="100"/>
        </p:scale>
        <p:origin x="-516" y="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9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A50F-9B79-4189-9A0B-1B8489C086AC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60E4-2321-4965-AF24-5D065105F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A50F-9B79-4189-9A0B-1B8489C086AC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60E4-2321-4965-AF24-5D065105F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A50F-9B79-4189-9A0B-1B8489C086AC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60E4-2321-4965-AF24-5D065105F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A50F-9B79-4189-9A0B-1B8489C086AC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60E4-2321-4965-AF24-5D065105F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A50F-9B79-4189-9A0B-1B8489C086AC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60E4-2321-4965-AF24-5D065105F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A50F-9B79-4189-9A0B-1B8489C086AC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60E4-2321-4965-AF24-5D065105F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A50F-9B79-4189-9A0B-1B8489C086AC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60E4-2321-4965-AF24-5D065105F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A50F-9B79-4189-9A0B-1B8489C086AC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60E4-2321-4965-AF24-5D065105F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A50F-9B79-4189-9A0B-1B8489C086AC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60E4-2321-4965-AF24-5D065105F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A50F-9B79-4189-9A0B-1B8489C086AC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60E4-2321-4965-AF24-5D065105F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A50F-9B79-4189-9A0B-1B8489C086AC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AD260E4-2321-4965-AF24-5D065105F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47A50F-9B79-4189-9A0B-1B8489C086AC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D260E4-2321-4965-AF24-5D065105F7D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</a:rPr>
              <a:t>JAYPEE INSTITUTE OF INFORMATION TECHNOLOGY</a:t>
            </a:r>
            <a:br>
              <a:rPr lang="en-US" sz="3200" dirty="0" smtClean="0">
                <a:solidFill>
                  <a:srgbClr val="00B050"/>
                </a:solidFill>
              </a:rPr>
            </a:br>
            <a:r>
              <a:rPr lang="en-US" sz="3200" dirty="0" smtClean="0">
                <a:solidFill>
                  <a:srgbClr val="00B050"/>
                </a:solidFill>
              </a:rPr>
              <a:t>PHYSICS PROJECT</a:t>
            </a:r>
            <a:br>
              <a:rPr lang="en-US" sz="3200" dirty="0" smtClean="0">
                <a:solidFill>
                  <a:srgbClr val="00B050"/>
                </a:solidFill>
              </a:rPr>
            </a:br>
            <a:r>
              <a:rPr lang="en-US" sz="3200" u="sng" dirty="0" smtClean="0">
                <a:solidFill>
                  <a:srgbClr val="FFFF00"/>
                </a:solidFill>
              </a:rPr>
              <a:t>OPTICAL FIBER AND COMMUNICATION</a:t>
            </a:r>
            <a:endParaRPr lang="en-US" sz="3200" u="sng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334064"/>
          </a:xfrm>
        </p:spPr>
        <p:txBody>
          <a:bodyPr>
            <a:normAutofit lnSpcReduction="10000"/>
          </a:bodyPr>
          <a:lstStyle/>
          <a:p>
            <a:pPr algn="l"/>
            <a:endParaRPr lang="en-US" dirty="0" smtClean="0">
              <a:latin typeface="+mj-lt"/>
            </a:endParaRPr>
          </a:p>
          <a:p>
            <a:pPr algn="l"/>
            <a:r>
              <a:rPr lang="en-US" dirty="0" smtClean="0">
                <a:solidFill>
                  <a:srgbClr val="FFC000"/>
                </a:solidFill>
                <a:latin typeface="+mj-lt"/>
              </a:rPr>
              <a:t>MADE BY :-</a:t>
            </a:r>
          </a:p>
          <a:p>
            <a:pPr algn="l"/>
            <a:r>
              <a:rPr lang="en-US" dirty="0" smtClean="0">
                <a:solidFill>
                  <a:srgbClr val="00B050"/>
                </a:solidFill>
                <a:latin typeface="+mj-lt"/>
              </a:rPr>
              <a:t>ARYAN RAZDAIN   (B10 - </a:t>
            </a:r>
            <a:r>
              <a:rPr lang="en-US" dirty="0" smtClean="0">
                <a:solidFill>
                  <a:srgbClr val="00B050"/>
                </a:solidFill>
              </a:rPr>
              <a:t>BJ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61567)</a:t>
            </a:r>
          </a:p>
          <a:p>
            <a:pPr algn="l"/>
            <a:r>
              <a:rPr lang="en-US" dirty="0" smtClean="0">
                <a:solidFill>
                  <a:srgbClr val="00B050"/>
                </a:solidFill>
                <a:latin typeface="+mj-lt"/>
              </a:rPr>
              <a:t>HIMANSHU DIXIT (B10 - B64178)</a:t>
            </a:r>
          </a:p>
          <a:p>
            <a:pPr algn="l"/>
            <a:r>
              <a:rPr lang="en-US" dirty="0" smtClean="0">
                <a:solidFill>
                  <a:srgbClr val="00B050"/>
                </a:solidFill>
                <a:latin typeface="+mj-lt"/>
              </a:rPr>
              <a:t>MOHIT GARG        (B10 - B63996)</a:t>
            </a:r>
            <a:endParaRPr lang="en-US" dirty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l="57089" t="39630" r="4362" b="24815"/>
          <a:stretch>
            <a:fillRect/>
          </a:stretch>
        </p:blipFill>
        <p:spPr bwMode="auto">
          <a:xfrm>
            <a:off x="5257800" y="4038600"/>
            <a:ext cx="337288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029200"/>
            <a:ext cx="7854696" cy="129540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4200" b="1" i="1" dirty="0" smtClean="0">
                <a:latin typeface="+mj-lt"/>
              </a:rPr>
              <a:t>The basic components are light signal transmitter, the optical fiber, and the photo detecting receiver. The additional elements such as fiber and cable </a:t>
            </a:r>
            <a:r>
              <a:rPr lang="en-US" sz="4200" b="1" i="1" dirty="0" err="1" smtClean="0">
                <a:latin typeface="+mj-lt"/>
              </a:rPr>
              <a:t>splicers</a:t>
            </a:r>
            <a:r>
              <a:rPr lang="en-US" sz="4200" b="1" i="1" dirty="0" smtClean="0">
                <a:latin typeface="+mj-lt"/>
              </a:rPr>
              <a:t> and connectors, regenerators, beam splitters, and optical amplifiers are employed to improve the performance of the communication system.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28697" t="34375" r="25036" b="15625"/>
          <a:stretch>
            <a:fillRect/>
          </a:stretch>
        </p:blipFill>
        <p:spPr bwMode="auto">
          <a:xfrm>
            <a:off x="304800" y="1219200"/>
            <a:ext cx="8534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7851648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 smtClean="0"/>
              <a:t>Functional Advantages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057400"/>
            <a:ext cx="7854696" cy="4343400"/>
          </a:xfrm>
        </p:spPr>
        <p:txBody>
          <a:bodyPr>
            <a:normAutofit fontScale="85000" lnSpcReduction="1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i="1" dirty="0" smtClean="0">
                <a:latin typeface="+mj-lt"/>
              </a:rPr>
              <a:t>The transmission bandwidth of the fiber optic cables is </a:t>
            </a:r>
            <a:r>
              <a:rPr lang="en-US" i="1" dirty="0" smtClean="0">
                <a:latin typeface="+mj-lt"/>
              </a:rPr>
              <a:t>higher </a:t>
            </a:r>
            <a:r>
              <a:rPr lang="en-US" i="1" dirty="0" smtClean="0">
                <a:latin typeface="+mj-lt"/>
              </a:rPr>
              <a:t>than </a:t>
            </a:r>
            <a:r>
              <a:rPr lang="en-US" i="1" dirty="0" smtClean="0">
                <a:latin typeface="+mj-lt"/>
              </a:rPr>
              <a:t> </a:t>
            </a:r>
          </a:p>
          <a:p>
            <a:pPr algn="l"/>
            <a:r>
              <a:rPr lang="en-US" i="1" dirty="0" smtClean="0">
                <a:latin typeface="+mj-lt"/>
              </a:rPr>
              <a:t>    the </a:t>
            </a:r>
            <a:r>
              <a:rPr lang="en-US" i="1" dirty="0" smtClean="0">
                <a:latin typeface="+mj-lt"/>
              </a:rPr>
              <a:t>metal cables.</a:t>
            </a:r>
          </a:p>
          <a:p>
            <a:pPr algn="l">
              <a:buFont typeface="Wingdings" pitchFamily="2" charset="2"/>
              <a:buChar char="Ø"/>
            </a:pPr>
            <a:r>
              <a:rPr lang="en-US" i="1" dirty="0" smtClean="0">
                <a:latin typeface="+mj-lt"/>
              </a:rPr>
              <a:t>The amount of data transmission is higher in fiber optic cables.</a:t>
            </a:r>
          </a:p>
          <a:p>
            <a:pPr algn="l">
              <a:buFont typeface="Wingdings" pitchFamily="2" charset="2"/>
              <a:buChar char="Ø"/>
            </a:pPr>
            <a:r>
              <a:rPr lang="en-US" i="1" dirty="0" smtClean="0">
                <a:latin typeface="+mj-lt"/>
              </a:rPr>
              <a:t>The power loss is very low and hence helpful in long-distance </a:t>
            </a:r>
            <a:endParaRPr lang="en-US" i="1" dirty="0" smtClean="0">
              <a:latin typeface="+mj-lt"/>
            </a:endParaRPr>
          </a:p>
          <a:p>
            <a:pPr algn="l"/>
            <a:r>
              <a:rPr lang="en-US" i="1" dirty="0" smtClean="0">
                <a:latin typeface="+mj-lt"/>
              </a:rPr>
              <a:t>    transmissions</a:t>
            </a:r>
            <a:r>
              <a:rPr lang="en-US" i="1" dirty="0" smtClean="0">
                <a:latin typeface="+mj-lt"/>
              </a:rPr>
              <a:t>.</a:t>
            </a:r>
          </a:p>
          <a:p>
            <a:pPr algn="l">
              <a:buFont typeface="Wingdings" pitchFamily="2" charset="2"/>
              <a:buChar char="Ø"/>
            </a:pPr>
            <a:r>
              <a:rPr lang="en-US" i="1" dirty="0" smtClean="0">
                <a:latin typeface="+mj-lt"/>
              </a:rPr>
              <a:t>Fiber optic cables provide high security and cannot be tapped</a:t>
            </a:r>
            <a:r>
              <a:rPr lang="en-US" i="1" dirty="0" smtClean="0">
                <a:latin typeface="+mj-lt"/>
              </a:rPr>
              <a:t>.</a:t>
            </a:r>
            <a:endParaRPr lang="en-US" i="1" dirty="0" smtClean="0">
              <a:latin typeface="+mj-lt"/>
            </a:endParaRPr>
          </a:p>
          <a:p>
            <a:pPr algn="l">
              <a:buFont typeface="Wingdings" pitchFamily="2" charset="2"/>
              <a:buChar char="Ø"/>
            </a:pPr>
            <a:r>
              <a:rPr lang="en-US" i="1" dirty="0" smtClean="0">
                <a:latin typeface="+mj-lt"/>
              </a:rPr>
              <a:t>Fiber optic cables are the most secure way for data transmission.</a:t>
            </a:r>
          </a:p>
          <a:p>
            <a:pPr algn="l">
              <a:buFont typeface="Wingdings" pitchFamily="2" charset="2"/>
              <a:buChar char="Ø"/>
            </a:pPr>
            <a:r>
              <a:rPr lang="en-US" i="1" dirty="0" smtClean="0">
                <a:latin typeface="+mj-lt"/>
              </a:rPr>
              <a:t>Fiber optic cables are immune to electromagnetic interference.</a:t>
            </a:r>
          </a:p>
          <a:p>
            <a:pPr algn="l">
              <a:buFont typeface="Wingdings" pitchFamily="2" charset="2"/>
              <a:buChar char="Ø"/>
            </a:pPr>
            <a:r>
              <a:rPr lang="en-US" i="1" dirty="0" smtClean="0">
                <a:latin typeface="+mj-lt"/>
              </a:rPr>
              <a:t>These are not affected by electrical noise.</a:t>
            </a:r>
          </a:p>
          <a:p>
            <a:pPr algn="ctr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6310" t="38542" r="36466" b="33531"/>
          <a:stretch>
            <a:fillRect/>
          </a:stretch>
        </p:blipFill>
        <p:spPr bwMode="auto">
          <a:xfrm>
            <a:off x="5791200" y="5181600"/>
            <a:ext cx="2971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851648" cy="2514600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 smtClean="0"/>
              <a:t>Physical Advantages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133600"/>
            <a:ext cx="7854696" cy="4495800"/>
          </a:xfrm>
        </p:spPr>
        <p:txBody>
          <a:bodyPr>
            <a:normAutofit fontScale="85000" lnSpcReduction="1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i="1" dirty="0" smtClean="0">
                <a:latin typeface="+mj-lt"/>
              </a:rPr>
              <a:t>The capacity of these cables is much higher than copper wire cables.</a:t>
            </a:r>
          </a:p>
          <a:p>
            <a:pPr algn="l">
              <a:buFont typeface="Wingdings" pitchFamily="2" charset="2"/>
              <a:buChar char="Ø"/>
            </a:pPr>
            <a:r>
              <a:rPr lang="en-US" i="1" dirty="0" smtClean="0">
                <a:latin typeface="+mj-lt"/>
              </a:rPr>
              <a:t>Though the capacity is higher, the size of the cable doesn’t increase like it does in copper wire cabling system.</a:t>
            </a:r>
          </a:p>
          <a:p>
            <a:pPr algn="l">
              <a:buFont typeface="Wingdings" pitchFamily="2" charset="2"/>
              <a:buChar char="Ø"/>
            </a:pPr>
            <a:r>
              <a:rPr lang="en-US" i="1" dirty="0" smtClean="0">
                <a:latin typeface="+mj-lt"/>
              </a:rPr>
              <a:t>The space occupied by these cables is much less.</a:t>
            </a:r>
          </a:p>
          <a:p>
            <a:pPr algn="l">
              <a:buFont typeface="Wingdings" pitchFamily="2" charset="2"/>
              <a:buChar char="Ø"/>
            </a:pPr>
            <a:r>
              <a:rPr lang="en-US" i="1" dirty="0" smtClean="0">
                <a:latin typeface="+mj-lt"/>
              </a:rPr>
              <a:t>The weight of these FOC cables is much lighter than the copper ones.</a:t>
            </a:r>
          </a:p>
          <a:p>
            <a:pPr algn="l">
              <a:buFont typeface="Wingdings" pitchFamily="2" charset="2"/>
              <a:buChar char="Ø"/>
            </a:pPr>
            <a:r>
              <a:rPr lang="en-US" i="1" dirty="0" smtClean="0">
                <a:latin typeface="+mj-lt"/>
              </a:rPr>
              <a:t>Since these cables are </a:t>
            </a:r>
            <a:r>
              <a:rPr lang="en-US" i="1" dirty="0" err="1" smtClean="0">
                <a:latin typeface="+mj-lt"/>
              </a:rPr>
              <a:t>di</a:t>
            </a:r>
            <a:r>
              <a:rPr lang="en-US" i="1" dirty="0" smtClean="0">
                <a:latin typeface="+mj-lt"/>
              </a:rPr>
              <a:t>-electric, no spark hazards are present.</a:t>
            </a:r>
          </a:p>
          <a:p>
            <a:pPr algn="l">
              <a:buFont typeface="Wingdings" pitchFamily="2" charset="2"/>
              <a:buChar char="Ø"/>
            </a:pPr>
            <a:r>
              <a:rPr lang="en-US" i="1" dirty="0" smtClean="0">
                <a:latin typeface="+mj-lt"/>
              </a:rPr>
              <a:t>These cables are more corrosion resistant than copper cables, as they are bent easily and are flexible.</a:t>
            </a:r>
          </a:p>
          <a:p>
            <a:pPr algn="l">
              <a:buFont typeface="Wingdings" pitchFamily="2" charset="2"/>
              <a:buChar char="Ø"/>
            </a:pPr>
            <a:r>
              <a:rPr lang="en-US" i="1" dirty="0" smtClean="0">
                <a:latin typeface="+mj-lt"/>
              </a:rPr>
              <a:t>The raw material for the manufacture of fiber optic cables is glass, which is cheaper than copper.</a:t>
            </a:r>
          </a:p>
          <a:p>
            <a:pPr algn="l">
              <a:buFont typeface="Wingdings" pitchFamily="2" charset="2"/>
              <a:buChar char="Ø"/>
            </a:pPr>
            <a:r>
              <a:rPr lang="en-US" i="1" dirty="0" smtClean="0">
                <a:latin typeface="+mj-lt"/>
              </a:rPr>
              <a:t>Fiber optic cables last longer than copper cables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943100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/>
              <a:t>Disadvantages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362200"/>
            <a:ext cx="7854696" cy="403860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i="1" dirty="0" smtClean="0">
                <a:latin typeface="+mj-lt"/>
              </a:rPr>
              <a:t>Though fiber optic cables last longer, the installation cost is high.</a:t>
            </a:r>
          </a:p>
          <a:p>
            <a:pPr algn="l">
              <a:buFont typeface="Wingdings" pitchFamily="2" charset="2"/>
              <a:buChar char="Ø"/>
            </a:pPr>
            <a:r>
              <a:rPr lang="en-US" i="1" dirty="0" smtClean="0">
                <a:latin typeface="+mj-lt"/>
              </a:rPr>
              <a:t>The number of repeaters are to be increased with distance.</a:t>
            </a:r>
          </a:p>
          <a:p>
            <a:pPr algn="l">
              <a:buFont typeface="Wingdings" pitchFamily="2" charset="2"/>
              <a:buChar char="Ø"/>
            </a:pPr>
            <a:r>
              <a:rPr lang="en-US" i="1" dirty="0" smtClean="0">
                <a:latin typeface="+mj-lt"/>
              </a:rPr>
              <a:t>They are fragile if not enclosed in a plastic sheath. Hence, more protection is needed than copper ones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27366" t="54227" r="50987" b="23907"/>
          <a:stretch>
            <a:fillRect/>
          </a:stretch>
        </p:blipFill>
        <p:spPr bwMode="auto">
          <a:xfrm>
            <a:off x="1981200" y="5181600"/>
            <a:ext cx="454788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5715000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u="heavy" dirty="0" smtClean="0"/>
              <a:t/>
            </a:r>
            <a:br>
              <a:rPr lang="en-US" i="1" u="heavy" dirty="0" smtClean="0"/>
            </a:br>
            <a:r>
              <a:rPr lang="en-US" i="1" u="heavy" dirty="0" smtClean="0"/>
              <a:t> </a:t>
            </a:r>
            <a:r>
              <a:rPr lang="en-US" i="1" u="heavy" dirty="0" smtClean="0"/>
              <a:t/>
            </a:r>
            <a:br>
              <a:rPr lang="en-US" i="1" u="heavy" dirty="0" smtClean="0"/>
            </a:br>
            <a:r>
              <a:rPr lang="en-US" i="1" u="heavy" dirty="0" smtClean="0"/>
              <a:t/>
            </a:r>
            <a:br>
              <a:rPr lang="en-US" i="1" u="heavy" dirty="0" smtClean="0"/>
            </a:br>
            <a:r>
              <a:rPr lang="en-US" i="1" u="heavy" dirty="0" smtClean="0"/>
              <a:t/>
            </a:r>
            <a:br>
              <a:rPr lang="en-US" i="1" u="heavy" dirty="0" smtClean="0"/>
            </a:br>
            <a:r>
              <a:rPr lang="en-US" i="1" u="heavy" dirty="0" smtClean="0"/>
              <a:t/>
            </a:r>
            <a:br>
              <a:rPr lang="en-US" i="1" u="heavy" dirty="0" smtClean="0"/>
            </a:br>
            <a:r>
              <a:rPr lang="en-US" i="1" u="heavy" dirty="0" smtClean="0"/>
              <a:t/>
            </a:r>
            <a:br>
              <a:rPr lang="en-US" i="1" u="heavy" dirty="0" smtClean="0"/>
            </a:br>
            <a:r>
              <a:rPr lang="en-US" i="1" u="heavy" dirty="0" smtClean="0"/>
              <a:t/>
            </a:r>
            <a:br>
              <a:rPr lang="en-US" i="1" u="heavy" dirty="0" smtClean="0"/>
            </a:br>
            <a:r>
              <a:rPr lang="en-US" i="1" u="heavy" dirty="0" smtClean="0"/>
              <a:t/>
            </a:r>
            <a:br>
              <a:rPr lang="en-US" i="1" u="heavy" dirty="0" smtClean="0"/>
            </a:br>
            <a:r>
              <a:rPr lang="en-US" i="1" u="heavy" dirty="0" smtClean="0"/>
              <a:t/>
            </a:r>
            <a:br>
              <a:rPr lang="en-US" i="1" u="heavy" dirty="0" smtClean="0"/>
            </a:br>
            <a:r>
              <a:rPr lang="en-US" i="1" u="heavy" dirty="0" smtClean="0"/>
              <a:t/>
            </a:r>
            <a:br>
              <a:rPr lang="en-US" i="1" u="heavy" dirty="0" smtClean="0"/>
            </a:br>
            <a:r>
              <a:rPr lang="en-US" i="1" u="heavy" dirty="0" smtClean="0"/>
              <a:t/>
            </a:r>
            <a:br>
              <a:rPr lang="en-US" i="1" u="heavy" dirty="0" smtClean="0"/>
            </a:br>
            <a:r>
              <a:rPr lang="en-US" i="1" u="heavy" dirty="0" smtClean="0"/>
              <a:t/>
            </a:r>
            <a:br>
              <a:rPr lang="en-US" i="1" u="heavy" dirty="0" smtClean="0"/>
            </a:br>
            <a:r>
              <a:rPr lang="en-US" i="1" u="heavy" dirty="0" smtClean="0"/>
              <a:t/>
            </a:r>
            <a:br>
              <a:rPr lang="en-US" i="1" u="heavy" dirty="0" smtClean="0"/>
            </a:br>
            <a:r>
              <a:rPr lang="en-US" i="1" u="heavy" dirty="0" smtClean="0"/>
              <a:t/>
            </a:r>
            <a:br>
              <a:rPr lang="en-US" i="1" u="heavy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Thanking </a:t>
            </a:r>
            <a:r>
              <a:rPr lang="en-US" i="1" dirty="0" smtClean="0"/>
              <a:t>you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In </a:t>
            </a:r>
            <a:r>
              <a:rPr lang="en-US" i="1" dirty="0" smtClean="0"/>
              <a:t>anticipation</a:t>
            </a:r>
            <a:br>
              <a:rPr lang="en-US" i="1" dirty="0" smtClean="0"/>
            </a:br>
            <a:r>
              <a:rPr lang="en-US" i="1" dirty="0" smtClean="0"/>
              <a:t>By</a:t>
            </a:r>
            <a:r>
              <a:rPr lang="en-US" i="1" dirty="0" smtClean="0"/>
              <a:t>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Himanshu</a:t>
            </a:r>
            <a:r>
              <a:rPr lang="en-US" dirty="0" smtClean="0"/>
              <a:t> </a:t>
            </a:r>
            <a:r>
              <a:rPr lang="en-US" dirty="0" smtClean="0"/>
              <a:t>dixit</a:t>
            </a:r>
            <a:br>
              <a:rPr lang="en-US" dirty="0" smtClean="0"/>
            </a:br>
            <a:r>
              <a:rPr lang="en-US" dirty="0" smtClean="0"/>
              <a:t>ARYAN </a:t>
            </a:r>
            <a:r>
              <a:rPr lang="en-US" dirty="0" smtClean="0"/>
              <a:t>RAZDAN </a:t>
            </a:r>
            <a:br>
              <a:rPr lang="en-US" dirty="0" smtClean="0"/>
            </a:br>
            <a:r>
              <a:rPr lang="en-US" dirty="0" smtClean="0"/>
              <a:t>MOHIT GARG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609600" y="6581336"/>
            <a:ext cx="7854696" cy="48064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000" dirty="0" smtClean="0">
                <a:solidFill>
                  <a:srgbClr val="00B050"/>
                </a:solidFill>
              </a:rPr>
              <a:t>Work done by each member….</a:t>
            </a:r>
            <a:endParaRPr lang="en-US" sz="5000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590800"/>
            <a:ext cx="7772400" cy="4267200"/>
          </a:xfrm>
        </p:spPr>
        <p:txBody>
          <a:bodyPr>
            <a:normAutofit/>
          </a:bodyPr>
          <a:lstStyle/>
          <a:p>
            <a:pPr marL="457200" indent="-457200"/>
            <a:r>
              <a:rPr lang="en-US" b="1" i="1" dirty="0" smtClean="0">
                <a:latin typeface="+mj-lt"/>
              </a:rPr>
              <a:t>1) Aryan </a:t>
            </a:r>
            <a:r>
              <a:rPr lang="en-US" b="1" i="1" dirty="0" err="1" smtClean="0">
                <a:latin typeface="+mj-lt"/>
              </a:rPr>
              <a:t>razdan</a:t>
            </a:r>
            <a:r>
              <a:rPr lang="en-US" b="1" i="1" dirty="0" smtClean="0">
                <a:latin typeface="+mj-lt"/>
              </a:rPr>
              <a:t> :-</a:t>
            </a:r>
          </a:p>
          <a:p>
            <a:pPr marL="457200" indent="-457200"/>
            <a:r>
              <a:rPr lang="en-US" b="1" i="1" dirty="0" smtClean="0">
                <a:latin typeface="+mj-lt"/>
              </a:rPr>
              <a:t>       Help our team by choosing the topic and </a:t>
            </a:r>
            <a:r>
              <a:rPr lang="en-US" b="1" i="1" dirty="0" err="1" smtClean="0">
                <a:latin typeface="+mj-lt"/>
              </a:rPr>
              <a:t>introduction,abstract</a:t>
            </a:r>
            <a:r>
              <a:rPr lang="en-US" b="1" i="1" dirty="0" smtClean="0">
                <a:latin typeface="+mj-lt"/>
              </a:rPr>
              <a:t> ,and conclusion of the project and observation of the project.</a:t>
            </a:r>
          </a:p>
          <a:p>
            <a:pPr marL="457200" indent="-457200"/>
            <a:r>
              <a:rPr lang="en-US" b="1" i="1" dirty="0" smtClean="0">
                <a:latin typeface="+mj-lt"/>
              </a:rPr>
              <a:t>2) </a:t>
            </a:r>
            <a:r>
              <a:rPr lang="en-US" b="1" i="1" dirty="0" err="1" smtClean="0">
                <a:latin typeface="+mj-lt"/>
              </a:rPr>
              <a:t>Himanshu</a:t>
            </a:r>
            <a:r>
              <a:rPr lang="en-US" b="1" i="1" dirty="0" smtClean="0">
                <a:latin typeface="+mj-lt"/>
              </a:rPr>
              <a:t> dixit :-</a:t>
            </a:r>
          </a:p>
          <a:p>
            <a:pPr marL="457200" indent="-457200"/>
            <a:r>
              <a:rPr lang="en-US" b="1" i="1" dirty="0" smtClean="0">
                <a:latin typeface="+mj-lt"/>
              </a:rPr>
              <a:t>       Help our team by choosing the topic and </a:t>
            </a:r>
            <a:r>
              <a:rPr lang="en-US" b="1" i="1" dirty="0" err="1" smtClean="0">
                <a:latin typeface="+mj-lt"/>
              </a:rPr>
              <a:t>introduction,abstract</a:t>
            </a:r>
            <a:r>
              <a:rPr lang="en-US" b="1" i="1" dirty="0" smtClean="0">
                <a:latin typeface="+mj-lt"/>
              </a:rPr>
              <a:t> ,and conclusion of the project and observation of the project.</a:t>
            </a:r>
          </a:p>
          <a:p>
            <a:pPr marL="457200" indent="-457200"/>
            <a:r>
              <a:rPr lang="en-US" b="1" i="1" dirty="0" smtClean="0">
                <a:latin typeface="+mj-lt"/>
              </a:rPr>
              <a:t>3) </a:t>
            </a:r>
            <a:r>
              <a:rPr lang="en-US" b="1" i="1" dirty="0" err="1" smtClean="0">
                <a:latin typeface="+mj-lt"/>
              </a:rPr>
              <a:t>Mohit</a:t>
            </a:r>
            <a:r>
              <a:rPr lang="en-US" b="1" i="1" dirty="0" smtClean="0">
                <a:latin typeface="+mj-lt"/>
              </a:rPr>
              <a:t> </a:t>
            </a:r>
            <a:r>
              <a:rPr lang="en-US" b="1" i="1" dirty="0" err="1" smtClean="0">
                <a:latin typeface="+mj-lt"/>
              </a:rPr>
              <a:t>garg</a:t>
            </a:r>
            <a:r>
              <a:rPr lang="en-US" b="1" i="1" dirty="0" smtClean="0">
                <a:latin typeface="+mj-lt"/>
              </a:rPr>
              <a:t> :-</a:t>
            </a:r>
          </a:p>
          <a:p>
            <a:pPr marL="457200" indent="-457200"/>
            <a:r>
              <a:rPr lang="en-US" b="1" i="1" dirty="0" smtClean="0">
                <a:latin typeface="+mj-lt"/>
              </a:rPr>
              <a:t>      Help our team by observing the project and topic and give important </a:t>
            </a:r>
            <a:r>
              <a:rPr lang="en-US" b="1" i="1" dirty="0" err="1" smtClean="0">
                <a:latin typeface="+mj-lt"/>
              </a:rPr>
              <a:t>terms,ideas,and</a:t>
            </a:r>
            <a:r>
              <a:rPr lang="en-US" b="1" i="1" dirty="0" smtClean="0">
                <a:latin typeface="+mj-lt"/>
              </a:rPr>
              <a:t> help in finding and adding images in the project.</a:t>
            </a:r>
          </a:p>
          <a:p>
            <a:pPr marL="457200" indent="-457200"/>
            <a:endParaRPr lang="en-US" b="1" i="1" dirty="0" smtClean="0"/>
          </a:p>
          <a:p>
            <a:pPr marL="457200" indent="-457200"/>
            <a:endParaRPr lang="en-US" dirty="0" smtClean="0"/>
          </a:p>
          <a:p>
            <a:pPr marL="457200" indent="-457200"/>
            <a:endParaRPr lang="en-US" b="1" i="1" dirty="0" smtClean="0"/>
          </a:p>
          <a:p>
            <a:pPr marL="457200" indent="-457200"/>
            <a:endParaRPr lang="en-US" b="1" i="1" dirty="0" smtClean="0"/>
          </a:p>
          <a:p>
            <a:pPr marL="457200" indent="-457200"/>
            <a:endParaRPr lang="en-US" dirty="0" smtClean="0"/>
          </a:p>
          <a:p>
            <a:pPr marL="457200" indent="-457200"/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7772400" cy="914400"/>
          </a:xfrm>
        </p:spPr>
        <p:txBody>
          <a:bodyPr/>
          <a:lstStyle/>
          <a:p>
            <a:pPr algn="ctr"/>
            <a:r>
              <a:rPr lang="en-US" dirty="0" smtClean="0"/>
              <a:t>I</a:t>
            </a:r>
            <a:r>
              <a:rPr smtClean="0"/>
              <a:t>ndex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133600"/>
            <a:ext cx="7772400" cy="4191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/>
              <a:t> Optical fiber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 </a:t>
            </a:r>
            <a:r>
              <a:rPr lang="en-US" sz="3200" dirty="0" smtClean="0"/>
              <a:t>Types of optical fiber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 </a:t>
            </a:r>
            <a:r>
              <a:rPr lang="en-US" sz="3200" dirty="0" smtClean="0"/>
              <a:t>Principle of optical fiber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 </a:t>
            </a:r>
            <a:r>
              <a:rPr lang="en-US" sz="3200" dirty="0" smtClean="0"/>
              <a:t>Application of optical fiber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 </a:t>
            </a:r>
            <a:r>
              <a:rPr lang="en-US" sz="3200" dirty="0" smtClean="0"/>
              <a:t>Optical fiber communication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 </a:t>
            </a:r>
            <a:r>
              <a:rPr lang="en-US" sz="3200" dirty="0" smtClean="0"/>
              <a:t>Advantages and Disadvantages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 </a:t>
            </a:r>
            <a:endParaRPr lang="en-US" sz="3200" dirty="0" smtClean="0"/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 </a:t>
            </a:r>
            <a:endParaRPr lang="en-US" sz="3200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5" name="Picture 4" descr="opticalfiber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6172200" y="2362200"/>
            <a:ext cx="2237132" cy="215679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7772400" cy="1362456"/>
          </a:xfrm>
        </p:spPr>
        <p:txBody>
          <a:bodyPr/>
          <a:lstStyle/>
          <a:p>
            <a:pPr algn="ctr"/>
            <a:r>
              <a:rPr lang="en-US" i="1" dirty="0" smtClean="0"/>
              <a:t>W</a:t>
            </a:r>
            <a:r>
              <a:rPr i="1" smtClean="0"/>
              <a:t>hat is optical fiber?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514600"/>
            <a:ext cx="7772400" cy="3848536"/>
          </a:xfrm>
        </p:spPr>
        <p:txBody>
          <a:bodyPr>
            <a:normAutofit fontScale="85000" lnSpcReduction="20000"/>
          </a:bodyPr>
          <a:lstStyle/>
          <a:p>
            <a:pPr marL="457200" indent="-457200"/>
            <a:endParaRPr lang="en-US" i="1" dirty="0" smtClean="0"/>
          </a:p>
          <a:p>
            <a:pPr marL="457200" indent="-457200"/>
            <a:r>
              <a:rPr lang="en-US" i="1" dirty="0" smtClean="0"/>
              <a:t>1) A long thin thread of glass </a:t>
            </a:r>
          </a:p>
          <a:p>
            <a:pPr marL="457200" indent="-457200"/>
            <a:r>
              <a:rPr lang="en-US" i="1" dirty="0" smtClean="0"/>
              <a:t>    through which information,</a:t>
            </a:r>
          </a:p>
          <a:p>
            <a:pPr marL="457200" indent="-457200"/>
            <a:r>
              <a:rPr lang="en-US" i="1" dirty="0" smtClean="0"/>
              <a:t>    sound, data, etc. can be sent </a:t>
            </a:r>
          </a:p>
          <a:p>
            <a:pPr marL="457200" indent="-457200"/>
            <a:r>
              <a:rPr lang="en-US" i="1" dirty="0" smtClean="0"/>
              <a:t>    in the form of light.</a:t>
            </a:r>
          </a:p>
          <a:p>
            <a:pPr marL="457200" indent="-457200"/>
            <a:endParaRPr lang="en-US" i="1" dirty="0" smtClean="0"/>
          </a:p>
          <a:p>
            <a:pPr marL="457200" indent="-457200"/>
            <a:r>
              <a:rPr lang="en-US" i="1" dirty="0" smtClean="0"/>
              <a:t>2) </a:t>
            </a:r>
            <a:r>
              <a:rPr lang="en-US" i="1" dirty="0" smtClean="0">
                <a:solidFill>
                  <a:srgbClr val="00B050"/>
                </a:solidFill>
              </a:rPr>
              <a:t>Optical fiber cable </a:t>
            </a:r>
            <a:r>
              <a:rPr lang="en-US" i="1" dirty="0" smtClean="0"/>
              <a:t>is an assembly</a:t>
            </a:r>
          </a:p>
          <a:p>
            <a:pPr marL="457200" indent="-457200"/>
            <a:r>
              <a:rPr lang="en-US" i="1" dirty="0" smtClean="0"/>
              <a:t>     similar to an electrical cable, </a:t>
            </a:r>
          </a:p>
          <a:p>
            <a:pPr marL="457200" indent="-457200"/>
            <a:r>
              <a:rPr lang="en-US" i="1" dirty="0" smtClean="0"/>
              <a:t>    but containing one or more optical</a:t>
            </a:r>
          </a:p>
          <a:p>
            <a:pPr marL="457200" indent="-457200"/>
            <a:r>
              <a:rPr lang="en-US" i="1" dirty="0" smtClean="0"/>
              <a:t>    fibers that are used to carry light.</a:t>
            </a:r>
          </a:p>
          <a:p>
            <a:pPr marL="457200" indent="-457200"/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55964" t="20117" r="6056" b="20116"/>
          <a:stretch>
            <a:fillRect/>
          </a:stretch>
        </p:blipFill>
        <p:spPr bwMode="auto">
          <a:xfrm>
            <a:off x="4876800" y="2743200"/>
            <a:ext cx="3456129" cy="178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29283" t="40625" r="28550" b="37500"/>
          <a:stretch>
            <a:fillRect/>
          </a:stretch>
        </p:blipFill>
        <p:spPr bwMode="auto">
          <a:xfrm>
            <a:off x="4876800" y="4876800"/>
            <a:ext cx="3429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772400" cy="1362456"/>
          </a:xfrm>
        </p:spPr>
        <p:txBody>
          <a:bodyPr/>
          <a:lstStyle/>
          <a:p>
            <a:pPr algn="ctr"/>
            <a:r>
              <a:rPr lang="en-US" dirty="0" smtClean="0"/>
              <a:t>T</a:t>
            </a:r>
            <a:r>
              <a:rPr smtClean="0"/>
              <a:t>ypes of optical fiber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3733800" y="2743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81200" y="3352800"/>
            <a:ext cx="4800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1638300" y="3695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6705600" y="3429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6438900" y="3695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38200" y="4038600"/>
            <a:ext cx="2362200" cy="1371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</a:rPr>
              <a:t>Step index fiber</a:t>
            </a:r>
          </a:p>
          <a:p>
            <a:r>
              <a:rPr lang="en-US" sz="1400" dirty="0" smtClean="0"/>
              <a:t>The refractive index of the core is uniform throughout and undergoes an abrupt change (or step) at the cladding boundary.</a:t>
            </a:r>
            <a:endParaRPr lang="en-US" sz="1400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idx="1"/>
          </p:nvPr>
        </p:nvSpPr>
        <p:spPr>
          <a:xfrm>
            <a:off x="5562600" y="4038600"/>
            <a:ext cx="2438400" cy="1295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</a:rPr>
              <a:t>Graded-index fiber</a:t>
            </a:r>
            <a:r>
              <a:rPr lang="en-US" sz="1400" dirty="0" smtClean="0"/>
              <a:t> </a:t>
            </a:r>
            <a:endParaRPr lang="en-US" sz="1400" dirty="0" smtClean="0"/>
          </a:p>
          <a:p>
            <a:r>
              <a:rPr lang="en-US" sz="1400" dirty="0" smtClean="0"/>
              <a:t> </a:t>
            </a:r>
            <a:r>
              <a:rPr lang="en-US" sz="1400" dirty="0" smtClean="0"/>
              <a:t>The core refractive index is made to vary as a function of the radial distance from the center of the fiber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838200" y="5562600"/>
            <a:ext cx="716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Both of these are further divided into </a:t>
            </a:r>
            <a:r>
              <a:rPr lang="en-US" dirty="0" smtClean="0"/>
              <a:t>:−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Single-mode </a:t>
            </a:r>
            <a:r>
              <a:rPr lang="en-US" b="1" dirty="0" smtClean="0"/>
              <a:t>fiber</a:t>
            </a:r>
            <a:r>
              <a:rPr lang="en-US" dirty="0" smtClean="0"/>
              <a:t> − These are excited with laser.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Multi-mode fiber</a:t>
            </a:r>
            <a:r>
              <a:rPr lang="en-US" dirty="0" smtClean="0"/>
              <a:t> − These are excited with LED.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772400" cy="1362456"/>
          </a:xfrm>
        </p:spPr>
        <p:txBody>
          <a:bodyPr/>
          <a:lstStyle/>
          <a:p>
            <a:pPr algn="ctr"/>
            <a:r>
              <a:rPr lang="en-US" dirty="0" smtClean="0"/>
              <a:t>T</a:t>
            </a:r>
            <a:r>
              <a:rPr smtClean="0"/>
              <a:t>ypes of optical fiber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514600"/>
            <a:ext cx="7772400" cy="3619936"/>
          </a:xfrm>
        </p:spPr>
        <p:txBody>
          <a:bodyPr>
            <a:normAutofit fontScale="92500" lnSpcReduction="10000"/>
          </a:bodyPr>
          <a:lstStyle/>
          <a:p>
            <a:pPr marL="457200" indent="-457200"/>
            <a:r>
              <a:rPr lang="en-US" i="1" dirty="0" smtClean="0">
                <a:solidFill>
                  <a:srgbClr val="00B050"/>
                </a:solidFill>
              </a:rPr>
              <a:t>1) Single mode fiber :-</a:t>
            </a:r>
          </a:p>
          <a:p>
            <a:pPr marL="457200" indent="-457200"/>
            <a:r>
              <a:rPr lang="en-US" i="1" dirty="0" smtClean="0">
                <a:solidFill>
                  <a:srgbClr val="00B050"/>
                </a:solidFill>
              </a:rPr>
              <a:t>    </a:t>
            </a:r>
            <a:r>
              <a:rPr lang="en-US" i="1" dirty="0" smtClean="0"/>
              <a:t>Fiber supporting only one mode is </a:t>
            </a:r>
          </a:p>
          <a:p>
            <a:pPr marL="457200" indent="-457200"/>
            <a:r>
              <a:rPr lang="en-US" i="1" dirty="0" smtClean="0"/>
              <a:t>    called single-mode or mono-mode fiber. </a:t>
            </a:r>
          </a:p>
          <a:p>
            <a:pPr marL="457200" indent="-457200"/>
            <a:endParaRPr lang="en-US" i="1" dirty="0" smtClean="0">
              <a:solidFill>
                <a:srgbClr val="00B050"/>
              </a:solidFill>
            </a:endParaRPr>
          </a:p>
          <a:p>
            <a:pPr marL="457200" indent="-457200"/>
            <a:r>
              <a:rPr lang="en-US" i="1" dirty="0" smtClean="0">
                <a:solidFill>
                  <a:srgbClr val="00B050"/>
                </a:solidFill>
              </a:rPr>
              <a:t>2) Multi mode fiber :-</a:t>
            </a:r>
          </a:p>
          <a:p>
            <a:pPr marL="457200" indent="-457200"/>
            <a:r>
              <a:rPr lang="en-US" i="1" dirty="0" smtClean="0">
                <a:solidFill>
                  <a:srgbClr val="00B050"/>
                </a:solidFill>
              </a:rPr>
              <a:t>    </a:t>
            </a:r>
            <a:r>
              <a:rPr lang="en-US" i="1" dirty="0" smtClean="0"/>
              <a:t>Fiber supporting only one mode is </a:t>
            </a:r>
          </a:p>
          <a:p>
            <a:pPr marL="457200" indent="-457200"/>
            <a:r>
              <a:rPr lang="en-US" i="1" dirty="0" smtClean="0"/>
              <a:t>    called single-mode or mono-mode fiber. 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457200" indent="-457200"/>
            <a:r>
              <a:rPr lang="en-US" i="1" dirty="0" smtClean="0"/>
              <a:t>    In a multi-mode</a:t>
            </a:r>
            <a:r>
              <a:rPr lang="en-US" b="1" i="1" dirty="0" smtClean="0"/>
              <a:t> </a:t>
            </a:r>
            <a:r>
              <a:rPr lang="en-US" i="1" dirty="0" smtClean="0"/>
              <a:t>fiber, rays of light </a:t>
            </a:r>
          </a:p>
          <a:p>
            <a:pPr marL="457200" indent="-457200"/>
            <a:r>
              <a:rPr lang="en-US" i="1" dirty="0" smtClean="0"/>
              <a:t>    are guided along the fiber core by</a:t>
            </a:r>
          </a:p>
          <a:p>
            <a:pPr marL="457200" indent="-457200"/>
            <a:r>
              <a:rPr lang="en-US" i="1" dirty="0" smtClean="0"/>
              <a:t>     total internal reflection.</a:t>
            </a:r>
            <a:endParaRPr lang="en-US" i="1" dirty="0">
              <a:solidFill>
                <a:srgbClr val="00B050"/>
              </a:solidFill>
            </a:endParaRPr>
          </a:p>
        </p:txBody>
      </p:sp>
      <p:pic>
        <p:nvPicPr>
          <p:cNvPr id="4" name="Picture 3" descr="single-mode-vs-multimode-FIBERS.jpg"/>
          <p:cNvPicPr/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5257800" y="2971800"/>
            <a:ext cx="3048000" cy="1143000"/>
          </a:xfrm>
          <a:prstGeom prst="rect">
            <a:avLst/>
          </a:prstGeom>
        </p:spPr>
      </p:pic>
      <p:pic>
        <p:nvPicPr>
          <p:cNvPr id="5" name="Picture 4" descr="single-mode-vs-multimode-FIBERS.jpg"/>
          <p:cNvPicPr/>
          <p:nvPr/>
        </p:nvPicPr>
        <p:blipFill>
          <a:blip r:embed="rId2"/>
          <a:srcRect b="53635"/>
          <a:stretch>
            <a:fillRect/>
          </a:stretch>
        </p:blipFill>
        <p:spPr>
          <a:xfrm>
            <a:off x="5257800" y="4648200"/>
            <a:ext cx="3048000" cy="12192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7851648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Principle of optical fiber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514600"/>
            <a:ext cx="7854696" cy="38100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latin typeface="+mj-lt"/>
              </a:rPr>
              <a:t>Optical fiber work on the principle of </a:t>
            </a:r>
            <a:r>
              <a:rPr lang="en-US" b="1" i="1" dirty="0" smtClean="0">
                <a:latin typeface="+mj-lt"/>
              </a:rPr>
              <a:t>"</a:t>
            </a:r>
            <a:r>
              <a:rPr lang="en-US" b="1" i="1" dirty="0" smtClean="0">
                <a:solidFill>
                  <a:srgbClr val="FFFF00"/>
                </a:solidFill>
                <a:latin typeface="+mj-lt"/>
              </a:rPr>
              <a:t>total internal reflection</a:t>
            </a:r>
            <a:r>
              <a:rPr lang="en-US" b="1" i="1" dirty="0" smtClean="0">
                <a:latin typeface="+mj-lt"/>
              </a:rPr>
              <a:t>"</a:t>
            </a:r>
            <a:r>
              <a:rPr lang="en-US" i="1" dirty="0" smtClean="0">
                <a:latin typeface="+mj-lt"/>
              </a:rPr>
              <a:t> to capture the light transmitted in an optical fiber and confine the light to the core of the fiber. ... Beyond a certain angle, the refraction will cause light to be reflected from the surface.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tir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648200" y="4800601"/>
            <a:ext cx="3757405" cy="1447800"/>
          </a:xfrm>
          <a:prstGeom prst="rect">
            <a:avLst/>
          </a:prstGeom>
        </p:spPr>
      </p:pic>
      <p:pic>
        <p:nvPicPr>
          <p:cNvPr id="5" name="Picture 4" descr="tir2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00" y="4800600"/>
            <a:ext cx="358347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9144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Application of optical fiber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362200"/>
            <a:ext cx="7854696" cy="4267200"/>
          </a:xfrm>
        </p:spPr>
        <p:txBody>
          <a:bodyPr>
            <a:normAutofit/>
          </a:bodyPr>
          <a:lstStyle/>
          <a:p>
            <a:pPr marL="514350" indent="-514350" algn="l"/>
            <a:r>
              <a:rPr lang="en-US" sz="1600" dirty="0" smtClean="0">
                <a:solidFill>
                  <a:srgbClr val="FFFF00"/>
                </a:solidFill>
              </a:rPr>
              <a:t>1) </a:t>
            </a:r>
            <a:r>
              <a:rPr lang="en-US" sz="1600" b="1" i="1" dirty="0" smtClean="0">
                <a:solidFill>
                  <a:srgbClr val="FFFF00"/>
                </a:solidFill>
              </a:rPr>
              <a:t>Optical fiber communication :-</a:t>
            </a:r>
          </a:p>
          <a:p>
            <a:pPr marL="514350" indent="-514350" algn="l"/>
            <a:r>
              <a:rPr lang="en-US" sz="1600" dirty="0" smtClean="0">
                <a:solidFill>
                  <a:srgbClr val="FFFF00"/>
                </a:solidFill>
              </a:rPr>
              <a:t>        </a:t>
            </a:r>
            <a:r>
              <a:rPr lang="en-US" sz="1600" i="1" dirty="0" smtClean="0"/>
              <a:t>Optical </a:t>
            </a:r>
            <a:r>
              <a:rPr lang="en-US" sz="1600" i="1" dirty="0" smtClean="0"/>
              <a:t>fiber can be used as a medium for telecommunication </a:t>
            </a:r>
            <a:r>
              <a:rPr lang="en-US" sz="1600" i="1" dirty="0" smtClean="0"/>
              <a:t>and networking </a:t>
            </a:r>
          </a:p>
          <a:p>
            <a:pPr marL="514350" indent="-514350" algn="l"/>
            <a:r>
              <a:rPr lang="en-US" sz="1600" i="1" dirty="0" smtClean="0"/>
              <a:t> </a:t>
            </a:r>
            <a:r>
              <a:rPr lang="en-US" sz="1600" i="1" dirty="0" smtClean="0"/>
              <a:t>        because </a:t>
            </a:r>
            <a:r>
              <a:rPr lang="en-US" sz="1600" i="1" dirty="0" smtClean="0"/>
              <a:t>it is flexible and can be bundled as cables.  It </a:t>
            </a:r>
            <a:r>
              <a:rPr lang="en-US" sz="1600" i="1" dirty="0" smtClean="0"/>
              <a:t>is especially </a:t>
            </a:r>
            <a:r>
              <a:rPr lang="en-US" sz="1600" i="1" dirty="0" smtClean="0"/>
              <a:t>advantageous for </a:t>
            </a:r>
            <a:endParaRPr lang="en-US" sz="1600" i="1" dirty="0" smtClean="0"/>
          </a:p>
          <a:p>
            <a:pPr marL="514350" indent="-514350" algn="l"/>
            <a:r>
              <a:rPr lang="en-US" sz="1600" i="1" dirty="0" smtClean="0"/>
              <a:t> </a:t>
            </a:r>
            <a:r>
              <a:rPr lang="en-US" sz="1600" i="1" dirty="0" smtClean="0"/>
              <a:t>        long-distance </a:t>
            </a:r>
            <a:r>
              <a:rPr lang="en-US" sz="1600" i="1" dirty="0" err="1" smtClean="0"/>
              <a:t>communications,because</a:t>
            </a:r>
            <a:r>
              <a:rPr lang="en-US" sz="1600" i="1" dirty="0" smtClean="0"/>
              <a:t> </a:t>
            </a:r>
            <a:r>
              <a:rPr lang="en-US" sz="1600" i="1" dirty="0" smtClean="0"/>
              <a:t>light propagates through the fiber with little </a:t>
            </a:r>
            <a:endParaRPr lang="en-US" sz="1600" i="1" dirty="0" smtClean="0"/>
          </a:p>
          <a:p>
            <a:pPr marL="514350" indent="-514350" algn="l"/>
            <a:r>
              <a:rPr lang="en-US" sz="1600" i="1" dirty="0" smtClean="0"/>
              <a:t> </a:t>
            </a:r>
            <a:r>
              <a:rPr lang="en-US" sz="1600" i="1" dirty="0" smtClean="0"/>
              <a:t>        attenuation compared </a:t>
            </a:r>
            <a:r>
              <a:rPr lang="en-US" sz="1600" i="1" dirty="0" smtClean="0"/>
              <a:t>to electrical cables. </a:t>
            </a:r>
            <a:endParaRPr lang="en-US" sz="1600" i="1" dirty="0" smtClean="0"/>
          </a:p>
          <a:p>
            <a:pPr marL="514350" indent="-514350" algn="l"/>
            <a:endParaRPr lang="en-US" sz="1600" i="1" dirty="0" smtClean="0"/>
          </a:p>
          <a:p>
            <a:pPr lvl="0" algn="l"/>
            <a:r>
              <a:rPr lang="en-US" sz="1600" b="1" i="1" dirty="0" smtClean="0">
                <a:solidFill>
                  <a:srgbClr val="FFFF00"/>
                </a:solidFill>
              </a:rPr>
              <a:t>2) </a:t>
            </a:r>
            <a:r>
              <a:rPr lang="en-US" sz="1600" b="1" i="1" dirty="0" smtClean="0">
                <a:solidFill>
                  <a:srgbClr val="FFFF00"/>
                </a:solidFill>
              </a:rPr>
              <a:t>Fiber optic sensors:</a:t>
            </a:r>
            <a:endParaRPr lang="en-US" sz="1600" b="1" dirty="0" smtClean="0">
              <a:solidFill>
                <a:srgbClr val="FFFF00"/>
              </a:solidFill>
            </a:endParaRPr>
          </a:p>
          <a:p>
            <a:pPr algn="l"/>
            <a:r>
              <a:rPr lang="en-US" sz="1600" i="1" dirty="0" smtClean="0"/>
              <a:t>        Fibers </a:t>
            </a:r>
            <a:r>
              <a:rPr lang="en-US" sz="1600" i="1" dirty="0" smtClean="0"/>
              <a:t>have many uses in remote sensing. In some applications, </a:t>
            </a:r>
            <a:r>
              <a:rPr lang="en-US" sz="1600" i="1" dirty="0" smtClean="0"/>
              <a:t>the sensor </a:t>
            </a:r>
            <a:r>
              <a:rPr lang="en-US" sz="1600" i="1" dirty="0" smtClean="0"/>
              <a:t>is itself an </a:t>
            </a:r>
            <a:endParaRPr lang="en-US" sz="1600" i="1" dirty="0" smtClean="0"/>
          </a:p>
          <a:p>
            <a:pPr algn="l"/>
            <a:r>
              <a:rPr lang="en-US" sz="1600" i="1" dirty="0" smtClean="0"/>
              <a:t> </a:t>
            </a:r>
            <a:r>
              <a:rPr lang="en-US" sz="1600" i="1" dirty="0" smtClean="0"/>
              <a:t>       optical </a:t>
            </a:r>
            <a:r>
              <a:rPr lang="en-US" sz="1600" i="1" dirty="0" smtClean="0"/>
              <a:t>fiber. In other cases, fiber is used to </a:t>
            </a:r>
            <a:r>
              <a:rPr lang="en-US" sz="1600" i="1" dirty="0" smtClean="0"/>
              <a:t>a</a:t>
            </a:r>
            <a:r>
              <a:rPr lang="en-US" sz="1600" b="1" i="1" dirty="0" smtClean="0"/>
              <a:t>  </a:t>
            </a:r>
            <a:r>
              <a:rPr lang="en-US" sz="1600" i="1" dirty="0" smtClean="0"/>
              <a:t>non-fiber </a:t>
            </a:r>
            <a:r>
              <a:rPr lang="en-US" sz="1600" i="1" dirty="0" smtClean="0"/>
              <a:t>optic sensor to </a:t>
            </a:r>
            <a:r>
              <a:rPr lang="en-US" sz="1600" i="1" dirty="0" smtClean="0"/>
              <a:t>a  </a:t>
            </a:r>
          </a:p>
          <a:p>
            <a:pPr algn="l"/>
            <a:r>
              <a:rPr lang="en-US" sz="1600" i="1" dirty="0" smtClean="0"/>
              <a:t> </a:t>
            </a:r>
            <a:r>
              <a:rPr lang="en-US" sz="1600" i="1" dirty="0" smtClean="0"/>
              <a:t>        measurement </a:t>
            </a:r>
            <a:r>
              <a:rPr lang="en-US" sz="1600" i="1" dirty="0" smtClean="0"/>
              <a:t>system</a:t>
            </a:r>
            <a:r>
              <a:rPr lang="en-US" sz="1600" i="1" dirty="0" smtClean="0"/>
              <a:t>.</a:t>
            </a:r>
          </a:p>
          <a:p>
            <a:pPr algn="l"/>
            <a:endParaRPr lang="en-US" sz="1600" i="1" dirty="0" smtClean="0">
              <a:solidFill>
                <a:srgbClr val="FFFF00"/>
              </a:solidFill>
            </a:endParaRPr>
          </a:p>
          <a:p>
            <a:pPr algn="l"/>
            <a:r>
              <a:rPr lang="en-US" sz="1600" i="1" dirty="0" smtClean="0">
                <a:solidFill>
                  <a:srgbClr val="FFFF00"/>
                </a:solidFill>
              </a:rPr>
              <a:t>3) </a:t>
            </a:r>
            <a:r>
              <a:rPr lang="en-US" sz="1600" i="1" dirty="0" smtClean="0"/>
              <a:t>Fibers are widely used in illumination applications. They</a:t>
            </a:r>
            <a:r>
              <a:rPr lang="en-US" sz="1600" b="1" i="1" dirty="0" smtClean="0"/>
              <a:t> </a:t>
            </a:r>
            <a:r>
              <a:rPr lang="en-US" sz="1600" i="1" dirty="0" smtClean="0"/>
              <a:t>are used as light </a:t>
            </a:r>
            <a:r>
              <a:rPr lang="en-US" sz="1600" i="1" dirty="0" smtClean="0"/>
              <a:t>guides </a:t>
            </a:r>
            <a:r>
              <a:rPr lang="en-US" sz="1600" i="1" dirty="0" smtClean="0"/>
              <a:t>in </a:t>
            </a:r>
            <a:endParaRPr lang="en-US" sz="1600" i="1" dirty="0" smtClean="0"/>
          </a:p>
          <a:p>
            <a:pPr algn="l"/>
            <a:r>
              <a:rPr lang="en-US" sz="1600" i="1" dirty="0" smtClean="0"/>
              <a:t> </a:t>
            </a:r>
            <a:r>
              <a:rPr lang="en-US" sz="1600" i="1" dirty="0" smtClean="0"/>
              <a:t>   medical </a:t>
            </a:r>
            <a:r>
              <a:rPr lang="en-US" sz="1600" i="1" dirty="0" smtClean="0"/>
              <a:t>and other applications where bright light needs to be shone </a:t>
            </a:r>
            <a:r>
              <a:rPr lang="en-US" sz="1600" i="1" dirty="0" smtClean="0"/>
              <a:t>on a </a:t>
            </a:r>
            <a:r>
              <a:rPr lang="en-US" sz="1600" i="1" dirty="0" smtClean="0"/>
              <a:t>target without </a:t>
            </a:r>
            <a:endParaRPr lang="en-US" sz="1600" i="1" dirty="0" smtClean="0"/>
          </a:p>
          <a:p>
            <a:pPr algn="l"/>
            <a:r>
              <a:rPr lang="en-US" sz="1600" i="1" dirty="0" smtClean="0"/>
              <a:t> </a:t>
            </a:r>
            <a:r>
              <a:rPr lang="en-US" sz="1600" i="1" dirty="0" smtClean="0"/>
              <a:t>   a </a:t>
            </a:r>
            <a:r>
              <a:rPr lang="en-US" sz="1600" i="1" dirty="0" smtClean="0"/>
              <a:t>clear line-of-sight </a:t>
            </a:r>
            <a:r>
              <a:rPr lang="en-US" sz="1600" i="1" dirty="0" smtClean="0"/>
              <a:t>path and etc.</a:t>
            </a:r>
            <a:endParaRPr lang="en-US" sz="1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6962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Optical fiber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133600"/>
            <a:ext cx="8153400" cy="4343400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i="1" dirty="0" smtClean="0">
                <a:latin typeface="+mj-lt"/>
              </a:rPr>
              <a:t>Fiber optic communication is a method of transmitting information from one place to another by sending pulse of light through an optical fiber.</a:t>
            </a:r>
          </a:p>
          <a:p>
            <a:pPr algn="l"/>
            <a:r>
              <a:rPr lang="en-US" i="1" dirty="0" smtClean="0">
                <a:latin typeface="+mj-lt"/>
              </a:rPr>
              <a:t>The light forms an electromagnetic carrier wave that is modulated to carry information.</a:t>
            </a:r>
          </a:p>
          <a:p>
            <a:pPr algn="l"/>
            <a:endParaRPr lang="en-US" i="1" dirty="0" smtClean="0">
              <a:latin typeface="+mj-lt"/>
            </a:endParaRPr>
          </a:p>
          <a:p>
            <a:pPr algn="l">
              <a:buFont typeface="Wingdings" pitchFamily="2" charset="2"/>
              <a:buChar char="Ø"/>
            </a:pPr>
            <a:r>
              <a:rPr lang="en-US" i="1" dirty="0" smtClean="0">
                <a:latin typeface="+mj-lt"/>
              </a:rPr>
              <a:t>Optical fiber is preferred over electrical  cabling because it offer high </a:t>
            </a:r>
            <a:r>
              <a:rPr lang="en-US" i="1" dirty="0" err="1" smtClean="0">
                <a:latin typeface="+mj-lt"/>
              </a:rPr>
              <a:t>bandwidth,long</a:t>
            </a:r>
            <a:r>
              <a:rPr lang="en-US" i="1" dirty="0" smtClean="0">
                <a:latin typeface="+mj-lt"/>
              </a:rPr>
              <a:t> distance </a:t>
            </a:r>
            <a:r>
              <a:rPr lang="en-US" i="1" dirty="0" err="1" smtClean="0">
                <a:latin typeface="+mj-lt"/>
              </a:rPr>
              <a:t>communication,more</a:t>
            </a:r>
            <a:r>
              <a:rPr lang="en-US" i="1" dirty="0" smtClean="0">
                <a:latin typeface="+mj-lt"/>
              </a:rPr>
              <a:t> information </a:t>
            </a:r>
            <a:r>
              <a:rPr lang="en-US" i="1" dirty="0" err="1" smtClean="0">
                <a:latin typeface="+mj-lt"/>
              </a:rPr>
              <a:t>capacity,high</a:t>
            </a:r>
            <a:r>
              <a:rPr lang="en-US" i="1" dirty="0" smtClean="0">
                <a:latin typeface="+mj-lt"/>
              </a:rPr>
              <a:t> degree of signal </a:t>
            </a:r>
            <a:r>
              <a:rPr lang="en-US" i="1" dirty="0" err="1" smtClean="0">
                <a:latin typeface="+mj-lt"/>
              </a:rPr>
              <a:t>security,lack</a:t>
            </a:r>
            <a:r>
              <a:rPr lang="en-US" i="1" dirty="0" smtClean="0">
                <a:latin typeface="+mj-lt"/>
              </a:rPr>
              <a:t> of cross </a:t>
            </a:r>
            <a:r>
              <a:rPr lang="en-US" i="1" dirty="0" err="1" smtClean="0">
                <a:latin typeface="+mj-lt"/>
              </a:rPr>
              <a:t>talk,enhance</a:t>
            </a:r>
            <a:r>
              <a:rPr lang="en-US" i="1" dirty="0" smtClean="0">
                <a:latin typeface="+mj-lt"/>
              </a:rPr>
              <a:t> safety and immunity to electromagnetic </a:t>
            </a:r>
            <a:r>
              <a:rPr lang="en-US" i="1" dirty="0" err="1" smtClean="0">
                <a:latin typeface="+mj-lt"/>
              </a:rPr>
              <a:t>interfence</a:t>
            </a:r>
            <a:r>
              <a:rPr lang="en-US" i="1" dirty="0" smtClean="0">
                <a:latin typeface="+mj-lt"/>
              </a:rPr>
              <a:t>.</a:t>
            </a:r>
          </a:p>
          <a:p>
            <a:pPr algn="l"/>
            <a:endParaRPr lang="en-US" i="1" dirty="0" smtClean="0">
              <a:latin typeface="+mj-lt"/>
            </a:endParaRPr>
          </a:p>
          <a:p>
            <a:pPr algn="l">
              <a:buFont typeface="Wingdings" pitchFamily="2" charset="2"/>
              <a:buChar char="Ø"/>
            </a:pPr>
            <a:endParaRPr 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423</TotalTime>
  <Words>850</Words>
  <Application>Microsoft Office PowerPoint</Application>
  <PresentationFormat>On-screen Show (4:3)</PresentationFormat>
  <Paragraphs>107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JAYPEE INSTITUTE OF INFORMATION TECHNOLOGY PHYSICS PROJECT OPTICAL FIBER AND COMMUNICATION</vt:lpstr>
      <vt:lpstr>Work done by each member….</vt:lpstr>
      <vt:lpstr>Index </vt:lpstr>
      <vt:lpstr>What is optical fiber?</vt:lpstr>
      <vt:lpstr>Types of optical fiber</vt:lpstr>
      <vt:lpstr>Types of optical fiber</vt:lpstr>
      <vt:lpstr>Principle of optical fiber</vt:lpstr>
      <vt:lpstr>Application of optical fiber</vt:lpstr>
      <vt:lpstr>Optical fiber communication</vt:lpstr>
      <vt:lpstr>Slide 10</vt:lpstr>
      <vt:lpstr>Functional Advantages </vt:lpstr>
      <vt:lpstr>Physical Advantages  </vt:lpstr>
      <vt:lpstr>Disadvantages </vt:lpstr>
      <vt:lpstr>Slide 14</vt:lpstr>
      <vt:lpstr>Slide 15</vt:lpstr>
      <vt:lpstr>                Thanking you In anticipation By… Himanshu dixit ARYAN RAZDAN  MOHIT GARG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Home</cp:lastModifiedBy>
  <cp:revision>46</cp:revision>
  <dcterms:created xsi:type="dcterms:W3CDTF">2021-12-21T17:45:03Z</dcterms:created>
  <dcterms:modified xsi:type="dcterms:W3CDTF">2021-12-26T08:46:31Z</dcterms:modified>
</cp:coreProperties>
</file>