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0" r:id="rId2"/>
    <p:sldId id="256" r:id="rId3"/>
    <p:sldId id="257" r:id="rId4"/>
    <p:sldId id="258" r:id="rId5"/>
    <p:sldId id="259" r:id="rId6"/>
    <p:sldId id="261" r:id="rId7"/>
    <p:sldId id="262" r:id="rId8"/>
    <p:sldId id="263" r:id="rId9"/>
    <p:sldId id="264" r:id="rId10"/>
    <p:sldId id="265" r:id="rId11"/>
    <p:sldId id="273" r:id="rId12"/>
    <p:sldId id="274" r:id="rId13"/>
    <p:sldId id="266" r:id="rId14"/>
    <p:sldId id="272" r:id="rId15"/>
    <p:sldId id="267" r:id="rId16"/>
    <p:sldId id="260" r:id="rId17"/>
    <p:sldId id="268" r:id="rId18"/>
    <p:sldId id="275" r:id="rId19"/>
    <p:sldId id="271" r:id="rId20"/>
    <p:sldId id="269" r:id="rId2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u2348154@outlook.com" userId="d8bf7fe2a34ca450" providerId="LiveId" clId="{AF0A5B05-6F9A-4846-B932-B35014E594AC}"/>
    <pc:docChg chg="modSld">
      <pc:chgData name="aashu2348154@outlook.com" userId="d8bf7fe2a34ca450" providerId="LiveId" clId="{AF0A5B05-6F9A-4846-B932-B35014E594AC}" dt="2022-05-21T04:00:50.489" v="4" actId="1076"/>
      <pc:docMkLst>
        <pc:docMk/>
      </pc:docMkLst>
      <pc:sldChg chg="modSp mod">
        <pc:chgData name="aashu2348154@outlook.com" userId="d8bf7fe2a34ca450" providerId="LiveId" clId="{AF0A5B05-6F9A-4846-B932-B35014E594AC}" dt="2022-05-21T03:55:11.904" v="0" actId="1076"/>
        <pc:sldMkLst>
          <pc:docMk/>
          <pc:sldMk cId="0" sldId="256"/>
        </pc:sldMkLst>
        <pc:grpChg chg="mod">
          <ac:chgData name="aashu2348154@outlook.com" userId="d8bf7fe2a34ca450" providerId="LiveId" clId="{AF0A5B05-6F9A-4846-B932-B35014E594AC}" dt="2022-05-21T03:55:11.904" v="0" actId="1076"/>
          <ac:grpSpMkLst>
            <pc:docMk/>
            <pc:sldMk cId="0" sldId="256"/>
            <ac:grpSpMk id="2" creationId="{00000000-0000-0000-0000-000000000000}"/>
          </ac:grpSpMkLst>
        </pc:grpChg>
      </pc:sldChg>
      <pc:sldChg chg="modSp mod">
        <pc:chgData name="aashu2348154@outlook.com" userId="d8bf7fe2a34ca450" providerId="LiveId" clId="{AF0A5B05-6F9A-4846-B932-B35014E594AC}" dt="2022-05-21T03:57:14.796" v="2" actId="114"/>
        <pc:sldMkLst>
          <pc:docMk/>
          <pc:sldMk cId="0" sldId="262"/>
        </pc:sldMkLst>
        <pc:spChg chg="mod">
          <ac:chgData name="aashu2348154@outlook.com" userId="d8bf7fe2a34ca450" providerId="LiveId" clId="{AF0A5B05-6F9A-4846-B932-B35014E594AC}" dt="2022-05-21T03:57:14.796" v="2" actId="114"/>
          <ac:spMkLst>
            <pc:docMk/>
            <pc:sldMk cId="0" sldId="262"/>
            <ac:spMk id="7" creationId="{00000000-0000-0000-0000-000000000000}"/>
          </ac:spMkLst>
        </pc:spChg>
      </pc:sldChg>
      <pc:sldChg chg="modSp mod">
        <pc:chgData name="aashu2348154@outlook.com" userId="d8bf7fe2a34ca450" providerId="LiveId" clId="{AF0A5B05-6F9A-4846-B932-B35014E594AC}" dt="2022-05-21T03:57:20.549" v="3" actId="114"/>
        <pc:sldMkLst>
          <pc:docMk/>
          <pc:sldMk cId="0" sldId="263"/>
        </pc:sldMkLst>
        <pc:spChg chg="mod">
          <ac:chgData name="aashu2348154@outlook.com" userId="d8bf7fe2a34ca450" providerId="LiveId" clId="{AF0A5B05-6F9A-4846-B932-B35014E594AC}" dt="2022-05-21T03:57:20.549" v="3" actId="114"/>
          <ac:spMkLst>
            <pc:docMk/>
            <pc:sldMk cId="0" sldId="263"/>
            <ac:spMk id="6" creationId="{00000000-0000-0000-0000-000000000000}"/>
          </ac:spMkLst>
        </pc:spChg>
      </pc:sldChg>
      <pc:sldChg chg="modSp mod">
        <pc:chgData name="aashu2348154@outlook.com" userId="d8bf7fe2a34ca450" providerId="LiveId" clId="{AF0A5B05-6F9A-4846-B932-B35014E594AC}" dt="2022-05-21T04:00:50.489" v="4" actId="1076"/>
        <pc:sldMkLst>
          <pc:docMk/>
          <pc:sldMk cId="4052108580" sldId="270"/>
        </pc:sldMkLst>
        <pc:spChg chg="mod">
          <ac:chgData name="aashu2348154@outlook.com" userId="d8bf7fe2a34ca450" providerId="LiveId" clId="{AF0A5B05-6F9A-4846-B932-B35014E594AC}" dt="2022-05-21T04:00:50.489" v="4" actId="1076"/>
          <ac:spMkLst>
            <pc:docMk/>
            <pc:sldMk cId="4052108580" sldId="270"/>
            <ac:spMk id="4" creationId="{4121736E-6B6E-5A39-3815-76360DA54192}"/>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42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24198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0048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482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396617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10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608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25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133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Arial"/>
                <a:cs typeface="Arial"/>
              </a:defRPr>
            </a:lvl1pPr>
          </a:lstStyle>
          <a:p>
            <a:pPr marL="12700">
              <a:lnSpc>
                <a:spcPct val="100000"/>
              </a:lnSpc>
            </a:pPr>
            <a:r>
              <a:rPr spc="-5" dirty="0"/>
              <a:t>Page </a:t>
            </a:r>
            <a:r>
              <a:rPr spc="-5" dirty="0">
                <a:latin typeface="Wingdings"/>
                <a:cs typeface="Wingdings"/>
              </a:rPr>
              <a:t></a:t>
            </a:r>
            <a:r>
              <a:rPr spc="-40" dirty="0">
                <a:latin typeface="Times New Roman"/>
                <a:cs typeface="Times New Roman"/>
              </a:rPr>
              <a:t> </a:t>
            </a:r>
            <a:fld id="{81D60167-4931-47E6-BA6A-407CBD079E47}" type="slidenum">
              <a:rPr spc="-5" dirty="0"/>
              <a:t>‹#›</a:t>
            </a:fld>
            <a:endParaRPr spc="-5" dirty="0"/>
          </a:p>
        </p:txBody>
      </p:sp>
    </p:spTree>
    <p:extLst>
      <p:ext uri="{BB962C8B-B14F-4D97-AF65-F5344CB8AC3E}">
        <p14:creationId xmlns:p14="http://schemas.microsoft.com/office/powerpoint/2010/main" val="271820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3032464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10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63563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57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61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427830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4097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323030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5/24/2022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12700">
              <a:lnSpc>
                <a:spcPct val="100000"/>
              </a:lnSpc>
            </a:pPr>
            <a:r>
              <a:rPr lang="en-US" spc="-5"/>
              <a:t>Page </a:t>
            </a:r>
            <a:r>
              <a:rPr lang="en-US" spc="-5">
                <a:latin typeface="Wingdings"/>
                <a:cs typeface="Wingdings"/>
              </a:rPr>
              <a:t></a:t>
            </a:r>
            <a:r>
              <a:rPr lang="en-US" spc="-40">
                <a:latin typeface="Times New Roman"/>
                <a:cs typeface="Times New Roman"/>
              </a:rPr>
              <a:t> </a:t>
            </a:r>
            <a:fld id="{81D60167-4931-47E6-BA6A-407CBD079E47}" type="slidenum">
              <a:rPr spc="-5" smtClean="0"/>
              <a:t>‹#›</a:t>
            </a:fld>
            <a:endParaRPr spc="-5" dirty="0"/>
          </a:p>
        </p:txBody>
      </p:sp>
    </p:spTree>
    <p:extLst>
      <p:ext uri="{BB962C8B-B14F-4D97-AF65-F5344CB8AC3E}">
        <p14:creationId xmlns:p14="http://schemas.microsoft.com/office/powerpoint/2010/main" val="68356266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slideshare.net/achyutneupane/hard-disk-project" TargetMode="External"/><Relationship Id="rId2" Type="http://schemas.openxmlformats.org/officeDocument/2006/relationships/hyperlink" Target="https://en.wikipedia.org/wiki/Hard_disk_drive" TargetMode="External"/><Relationship Id="rId1" Type="http://schemas.openxmlformats.org/officeDocument/2006/relationships/slideLayout" Target="../slideLayouts/slideLayout7.xml"/><Relationship Id="rId5" Type="http://schemas.openxmlformats.org/officeDocument/2006/relationships/hyperlink" Target="https://www.techopedia.com/definition/5288/hard-disk-drive" TargetMode="External"/><Relationship Id="rId4" Type="http://schemas.openxmlformats.org/officeDocument/2006/relationships/hyperlink" Target="http://www.goog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709D-AD05-0DB6-D1A2-3A5A805A9E7E}"/>
              </a:ext>
            </a:extLst>
          </p:cNvPr>
          <p:cNvSpPr>
            <a:spLocks noGrp="1"/>
          </p:cNvSpPr>
          <p:nvPr>
            <p:ph type="ctrTitle"/>
          </p:nvPr>
        </p:nvSpPr>
        <p:spPr>
          <a:xfrm>
            <a:off x="228599" y="538394"/>
            <a:ext cx="8382000" cy="861774"/>
          </a:xfrm>
        </p:spPr>
        <p:txBody>
          <a:bodyPr/>
          <a:lstStyle/>
          <a:p>
            <a:pPr algn="ctr"/>
            <a:r>
              <a:rPr lang="en-IN" sz="2800" b="1" i="1" dirty="0">
                <a:latin typeface="+mj-lt"/>
                <a:ea typeface="Verdana" panose="020B0604030504040204" pitchFamily="34" charset="0"/>
              </a:rPr>
              <a:t>JAYPEE INSTITUTE OF INFORMATION &amp; TECHNOLOGY, SECTOR – 62, NOIDA</a:t>
            </a:r>
          </a:p>
        </p:txBody>
      </p:sp>
      <p:sp>
        <p:nvSpPr>
          <p:cNvPr id="4" name="object 13">
            <a:extLst>
              <a:ext uri="{FF2B5EF4-FFF2-40B4-BE49-F238E27FC236}">
                <a16:creationId xmlns:a16="http://schemas.microsoft.com/office/drawing/2014/main" id="{4121736E-6B6E-5A39-3815-76360DA54192}"/>
              </a:ext>
            </a:extLst>
          </p:cNvPr>
          <p:cNvSpPr txBox="1">
            <a:spLocks noGrp="1"/>
          </p:cNvSpPr>
          <p:nvPr>
            <p:ph type="subTitle" idx="4"/>
          </p:nvPr>
        </p:nvSpPr>
        <p:spPr>
          <a:xfrm>
            <a:off x="4999702" y="4419600"/>
            <a:ext cx="3458498" cy="951543"/>
          </a:xfrm>
          <a:prstGeom prst="rect">
            <a:avLst/>
          </a:prstGeom>
        </p:spPr>
        <p:txBody>
          <a:bodyPr vert="horz" wrap="square" lIns="0" tIns="12700" rIns="0" bIns="0" rtlCol="0">
            <a:spAutoFit/>
          </a:bodyPr>
          <a:lstStyle/>
          <a:p>
            <a:pPr marL="0" indent="0">
              <a:lnSpc>
                <a:spcPct val="100000"/>
              </a:lnSpc>
              <a:spcBef>
                <a:spcPts val="35"/>
              </a:spcBef>
              <a:buNone/>
            </a:pPr>
            <a:r>
              <a:rPr lang="en-IN" sz="2800" b="1" i="1" dirty="0">
                <a:ea typeface="Verdana" panose="020B0604030504040204" pitchFamily="34" charset="0"/>
                <a:cs typeface="Times New Roman"/>
              </a:rPr>
              <a:t>Submitted to:            </a:t>
            </a:r>
          </a:p>
          <a:p>
            <a:pPr marL="0" indent="0">
              <a:lnSpc>
                <a:spcPct val="100000"/>
              </a:lnSpc>
              <a:spcBef>
                <a:spcPts val="35"/>
              </a:spcBef>
              <a:buNone/>
            </a:pPr>
            <a:r>
              <a:rPr lang="en-IN" sz="2800" b="1" i="1" dirty="0" err="1">
                <a:ea typeface="Verdana" panose="020B0604030504040204" pitchFamily="34" charset="0"/>
                <a:cs typeface="Times New Roman"/>
              </a:rPr>
              <a:t>Dr.</a:t>
            </a:r>
            <a:r>
              <a:rPr lang="en-IN" sz="2800" b="1" i="1" dirty="0">
                <a:ea typeface="Verdana" panose="020B0604030504040204" pitchFamily="34" charset="0"/>
                <a:cs typeface="Times New Roman"/>
              </a:rPr>
              <a:t> Ravi Gupta Sir</a:t>
            </a:r>
            <a:endParaRPr sz="2800" b="1" i="1" dirty="0">
              <a:ea typeface="Verdana" panose="020B0604030504040204" pitchFamily="34" charset="0"/>
              <a:cs typeface="Times New Roman"/>
            </a:endParaRPr>
          </a:p>
        </p:txBody>
      </p:sp>
      <p:sp>
        <p:nvSpPr>
          <p:cNvPr id="5" name="TextBox 4">
            <a:extLst>
              <a:ext uri="{FF2B5EF4-FFF2-40B4-BE49-F238E27FC236}">
                <a16:creationId xmlns:a16="http://schemas.microsoft.com/office/drawing/2014/main" id="{359756E1-FF5D-9EA7-51DA-1C2E64C10B33}"/>
              </a:ext>
            </a:extLst>
          </p:cNvPr>
          <p:cNvSpPr txBox="1"/>
          <p:nvPr/>
        </p:nvSpPr>
        <p:spPr>
          <a:xfrm>
            <a:off x="685800" y="4419600"/>
            <a:ext cx="4447096" cy="1631216"/>
          </a:xfrm>
          <a:prstGeom prst="rect">
            <a:avLst/>
          </a:prstGeom>
          <a:noFill/>
        </p:spPr>
        <p:txBody>
          <a:bodyPr wrap="square" rtlCol="0">
            <a:spAutoFit/>
          </a:bodyPr>
          <a:lstStyle/>
          <a:p>
            <a:r>
              <a:rPr lang="en-IN" sz="2000" b="1" i="1" dirty="0">
                <a:ea typeface="Verdana" panose="020B0604030504040204" pitchFamily="34" charset="0"/>
              </a:rPr>
              <a:t>Submitted By:</a:t>
            </a:r>
          </a:p>
          <a:p>
            <a:pPr marL="285750" indent="-285750">
              <a:buFont typeface="Wingdings" panose="05000000000000000000" pitchFamily="2" charset="2"/>
              <a:buChar char="Ø"/>
            </a:pPr>
            <a:r>
              <a:rPr lang="en-IN" sz="2000" b="1" i="1" dirty="0">
                <a:ea typeface="Verdana" panose="020B0604030504040204" pitchFamily="34" charset="0"/>
              </a:rPr>
              <a:t>Aryaman </a:t>
            </a:r>
            <a:r>
              <a:rPr lang="en-IN" sz="2000" b="1" i="1" dirty="0" err="1">
                <a:ea typeface="Verdana" panose="020B0604030504040204" pitchFamily="34" charset="0"/>
              </a:rPr>
              <a:t>Vishnoi</a:t>
            </a:r>
            <a:r>
              <a:rPr lang="en-IN" sz="2000" b="1" i="1" dirty="0">
                <a:ea typeface="Verdana" panose="020B0604030504040204" pitchFamily="34" charset="0"/>
              </a:rPr>
              <a:t> (21103260)</a:t>
            </a:r>
          </a:p>
          <a:p>
            <a:pPr marL="285750" indent="-285750">
              <a:buFont typeface="Wingdings" panose="05000000000000000000" pitchFamily="2" charset="2"/>
              <a:buChar char="Ø"/>
            </a:pPr>
            <a:r>
              <a:rPr lang="en-IN" sz="2000" b="1" i="1" dirty="0">
                <a:ea typeface="Verdana" panose="020B0604030504040204" pitchFamily="34" charset="0"/>
              </a:rPr>
              <a:t>Rohan </a:t>
            </a:r>
            <a:r>
              <a:rPr lang="en-IN" sz="2000" b="1" i="1" dirty="0" err="1">
                <a:ea typeface="Verdana" panose="020B0604030504040204" pitchFamily="34" charset="0"/>
              </a:rPr>
              <a:t>Siwach</a:t>
            </a:r>
            <a:r>
              <a:rPr lang="en-IN" sz="2000" b="1" i="1" dirty="0">
                <a:ea typeface="Verdana" panose="020B0604030504040204" pitchFamily="34" charset="0"/>
              </a:rPr>
              <a:t>       (21103261)</a:t>
            </a:r>
          </a:p>
          <a:p>
            <a:pPr marL="285750" indent="-285750">
              <a:buFont typeface="Wingdings" panose="05000000000000000000" pitchFamily="2" charset="2"/>
              <a:buChar char="Ø"/>
            </a:pPr>
            <a:r>
              <a:rPr lang="en-IN" sz="2000" b="1" i="1" dirty="0" err="1">
                <a:ea typeface="Verdana" panose="020B0604030504040204" pitchFamily="34" charset="0"/>
              </a:rPr>
              <a:t>Parush</a:t>
            </a:r>
            <a:r>
              <a:rPr lang="en-IN" sz="2000" b="1" i="1" dirty="0">
                <a:ea typeface="Verdana" panose="020B0604030504040204" pitchFamily="34" charset="0"/>
              </a:rPr>
              <a:t> Sharma    (21103259)</a:t>
            </a:r>
          </a:p>
          <a:p>
            <a:pPr marL="285750" indent="-285750">
              <a:buFont typeface="Wingdings" panose="05000000000000000000" pitchFamily="2" charset="2"/>
              <a:buChar char="Ø"/>
            </a:pPr>
            <a:r>
              <a:rPr lang="en-IN" sz="2000" b="1" i="1" dirty="0">
                <a:ea typeface="Verdana" panose="020B0604030504040204" pitchFamily="34" charset="0"/>
              </a:rPr>
              <a:t>Himanshu Dixit   (21103262)</a:t>
            </a:r>
          </a:p>
        </p:txBody>
      </p:sp>
      <p:pic>
        <p:nvPicPr>
          <p:cNvPr id="1026" name="Picture 2" descr="Jaypee Institute of Information Technology - Wikipedia">
            <a:extLst>
              <a:ext uri="{FF2B5EF4-FFF2-40B4-BE49-F238E27FC236}">
                <a16:creationId xmlns:a16="http://schemas.microsoft.com/office/drawing/2014/main" id="{5EF5DC6A-DF67-AC89-5297-C520CAF81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697" y="1463926"/>
            <a:ext cx="1219199" cy="13679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8FA26D-3E5F-2483-DDE4-F48C54F1BB42}"/>
              </a:ext>
            </a:extLst>
          </p:cNvPr>
          <p:cNvSpPr txBox="1"/>
          <p:nvPr/>
        </p:nvSpPr>
        <p:spPr>
          <a:xfrm>
            <a:off x="800100" y="2895600"/>
            <a:ext cx="7543800" cy="1384995"/>
          </a:xfrm>
          <a:prstGeom prst="rect">
            <a:avLst/>
          </a:prstGeom>
          <a:noFill/>
        </p:spPr>
        <p:txBody>
          <a:bodyPr wrap="square" rtlCol="0">
            <a:spAutoFit/>
          </a:bodyPr>
          <a:lstStyle/>
          <a:p>
            <a:pPr algn="ctr"/>
            <a:r>
              <a:rPr lang="en-IN" sz="2800" b="1" i="1" dirty="0">
                <a:latin typeface="Algerian" panose="04020705040A02060702" pitchFamily="82" charset="0"/>
              </a:rPr>
              <a:t>Physics – 2</a:t>
            </a:r>
          </a:p>
          <a:p>
            <a:pPr algn="ctr"/>
            <a:r>
              <a:rPr lang="en-IN" sz="2800" b="1" i="1" dirty="0">
                <a:latin typeface="Algerian" panose="04020705040A02060702" pitchFamily="82" charset="0"/>
              </a:rPr>
              <a:t>project based </a:t>
            </a:r>
            <a:r>
              <a:rPr lang="en-IN" sz="2800" b="1" i="1" dirty="0" err="1">
                <a:latin typeface="Algerian" panose="04020705040A02060702" pitchFamily="82" charset="0"/>
              </a:rPr>
              <a:t>learnig</a:t>
            </a:r>
            <a:endParaRPr lang="en-IN" sz="2800" b="1" i="1" dirty="0">
              <a:latin typeface="Algerian" panose="04020705040A02060702" pitchFamily="82" charset="0"/>
            </a:endParaRPr>
          </a:p>
          <a:p>
            <a:pPr algn="ctr"/>
            <a:r>
              <a:rPr lang="en-IN" sz="2800" b="1" i="1" u="sng" dirty="0">
                <a:solidFill>
                  <a:srgbClr val="0070C0"/>
                </a:solidFill>
                <a:latin typeface="Algerian" panose="04020705040A02060702" pitchFamily="82" charset="0"/>
              </a:rPr>
              <a:t>Hard disk</a:t>
            </a:r>
            <a:r>
              <a:rPr lang="en-IN" sz="2000" b="1" i="1" u="sng" dirty="0">
                <a:solidFill>
                  <a:srgbClr val="0070C0"/>
                </a:solidFill>
                <a:latin typeface="Algerian" panose="04020705040A02060702" pitchFamily="82" charset="0"/>
              </a:rPr>
              <a:t>s  </a:t>
            </a:r>
            <a:r>
              <a:rPr lang="en-IN" sz="2800" b="1" i="1" u="sng" dirty="0">
                <a:solidFill>
                  <a:srgbClr val="0070C0"/>
                </a:solidFill>
                <a:latin typeface="Algerian" panose="04020705040A02060702" pitchFamily="82" charset="0"/>
              </a:rPr>
              <a:t>(</a:t>
            </a:r>
            <a:r>
              <a:rPr lang="en-IN" sz="2800" b="1" i="1" u="sng" dirty="0" err="1">
                <a:solidFill>
                  <a:srgbClr val="0070C0"/>
                </a:solidFill>
                <a:latin typeface="Algerian" panose="04020705040A02060702" pitchFamily="82" charset="0"/>
              </a:rPr>
              <a:t>hdd</a:t>
            </a:r>
            <a:r>
              <a:rPr lang="en-IN" sz="2800" b="1" i="1" u="sng" dirty="0">
                <a:solidFill>
                  <a:srgbClr val="0070C0"/>
                </a:solidFill>
                <a:latin typeface="Algerian" panose="04020705040A02060702" pitchFamily="82" charset="0"/>
              </a:rPr>
              <a:t>)</a:t>
            </a:r>
            <a:endParaRPr lang="en-IN" sz="2000" b="1" i="1" u="sng"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4052108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5053" y="498181"/>
            <a:ext cx="7488555" cy="574040"/>
          </a:xfrm>
          <a:prstGeom prst="rect">
            <a:avLst/>
          </a:prstGeom>
        </p:spPr>
        <p:txBody>
          <a:bodyPr vert="horz" wrap="square" lIns="0" tIns="12700" rIns="0" bIns="0" rtlCol="0">
            <a:spAutoFit/>
          </a:bodyPr>
          <a:lstStyle/>
          <a:p>
            <a:pPr marL="12700">
              <a:lnSpc>
                <a:spcPct val="100000"/>
              </a:lnSpc>
              <a:spcBef>
                <a:spcPts val="100"/>
              </a:spcBef>
            </a:pPr>
            <a:r>
              <a:rPr sz="3600" b="1" i="1" u="sng" spc="-40" dirty="0">
                <a:latin typeface="Times New Roman"/>
                <a:cs typeface="Times New Roman"/>
              </a:rPr>
              <a:t>Technical </a:t>
            </a:r>
            <a:r>
              <a:rPr sz="3600" b="1" i="1" u="sng" spc="-5" dirty="0">
                <a:latin typeface="Times New Roman"/>
                <a:cs typeface="Times New Roman"/>
              </a:rPr>
              <a:t>Comparison </a:t>
            </a:r>
            <a:r>
              <a:rPr sz="3600" b="1" i="1" u="sng" dirty="0">
                <a:latin typeface="Times New Roman"/>
                <a:cs typeface="Times New Roman"/>
              </a:rPr>
              <a:t>of SSD &amp;</a:t>
            </a:r>
            <a:r>
              <a:rPr sz="3600" b="1" i="1" u="sng" spc="25" dirty="0">
                <a:latin typeface="Times New Roman"/>
                <a:cs typeface="Times New Roman"/>
              </a:rPr>
              <a:t> </a:t>
            </a:r>
            <a:r>
              <a:rPr sz="3600" b="1" i="1" u="sng" spc="-5" dirty="0">
                <a:latin typeface="Times New Roman"/>
                <a:cs typeface="Times New Roman"/>
              </a:rPr>
              <a:t>HDD</a:t>
            </a:r>
            <a:endParaRPr sz="3600" i="1" u="sng" dirty="0">
              <a:latin typeface="Times New Roman"/>
              <a:cs typeface="Times New Roman"/>
            </a:endParaRPr>
          </a:p>
        </p:txBody>
      </p:sp>
      <p:grpSp>
        <p:nvGrpSpPr>
          <p:cNvPr id="4" name="object 4"/>
          <p:cNvGrpSpPr/>
          <p:nvPr/>
        </p:nvGrpSpPr>
        <p:grpSpPr>
          <a:xfrm>
            <a:off x="767842" y="1092200"/>
            <a:ext cx="7766558" cy="5188122"/>
            <a:chOff x="-179" y="1078738"/>
            <a:chExt cx="9144635" cy="5779770"/>
          </a:xfrm>
        </p:grpSpPr>
        <p:sp>
          <p:nvSpPr>
            <p:cNvPr id="5" name="object 5"/>
            <p:cNvSpPr/>
            <p:nvPr/>
          </p:nvSpPr>
          <p:spPr>
            <a:xfrm>
              <a:off x="0" y="1079614"/>
              <a:ext cx="9144000" cy="457834"/>
            </a:xfrm>
            <a:custGeom>
              <a:avLst/>
              <a:gdLst/>
              <a:ahLst/>
              <a:cxnLst/>
              <a:rect l="l" t="t" r="r" b="b"/>
              <a:pathLst>
                <a:path w="9144000" h="457834">
                  <a:moveTo>
                    <a:pt x="9144000" y="0"/>
                  </a:moveTo>
                  <a:lnTo>
                    <a:pt x="4699254" y="0"/>
                  </a:lnTo>
                  <a:lnTo>
                    <a:pt x="0" y="0"/>
                  </a:lnTo>
                  <a:lnTo>
                    <a:pt x="0" y="457593"/>
                  </a:lnTo>
                  <a:lnTo>
                    <a:pt x="4699254" y="457593"/>
                  </a:lnTo>
                  <a:lnTo>
                    <a:pt x="9144000" y="457593"/>
                  </a:lnTo>
                  <a:lnTo>
                    <a:pt x="9144000" y="0"/>
                  </a:lnTo>
                  <a:close/>
                </a:path>
              </a:pathLst>
            </a:custGeom>
            <a:solidFill>
              <a:srgbClr val="B3B3B3"/>
            </a:solidFill>
          </p:spPr>
          <p:txBody>
            <a:bodyPr wrap="square" lIns="0" tIns="0" rIns="0" bIns="0" rtlCol="0"/>
            <a:lstStyle/>
            <a:p>
              <a:endParaRPr/>
            </a:p>
          </p:txBody>
        </p:sp>
        <p:sp>
          <p:nvSpPr>
            <p:cNvPr id="6" name="object 6"/>
            <p:cNvSpPr/>
            <p:nvPr/>
          </p:nvSpPr>
          <p:spPr>
            <a:xfrm>
              <a:off x="0" y="1537220"/>
              <a:ext cx="9144000" cy="5321300"/>
            </a:xfrm>
            <a:custGeom>
              <a:avLst/>
              <a:gdLst/>
              <a:ahLst/>
              <a:cxnLst/>
              <a:rect l="l" t="t" r="r" b="b"/>
              <a:pathLst>
                <a:path w="9144000" h="5321300">
                  <a:moveTo>
                    <a:pt x="9144000" y="4663770"/>
                  </a:moveTo>
                  <a:lnTo>
                    <a:pt x="4699254" y="4663770"/>
                  </a:lnTo>
                  <a:lnTo>
                    <a:pt x="0" y="4663770"/>
                  </a:lnTo>
                  <a:lnTo>
                    <a:pt x="0" y="5320779"/>
                  </a:lnTo>
                  <a:lnTo>
                    <a:pt x="4699254" y="5320779"/>
                  </a:lnTo>
                  <a:lnTo>
                    <a:pt x="9144000" y="5320779"/>
                  </a:lnTo>
                  <a:lnTo>
                    <a:pt x="9144000" y="4663770"/>
                  </a:lnTo>
                  <a:close/>
                </a:path>
                <a:path w="9144000" h="5321300">
                  <a:moveTo>
                    <a:pt x="9144000" y="3294138"/>
                  </a:moveTo>
                  <a:lnTo>
                    <a:pt x="4699254" y="3294138"/>
                  </a:lnTo>
                  <a:lnTo>
                    <a:pt x="0" y="3294138"/>
                  </a:lnTo>
                  <a:lnTo>
                    <a:pt x="0" y="3976992"/>
                  </a:lnTo>
                  <a:lnTo>
                    <a:pt x="0" y="4663757"/>
                  </a:lnTo>
                  <a:lnTo>
                    <a:pt x="4699254" y="4663757"/>
                  </a:lnTo>
                  <a:lnTo>
                    <a:pt x="9144000" y="4663757"/>
                  </a:lnTo>
                  <a:lnTo>
                    <a:pt x="9144000" y="3976992"/>
                  </a:lnTo>
                  <a:lnTo>
                    <a:pt x="9144000" y="3294138"/>
                  </a:lnTo>
                  <a:close/>
                </a:path>
                <a:path w="9144000" h="5321300">
                  <a:moveTo>
                    <a:pt x="9144000" y="1796402"/>
                  </a:moveTo>
                  <a:lnTo>
                    <a:pt x="4699254" y="1796402"/>
                  </a:lnTo>
                  <a:lnTo>
                    <a:pt x="0" y="1796402"/>
                  </a:lnTo>
                  <a:lnTo>
                    <a:pt x="0" y="2765323"/>
                  </a:lnTo>
                  <a:lnTo>
                    <a:pt x="0" y="3294113"/>
                  </a:lnTo>
                  <a:lnTo>
                    <a:pt x="4699254" y="3294113"/>
                  </a:lnTo>
                  <a:lnTo>
                    <a:pt x="9144000" y="3294113"/>
                  </a:lnTo>
                  <a:lnTo>
                    <a:pt x="9144000" y="2765412"/>
                  </a:lnTo>
                  <a:lnTo>
                    <a:pt x="9144000" y="1796402"/>
                  </a:lnTo>
                  <a:close/>
                </a:path>
                <a:path w="9144000" h="5321300">
                  <a:moveTo>
                    <a:pt x="9144000" y="702195"/>
                  </a:moveTo>
                  <a:lnTo>
                    <a:pt x="4699254" y="702195"/>
                  </a:lnTo>
                  <a:lnTo>
                    <a:pt x="0" y="702195"/>
                  </a:lnTo>
                  <a:lnTo>
                    <a:pt x="0" y="1384998"/>
                  </a:lnTo>
                  <a:lnTo>
                    <a:pt x="0" y="1796275"/>
                  </a:lnTo>
                  <a:lnTo>
                    <a:pt x="4699254" y="1796275"/>
                  </a:lnTo>
                  <a:lnTo>
                    <a:pt x="9144000" y="1796275"/>
                  </a:lnTo>
                  <a:lnTo>
                    <a:pt x="9144000" y="1385049"/>
                  </a:lnTo>
                  <a:lnTo>
                    <a:pt x="9144000" y="702195"/>
                  </a:lnTo>
                  <a:close/>
                </a:path>
                <a:path w="9144000" h="5321300">
                  <a:moveTo>
                    <a:pt x="9144000" y="0"/>
                  </a:moveTo>
                  <a:lnTo>
                    <a:pt x="4699254" y="0"/>
                  </a:lnTo>
                  <a:lnTo>
                    <a:pt x="0" y="0"/>
                  </a:lnTo>
                  <a:lnTo>
                    <a:pt x="0" y="702170"/>
                  </a:lnTo>
                  <a:lnTo>
                    <a:pt x="4699254" y="702170"/>
                  </a:lnTo>
                  <a:lnTo>
                    <a:pt x="9144000" y="702170"/>
                  </a:lnTo>
                  <a:lnTo>
                    <a:pt x="9144000" y="0"/>
                  </a:lnTo>
                  <a:close/>
                </a:path>
              </a:pathLst>
            </a:custGeom>
            <a:solidFill>
              <a:srgbClr val="E6E6E6"/>
            </a:solidFill>
          </p:spPr>
          <p:txBody>
            <a:bodyPr wrap="square" lIns="0" tIns="0" rIns="0" bIns="0" rtlCol="0"/>
            <a:lstStyle/>
            <a:p>
              <a:endParaRPr/>
            </a:p>
          </p:txBody>
        </p:sp>
        <p:sp>
          <p:nvSpPr>
            <p:cNvPr id="7" name="object 7"/>
            <p:cNvSpPr/>
            <p:nvPr/>
          </p:nvSpPr>
          <p:spPr>
            <a:xfrm>
              <a:off x="-179" y="1079500"/>
              <a:ext cx="9144635" cy="5778500"/>
            </a:xfrm>
            <a:custGeom>
              <a:avLst/>
              <a:gdLst/>
              <a:ahLst/>
              <a:cxnLst/>
              <a:rect l="l" t="t" r="r" b="b"/>
              <a:pathLst>
                <a:path w="9144635" h="5778500">
                  <a:moveTo>
                    <a:pt x="4699433" y="0"/>
                  </a:moveTo>
                  <a:lnTo>
                    <a:pt x="4699433" y="5778498"/>
                  </a:lnTo>
                </a:path>
                <a:path w="9144635" h="5778500">
                  <a:moveTo>
                    <a:pt x="0" y="457708"/>
                  </a:moveTo>
                  <a:lnTo>
                    <a:pt x="9144306" y="457708"/>
                  </a:lnTo>
                </a:path>
                <a:path w="9144635" h="5778500">
                  <a:moveTo>
                    <a:pt x="0" y="1159890"/>
                  </a:moveTo>
                  <a:lnTo>
                    <a:pt x="9144306" y="1159890"/>
                  </a:lnTo>
                </a:path>
                <a:path w="9144635" h="5778500">
                  <a:moveTo>
                    <a:pt x="0" y="1842770"/>
                  </a:moveTo>
                  <a:lnTo>
                    <a:pt x="9144306" y="1842770"/>
                  </a:lnTo>
                </a:path>
                <a:path w="9144635" h="5778500">
                  <a:moveTo>
                    <a:pt x="0" y="2253996"/>
                  </a:moveTo>
                  <a:lnTo>
                    <a:pt x="9144306" y="2253996"/>
                  </a:lnTo>
                </a:path>
                <a:path w="9144635" h="5778500">
                  <a:moveTo>
                    <a:pt x="0" y="3223133"/>
                  </a:moveTo>
                  <a:lnTo>
                    <a:pt x="9144306" y="3223133"/>
                  </a:lnTo>
                </a:path>
                <a:path w="9144635" h="5778500">
                  <a:moveTo>
                    <a:pt x="0" y="3751833"/>
                  </a:moveTo>
                  <a:lnTo>
                    <a:pt x="9144306" y="3751833"/>
                  </a:lnTo>
                </a:path>
                <a:path w="9144635" h="5778500">
                  <a:moveTo>
                    <a:pt x="0" y="4434713"/>
                  </a:moveTo>
                  <a:lnTo>
                    <a:pt x="9144306" y="4434713"/>
                  </a:lnTo>
                </a:path>
                <a:path w="9144635" h="5778500">
                  <a:moveTo>
                    <a:pt x="0" y="5121478"/>
                  </a:moveTo>
                  <a:lnTo>
                    <a:pt x="9144306" y="5121478"/>
                  </a:lnTo>
                </a:path>
                <a:path w="9144635" h="5778500">
                  <a:moveTo>
                    <a:pt x="0" y="126"/>
                  </a:moveTo>
                  <a:lnTo>
                    <a:pt x="9144306" y="126"/>
                  </a:lnTo>
                </a:path>
              </a:pathLst>
            </a:custGeom>
            <a:ln w="3175">
              <a:solidFill>
                <a:srgbClr val="FFFFFF"/>
              </a:solidFill>
            </a:ln>
          </p:spPr>
          <p:txBody>
            <a:bodyPr wrap="square" lIns="0" tIns="0" rIns="0" bIns="0" rtlCol="0"/>
            <a:lstStyle/>
            <a:p>
              <a:endParaRPr/>
            </a:p>
          </p:txBody>
        </p:sp>
      </p:grpSp>
      <p:sp>
        <p:nvSpPr>
          <p:cNvPr id="8" name="object 8"/>
          <p:cNvSpPr txBox="1"/>
          <p:nvPr/>
        </p:nvSpPr>
        <p:spPr>
          <a:xfrm>
            <a:off x="1170838" y="1092200"/>
            <a:ext cx="6866890" cy="391160"/>
          </a:xfrm>
          <a:prstGeom prst="rect">
            <a:avLst/>
          </a:prstGeom>
        </p:spPr>
        <p:txBody>
          <a:bodyPr vert="horz" wrap="square" lIns="0" tIns="12700" rIns="0" bIns="0" rtlCol="0">
            <a:spAutoFit/>
          </a:bodyPr>
          <a:lstStyle/>
          <a:p>
            <a:pPr marL="12700">
              <a:lnSpc>
                <a:spcPct val="100000"/>
              </a:lnSpc>
              <a:spcBef>
                <a:spcPts val="100"/>
              </a:spcBef>
              <a:tabLst>
                <a:tab pos="4646295" algn="l"/>
              </a:tabLst>
            </a:pPr>
            <a:r>
              <a:rPr lang="en-US" sz="2400" b="1" spc="114" dirty="0">
                <a:latin typeface="Times New Roman"/>
                <a:cs typeface="Times New Roman"/>
              </a:rPr>
              <a:t>   </a:t>
            </a:r>
            <a:r>
              <a:rPr sz="2400" b="1" spc="114" dirty="0">
                <a:latin typeface="Times New Roman"/>
                <a:cs typeface="Times New Roman"/>
              </a:rPr>
              <a:t>Solid-state</a:t>
            </a:r>
            <a:r>
              <a:rPr sz="2400" b="1" spc="-130" dirty="0">
                <a:latin typeface="Times New Roman"/>
                <a:cs typeface="Times New Roman"/>
              </a:rPr>
              <a:t> </a:t>
            </a:r>
            <a:r>
              <a:rPr sz="2400" b="1" spc="85" dirty="0">
                <a:latin typeface="Times New Roman"/>
                <a:cs typeface="Times New Roman"/>
              </a:rPr>
              <a:t>driv</a:t>
            </a:r>
            <a:r>
              <a:rPr lang="en-US" sz="2400" b="1" spc="85" dirty="0">
                <a:latin typeface="Times New Roman"/>
                <a:cs typeface="Times New Roman"/>
              </a:rPr>
              <a:t>e                     </a:t>
            </a:r>
            <a:r>
              <a:rPr sz="2400" b="1" spc="70" dirty="0">
                <a:latin typeface="Times New Roman"/>
                <a:cs typeface="Times New Roman"/>
              </a:rPr>
              <a:t>Hard </a:t>
            </a:r>
            <a:r>
              <a:rPr sz="2400" b="1" spc="135" dirty="0">
                <a:latin typeface="Times New Roman"/>
                <a:cs typeface="Times New Roman"/>
              </a:rPr>
              <a:t>disk</a:t>
            </a:r>
            <a:r>
              <a:rPr sz="2400" b="1" spc="-330" dirty="0">
                <a:latin typeface="Times New Roman"/>
                <a:cs typeface="Times New Roman"/>
              </a:rPr>
              <a:t> </a:t>
            </a:r>
            <a:r>
              <a:rPr sz="2400" b="1" spc="85" dirty="0">
                <a:latin typeface="Times New Roman"/>
                <a:cs typeface="Times New Roman"/>
              </a:rPr>
              <a:t>drive</a:t>
            </a:r>
            <a:endParaRPr sz="2400" dirty="0">
              <a:latin typeface="Times New Roman"/>
              <a:cs typeface="Times New Roman"/>
            </a:endParaRPr>
          </a:p>
        </p:txBody>
      </p:sp>
      <p:sp>
        <p:nvSpPr>
          <p:cNvPr id="9" name="object 9"/>
          <p:cNvSpPr txBox="1"/>
          <p:nvPr/>
        </p:nvSpPr>
        <p:spPr>
          <a:xfrm>
            <a:off x="1530196" y="1565208"/>
            <a:ext cx="2397125" cy="612988"/>
          </a:xfrm>
          <a:prstGeom prst="rect">
            <a:avLst/>
          </a:prstGeom>
        </p:spPr>
        <p:txBody>
          <a:bodyPr vert="horz" wrap="square" lIns="0" tIns="13335" rIns="0" bIns="0" rtlCol="0">
            <a:spAutoFit/>
          </a:bodyPr>
          <a:lstStyle/>
          <a:p>
            <a:pPr marL="12700">
              <a:lnSpc>
                <a:spcPts val="2375"/>
              </a:lnSpc>
              <a:spcBef>
                <a:spcPts val="105"/>
              </a:spcBef>
            </a:pPr>
            <a:r>
              <a:rPr i="1" dirty="0">
                <a:latin typeface="Calibri" panose="020F0502020204030204" pitchFamily="34" charset="0"/>
                <a:cs typeface="Calibri" panose="020F0502020204030204" pitchFamily="34" charset="0"/>
              </a:rPr>
              <a:t>Random access</a:t>
            </a:r>
            <a:r>
              <a:rPr i="1" spc="-90" dirty="0">
                <a:latin typeface="Calibri" panose="020F0502020204030204" pitchFamily="34" charset="0"/>
                <a:cs typeface="Calibri" panose="020F0502020204030204" pitchFamily="34" charset="0"/>
              </a:rPr>
              <a:t> </a:t>
            </a:r>
            <a:r>
              <a:rPr i="1" spc="-5" dirty="0">
                <a:latin typeface="Calibri" panose="020F0502020204030204" pitchFamily="34" charset="0"/>
                <a:cs typeface="Calibri" panose="020F0502020204030204" pitchFamily="34" charset="0"/>
              </a:rPr>
              <a:t>time</a:t>
            </a:r>
            <a:endParaRPr i="1" dirty="0">
              <a:latin typeface="Calibri" panose="020F0502020204030204" pitchFamily="34" charset="0"/>
              <a:cs typeface="Calibri" panose="020F0502020204030204" pitchFamily="34" charset="0"/>
            </a:endParaRPr>
          </a:p>
          <a:p>
            <a:pPr marL="817244">
              <a:lnSpc>
                <a:spcPts val="2375"/>
              </a:lnSpc>
            </a:pPr>
            <a:r>
              <a:rPr i="1" dirty="0">
                <a:latin typeface="Calibri" panose="020F0502020204030204" pitchFamily="34" charset="0"/>
                <a:cs typeface="Calibri" panose="020F0502020204030204" pitchFamily="34" charset="0"/>
              </a:rPr>
              <a:t>0.1</a:t>
            </a:r>
            <a:r>
              <a:rPr i="1" spc="-3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ms</a:t>
            </a:r>
          </a:p>
        </p:txBody>
      </p:sp>
      <p:sp>
        <p:nvSpPr>
          <p:cNvPr id="10" name="object 10"/>
          <p:cNvSpPr txBox="1"/>
          <p:nvPr/>
        </p:nvSpPr>
        <p:spPr>
          <a:xfrm>
            <a:off x="5450330" y="1576429"/>
            <a:ext cx="2397760" cy="590546"/>
          </a:xfrm>
          <a:prstGeom prst="rect">
            <a:avLst/>
          </a:prstGeom>
        </p:spPr>
        <p:txBody>
          <a:bodyPr vert="horz" wrap="square" lIns="0" tIns="13335" rIns="0" bIns="0" rtlCol="0">
            <a:spAutoFit/>
          </a:bodyPr>
          <a:lstStyle/>
          <a:p>
            <a:pPr algn="ctr">
              <a:lnSpc>
                <a:spcPts val="2315"/>
              </a:lnSpc>
              <a:spcBef>
                <a:spcPts val="105"/>
              </a:spcBef>
            </a:pPr>
            <a:r>
              <a:rPr i="1" dirty="0">
                <a:latin typeface="Calibri" panose="020F0502020204030204" pitchFamily="34" charset="0"/>
                <a:cs typeface="Calibri" panose="020F0502020204030204" pitchFamily="34" charset="0"/>
              </a:rPr>
              <a:t>Random access</a:t>
            </a:r>
            <a:r>
              <a:rPr i="1" spc="-11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time</a:t>
            </a:r>
          </a:p>
          <a:p>
            <a:pPr algn="ctr">
              <a:lnSpc>
                <a:spcPts val="2315"/>
              </a:lnSpc>
            </a:pPr>
            <a:r>
              <a:rPr i="1" dirty="0">
                <a:latin typeface="Calibri" panose="020F0502020204030204" pitchFamily="34" charset="0"/>
                <a:cs typeface="Calibri" panose="020F0502020204030204" pitchFamily="34" charset="0"/>
              </a:rPr>
              <a:t>5~10</a:t>
            </a:r>
            <a:r>
              <a:rPr i="1" spc="-3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ms</a:t>
            </a:r>
          </a:p>
        </p:txBody>
      </p:sp>
      <p:sp>
        <p:nvSpPr>
          <p:cNvPr id="11" name="object 11"/>
          <p:cNvSpPr txBox="1"/>
          <p:nvPr/>
        </p:nvSpPr>
        <p:spPr>
          <a:xfrm>
            <a:off x="1353844" y="2178196"/>
            <a:ext cx="2059305" cy="590546"/>
          </a:xfrm>
          <a:prstGeom prst="rect">
            <a:avLst/>
          </a:prstGeom>
        </p:spPr>
        <p:txBody>
          <a:bodyPr vert="horz" wrap="square" lIns="0" tIns="13335" rIns="0" bIns="0" rtlCol="0">
            <a:spAutoFit/>
          </a:bodyPr>
          <a:lstStyle/>
          <a:p>
            <a:pPr algn="ctr">
              <a:lnSpc>
                <a:spcPts val="2315"/>
              </a:lnSpc>
              <a:spcBef>
                <a:spcPts val="105"/>
              </a:spcBef>
            </a:pPr>
            <a:r>
              <a:rPr i="1" dirty="0">
                <a:latin typeface="Calibri" panose="020F0502020204030204" pitchFamily="34" charset="0"/>
                <a:cs typeface="Calibri" panose="020F0502020204030204" pitchFamily="34" charset="0"/>
              </a:rPr>
              <a:t>Read latency</a:t>
            </a:r>
            <a:r>
              <a:rPr i="1" spc="-10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time</a:t>
            </a:r>
          </a:p>
          <a:p>
            <a:pPr algn="ctr">
              <a:lnSpc>
                <a:spcPts val="2315"/>
              </a:lnSpc>
            </a:pPr>
            <a:r>
              <a:rPr i="1" spc="-30" dirty="0">
                <a:latin typeface="Calibri" panose="020F0502020204030204" pitchFamily="34" charset="0"/>
                <a:cs typeface="Calibri" panose="020F0502020204030204" pitchFamily="34" charset="0"/>
              </a:rPr>
              <a:t>Very</a:t>
            </a:r>
            <a:r>
              <a:rPr i="1" spc="-3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low</a:t>
            </a:r>
          </a:p>
        </p:txBody>
      </p:sp>
      <p:sp>
        <p:nvSpPr>
          <p:cNvPr id="12" name="object 12"/>
          <p:cNvSpPr txBox="1"/>
          <p:nvPr/>
        </p:nvSpPr>
        <p:spPr>
          <a:xfrm>
            <a:off x="5662015" y="2159748"/>
            <a:ext cx="2059305" cy="590546"/>
          </a:xfrm>
          <a:prstGeom prst="rect">
            <a:avLst/>
          </a:prstGeom>
        </p:spPr>
        <p:txBody>
          <a:bodyPr vert="horz" wrap="square" lIns="0" tIns="13335" rIns="0" bIns="0" rtlCol="0">
            <a:spAutoFit/>
          </a:bodyPr>
          <a:lstStyle/>
          <a:p>
            <a:pPr algn="ctr">
              <a:lnSpc>
                <a:spcPts val="2315"/>
              </a:lnSpc>
              <a:spcBef>
                <a:spcPts val="105"/>
              </a:spcBef>
            </a:pPr>
            <a:r>
              <a:rPr i="1" dirty="0">
                <a:latin typeface="Calibri" panose="020F0502020204030204" pitchFamily="34" charset="0"/>
                <a:cs typeface="Calibri" panose="020F0502020204030204" pitchFamily="34" charset="0"/>
              </a:rPr>
              <a:t>Read latency</a:t>
            </a:r>
            <a:r>
              <a:rPr i="1" spc="-10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time</a:t>
            </a:r>
          </a:p>
          <a:p>
            <a:pPr algn="ctr">
              <a:lnSpc>
                <a:spcPts val="2315"/>
              </a:lnSpc>
            </a:pPr>
            <a:r>
              <a:rPr i="1" dirty="0">
                <a:latin typeface="Calibri" panose="020F0502020204030204" pitchFamily="34" charset="0"/>
                <a:cs typeface="Calibri" panose="020F0502020204030204" pitchFamily="34" charset="0"/>
              </a:rPr>
              <a:t>high</a:t>
            </a:r>
          </a:p>
        </p:txBody>
      </p:sp>
      <p:sp>
        <p:nvSpPr>
          <p:cNvPr id="13" name="object 13"/>
          <p:cNvSpPr txBox="1"/>
          <p:nvPr/>
        </p:nvSpPr>
        <p:spPr>
          <a:xfrm>
            <a:off x="1476425" y="2803914"/>
            <a:ext cx="2669158" cy="290464"/>
          </a:xfrm>
          <a:prstGeom prst="rect">
            <a:avLst/>
          </a:prstGeom>
        </p:spPr>
        <p:txBody>
          <a:bodyPr vert="horz" wrap="square" lIns="0" tIns="13335" rIns="0" bIns="0" rtlCol="0">
            <a:spAutoFit/>
          </a:bodyPr>
          <a:lstStyle/>
          <a:p>
            <a:pPr marL="12700">
              <a:lnSpc>
                <a:spcPct val="100000"/>
              </a:lnSpc>
              <a:spcBef>
                <a:spcPts val="105"/>
              </a:spcBef>
            </a:pPr>
            <a:r>
              <a:rPr i="1" dirty="0">
                <a:latin typeface="Calibri" panose="020F0502020204030204" pitchFamily="34" charset="0"/>
                <a:cs typeface="Calibri" panose="020F0502020204030204" pitchFamily="34" charset="0"/>
              </a:rPr>
              <a:t>100MB/s to</a:t>
            </a:r>
            <a:r>
              <a:rPr i="1" spc="-114"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500MB</a:t>
            </a:r>
            <a:r>
              <a:rPr lang="en-US" i="1" dirty="0">
                <a:latin typeface="Calibri" panose="020F0502020204030204" pitchFamily="34" charset="0"/>
                <a:cs typeface="Calibri" panose="020F0502020204030204" pitchFamily="34" charset="0"/>
              </a:rPr>
              <a:t>/s</a:t>
            </a:r>
            <a:endParaRPr i="1" dirty="0">
              <a:latin typeface="Arial"/>
              <a:cs typeface="Arial"/>
            </a:endParaRPr>
          </a:p>
        </p:txBody>
      </p:sp>
      <p:sp>
        <p:nvSpPr>
          <p:cNvPr id="14" name="object 14"/>
          <p:cNvSpPr txBox="1"/>
          <p:nvPr/>
        </p:nvSpPr>
        <p:spPr>
          <a:xfrm>
            <a:off x="5725693" y="2759350"/>
            <a:ext cx="2312035" cy="290464"/>
          </a:xfrm>
          <a:prstGeom prst="rect">
            <a:avLst/>
          </a:prstGeom>
        </p:spPr>
        <p:txBody>
          <a:bodyPr vert="horz" wrap="square" lIns="0" tIns="13335" rIns="0" bIns="0" rtlCol="0">
            <a:spAutoFit/>
          </a:bodyPr>
          <a:lstStyle/>
          <a:p>
            <a:pPr marL="12700">
              <a:lnSpc>
                <a:spcPct val="100000"/>
              </a:lnSpc>
              <a:spcBef>
                <a:spcPts val="105"/>
              </a:spcBef>
            </a:pPr>
            <a:r>
              <a:rPr i="1" dirty="0">
                <a:latin typeface="Calibri" panose="020F0502020204030204" pitchFamily="34" charset="0"/>
                <a:cs typeface="Calibri" panose="020F0502020204030204" pitchFamily="34" charset="0"/>
              </a:rPr>
              <a:t>50MB/s to</a:t>
            </a:r>
            <a:r>
              <a:rPr i="1" spc="-10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100MB/s</a:t>
            </a:r>
            <a:endParaRPr sz="2000" dirty="0">
              <a:latin typeface="Arial"/>
              <a:cs typeface="Arial"/>
            </a:endParaRPr>
          </a:p>
        </p:txBody>
      </p:sp>
      <p:sp>
        <p:nvSpPr>
          <p:cNvPr id="15" name="object 15"/>
          <p:cNvSpPr txBox="1"/>
          <p:nvPr/>
        </p:nvSpPr>
        <p:spPr>
          <a:xfrm>
            <a:off x="631723" y="3130916"/>
            <a:ext cx="3856354" cy="897890"/>
          </a:xfrm>
          <a:prstGeom prst="rect">
            <a:avLst/>
          </a:prstGeom>
        </p:spPr>
        <p:txBody>
          <a:bodyPr vert="horz" wrap="square" lIns="0" tIns="13335" rIns="0" bIns="0" rtlCol="0">
            <a:spAutoFit/>
          </a:bodyPr>
          <a:lstStyle/>
          <a:p>
            <a:pPr algn="ctr">
              <a:lnSpc>
                <a:spcPts val="2315"/>
              </a:lnSpc>
              <a:spcBef>
                <a:spcPts val="105"/>
              </a:spcBef>
            </a:pPr>
            <a:r>
              <a:rPr i="1" dirty="0">
                <a:latin typeface="Calibri" panose="020F0502020204030204" pitchFamily="34" charset="0"/>
                <a:cs typeface="Calibri" panose="020F0502020204030204" pitchFamily="34" charset="0"/>
              </a:rPr>
              <a:t>High Reliability</a:t>
            </a:r>
          </a:p>
          <a:p>
            <a:pPr marL="12700" marR="5080" algn="ctr">
              <a:lnSpc>
                <a:spcPts val="2230"/>
              </a:lnSpc>
              <a:spcBef>
                <a:spcPts val="130"/>
              </a:spcBef>
            </a:pPr>
            <a:r>
              <a:rPr i="1" dirty="0">
                <a:latin typeface="Calibri" panose="020F0502020204030204" pitchFamily="34" charset="0"/>
                <a:cs typeface="Calibri" panose="020F0502020204030204" pitchFamily="34" charset="0"/>
              </a:rPr>
              <a:t>SSDs have no moving parts to</a:t>
            </a:r>
            <a:r>
              <a:rPr i="1" spc="-8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fail  </a:t>
            </a:r>
            <a:r>
              <a:rPr i="1" spc="-10" dirty="0">
                <a:latin typeface="Calibri" panose="020F0502020204030204" pitchFamily="34" charset="0"/>
                <a:cs typeface="Calibri" panose="020F0502020204030204" pitchFamily="34" charset="0"/>
              </a:rPr>
              <a:t>mechanically</a:t>
            </a:r>
            <a:endParaRPr i="1" dirty="0">
              <a:latin typeface="Calibri" panose="020F0502020204030204" pitchFamily="34" charset="0"/>
              <a:cs typeface="Calibri" panose="020F0502020204030204" pitchFamily="34" charset="0"/>
            </a:endParaRPr>
          </a:p>
        </p:txBody>
      </p:sp>
      <p:sp>
        <p:nvSpPr>
          <p:cNvPr id="16" name="object 16"/>
          <p:cNvSpPr txBox="1"/>
          <p:nvPr/>
        </p:nvSpPr>
        <p:spPr>
          <a:xfrm>
            <a:off x="4853482" y="3158292"/>
            <a:ext cx="3779520" cy="897890"/>
          </a:xfrm>
          <a:prstGeom prst="rect">
            <a:avLst/>
          </a:prstGeom>
        </p:spPr>
        <p:txBody>
          <a:bodyPr vert="horz" wrap="square" lIns="0" tIns="13335" rIns="0" bIns="0" rtlCol="0">
            <a:spAutoFit/>
          </a:bodyPr>
          <a:lstStyle/>
          <a:p>
            <a:pPr marR="62230" algn="ctr">
              <a:lnSpc>
                <a:spcPts val="2315"/>
              </a:lnSpc>
              <a:spcBef>
                <a:spcPts val="105"/>
              </a:spcBef>
            </a:pPr>
            <a:r>
              <a:rPr i="1" dirty="0">
                <a:latin typeface="Calibri" panose="020F0502020204030204" pitchFamily="34" charset="0"/>
                <a:cs typeface="Calibri" panose="020F0502020204030204" pitchFamily="34" charset="0"/>
              </a:rPr>
              <a:t>Low</a:t>
            </a:r>
            <a:r>
              <a:rPr i="1" spc="-2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Reliability</a:t>
            </a:r>
          </a:p>
          <a:p>
            <a:pPr marL="12700" marR="5080" algn="ctr">
              <a:lnSpc>
                <a:spcPts val="2230"/>
              </a:lnSpc>
              <a:spcBef>
                <a:spcPts val="130"/>
              </a:spcBef>
            </a:pPr>
            <a:r>
              <a:rPr i="1" dirty="0">
                <a:latin typeface="Calibri" panose="020F0502020204030204" pitchFamily="34" charset="0"/>
                <a:cs typeface="Calibri" panose="020F0502020204030204" pitchFamily="34" charset="0"/>
              </a:rPr>
              <a:t>HDDs have moving parts and</a:t>
            </a:r>
            <a:r>
              <a:rPr i="1" spc="-14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are  subject to sudden</a:t>
            </a:r>
            <a:r>
              <a:rPr i="1" spc="-9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failure</a:t>
            </a:r>
          </a:p>
        </p:txBody>
      </p:sp>
      <p:sp>
        <p:nvSpPr>
          <p:cNvPr id="17" name="object 17"/>
          <p:cNvSpPr txBox="1"/>
          <p:nvPr/>
        </p:nvSpPr>
        <p:spPr>
          <a:xfrm>
            <a:off x="1359791" y="4049183"/>
            <a:ext cx="2795270" cy="289823"/>
          </a:xfrm>
          <a:prstGeom prst="rect">
            <a:avLst/>
          </a:prstGeom>
        </p:spPr>
        <p:txBody>
          <a:bodyPr vert="horz" wrap="square" lIns="0" tIns="12700" rIns="0" bIns="0" rtlCol="0">
            <a:spAutoFit/>
          </a:bodyPr>
          <a:lstStyle/>
          <a:p>
            <a:pPr marL="12700">
              <a:lnSpc>
                <a:spcPct val="100000"/>
              </a:lnSpc>
              <a:spcBef>
                <a:spcPts val="100"/>
              </a:spcBef>
            </a:pPr>
            <a:r>
              <a:rPr lang="en-US" i="1" dirty="0">
                <a:latin typeface="Calibri" panose="020F0502020204030204" pitchFamily="34" charset="0"/>
                <a:cs typeface="Calibri" panose="020F0502020204030204" pitchFamily="34" charset="0"/>
              </a:rPr>
              <a:t>S</a:t>
            </a:r>
            <a:r>
              <a:rPr i="1" dirty="0">
                <a:latin typeface="Calibri" panose="020F0502020204030204" pitchFamily="34" charset="0"/>
                <a:cs typeface="Calibri" panose="020F0502020204030204" pitchFamily="34" charset="0"/>
              </a:rPr>
              <a:t>mall and light in</a:t>
            </a:r>
            <a:r>
              <a:rPr i="1" spc="-10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weight</a:t>
            </a:r>
          </a:p>
        </p:txBody>
      </p:sp>
      <p:sp>
        <p:nvSpPr>
          <p:cNvPr id="18" name="object 18"/>
          <p:cNvSpPr txBox="1"/>
          <p:nvPr/>
        </p:nvSpPr>
        <p:spPr>
          <a:xfrm>
            <a:off x="5450330" y="4078175"/>
            <a:ext cx="2906395" cy="289823"/>
          </a:xfrm>
          <a:prstGeom prst="rect">
            <a:avLst/>
          </a:prstGeom>
        </p:spPr>
        <p:txBody>
          <a:bodyPr vert="horz" wrap="square" lIns="0" tIns="12700" rIns="0" bIns="0" rtlCol="0">
            <a:spAutoFit/>
          </a:bodyPr>
          <a:lstStyle/>
          <a:p>
            <a:pPr marL="12700">
              <a:lnSpc>
                <a:spcPct val="100000"/>
              </a:lnSpc>
              <a:spcBef>
                <a:spcPts val="100"/>
              </a:spcBef>
            </a:pPr>
            <a:r>
              <a:rPr lang="en-US" i="1" spc="-5" dirty="0">
                <a:latin typeface="Calibri" panose="020F0502020204030204" pitchFamily="34" charset="0"/>
                <a:cs typeface="Calibri" panose="020F0502020204030204" pitchFamily="34" charset="0"/>
              </a:rPr>
              <a:t>R</a:t>
            </a:r>
            <a:r>
              <a:rPr i="1" spc="-5" dirty="0">
                <a:latin typeface="Calibri" panose="020F0502020204030204" pitchFamily="34" charset="0"/>
                <a:cs typeface="Calibri" panose="020F0502020204030204" pitchFamily="34" charset="0"/>
              </a:rPr>
              <a:t>elatively </a:t>
            </a:r>
            <a:r>
              <a:rPr i="1" dirty="0">
                <a:latin typeface="Calibri" panose="020F0502020204030204" pitchFamily="34" charset="0"/>
                <a:cs typeface="Calibri" panose="020F0502020204030204" pitchFamily="34" charset="0"/>
              </a:rPr>
              <a:t>large and</a:t>
            </a:r>
            <a:r>
              <a:rPr i="1" spc="-6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heavy</a:t>
            </a:r>
          </a:p>
        </p:txBody>
      </p:sp>
      <p:sp>
        <p:nvSpPr>
          <p:cNvPr id="19" name="object 19"/>
          <p:cNvSpPr txBox="1"/>
          <p:nvPr/>
        </p:nvSpPr>
        <p:spPr>
          <a:xfrm>
            <a:off x="781214" y="4484259"/>
            <a:ext cx="3895090" cy="614680"/>
          </a:xfrm>
          <a:prstGeom prst="rect">
            <a:avLst/>
          </a:prstGeom>
        </p:spPr>
        <p:txBody>
          <a:bodyPr vert="horz" wrap="square" lIns="0" tIns="40640" rIns="0" bIns="0" rtlCol="0">
            <a:spAutoFit/>
          </a:bodyPr>
          <a:lstStyle/>
          <a:p>
            <a:pPr marL="1355090" marR="5080" indent="-1343025">
              <a:lnSpc>
                <a:spcPts val="2230"/>
              </a:lnSpc>
              <a:spcBef>
                <a:spcPts val="320"/>
              </a:spcBef>
            </a:pPr>
            <a:r>
              <a:rPr i="1" dirty="0">
                <a:latin typeface="Calibri" panose="020F0502020204030204" pitchFamily="34" charset="0"/>
                <a:cs typeface="Calibri" panose="020F0502020204030204" pitchFamily="34" charset="0"/>
              </a:rPr>
              <a:t>In 2013 SSDs were available in</a:t>
            </a:r>
            <a:r>
              <a:rPr i="1" spc="-5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sizes  up to</a:t>
            </a:r>
            <a:r>
              <a:rPr i="1" spc="-3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512GB</a:t>
            </a:r>
          </a:p>
        </p:txBody>
      </p:sp>
      <p:sp>
        <p:nvSpPr>
          <p:cNvPr id="20" name="object 20"/>
          <p:cNvSpPr txBox="1"/>
          <p:nvPr/>
        </p:nvSpPr>
        <p:spPr>
          <a:xfrm>
            <a:off x="5351271" y="4476476"/>
            <a:ext cx="3693795" cy="614680"/>
          </a:xfrm>
          <a:prstGeom prst="rect">
            <a:avLst/>
          </a:prstGeom>
        </p:spPr>
        <p:txBody>
          <a:bodyPr vert="horz" wrap="square" lIns="0" tIns="40640" rIns="0" bIns="0" rtlCol="0">
            <a:spAutoFit/>
          </a:bodyPr>
          <a:lstStyle/>
          <a:p>
            <a:pPr marL="1310005" marR="5080" indent="-1297305">
              <a:lnSpc>
                <a:spcPts val="2230"/>
              </a:lnSpc>
              <a:spcBef>
                <a:spcPts val="320"/>
              </a:spcBef>
            </a:pPr>
            <a:r>
              <a:rPr i="1" dirty="0">
                <a:latin typeface="Calibri" panose="020F0502020204030204" pitchFamily="34" charset="0"/>
                <a:cs typeface="Calibri" panose="020F0502020204030204" pitchFamily="34" charset="0"/>
              </a:rPr>
              <a:t>In 2013 HDDs of up to 4TB</a:t>
            </a:r>
            <a:r>
              <a:rPr i="1" spc="-15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were  available</a:t>
            </a:r>
          </a:p>
        </p:txBody>
      </p:sp>
      <p:sp>
        <p:nvSpPr>
          <p:cNvPr id="21" name="object 21"/>
          <p:cNvSpPr txBox="1"/>
          <p:nvPr/>
        </p:nvSpPr>
        <p:spPr>
          <a:xfrm>
            <a:off x="1408912" y="5194441"/>
            <a:ext cx="2888615" cy="289823"/>
          </a:xfrm>
          <a:prstGeom prst="rect">
            <a:avLst/>
          </a:prstGeom>
        </p:spPr>
        <p:txBody>
          <a:bodyPr vert="horz" wrap="square" lIns="0" tIns="12700" rIns="0" bIns="0" rtlCol="0">
            <a:spAutoFit/>
          </a:bodyPr>
          <a:lstStyle/>
          <a:p>
            <a:pPr marL="12700">
              <a:lnSpc>
                <a:spcPct val="100000"/>
              </a:lnSpc>
              <a:spcBef>
                <a:spcPts val="100"/>
              </a:spcBef>
            </a:pPr>
            <a:r>
              <a:rPr i="1" dirty="0">
                <a:latin typeface="Calibri" panose="020F0502020204030204" pitchFamily="34" charset="0"/>
                <a:cs typeface="Calibri" panose="020F0502020204030204" pitchFamily="34" charset="0"/>
              </a:rPr>
              <a:t>power consuption 2</a:t>
            </a:r>
            <a:r>
              <a:rPr i="1" spc="-110" dirty="0">
                <a:latin typeface="Calibri" panose="020F0502020204030204" pitchFamily="34" charset="0"/>
                <a:cs typeface="Calibri" panose="020F0502020204030204" pitchFamily="34" charset="0"/>
              </a:rPr>
              <a:t> </a:t>
            </a:r>
            <a:r>
              <a:rPr i="1" spc="-5" dirty="0">
                <a:latin typeface="Calibri" panose="020F0502020204030204" pitchFamily="34" charset="0"/>
                <a:cs typeface="Calibri" panose="020F0502020204030204" pitchFamily="34" charset="0"/>
              </a:rPr>
              <a:t>watts</a:t>
            </a:r>
            <a:endParaRPr i="1" dirty="0">
              <a:latin typeface="Calibri" panose="020F0502020204030204" pitchFamily="34" charset="0"/>
              <a:cs typeface="Calibri" panose="020F0502020204030204" pitchFamily="34" charset="0"/>
            </a:endParaRPr>
          </a:p>
        </p:txBody>
      </p:sp>
      <p:sp>
        <p:nvSpPr>
          <p:cNvPr id="22" name="object 22"/>
          <p:cNvSpPr txBox="1"/>
          <p:nvPr/>
        </p:nvSpPr>
        <p:spPr>
          <a:xfrm>
            <a:off x="6222542" y="5199634"/>
            <a:ext cx="1041400" cy="330835"/>
          </a:xfrm>
          <a:prstGeom prst="rect">
            <a:avLst/>
          </a:prstGeom>
        </p:spPr>
        <p:txBody>
          <a:bodyPr vert="horz" wrap="square" lIns="0" tIns="12700" rIns="0" bIns="0" rtlCol="0">
            <a:spAutoFit/>
          </a:bodyPr>
          <a:lstStyle/>
          <a:p>
            <a:pPr marL="12700">
              <a:lnSpc>
                <a:spcPct val="100000"/>
              </a:lnSpc>
              <a:spcBef>
                <a:spcPts val="100"/>
              </a:spcBef>
            </a:pPr>
            <a:r>
              <a:rPr i="1" dirty="0">
                <a:latin typeface="Calibri" panose="020F0502020204030204" pitchFamily="34" charset="0"/>
                <a:cs typeface="Calibri" panose="020F0502020204030204" pitchFamily="34" charset="0"/>
              </a:rPr>
              <a:t>12</a:t>
            </a:r>
            <a:r>
              <a:rPr i="1" spc="-9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watts</a:t>
            </a:r>
            <a:r>
              <a:rPr sz="2000" dirty="0">
                <a:latin typeface="Arial"/>
                <a:cs typeface="Arial"/>
              </a:rPr>
              <a:t>.</a:t>
            </a:r>
          </a:p>
        </p:txBody>
      </p:sp>
      <p:sp>
        <p:nvSpPr>
          <p:cNvPr id="23" name="object 23"/>
          <p:cNvSpPr txBox="1"/>
          <p:nvPr/>
        </p:nvSpPr>
        <p:spPr>
          <a:xfrm>
            <a:off x="669240" y="5712937"/>
            <a:ext cx="3895090" cy="589905"/>
          </a:xfrm>
          <a:prstGeom prst="rect">
            <a:avLst/>
          </a:prstGeom>
        </p:spPr>
        <p:txBody>
          <a:bodyPr vert="horz" wrap="square" lIns="0" tIns="12700" rIns="0" bIns="0" rtlCol="0">
            <a:spAutoFit/>
          </a:bodyPr>
          <a:lstStyle/>
          <a:p>
            <a:pPr algn="ctr">
              <a:lnSpc>
                <a:spcPts val="2315"/>
              </a:lnSpc>
              <a:spcBef>
                <a:spcPts val="100"/>
              </a:spcBef>
            </a:pPr>
            <a:r>
              <a:rPr i="1" dirty="0">
                <a:latin typeface="Calibri" panose="020F0502020204030204" pitchFamily="34" charset="0"/>
                <a:cs typeface="Calibri" panose="020F0502020204030204" pitchFamily="34" charset="0"/>
              </a:rPr>
              <a:t>As of 2013 NAND flash SSDs</a:t>
            </a:r>
            <a:r>
              <a:rPr i="1" spc="-10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cost</a:t>
            </a:r>
          </a:p>
          <a:p>
            <a:pPr marL="635" algn="ctr">
              <a:lnSpc>
                <a:spcPts val="2315"/>
              </a:lnSpc>
            </a:pPr>
            <a:r>
              <a:rPr i="1" dirty="0">
                <a:latin typeface="Calibri" panose="020F0502020204030204" pitchFamily="34" charset="0"/>
                <a:cs typeface="Calibri" panose="020F0502020204030204" pitchFamily="34" charset="0"/>
              </a:rPr>
              <a:t>about Rs.31000 for</a:t>
            </a:r>
            <a:r>
              <a:rPr i="1" spc="-110"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500GB</a:t>
            </a:r>
          </a:p>
        </p:txBody>
      </p:sp>
      <p:sp>
        <p:nvSpPr>
          <p:cNvPr id="24" name="object 24"/>
          <p:cNvSpPr txBox="1"/>
          <p:nvPr/>
        </p:nvSpPr>
        <p:spPr>
          <a:xfrm>
            <a:off x="4621998" y="5719425"/>
            <a:ext cx="4246245" cy="589905"/>
          </a:xfrm>
          <a:prstGeom prst="rect">
            <a:avLst/>
          </a:prstGeom>
        </p:spPr>
        <p:txBody>
          <a:bodyPr vert="horz" wrap="square" lIns="0" tIns="12700" rIns="0" bIns="0" rtlCol="0">
            <a:spAutoFit/>
          </a:bodyPr>
          <a:lstStyle/>
          <a:p>
            <a:pPr algn="ctr">
              <a:lnSpc>
                <a:spcPts val="2315"/>
              </a:lnSpc>
              <a:spcBef>
                <a:spcPts val="100"/>
              </a:spcBef>
            </a:pPr>
            <a:r>
              <a:rPr i="1" dirty="0">
                <a:latin typeface="Calibri" panose="020F0502020204030204" pitchFamily="34" charset="0"/>
                <a:cs typeface="Calibri" panose="020F0502020204030204" pitchFamily="34" charset="0"/>
              </a:rPr>
              <a:t>As of 2013 HDDs cost about</a:t>
            </a:r>
            <a:r>
              <a:rPr i="1" spc="-12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Rs.3200</a:t>
            </a:r>
          </a:p>
          <a:p>
            <a:pPr marL="1270" algn="ctr">
              <a:lnSpc>
                <a:spcPts val="2315"/>
              </a:lnSpc>
            </a:pPr>
            <a:r>
              <a:rPr i="1" dirty="0">
                <a:latin typeface="Calibri" panose="020F0502020204030204" pitchFamily="34" charset="0"/>
                <a:cs typeface="Calibri" panose="020F0502020204030204" pitchFamily="34" charset="0"/>
              </a:rPr>
              <a:t>for 500GB</a:t>
            </a:r>
            <a:r>
              <a:rPr i="1" spc="-65" dirty="0">
                <a:latin typeface="Calibri" panose="020F0502020204030204" pitchFamily="34" charset="0"/>
                <a:cs typeface="Calibri" panose="020F0502020204030204" pitchFamily="34" charset="0"/>
              </a:rPr>
              <a:t> </a:t>
            </a:r>
            <a:r>
              <a:rPr i="1" dirty="0">
                <a:latin typeface="Calibri" panose="020F0502020204030204" pitchFamily="34" charset="0"/>
                <a:cs typeface="Calibri" panose="020F0502020204030204" pitchFamily="34" charset="0"/>
              </a:rPr>
              <a:t>drives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5 Advantages and Disadvantages of Hard disk drive | Weaknesses &amp; Benefits of Hard disk drive">
            <a:extLst>
              <a:ext uri="{FF2B5EF4-FFF2-40B4-BE49-F238E27FC236}">
                <a16:creationId xmlns:a16="http://schemas.microsoft.com/office/drawing/2014/main" id="{EA4A4C59-AC47-57B0-A42E-9B0B25669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55" y="762000"/>
            <a:ext cx="7512089"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15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idx="4294967295"/>
          </p:nvPr>
        </p:nvSpPr>
        <p:spPr>
          <a:xfrm>
            <a:off x="2057400" y="685800"/>
            <a:ext cx="4819650" cy="574675"/>
          </a:xfrm>
          <a:prstGeom prst="rect">
            <a:avLst/>
          </a:prstGeom>
        </p:spPr>
        <p:txBody>
          <a:bodyPr vert="horz" wrap="square" lIns="0" tIns="12700" rIns="0" bIns="0" rtlCol="0">
            <a:spAutoFit/>
          </a:bodyPr>
          <a:lstStyle/>
          <a:p>
            <a:pPr marL="12700">
              <a:lnSpc>
                <a:spcPct val="100000"/>
              </a:lnSpc>
              <a:spcBef>
                <a:spcPts val="100"/>
              </a:spcBef>
            </a:pPr>
            <a:r>
              <a:rPr sz="3600" b="1" i="1" u="sng" spc="-75" dirty="0">
                <a:latin typeface="Times New Roman"/>
                <a:cs typeface="Times New Roman"/>
              </a:rPr>
              <a:t>ADVANTAGES </a:t>
            </a:r>
            <a:r>
              <a:rPr sz="3600" b="1" i="1" u="sng" dirty="0">
                <a:latin typeface="Times New Roman"/>
                <a:cs typeface="Times New Roman"/>
              </a:rPr>
              <a:t>OF</a:t>
            </a:r>
            <a:r>
              <a:rPr sz="3600" b="1" i="1" u="sng" spc="-140" dirty="0">
                <a:latin typeface="Times New Roman"/>
                <a:cs typeface="Times New Roman"/>
              </a:rPr>
              <a:t> </a:t>
            </a:r>
            <a:r>
              <a:rPr lang="en-US" sz="3600" b="1" i="1" u="sng" spc="-5" dirty="0">
                <a:latin typeface="Times New Roman"/>
                <a:cs typeface="Times New Roman"/>
              </a:rPr>
              <a:t>HDD</a:t>
            </a:r>
            <a:endParaRPr sz="3600" i="1" u="sng" dirty="0">
              <a:latin typeface="Times New Roman"/>
              <a:cs typeface="Times New Roman"/>
            </a:endParaRPr>
          </a:p>
        </p:txBody>
      </p:sp>
      <p:sp>
        <p:nvSpPr>
          <p:cNvPr id="7" name="TextBox 6">
            <a:extLst>
              <a:ext uri="{FF2B5EF4-FFF2-40B4-BE49-F238E27FC236}">
                <a16:creationId xmlns:a16="http://schemas.microsoft.com/office/drawing/2014/main" id="{2FBB2159-3A45-1B46-AFFB-597AEF30A7F3}"/>
              </a:ext>
            </a:extLst>
          </p:cNvPr>
          <p:cNvSpPr txBox="1"/>
          <p:nvPr/>
        </p:nvSpPr>
        <p:spPr>
          <a:xfrm>
            <a:off x="685800" y="1417152"/>
            <a:ext cx="7772400" cy="4955203"/>
          </a:xfrm>
          <a:prstGeom prst="rect">
            <a:avLst/>
          </a:prstGeom>
          <a:noFill/>
        </p:spPr>
        <p:txBody>
          <a:bodyPr wrap="square">
            <a:spAutoFit/>
          </a:bodyPr>
          <a:lstStyle/>
          <a:p>
            <a:pPr marL="285750" indent="-285750">
              <a:buFont typeface="Wingdings" panose="05000000000000000000" pitchFamily="2" charset="2"/>
              <a:buChar char="§"/>
            </a:pPr>
            <a:r>
              <a:rPr lang="en-US" sz="2000" b="1" u="sng" dirty="0"/>
              <a:t>Cost :–</a:t>
            </a:r>
          </a:p>
          <a:p>
            <a:r>
              <a:rPr lang="en-US" dirty="0"/>
              <a:t>A conventional hard drive will in general be less in cost than a Solid state drive of a similar limit. On generally speaking a framework that contains hard plate drive as the capacity gadget won’t be expensive. Purpose for this is on grounds that the creation cost for a HDD is altogether lower.</a:t>
            </a:r>
          </a:p>
          <a:p>
            <a:endParaRPr lang="en-US" sz="2000" dirty="0"/>
          </a:p>
          <a:p>
            <a:pPr marL="285750" indent="-285750">
              <a:buFont typeface="Wingdings" panose="05000000000000000000" pitchFamily="2" charset="2"/>
              <a:buChar char="§"/>
            </a:pPr>
            <a:r>
              <a:rPr lang="en-US" sz="2000" b="1" u="sng" dirty="0"/>
              <a:t>Capacity :–</a:t>
            </a:r>
          </a:p>
          <a:p>
            <a:r>
              <a:rPr lang="en-US" dirty="0"/>
              <a:t>Limit as far as capacity limit there are different bigger alternatives accessible for a client in HDD. And furthermore the base limit of a HDD is normally higher than a SSD. Regardless of different stockpiling limit choices, the standard limit that most clients lean toward has discovered to be 500GB.</a:t>
            </a:r>
          </a:p>
          <a:p>
            <a:endParaRPr lang="en-US" sz="2000" dirty="0"/>
          </a:p>
          <a:p>
            <a:pPr marL="285750" indent="-285750">
              <a:buFont typeface="Wingdings" panose="05000000000000000000" pitchFamily="2" charset="2"/>
              <a:buChar char="§"/>
            </a:pPr>
            <a:r>
              <a:rPr lang="en-US" sz="2000" b="1" u="sng" dirty="0"/>
              <a:t>Accessibility :–</a:t>
            </a:r>
          </a:p>
          <a:p>
            <a:r>
              <a:rPr lang="en-US" dirty="0"/>
              <a:t>Both the inside and outside hard drives are generally bountiful on the lookout. For the clients who are hoping to update their PC or construct another framework can undoubtedly locate a hard plate drive. In the interim buying a Solid state drive can be a harder errand due to their market requests. life.</a:t>
            </a:r>
          </a:p>
        </p:txBody>
      </p:sp>
    </p:spTree>
    <p:extLst>
      <p:ext uri="{BB962C8B-B14F-4D97-AF65-F5344CB8AC3E}">
        <p14:creationId xmlns:p14="http://schemas.microsoft.com/office/powerpoint/2010/main" val="110561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1371600"/>
            <a:ext cx="7620000" cy="529632"/>
          </a:xfrm>
          <a:prstGeom prst="rect">
            <a:avLst/>
          </a:prstGeom>
        </p:spPr>
        <p:txBody>
          <a:bodyPr vert="horz" wrap="square" lIns="0" tIns="158750" rIns="0" bIns="0" rtlCol="0">
            <a:spAutoFit/>
          </a:bodyPr>
          <a:lstStyle/>
          <a:p>
            <a:pPr marL="335280" indent="-323215">
              <a:lnSpc>
                <a:spcPct val="100000"/>
              </a:lnSpc>
              <a:spcBef>
                <a:spcPts val="1250"/>
              </a:spcBef>
              <a:buSzPct val="43750"/>
              <a:buFont typeface="Wingdings"/>
              <a:buChar char=""/>
              <a:tabLst>
                <a:tab pos="335280" algn="l"/>
                <a:tab pos="335915" algn="l"/>
              </a:tabLst>
            </a:pPr>
            <a:endParaRPr sz="2400" i="1" dirty="0">
              <a:latin typeface="Arial"/>
              <a:cs typeface="Arial"/>
            </a:endParaRPr>
          </a:p>
        </p:txBody>
      </p:sp>
      <p:sp>
        <p:nvSpPr>
          <p:cNvPr id="3" name="object 3"/>
          <p:cNvSpPr txBox="1">
            <a:spLocks noGrp="1"/>
          </p:cNvSpPr>
          <p:nvPr>
            <p:ph type="title" idx="4294967295"/>
          </p:nvPr>
        </p:nvSpPr>
        <p:spPr>
          <a:xfrm>
            <a:off x="2162175" y="685800"/>
            <a:ext cx="4819650" cy="574675"/>
          </a:xfrm>
          <a:prstGeom prst="rect">
            <a:avLst/>
          </a:prstGeom>
        </p:spPr>
        <p:txBody>
          <a:bodyPr vert="horz" wrap="square" lIns="0" tIns="12700" rIns="0" bIns="0" rtlCol="0">
            <a:spAutoFit/>
          </a:bodyPr>
          <a:lstStyle/>
          <a:p>
            <a:pPr marL="12700">
              <a:lnSpc>
                <a:spcPct val="100000"/>
              </a:lnSpc>
              <a:spcBef>
                <a:spcPts val="100"/>
              </a:spcBef>
            </a:pPr>
            <a:r>
              <a:rPr sz="3600" b="1" i="1" u="sng" spc="-75" dirty="0">
                <a:latin typeface="Times New Roman"/>
                <a:cs typeface="Times New Roman"/>
              </a:rPr>
              <a:t>ADVANTAGES </a:t>
            </a:r>
            <a:r>
              <a:rPr sz="3600" b="1" i="1" u="sng" dirty="0">
                <a:latin typeface="Times New Roman"/>
                <a:cs typeface="Times New Roman"/>
              </a:rPr>
              <a:t>OF</a:t>
            </a:r>
            <a:r>
              <a:rPr sz="3600" b="1" i="1" u="sng" spc="-140" dirty="0">
                <a:latin typeface="Times New Roman"/>
                <a:cs typeface="Times New Roman"/>
              </a:rPr>
              <a:t> </a:t>
            </a:r>
            <a:r>
              <a:rPr lang="en-US" sz="3600" b="1" i="1" u="sng" spc="-5" dirty="0">
                <a:latin typeface="Times New Roman"/>
                <a:cs typeface="Times New Roman"/>
              </a:rPr>
              <a:t>HDD</a:t>
            </a:r>
            <a:endParaRPr sz="3600" i="1" u="sng" dirty="0">
              <a:latin typeface="Times New Roman"/>
              <a:cs typeface="Times New Roman"/>
            </a:endParaRPr>
          </a:p>
        </p:txBody>
      </p:sp>
      <p:sp>
        <p:nvSpPr>
          <p:cNvPr id="8" name="TextBox 7">
            <a:extLst>
              <a:ext uri="{FF2B5EF4-FFF2-40B4-BE49-F238E27FC236}">
                <a16:creationId xmlns:a16="http://schemas.microsoft.com/office/drawing/2014/main" id="{A677DBF5-55F9-99B1-D957-43C7AC67DE23}"/>
              </a:ext>
            </a:extLst>
          </p:cNvPr>
          <p:cNvSpPr txBox="1"/>
          <p:nvPr/>
        </p:nvSpPr>
        <p:spPr>
          <a:xfrm>
            <a:off x="685800" y="1371600"/>
            <a:ext cx="7772400" cy="4955203"/>
          </a:xfrm>
          <a:prstGeom prst="rect">
            <a:avLst/>
          </a:prstGeom>
          <a:noFill/>
        </p:spPr>
        <p:txBody>
          <a:bodyPr wrap="square">
            <a:spAutoFit/>
          </a:bodyPr>
          <a:lstStyle/>
          <a:p>
            <a:pPr marL="285750" indent="-285750">
              <a:buFont typeface="Wingdings" panose="05000000000000000000" pitchFamily="2" charset="2"/>
              <a:buChar char="§"/>
            </a:pPr>
            <a:r>
              <a:rPr lang="en-US" sz="2000" b="1" u="sng" dirty="0"/>
              <a:t>Life </a:t>
            </a:r>
            <a:r>
              <a:rPr lang="en-US" sz="2000" b="1" u="sng" dirty="0" err="1"/>
              <a:t>Expentancy</a:t>
            </a:r>
            <a:r>
              <a:rPr lang="en-US" sz="2000" b="1" u="sng" dirty="0"/>
              <a:t> Another Bitt :–</a:t>
            </a:r>
          </a:p>
          <a:p>
            <a:r>
              <a:rPr lang="en-US" dirty="0"/>
              <a:t>Life expectancy Another bit of leeway of utilizing a HDD is its life expectancy. A SSD has limited number of read/compose cycles which can be taken care of by the glimmer recollections. Not at all like a SSD there is no blaze recollections associated with HDDs. </a:t>
            </a:r>
          </a:p>
          <a:p>
            <a:endParaRPr lang="en-US" sz="2000" dirty="0"/>
          </a:p>
          <a:p>
            <a:pPr marL="285750" indent="-285750">
              <a:buFont typeface="Wingdings" panose="05000000000000000000" pitchFamily="2" charset="2"/>
              <a:buChar char="§"/>
            </a:pPr>
            <a:r>
              <a:rPr lang="en-US" sz="2000" b="1" u="sng" dirty="0"/>
              <a:t>Non-Volatile :–</a:t>
            </a:r>
          </a:p>
          <a:p>
            <a:r>
              <a:rPr lang="en-US" dirty="0"/>
              <a:t>All the unpredictable memory gadgets present on your PC watches out for free its information once it is running out of intensity. In this way, these sorts of recollections can’t be utilized to stack working frameworks and dispatch applications. Maybe the answer for the non-unstable memory is the hard plate drive.</a:t>
            </a:r>
          </a:p>
          <a:p>
            <a:endParaRPr lang="en-US" sz="2000" dirty="0"/>
          </a:p>
          <a:p>
            <a:pPr marL="285750" indent="-285750">
              <a:buFont typeface="Wingdings" panose="05000000000000000000" pitchFamily="2" charset="2"/>
              <a:buChar char="§"/>
            </a:pPr>
            <a:r>
              <a:rPr lang="en-US" sz="2000" b="1" u="sng" dirty="0"/>
              <a:t>Moving Parts :–</a:t>
            </a:r>
          </a:p>
          <a:p>
            <a:r>
              <a:rPr lang="en-US" dirty="0"/>
              <a:t>Hard drives contain a few moving parts inside a walled in area. These incorporate turning plates and a fragile arm. Having moving parts implies the hard drive is inclined to harm and peruse or compose mistakes in the event that it is moved too energetically or time after time without adequate security.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B8847BF-3C93-5805-FDF4-C52CB9A3DCDC}"/>
              </a:ext>
            </a:extLst>
          </p:cNvPr>
          <p:cNvSpPr txBox="1">
            <a:spLocks/>
          </p:cNvSpPr>
          <p:nvPr/>
        </p:nvSpPr>
        <p:spPr>
          <a:xfrm>
            <a:off x="1652587" y="685800"/>
            <a:ext cx="5838825" cy="574675"/>
          </a:xfrm>
          <a:prstGeom prst="rect">
            <a:avLst/>
          </a:prstGeom>
          <a:effectLst/>
        </p:spPr>
        <p:txBody>
          <a:bodyPr vert="horz" wrap="square" lIns="0" tIns="12700" rIns="0" bIns="0" rtlCol="0" anchor="ctr">
            <a:sp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3600" b="1" i="1" u="sng" spc="-50" dirty="0">
                <a:latin typeface="Times New Roman"/>
                <a:cs typeface="Times New Roman"/>
              </a:rPr>
              <a:t>DISADVANTAGES </a:t>
            </a:r>
            <a:r>
              <a:rPr lang="en-US" sz="3600" b="1" i="1" u="sng" dirty="0">
                <a:latin typeface="Times New Roman"/>
                <a:cs typeface="Times New Roman"/>
              </a:rPr>
              <a:t>OF</a:t>
            </a:r>
            <a:r>
              <a:rPr lang="en-US" sz="3600" b="1" i="1" u="sng" spc="-204" dirty="0">
                <a:latin typeface="Times New Roman"/>
                <a:cs typeface="Times New Roman"/>
              </a:rPr>
              <a:t> HD</a:t>
            </a:r>
            <a:r>
              <a:rPr lang="en-US" sz="3600" b="1" i="1" u="sng" dirty="0">
                <a:latin typeface="Times New Roman"/>
                <a:cs typeface="Times New Roman"/>
              </a:rPr>
              <a:t>D</a:t>
            </a:r>
            <a:endParaRPr lang="en-US" sz="3600" i="1" u="sng" dirty="0">
              <a:latin typeface="Times New Roman"/>
              <a:cs typeface="Times New Roman"/>
            </a:endParaRPr>
          </a:p>
        </p:txBody>
      </p:sp>
      <p:sp>
        <p:nvSpPr>
          <p:cNvPr id="4" name="TextBox 3">
            <a:extLst>
              <a:ext uri="{FF2B5EF4-FFF2-40B4-BE49-F238E27FC236}">
                <a16:creationId xmlns:a16="http://schemas.microsoft.com/office/drawing/2014/main" id="{03DC9486-12C0-CCF0-0108-C820A8EADCE5}"/>
              </a:ext>
            </a:extLst>
          </p:cNvPr>
          <p:cNvSpPr txBox="1"/>
          <p:nvPr/>
        </p:nvSpPr>
        <p:spPr>
          <a:xfrm>
            <a:off x="838200" y="1512276"/>
            <a:ext cx="7772400" cy="4770537"/>
          </a:xfrm>
          <a:prstGeom prst="rect">
            <a:avLst/>
          </a:prstGeom>
          <a:noFill/>
        </p:spPr>
        <p:txBody>
          <a:bodyPr wrap="square">
            <a:spAutoFit/>
          </a:bodyPr>
          <a:lstStyle/>
          <a:p>
            <a:pPr marL="285750" indent="-285750">
              <a:buFont typeface="Wingdings" panose="05000000000000000000" pitchFamily="2" charset="2"/>
              <a:buChar char="§"/>
            </a:pPr>
            <a:r>
              <a:rPr lang="en-US" sz="2000" b="1" u="sng" dirty="0"/>
              <a:t>Speed Hard :–</a:t>
            </a:r>
          </a:p>
          <a:p>
            <a:r>
              <a:rPr lang="en-US" dirty="0"/>
              <a:t>Drives have a more slow normal speed than any type of blaze memory. A hard drive sets aside a short effort to get to the right area of information on its plates, while a strong state drive gets to information immediately.</a:t>
            </a:r>
          </a:p>
          <a:p>
            <a:endParaRPr lang="en-US" sz="2000" dirty="0"/>
          </a:p>
          <a:p>
            <a:pPr marL="285750" indent="-285750">
              <a:buFont typeface="Wingdings" panose="05000000000000000000" pitchFamily="2" charset="2"/>
              <a:buChar char="§"/>
            </a:pPr>
            <a:r>
              <a:rPr lang="en-US" sz="2000" b="1" u="sng" dirty="0"/>
              <a:t>Structure Factor :–</a:t>
            </a:r>
          </a:p>
          <a:p>
            <a:r>
              <a:rPr lang="en-US" dirty="0"/>
              <a:t>Another significant disservice present in a hard circle drive is its enormous structure factor. In light of the presence of mechanical parts, a hard drive can’t be made more modest than a specific breaking point.</a:t>
            </a:r>
          </a:p>
          <a:p>
            <a:endParaRPr lang="en-US" sz="2000" dirty="0"/>
          </a:p>
          <a:p>
            <a:pPr marL="285750" indent="-285750">
              <a:buFont typeface="Wingdings" panose="05000000000000000000" pitchFamily="2" charset="2"/>
              <a:buChar char="§"/>
            </a:pPr>
            <a:r>
              <a:rPr lang="en-US" sz="2000" b="1" u="sng" dirty="0"/>
              <a:t>Force Consumption :–</a:t>
            </a:r>
          </a:p>
          <a:p>
            <a:r>
              <a:rPr lang="en-US" dirty="0"/>
              <a:t>For composing information, HDDs continually depends upon the revolution of platter circles and the development of read/compose head. These mechanical parts need a force contribution for them to work. This is one of the essential reasons why makers consider SSDs in the event that they construct a PC with restricted battery life.</a:t>
            </a:r>
          </a:p>
        </p:txBody>
      </p:sp>
    </p:spTree>
    <p:extLst>
      <p:ext uri="{BB962C8B-B14F-4D97-AF65-F5344CB8AC3E}">
        <p14:creationId xmlns:p14="http://schemas.microsoft.com/office/powerpoint/2010/main" val="238297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524000"/>
            <a:ext cx="7772400" cy="382156"/>
          </a:xfrm>
          <a:prstGeom prst="rect">
            <a:avLst/>
          </a:prstGeom>
        </p:spPr>
        <p:txBody>
          <a:bodyPr vert="horz" wrap="square" lIns="0" tIns="12700" rIns="0" bIns="0" rtlCol="0">
            <a:spAutoFit/>
          </a:bodyPr>
          <a:lstStyle/>
          <a:p>
            <a:pPr marL="12065">
              <a:lnSpc>
                <a:spcPct val="100000"/>
              </a:lnSpc>
              <a:spcBef>
                <a:spcPts val="100"/>
              </a:spcBef>
              <a:buSzPct val="43750"/>
              <a:tabLst>
                <a:tab pos="335280" algn="l"/>
                <a:tab pos="335915" algn="l"/>
              </a:tabLst>
            </a:pPr>
            <a:endParaRPr lang="en-US" sz="2400" i="1" dirty="0">
              <a:latin typeface="Arial"/>
              <a:cs typeface="Arial"/>
            </a:endParaRPr>
          </a:p>
        </p:txBody>
      </p:sp>
      <p:sp>
        <p:nvSpPr>
          <p:cNvPr id="3" name="object 3"/>
          <p:cNvSpPr txBox="1">
            <a:spLocks noGrp="1"/>
          </p:cNvSpPr>
          <p:nvPr>
            <p:ph type="title" idx="4294967295"/>
          </p:nvPr>
        </p:nvSpPr>
        <p:spPr>
          <a:xfrm>
            <a:off x="1828800" y="765927"/>
            <a:ext cx="5838825" cy="566822"/>
          </a:xfrm>
          <a:prstGeom prst="rect">
            <a:avLst/>
          </a:prstGeom>
        </p:spPr>
        <p:txBody>
          <a:bodyPr vert="horz" wrap="square" lIns="0" tIns="12700" rIns="0" bIns="0" rtlCol="0">
            <a:spAutoFit/>
          </a:bodyPr>
          <a:lstStyle/>
          <a:p>
            <a:pPr marL="12700">
              <a:lnSpc>
                <a:spcPct val="100000"/>
              </a:lnSpc>
              <a:spcBef>
                <a:spcPts val="100"/>
              </a:spcBef>
            </a:pPr>
            <a:r>
              <a:rPr sz="3600" b="1" i="1" u="sng" spc="-50" dirty="0">
                <a:latin typeface="Times New Roman"/>
                <a:cs typeface="Times New Roman"/>
              </a:rPr>
              <a:t>DISADVANTAGES </a:t>
            </a:r>
            <a:r>
              <a:rPr sz="3600" b="1" i="1" u="sng" dirty="0">
                <a:latin typeface="Times New Roman"/>
                <a:cs typeface="Times New Roman"/>
              </a:rPr>
              <a:t>OF</a:t>
            </a:r>
            <a:r>
              <a:rPr sz="3600" b="1" i="1" u="sng" spc="-204" dirty="0">
                <a:latin typeface="Times New Roman"/>
                <a:cs typeface="Times New Roman"/>
              </a:rPr>
              <a:t> </a:t>
            </a:r>
            <a:r>
              <a:rPr lang="en-US" sz="3600" b="1" i="1" u="sng" spc="-204" dirty="0">
                <a:latin typeface="Times New Roman"/>
                <a:cs typeface="Times New Roman"/>
              </a:rPr>
              <a:t>HD</a:t>
            </a:r>
            <a:r>
              <a:rPr sz="3600" b="1" i="1" u="sng" dirty="0">
                <a:latin typeface="Times New Roman"/>
                <a:cs typeface="Times New Roman"/>
              </a:rPr>
              <a:t>D</a:t>
            </a:r>
            <a:endParaRPr sz="3600" i="1" u="sng" dirty="0">
              <a:latin typeface="Times New Roman"/>
              <a:cs typeface="Times New Roman"/>
            </a:endParaRPr>
          </a:p>
        </p:txBody>
      </p:sp>
      <p:sp>
        <p:nvSpPr>
          <p:cNvPr id="6" name="TextBox 5">
            <a:extLst>
              <a:ext uri="{FF2B5EF4-FFF2-40B4-BE49-F238E27FC236}">
                <a16:creationId xmlns:a16="http://schemas.microsoft.com/office/drawing/2014/main" id="{1165179F-ADAE-98F5-A01E-8BE8514BA4B3}"/>
              </a:ext>
            </a:extLst>
          </p:cNvPr>
          <p:cNvSpPr txBox="1"/>
          <p:nvPr/>
        </p:nvSpPr>
        <p:spPr>
          <a:xfrm>
            <a:off x="685800" y="1600200"/>
            <a:ext cx="7772400" cy="3231654"/>
          </a:xfrm>
          <a:prstGeom prst="rect">
            <a:avLst/>
          </a:prstGeom>
          <a:noFill/>
        </p:spPr>
        <p:txBody>
          <a:bodyPr wrap="square">
            <a:spAutoFit/>
          </a:bodyPr>
          <a:lstStyle/>
          <a:p>
            <a:pPr marL="285750" indent="-285750">
              <a:buFont typeface="Wingdings" panose="05000000000000000000" pitchFamily="2" charset="2"/>
              <a:buChar char="§"/>
            </a:pPr>
            <a:r>
              <a:rPr lang="en-US" sz="2000" b="1" u="sng" dirty="0"/>
              <a:t>Clamor :–</a:t>
            </a:r>
          </a:p>
          <a:p>
            <a:r>
              <a:rPr lang="en-US" dirty="0"/>
              <a:t>As we as a whole realize that hard drives comprises of mechanical parts. Because of the steady turn of the platter circles and the development of read/compose head there is a diverting commotion created by the hard drive. This likewise adds to vibrations.</a:t>
            </a:r>
          </a:p>
          <a:p>
            <a:endParaRPr lang="en-US" sz="2000" dirty="0"/>
          </a:p>
          <a:p>
            <a:pPr marL="285750" indent="-285750">
              <a:buFont typeface="Wingdings" panose="05000000000000000000" pitchFamily="2" charset="2"/>
              <a:buChar char="§"/>
            </a:pPr>
            <a:r>
              <a:rPr lang="en-US" sz="2000" b="1" u="sng" dirty="0"/>
              <a:t>Mechanical Failure :–</a:t>
            </a:r>
          </a:p>
          <a:p>
            <a:r>
              <a:rPr lang="en-US" dirty="0"/>
              <a:t>Hard circle drive is more defenseless against mechanical disappointments since they contain moving parts. The platter circles and the read/compose head present in a HDD is situated in closeness to one another. In this way, at whatever point there is a drops and shivers they can scratch each other causing harms.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679450" y="558038"/>
            <a:ext cx="7785100" cy="573088"/>
          </a:xfrm>
          <a:prstGeom prst="rect">
            <a:avLst/>
          </a:prstGeom>
        </p:spPr>
        <p:txBody>
          <a:bodyPr vert="horz" wrap="square" lIns="0" tIns="12700" rIns="0" bIns="0" rtlCol="0">
            <a:spAutoFit/>
          </a:bodyPr>
          <a:lstStyle/>
          <a:p>
            <a:pPr marL="12700">
              <a:lnSpc>
                <a:spcPct val="100000"/>
              </a:lnSpc>
              <a:spcBef>
                <a:spcPts val="100"/>
              </a:spcBef>
            </a:pPr>
            <a:r>
              <a:rPr sz="3600" b="1" i="1" u="sng" dirty="0">
                <a:latin typeface="Times New Roman"/>
                <a:cs typeface="Times New Roman"/>
              </a:rPr>
              <a:t>The </a:t>
            </a:r>
            <a:r>
              <a:rPr sz="3600" b="1" i="1" u="sng" spc="-10" dirty="0">
                <a:latin typeface="Times New Roman"/>
                <a:cs typeface="Times New Roman"/>
              </a:rPr>
              <a:t>problems </a:t>
            </a:r>
            <a:r>
              <a:rPr sz="3600" b="1" i="1" u="sng" spc="-5" dirty="0">
                <a:latin typeface="Times New Roman"/>
                <a:cs typeface="Times New Roman"/>
              </a:rPr>
              <a:t>with </a:t>
            </a:r>
            <a:r>
              <a:rPr sz="3600" b="1" i="1" u="sng" spc="-20" dirty="0">
                <a:latin typeface="Times New Roman"/>
                <a:cs typeface="Times New Roman"/>
              </a:rPr>
              <a:t>today’s </a:t>
            </a:r>
            <a:r>
              <a:rPr sz="3600" b="1" i="1" u="sng" spc="-5" dirty="0">
                <a:latin typeface="Times New Roman"/>
                <a:cs typeface="Times New Roman"/>
              </a:rPr>
              <a:t>Hard</a:t>
            </a:r>
            <a:r>
              <a:rPr sz="3600" b="1" i="1" u="sng" spc="-50" dirty="0">
                <a:latin typeface="Times New Roman"/>
                <a:cs typeface="Times New Roman"/>
              </a:rPr>
              <a:t> </a:t>
            </a:r>
            <a:r>
              <a:rPr sz="3600" b="1" i="1" u="sng" spc="-5" dirty="0">
                <a:latin typeface="Times New Roman"/>
                <a:cs typeface="Times New Roman"/>
              </a:rPr>
              <a:t>Disks?</a:t>
            </a:r>
            <a:endParaRPr sz="3600" i="1" u="sng" dirty="0">
              <a:latin typeface="Times New Roman"/>
              <a:cs typeface="Times New Roman"/>
            </a:endParaRPr>
          </a:p>
        </p:txBody>
      </p:sp>
      <p:grpSp>
        <p:nvGrpSpPr>
          <p:cNvPr id="3" name="object 3"/>
          <p:cNvGrpSpPr/>
          <p:nvPr/>
        </p:nvGrpSpPr>
        <p:grpSpPr>
          <a:xfrm>
            <a:off x="679450" y="1253797"/>
            <a:ext cx="7785100" cy="609416"/>
            <a:chOff x="759" y="1154430"/>
            <a:chExt cx="9144002" cy="522495"/>
          </a:xfrm>
        </p:grpSpPr>
        <p:sp>
          <p:nvSpPr>
            <p:cNvPr id="4" name="object 4"/>
            <p:cNvSpPr/>
            <p:nvPr/>
          </p:nvSpPr>
          <p:spPr>
            <a:xfrm>
              <a:off x="759" y="1179720"/>
              <a:ext cx="9144001" cy="497205"/>
            </a:xfrm>
            <a:custGeom>
              <a:avLst/>
              <a:gdLst/>
              <a:ahLst/>
              <a:cxnLst/>
              <a:rect l="l" t="t" r="r" b="b"/>
              <a:pathLst>
                <a:path w="9144000" h="497205">
                  <a:moveTo>
                    <a:pt x="9144000" y="0"/>
                  </a:moveTo>
                  <a:lnTo>
                    <a:pt x="0" y="0"/>
                  </a:lnTo>
                  <a:lnTo>
                    <a:pt x="0" y="496824"/>
                  </a:lnTo>
                  <a:lnTo>
                    <a:pt x="9144000" y="496824"/>
                  </a:lnTo>
                  <a:lnTo>
                    <a:pt x="9144000" y="0"/>
                  </a:lnTo>
                  <a:close/>
                </a:path>
              </a:pathLst>
            </a:custGeom>
            <a:solidFill>
              <a:srgbClr val="79C3FF"/>
            </a:solidFill>
          </p:spPr>
          <p:txBody>
            <a:bodyPr wrap="square" lIns="0" tIns="0" rIns="0" bIns="0" rtlCol="0"/>
            <a:lstStyle/>
            <a:p>
              <a:endParaRPr dirty="0"/>
            </a:p>
          </p:txBody>
        </p:sp>
        <p:sp>
          <p:nvSpPr>
            <p:cNvPr id="5" name="object 5"/>
            <p:cNvSpPr/>
            <p:nvPr/>
          </p:nvSpPr>
          <p:spPr>
            <a:xfrm>
              <a:off x="761" y="1154430"/>
              <a:ext cx="9144000" cy="497205"/>
            </a:xfrm>
            <a:custGeom>
              <a:avLst/>
              <a:gdLst/>
              <a:ahLst/>
              <a:cxnLst/>
              <a:rect l="l" t="t" r="r" b="b"/>
              <a:pathLst>
                <a:path w="9144000" h="497205">
                  <a:moveTo>
                    <a:pt x="0" y="496824"/>
                  </a:moveTo>
                  <a:lnTo>
                    <a:pt x="9144000" y="496824"/>
                  </a:lnTo>
                  <a:lnTo>
                    <a:pt x="9144000" y="0"/>
                  </a:lnTo>
                  <a:lnTo>
                    <a:pt x="0" y="0"/>
                  </a:lnTo>
                  <a:lnTo>
                    <a:pt x="0" y="496824"/>
                  </a:lnTo>
                  <a:close/>
                </a:path>
              </a:pathLst>
            </a:custGeom>
            <a:ln w="19812">
              <a:solidFill>
                <a:srgbClr val="FFFFFF"/>
              </a:solidFill>
            </a:ln>
          </p:spPr>
          <p:txBody>
            <a:bodyPr wrap="square" lIns="0" tIns="0" rIns="0" bIns="0" rtlCol="0"/>
            <a:lstStyle/>
            <a:p>
              <a:endParaRPr/>
            </a:p>
          </p:txBody>
        </p:sp>
      </p:grpSp>
      <p:sp>
        <p:nvSpPr>
          <p:cNvPr id="6" name="object 6"/>
          <p:cNvSpPr txBox="1"/>
          <p:nvPr/>
        </p:nvSpPr>
        <p:spPr>
          <a:xfrm>
            <a:off x="679449" y="1371600"/>
            <a:ext cx="5661660" cy="3434273"/>
          </a:xfrm>
          <a:prstGeom prst="rect">
            <a:avLst/>
          </a:prstGeom>
        </p:spPr>
        <p:txBody>
          <a:bodyPr vert="horz" wrap="square" lIns="0" tIns="12700" rIns="0" bIns="0" rtlCol="0">
            <a:spAutoFit/>
          </a:bodyPr>
          <a:lstStyle/>
          <a:p>
            <a:pPr marL="443230" indent="-342900">
              <a:lnSpc>
                <a:spcPct val="100000"/>
              </a:lnSpc>
              <a:spcBef>
                <a:spcPts val="100"/>
              </a:spcBef>
              <a:buFont typeface="Wingdings" panose="05000000000000000000" pitchFamily="2" charset="2"/>
              <a:buChar char="v"/>
              <a:tabLst>
                <a:tab pos="283210" algn="l"/>
              </a:tabLst>
            </a:pPr>
            <a:r>
              <a:rPr sz="2400" b="1" i="1" spc="-5" dirty="0">
                <a:latin typeface="Arial"/>
                <a:cs typeface="Arial"/>
              </a:rPr>
              <a:t>Hard Disk</a:t>
            </a:r>
            <a:r>
              <a:rPr sz="2400" b="1" i="1" spc="10" dirty="0">
                <a:latin typeface="Arial"/>
                <a:cs typeface="Arial"/>
              </a:rPr>
              <a:t> </a:t>
            </a:r>
            <a:r>
              <a:rPr sz="2400" b="1" i="1" spc="-5" dirty="0">
                <a:latin typeface="Arial"/>
                <a:cs typeface="Arial"/>
              </a:rPr>
              <a:t>Drives</a:t>
            </a:r>
            <a:endParaRPr sz="2400" i="1" dirty="0">
              <a:latin typeface="Arial"/>
              <a:cs typeface="Arial"/>
            </a:endParaRPr>
          </a:p>
          <a:p>
            <a:pPr marL="354965" indent="-342900">
              <a:lnSpc>
                <a:spcPct val="100000"/>
              </a:lnSpc>
              <a:spcBef>
                <a:spcPts val="1590"/>
              </a:spcBef>
              <a:buFont typeface="Wingdings" panose="05000000000000000000" pitchFamily="2" charset="2"/>
              <a:buChar char="Ø"/>
              <a:tabLst>
                <a:tab pos="194310" algn="l"/>
              </a:tabLst>
            </a:pPr>
            <a:r>
              <a:rPr sz="2000" i="1" spc="-5" dirty="0">
                <a:solidFill>
                  <a:srgbClr val="0D0D0D"/>
                </a:solidFill>
                <a:latin typeface="Arial"/>
                <a:cs typeface="Arial"/>
              </a:rPr>
              <a:t>Processors have increased in </a:t>
            </a:r>
            <a:r>
              <a:rPr sz="2000" i="1" dirty="0">
                <a:solidFill>
                  <a:srgbClr val="0D0D0D"/>
                </a:solidFill>
                <a:latin typeface="Arial"/>
                <a:cs typeface="Arial"/>
              </a:rPr>
              <a:t>speed </a:t>
            </a:r>
            <a:r>
              <a:rPr sz="2000" i="1" spc="-10" dirty="0">
                <a:solidFill>
                  <a:srgbClr val="0D0D0D"/>
                </a:solidFill>
                <a:latin typeface="Arial"/>
                <a:cs typeface="Arial"/>
              </a:rPr>
              <a:t>by</a:t>
            </a:r>
            <a:r>
              <a:rPr sz="2000" i="1" spc="160" dirty="0">
                <a:solidFill>
                  <a:srgbClr val="0D0D0D"/>
                </a:solidFill>
                <a:latin typeface="Arial"/>
                <a:cs typeface="Arial"/>
              </a:rPr>
              <a:t> </a:t>
            </a:r>
            <a:r>
              <a:rPr sz="2000" i="1" dirty="0">
                <a:solidFill>
                  <a:srgbClr val="0D0D0D"/>
                </a:solidFill>
                <a:latin typeface="Arial"/>
                <a:cs typeface="Arial"/>
              </a:rPr>
              <a:t>orders</a:t>
            </a:r>
            <a:r>
              <a:rPr lang="en-US" sz="2000" i="1" dirty="0">
                <a:latin typeface="Arial"/>
                <a:cs typeface="Arial"/>
              </a:rPr>
              <a:t> </a:t>
            </a:r>
            <a:r>
              <a:rPr sz="2000" i="1" dirty="0">
                <a:solidFill>
                  <a:srgbClr val="0D0D0D"/>
                </a:solidFill>
                <a:latin typeface="Arial"/>
                <a:cs typeface="Arial"/>
              </a:rPr>
              <a:t>of</a:t>
            </a:r>
            <a:r>
              <a:rPr lang="en-US" sz="2000" i="1" dirty="0">
                <a:solidFill>
                  <a:srgbClr val="0D0D0D"/>
                </a:solidFill>
                <a:latin typeface="Arial"/>
                <a:cs typeface="Arial"/>
              </a:rPr>
              <a:t> </a:t>
            </a:r>
            <a:r>
              <a:rPr sz="2000" i="1" dirty="0">
                <a:solidFill>
                  <a:srgbClr val="0D0D0D"/>
                </a:solidFill>
                <a:latin typeface="Arial"/>
                <a:cs typeface="Arial"/>
              </a:rPr>
              <a:t>magnitude over the</a:t>
            </a:r>
            <a:r>
              <a:rPr sz="2000" i="1" spc="-70" dirty="0">
                <a:solidFill>
                  <a:srgbClr val="0D0D0D"/>
                </a:solidFill>
                <a:latin typeface="Arial"/>
                <a:cs typeface="Arial"/>
              </a:rPr>
              <a:t> </a:t>
            </a:r>
            <a:r>
              <a:rPr sz="2000" i="1" dirty="0">
                <a:solidFill>
                  <a:srgbClr val="0D0D0D"/>
                </a:solidFill>
                <a:latin typeface="Arial"/>
                <a:cs typeface="Arial"/>
              </a:rPr>
              <a:t>years</a:t>
            </a:r>
            <a:r>
              <a:rPr sz="2000" i="1" dirty="0">
                <a:latin typeface="Arial"/>
                <a:cs typeface="Arial"/>
              </a:rPr>
              <a:t>.</a:t>
            </a:r>
            <a:endParaRPr sz="2200" i="1" dirty="0">
              <a:latin typeface="Arial"/>
              <a:cs typeface="Arial"/>
            </a:endParaRPr>
          </a:p>
          <a:p>
            <a:pPr marL="354965" indent="-342900">
              <a:lnSpc>
                <a:spcPct val="100000"/>
              </a:lnSpc>
              <a:spcBef>
                <a:spcPts val="1789"/>
              </a:spcBef>
              <a:buFont typeface="Wingdings" panose="05000000000000000000" pitchFamily="2" charset="2"/>
              <a:buChar char="Ø"/>
              <a:tabLst>
                <a:tab pos="194310" algn="l"/>
              </a:tabLst>
            </a:pPr>
            <a:r>
              <a:rPr sz="2000" i="1" dirty="0">
                <a:solidFill>
                  <a:srgbClr val="0D0D0D"/>
                </a:solidFill>
                <a:latin typeface="Arial"/>
                <a:cs typeface="Arial"/>
              </a:rPr>
              <a:t>But spinning hard disk drives (HDD) have</a:t>
            </a:r>
            <a:r>
              <a:rPr sz="2000" i="1" spc="-135" dirty="0">
                <a:solidFill>
                  <a:srgbClr val="0D0D0D"/>
                </a:solidFill>
                <a:latin typeface="Arial"/>
                <a:cs typeface="Arial"/>
              </a:rPr>
              <a:t> </a:t>
            </a:r>
            <a:r>
              <a:rPr sz="2000" i="1" spc="-5" dirty="0">
                <a:solidFill>
                  <a:srgbClr val="0D0D0D"/>
                </a:solidFill>
                <a:latin typeface="Arial"/>
                <a:cs typeface="Arial"/>
              </a:rPr>
              <a:t>not</a:t>
            </a:r>
            <a:r>
              <a:rPr sz="2000" i="1" spc="-5" dirty="0">
                <a:latin typeface="Arial"/>
                <a:cs typeface="Arial"/>
              </a:rPr>
              <a:t>.</a:t>
            </a:r>
            <a:endParaRPr sz="2200" i="1" dirty="0">
              <a:latin typeface="Arial"/>
              <a:cs typeface="Arial"/>
            </a:endParaRPr>
          </a:p>
          <a:p>
            <a:pPr marL="354965" indent="-342900">
              <a:lnSpc>
                <a:spcPct val="100000"/>
              </a:lnSpc>
              <a:spcBef>
                <a:spcPts val="1789"/>
              </a:spcBef>
              <a:buFont typeface="Wingdings" panose="05000000000000000000" pitchFamily="2" charset="2"/>
              <a:buChar char="Ø"/>
              <a:tabLst>
                <a:tab pos="194310" algn="l"/>
              </a:tabLst>
            </a:pPr>
            <a:r>
              <a:rPr sz="2000" i="1" spc="-5" dirty="0">
                <a:solidFill>
                  <a:srgbClr val="0D0D0D"/>
                </a:solidFill>
                <a:latin typeface="Arial"/>
                <a:cs typeface="Arial"/>
              </a:rPr>
              <a:t>Performance </a:t>
            </a:r>
            <a:r>
              <a:rPr sz="2000" i="1" dirty="0">
                <a:solidFill>
                  <a:srgbClr val="0D0D0D"/>
                </a:solidFill>
                <a:latin typeface="Arial"/>
                <a:cs typeface="Arial"/>
              </a:rPr>
              <a:t>gap between how </a:t>
            </a:r>
            <a:r>
              <a:rPr sz="2000" i="1" spc="-5" dirty="0">
                <a:solidFill>
                  <a:srgbClr val="0D0D0D"/>
                </a:solidFill>
                <a:latin typeface="Arial"/>
                <a:cs typeface="Arial"/>
              </a:rPr>
              <a:t>fast</a:t>
            </a:r>
            <a:r>
              <a:rPr sz="2000" i="1" spc="15" dirty="0">
                <a:solidFill>
                  <a:srgbClr val="0D0D0D"/>
                </a:solidFill>
                <a:latin typeface="Arial"/>
                <a:cs typeface="Arial"/>
              </a:rPr>
              <a:t> </a:t>
            </a:r>
            <a:r>
              <a:rPr sz="2000" i="1" spc="-5" dirty="0">
                <a:solidFill>
                  <a:srgbClr val="0D0D0D"/>
                </a:solidFill>
                <a:latin typeface="Arial"/>
                <a:cs typeface="Arial"/>
              </a:rPr>
              <a:t>processors</a:t>
            </a:r>
            <a:r>
              <a:rPr lang="en-US" sz="2000" i="1" spc="-5" dirty="0">
                <a:latin typeface="Arial"/>
                <a:cs typeface="Arial"/>
              </a:rPr>
              <a:t>  </a:t>
            </a:r>
            <a:r>
              <a:rPr sz="2000" i="1" dirty="0">
                <a:solidFill>
                  <a:srgbClr val="0D0D0D"/>
                </a:solidFill>
                <a:latin typeface="Arial"/>
                <a:cs typeface="Arial"/>
              </a:rPr>
              <a:t>demand data and how quickly </a:t>
            </a:r>
            <a:r>
              <a:rPr sz="2000" i="1" spc="5" dirty="0">
                <a:solidFill>
                  <a:srgbClr val="0D0D0D"/>
                </a:solidFill>
                <a:latin typeface="Arial"/>
                <a:cs typeface="Arial"/>
              </a:rPr>
              <a:t>HDD</a:t>
            </a:r>
            <a:r>
              <a:rPr sz="2000" i="1" spc="-110" dirty="0">
                <a:solidFill>
                  <a:srgbClr val="0D0D0D"/>
                </a:solidFill>
                <a:latin typeface="Arial"/>
                <a:cs typeface="Arial"/>
              </a:rPr>
              <a:t> </a:t>
            </a:r>
            <a:r>
              <a:rPr sz="2000" i="1" dirty="0">
                <a:solidFill>
                  <a:srgbClr val="0D0D0D"/>
                </a:solidFill>
                <a:latin typeface="Arial"/>
                <a:cs typeface="Arial"/>
              </a:rPr>
              <a:t>responds</a:t>
            </a:r>
            <a:r>
              <a:rPr sz="2000" i="1" dirty="0">
                <a:latin typeface="Arial"/>
                <a:cs typeface="Arial"/>
              </a:rPr>
              <a:t>.</a:t>
            </a:r>
            <a:endParaRPr sz="2200" i="1" dirty="0">
              <a:latin typeface="Arial"/>
              <a:cs typeface="Arial"/>
            </a:endParaRPr>
          </a:p>
          <a:p>
            <a:pPr marL="354965" indent="-342900">
              <a:lnSpc>
                <a:spcPct val="100000"/>
              </a:lnSpc>
              <a:spcBef>
                <a:spcPts val="1789"/>
              </a:spcBef>
              <a:buFont typeface="Wingdings" panose="05000000000000000000" pitchFamily="2" charset="2"/>
              <a:buChar char="Ø"/>
              <a:tabLst>
                <a:tab pos="194310" algn="l"/>
              </a:tabLst>
            </a:pPr>
            <a:r>
              <a:rPr sz="2000" i="1" spc="5" dirty="0">
                <a:solidFill>
                  <a:srgbClr val="0D0D0D"/>
                </a:solidFill>
                <a:latin typeface="Arial"/>
                <a:cs typeface="Arial"/>
              </a:rPr>
              <a:t>HDD</a:t>
            </a:r>
            <a:r>
              <a:rPr sz="2000" i="1" spc="300" dirty="0">
                <a:solidFill>
                  <a:srgbClr val="0D0D0D"/>
                </a:solidFill>
                <a:latin typeface="Arial"/>
                <a:cs typeface="Arial"/>
              </a:rPr>
              <a:t> </a:t>
            </a:r>
            <a:r>
              <a:rPr sz="2000" i="1" dirty="0">
                <a:solidFill>
                  <a:srgbClr val="0D0D0D"/>
                </a:solidFill>
                <a:latin typeface="Arial"/>
                <a:cs typeface="Arial"/>
              </a:rPr>
              <a:t>speed</a:t>
            </a:r>
            <a:r>
              <a:rPr sz="2000" i="1" spc="290" dirty="0">
                <a:solidFill>
                  <a:srgbClr val="0D0D0D"/>
                </a:solidFill>
                <a:latin typeface="Arial"/>
                <a:cs typeface="Arial"/>
              </a:rPr>
              <a:t> </a:t>
            </a:r>
            <a:r>
              <a:rPr sz="2000" i="1" dirty="0">
                <a:solidFill>
                  <a:srgbClr val="0D0D0D"/>
                </a:solidFill>
                <a:latin typeface="Arial"/>
                <a:cs typeface="Arial"/>
              </a:rPr>
              <a:t>lags</a:t>
            </a:r>
            <a:r>
              <a:rPr sz="2000" i="1" spc="290" dirty="0">
                <a:solidFill>
                  <a:srgbClr val="0D0D0D"/>
                </a:solidFill>
                <a:latin typeface="Arial"/>
                <a:cs typeface="Arial"/>
              </a:rPr>
              <a:t> </a:t>
            </a:r>
            <a:r>
              <a:rPr sz="2000" i="1" dirty="0">
                <a:solidFill>
                  <a:srgbClr val="0D0D0D"/>
                </a:solidFill>
                <a:latin typeface="Arial"/>
                <a:cs typeface="Arial"/>
              </a:rPr>
              <a:t>behind</a:t>
            </a:r>
            <a:r>
              <a:rPr sz="2000" i="1" spc="295" dirty="0">
                <a:solidFill>
                  <a:srgbClr val="0D0D0D"/>
                </a:solidFill>
                <a:latin typeface="Arial"/>
                <a:cs typeface="Arial"/>
              </a:rPr>
              <a:t> </a:t>
            </a:r>
            <a:r>
              <a:rPr sz="2000" i="1" spc="-5" dirty="0">
                <a:solidFill>
                  <a:srgbClr val="0D0D0D"/>
                </a:solidFill>
                <a:latin typeface="Arial"/>
                <a:cs typeface="Arial"/>
              </a:rPr>
              <a:t>processors</a:t>
            </a:r>
            <a:r>
              <a:rPr sz="2000" i="1" spc="280" dirty="0">
                <a:solidFill>
                  <a:srgbClr val="0D0D0D"/>
                </a:solidFill>
                <a:latin typeface="Arial"/>
                <a:cs typeface="Arial"/>
              </a:rPr>
              <a:t> </a:t>
            </a:r>
            <a:r>
              <a:rPr sz="2000" i="1" spc="-5" dirty="0">
                <a:solidFill>
                  <a:srgbClr val="0D0D0D"/>
                </a:solidFill>
                <a:latin typeface="Arial"/>
                <a:cs typeface="Arial"/>
              </a:rPr>
              <a:t>because</a:t>
            </a:r>
            <a:r>
              <a:rPr sz="2000" i="1" spc="310" dirty="0">
                <a:solidFill>
                  <a:srgbClr val="0D0D0D"/>
                </a:solidFill>
                <a:latin typeface="Arial"/>
                <a:cs typeface="Arial"/>
              </a:rPr>
              <a:t> </a:t>
            </a:r>
            <a:r>
              <a:rPr sz="2000" i="1" spc="-5" dirty="0">
                <a:solidFill>
                  <a:srgbClr val="0D0D0D"/>
                </a:solidFill>
                <a:latin typeface="Arial"/>
                <a:cs typeface="Arial"/>
              </a:rPr>
              <a:t>it</a:t>
            </a:r>
            <a:r>
              <a:rPr lang="en-US" sz="2000" i="1" dirty="0">
                <a:latin typeface="Arial"/>
                <a:cs typeface="Arial"/>
              </a:rPr>
              <a:t> i</a:t>
            </a:r>
            <a:r>
              <a:rPr sz="2000" i="1" spc="-5" dirty="0">
                <a:solidFill>
                  <a:srgbClr val="0D0D0D"/>
                </a:solidFill>
                <a:latin typeface="Arial"/>
                <a:cs typeface="Arial"/>
              </a:rPr>
              <a:t>s </a:t>
            </a:r>
            <a:r>
              <a:rPr sz="2000" i="1" dirty="0">
                <a:solidFill>
                  <a:srgbClr val="0D0D0D"/>
                </a:solidFill>
                <a:latin typeface="Arial"/>
                <a:cs typeface="Arial"/>
              </a:rPr>
              <a:t>constrained by physical</a:t>
            </a:r>
            <a:r>
              <a:rPr sz="2000" i="1" spc="-65" dirty="0">
                <a:solidFill>
                  <a:srgbClr val="0D0D0D"/>
                </a:solidFill>
                <a:latin typeface="Arial"/>
                <a:cs typeface="Arial"/>
              </a:rPr>
              <a:t> </a:t>
            </a:r>
            <a:r>
              <a:rPr sz="2000" i="1" dirty="0">
                <a:solidFill>
                  <a:srgbClr val="0D0D0D"/>
                </a:solidFill>
                <a:latin typeface="Arial"/>
                <a:cs typeface="Arial"/>
              </a:rPr>
              <a:t>components</a:t>
            </a:r>
            <a:r>
              <a:rPr sz="2000" i="1" dirty="0">
                <a:latin typeface="Arial"/>
                <a:cs typeface="Aria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1326501"/>
            <a:ext cx="5380355" cy="4204997"/>
          </a:xfrm>
          <a:prstGeom prst="rect">
            <a:avLst/>
          </a:prstGeom>
        </p:spPr>
        <p:txBody>
          <a:bodyPr vert="horz" wrap="square" lIns="0" tIns="158750" rIns="0" bIns="0" rtlCol="0">
            <a:spAutoFit/>
          </a:bodyPr>
          <a:lstStyle/>
          <a:p>
            <a:pPr marL="255270" indent="-243204">
              <a:lnSpc>
                <a:spcPct val="100000"/>
              </a:lnSpc>
              <a:spcBef>
                <a:spcPts val="1250"/>
              </a:spcBef>
              <a:buSzPct val="95833"/>
              <a:buFont typeface="Wingdings"/>
              <a:buChar char=""/>
              <a:tabLst>
                <a:tab pos="255904" algn="l"/>
              </a:tabLst>
            </a:pPr>
            <a:r>
              <a:rPr sz="2400" b="1" i="1" spc="-5" dirty="0">
                <a:latin typeface="Arial"/>
                <a:cs typeface="Arial"/>
              </a:rPr>
              <a:t>Servers</a:t>
            </a:r>
            <a:endParaRPr lang="en-US" sz="2400" b="1" i="1" spc="-5" dirty="0">
              <a:latin typeface="Arial"/>
              <a:cs typeface="Arial"/>
            </a:endParaRPr>
          </a:p>
          <a:p>
            <a:pPr marL="255270" indent="-243204">
              <a:lnSpc>
                <a:spcPct val="100000"/>
              </a:lnSpc>
              <a:spcBef>
                <a:spcPts val="1250"/>
              </a:spcBef>
              <a:buSzPct val="95833"/>
              <a:buFont typeface="Wingdings"/>
              <a:buChar char=""/>
              <a:tabLst>
                <a:tab pos="255904" algn="l"/>
              </a:tabLst>
            </a:pPr>
            <a:r>
              <a:rPr lang="en-US" sz="2400" b="1" i="1" spc="-5" dirty="0">
                <a:latin typeface="Arial"/>
                <a:cs typeface="Arial"/>
              </a:rPr>
              <a:t>Backup</a:t>
            </a:r>
            <a:endParaRPr sz="2400" i="1" dirty="0">
              <a:latin typeface="Arial"/>
              <a:cs typeface="Arial"/>
            </a:endParaRPr>
          </a:p>
          <a:p>
            <a:pPr marL="255270" indent="-243204">
              <a:lnSpc>
                <a:spcPct val="100000"/>
              </a:lnSpc>
              <a:spcBef>
                <a:spcPts val="1150"/>
              </a:spcBef>
              <a:buSzPct val="95833"/>
              <a:buFont typeface="Wingdings"/>
              <a:buChar char=""/>
              <a:tabLst>
                <a:tab pos="255904" algn="l"/>
              </a:tabLst>
            </a:pPr>
            <a:r>
              <a:rPr sz="2400" b="1" i="1" spc="-5" dirty="0">
                <a:latin typeface="Arial"/>
                <a:cs typeface="Arial"/>
              </a:rPr>
              <a:t>Desktop</a:t>
            </a:r>
            <a:r>
              <a:rPr sz="2400" b="1" i="1" spc="5" dirty="0">
                <a:latin typeface="Arial"/>
                <a:cs typeface="Arial"/>
              </a:rPr>
              <a:t> </a:t>
            </a:r>
            <a:r>
              <a:rPr sz="2400" b="1" i="1" spc="-5" dirty="0">
                <a:latin typeface="Arial"/>
                <a:cs typeface="Arial"/>
              </a:rPr>
              <a:t>computers</a:t>
            </a:r>
            <a:endParaRPr sz="2400" i="1" dirty="0">
              <a:latin typeface="Arial"/>
              <a:cs typeface="Arial"/>
            </a:endParaRPr>
          </a:p>
          <a:p>
            <a:pPr marL="255270" indent="-243204">
              <a:lnSpc>
                <a:spcPct val="100000"/>
              </a:lnSpc>
              <a:spcBef>
                <a:spcPts val="1155"/>
              </a:spcBef>
              <a:buSzPct val="95833"/>
              <a:buFont typeface="Wingdings"/>
              <a:buChar char=""/>
              <a:tabLst>
                <a:tab pos="255904" algn="l"/>
              </a:tabLst>
            </a:pPr>
            <a:r>
              <a:rPr sz="2400" b="1" i="1" spc="-5" dirty="0">
                <a:latin typeface="Arial"/>
                <a:cs typeface="Arial"/>
              </a:rPr>
              <a:t>Laptops</a:t>
            </a:r>
            <a:endParaRPr sz="2400" i="1" dirty="0">
              <a:latin typeface="Arial"/>
              <a:cs typeface="Arial"/>
            </a:endParaRPr>
          </a:p>
          <a:p>
            <a:pPr marL="255270" indent="-243204">
              <a:lnSpc>
                <a:spcPct val="100000"/>
              </a:lnSpc>
              <a:spcBef>
                <a:spcPts val="1155"/>
              </a:spcBef>
              <a:buSzPct val="95833"/>
              <a:buFont typeface="Wingdings"/>
              <a:buChar char=""/>
              <a:tabLst>
                <a:tab pos="255904" algn="l"/>
              </a:tabLst>
            </a:pPr>
            <a:r>
              <a:rPr sz="2400" b="1" i="1" spc="-5" dirty="0">
                <a:latin typeface="Arial"/>
                <a:cs typeface="Arial"/>
              </a:rPr>
              <a:t>Smart</a:t>
            </a:r>
            <a:r>
              <a:rPr sz="2400" b="1" i="1" dirty="0">
                <a:latin typeface="Arial"/>
                <a:cs typeface="Arial"/>
              </a:rPr>
              <a:t> </a:t>
            </a:r>
            <a:r>
              <a:rPr sz="2400" b="1" i="1" spc="-10" dirty="0">
                <a:latin typeface="Arial"/>
                <a:cs typeface="Arial"/>
              </a:rPr>
              <a:t>Tv</a:t>
            </a:r>
            <a:endParaRPr sz="2400" i="1" dirty="0">
              <a:latin typeface="Arial"/>
              <a:cs typeface="Arial"/>
            </a:endParaRPr>
          </a:p>
          <a:p>
            <a:pPr marL="255270" indent="-243204">
              <a:lnSpc>
                <a:spcPct val="100000"/>
              </a:lnSpc>
              <a:spcBef>
                <a:spcPts val="1150"/>
              </a:spcBef>
              <a:buSzPct val="95833"/>
              <a:buFont typeface="Wingdings"/>
              <a:buChar char=""/>
              <a:tabLst>
                <a:tab pos="255904" algn="l"/>
              </a:tabLst>
            </a:pPr>
            <a:r>
              <a:rPr sz="2400" b="1" i="1" spc="-5" dirty="0">
                <a:latin typeface="Arial"/>
                <a:cs typeface="Arial"/>
              </a:rPr>
              <a:t>CCTV </a:t>
            </a:r>
            <a:r>
              <a:rPr sz="2400" b="1" i="1" dirty="0">
                <a:latin typeface="Arial"/>
                <a:cs typeface="Arial"/>
              </a:rPr>
              <a:t>Digital Video </a:t>
            </a:r>
            <a:r>
              <a:rPr sz="2400" b="1" i="1" spc="-5" dirty="0">
                <a:latin typeface="Arial"/>
                <a:cs typeface="Arial"/>
              </a:rPr>
              <a:t>Recorder</a:t>
            </a:r>
            <a:r>
              <a:rPr sz="2400" b="1" i="1" spc="-45" dirty="0">
                <a:latin typeface="Arial"/>
                <a:cs typeface="Arial"/>
              </a:rPr>
              <a:t> </a:t>
            </a:r>
            <a:r>
              <a:rPr sz="2400" b="1" i="1" spc="-5" dirty="0">
                <a:latin typeface="Arial"/>
                <a:cs typeface="Arial"/>
              </a:rPr>
              <a:t>(DVR)</a:t>
            </a:r>
            <a:endParaRPr sz="2400" i="1" dirty="0">
              <a:latin typeface="Arial"/>
              <a:cs typeface="Arial"/>
            </a:endParaRPr>
          </a:p>
          <a:p>
            <a:pPr marL="255270" indent="-243204">
              <a:lnSpc>
                <a:spcPct val="100000"/>
              </a:lnSpc>
              <a:spcBef>
                <a:spcPts val="1150"/>
              </a:spcBef>
              <a:buSzPct val="95833"/>
              <a:buFont typeface="Wingdings"/>
              <a:buChar char=""/>
              <a:tabLst>
                <a:tab pos="255904" algn="l"/>
              </a:tabLst>
            </a:pPr>
            <a:r>
              <a:rPr sz="2400" b="1" i="1" spc="-5" dirty="0">
                <a:latin typeface="Arial"/>
                <a:cs typeface="Arial"/>
              </a:rPr>
              <a:t>Set-Top</a:t>
            </a:r>
            <a:r>
              <a:rPr sz="2400" b="1" i="1" spc="-20" dirty="0">
                <a:latin typeface="Arial"/>
                <a:cs typeface="Arial"/>
              </a:rPr>
              <a:t> </a:t>
            </a:r>
            <a:r>
              <a:rPr sz="2400" b="1" i="1" spc="-5" dirty="0">
                <a:latin typeface="Arial"/>
                <a:cs typeface="Arial"/>
              </a:rPr>
              <a:t>Boxes</a:t>
            </a:r>
            <a:endParaRPr sz="2400" i="1" dirty="0">
              <a:latin typeface="Arial"/>
              <a:cs typeface="Arial"/>
            </a:endParaRPr>
          </a:p>
          <a:p>
            <a:pPr marL="255270" indent="-243204">
              <a:lnSpc>
                <a:spcPct val="100000"/>
              </a:lnSpc>
              <a:spcBef>
                <a:spcPts val="1155"/>
              </a:spcBef>
              <a:buSzPct val="95833"/>
              <a:buFont typeface="Wingdings"/>
              <a:buChar char=""/>
              <a:tabLst>
                <a:tab pos="255904" algn="l"/>
              </a:tabLst>
            </a:pPr>
            <a:r>
              <a:rPr sz="2400" b="1" i="1" dirty="0">
                <a:latin typeface="Arial"/>
                <a:cs typeface="Arial"/>
              </a:rPr>
              <a:t>Gaming</a:t>
            </a:r>
            <a:r>
              <a:rPr sz="2400" b="1" i="1" spc="-25" dirty="0">
                <a:latin typeface="Arial"/>
                <a:cs typeface="Arial"/>
              </a:rPr>
              <a:t> </a:t>
            </a:r>
            <a:r>
              <a:rPr sz="2400" b="1" i="1" spc="-5" dirty="0">
                <a:latin typeface="Arial"/>
                <a:cs typeface="Arial"/>
              </a:rPr>
              <a:t>Consoles</a:t>
            </a:r>
            <a:endParaRPr sz="2400" i="1" dirty="0">
              <a:latin typeface="Arial"/>
              <a:cs typeface="Arial"/>
            </a:endParaRPr>
          </a:p>
        </p:txBody>
      </p:sp>
      <p:sp>
        <p:nvSpPr>
          <p:cNvPr id="3" name="object 3"/>
          <p:cNvSpPr txBox="1">
            <a:spLocks noGrp="1"/>
          </p:cNvSpPr>
          <p:nvPr>
            <p:ph type="title" idx="4294967295"/>
          </p:nvPr>
        </p:nvSpPr>
        <p:spPr>
          <a:xfrm>
            <a:off x="2384425" y="609600"/>
            <a:ext cx="4375150" cy="574675"/>
          </a:xfrm>
          <a:prstGeom prst="rect">
            <a:avLst/>
          </a:prstGeom>
        </p:spPr>
        <p:txBody>
          <a:bodyPr vert="horz" wrap="square" lIns="0" tIns="12700" rIns="0" bIns="0" rtlCol="0">
            <a:spAutoFit/>
          </a:bodyPr>
          <a:lstStyle/>
          <a:p>
            <a:pPr marL="12700">
              <a:lnSpc>
                <a:spcPct val="100000"/>
              </a:lnSpc>
              <a:spcBef>
                <a:spcPts val="100"/>
              </a:spcBef>
            </a:pPr>
            <a:r>
              <a:rPr lang="en-US" sz="3600" b="1" i="1" u="sng" spc="-5" dirty="0">
                <a:latin typeface="Times New Roman"/>
                <a:cs typeface="Times New Roman"/>
              </a:rPr>
              <a:t>HDD</a:t>
            </a:r>
            <a:r>
              <a:rPr sz="3600" b="1" i="1" u="sng" spc="-254" dirty="0">
                <a:latin typeface="Times New Roman"/>
                <a:cs typeface="Times New Roman"/>
              </a:rPr>
              <a:t> </a:t>
            </a:r>
            <a:r>
              <a:rPr sz="3600" b="1" i="1" u="sng" spc="-25" dirty="0">
                <a:latin typeface="Times New Roman"/>
                <a:cs typeface="Times New Roman"/>
              </a:rPr>
              <a:t>APPLICATIONS</a:t>
            </a:r>
            <a:endParaRPr sz="3600" b="1" i="1" u="sng" dirty="0">
              <a:latin typeface="Times New Roman"/>
              <a:cs typeface="Times New Roman"/>
            </a:endParaRPr>
          </a:p>
        </p:txBody>
      </p:sp>
      <p:pic>
        <p:nvPicPr>
          <p:cNvPr id="1026" name="Picture 2" descr="Hard drives against a green colorblock background">
            <a:extLst>
              <a:ext uri="{FF2B5EF4-FFF2-40B4-BE49-F238E27FC236}">
                <a16:creationId xmlns:a16="http://schemas.microsoft.com/office/drawing/2014/main" id="{21B10DC5-DFA3-5A0A-5A3D-166E7BC9B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905000"/>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D94A-34C8-AA5C-3047-EF4262ED5E09}"/>
              </a:ext>
            </a:extLst>
          </p:cNvPr>
          <p:cNvSpPr>
            <a:spLocks noGrp="1"/>
          </p:cNvSpPr>
          <p:nvPr>
            <p:ph type="title" idx="4294967295"/>
          </p:nvPr>
        </p:nvSpPr>
        <p:spPr>
          <a:xfrm>
            <a:off x="2514600" y="990600"/>
            <a:ext cx="3762375" cy="677863"/>
          </a:xfrm>
        </p:spPr>
        <p:txBody>
          <a:bodyPr>
            <a:normAutofit fontScale="90000"/>
          </a:bodyPr>
          <a:lstStyle/>
          <a:p>
            <a:r>
              <a:rPr lang="en-IN" sz="4400" b="1" i="1" u="sng" dirty="0">
                <a:latin typeface="Times New Roman" panose="02020603050405020304" pitchFamily="18" charset="0"/>
                <a:ea typeface="Verdana" panose="020B0604030504040204" pitchFamily="34"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4A6BAE5A-6815-88CB-B5F0-E60D1A7F3023}"/>
              </a:ext>
            </a:extLst>
          </p:cNvPr>
          <p:cNvSpPr>
            <a:spLocks noGrp="1"/>
          </p:cNvSpPr>
          <p:nvPr>
            <p:ph idx="4294967295"/>
          </p:nvPr>
        </p:nvSpPr>
        <p:spPr>
          <a:xfrm>
            <a:off x="838200" y="2057400"/>
            <a:ext cx="7467600" cy="2155825"/>
          </a:xfrm>
        </p:spPr>
        <p:txBody>
          <a:bodyPr>
            <a:noAutofit/>
          </a:bodyPr>
          <a:lstStyle/>
          <a:p>
            <a:pPr marL="0" indent="0">
              <a:buNone/>
            </a:pPr>
            <a:r>
              <a:rPr lang="en-US" sz="2800" dirty="0"/>
              <a:t>A hard disk has revolutionized the digital </a:t>
            </a:r>
            <a:r>
              <a:rPr lang="en-US" sz="2800" dirty="0" err="1"/>
              <a:t>ageas</a:t>
            </a:r>
            <a:r>
              <a:rPr lang="en-US" sz="2800" dirty="0"/>
              <a:t> we know it. Hard disks are the most </a:t>
            </a:r>
            <a:r>
              <a:rPr lang="en-US" sz="2800" dirty="0" err="1"/>
              <a:t>widelyused</a:t>
            </a:r>
            <a:r>
              <a:rPr lang="en-US" sz="2800" dirty="0"/>
              <a:t> technology for storage of our </a:t>
            </a:r>
            <a:r>
              <a:rPr lang="en-US" sz="2800" dirty="0" err="1"/>
              <a:t>informationand</a:t>
            </a:r>
            <a:r>
              <a:rPr lang="en-US" sz="2800" dirty="0"/>
              <a:t> data. Without hard disks the computer </a:t>
            </a:r>
            <a:r>
              <a:rPr lang="en-US" sz="2800" dirty="0" err="1"/>
              <a:t>digitalage</a:t>
            </a:r>
            <a:r>
              <a:rPr lang="en-US" sz="2800" dirty="0"/>
              <a:t> we live in would not be the same.</a:t>
            </a:r>
            <a:endParaRPr lang="en-IN" sz="2800" dirty="0"/>
          </a:p>
        </p:txBody>
      </p:sp>
    </p:spTree>
    <p:extLst>
      <p:ext uri="{BB962C8B-B14F-4D97-AF65-F5344CB8AC3E}">
        <p14:creationId xmlns:p14="http://schemas.microsoft.com/office/powerpoint/2010/main" val="3831986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D94A-34C8-AA5C-3047-EF4262ED5E09}"/>
              </a:ext>
            </a:extLst>
          </p:cNvPr>
          <p:cNvSpPr>
            <a:spLocks noGrp="1"/>
          </p:cNvSpPr>
          <p:nvPr>
            <p:ph type="title" idx="4294967295"/>
          </p:nvPr>
        </p:nvSpPr>
        <p:spPr>
          <a:xfrm>
            <a:off x="2514600" y="990600"/>
            <a:ext cx="3762375" cy="677863"/>
          </a:xfrm>
        </p:spPr>
        <p:txBody>
          <a:bodyPr>
            <a:normAutofit fontScale="90000"/>
          </a:bodyPr>
          <a:lstStyle/>
          <a:p>
            <a:r>
              <a:rPr lang="en-IN" sz="4400" b="1" i="1" u="sng" dirty="0">
                <a:latin typeface="Times New Roman" panose="02020603050405020304" pitchFamily="18" charset="0"/>
                <a:ea typeface="Verdana" panose="020B0604030504040204" pitchFamily="34" charset="0"/>
                <a:cs typeface="Times New Roman" panose="02020603050405020304" pitchFamily="18" charset="0"/>
              </a:rPr>
              <a:t>REFRENCES</a:t>
            </a:r>
          </a:p>
        </p:txBody>
      </p:sp>
      <p:sp>
        <p:nvSpPr>
          <p:cNvPr id="3" name="Text Placeholder 2">
            <a:extLst>
              <a:ext uri="{FF2B5EF4-FFF2-40B4-BE49-F238E27FC236}">
                <a16:creationId xmlns:a16="http://schemas.microsoft.com/office/drawing/2014/main" id="{4A6BAE5A-6815-88CB-B5F0-E60D1A7F3023}"/>
              </a:ext>
            </a:extLst>
          </p:cNvPr>
          <p:cNvSpPr>
            <a:spLocks noGrp="1"/>
          </p:cNvSpPr>
          <p:nvPr>
            <p:ph idx="4294967295"/>
          </p:nvPr>
        </p:nvSpPr>
        <p:spPr>
          <a:xfrm>
            <a:off x="723900" y="2057400"/>
            <a:ext cx="7696200" cy="2155825"/>
          </a:xfrm>
        </p:spPr>
        <p:txBody>
          <a:bodyPr>
            <a:noAutofit/>
          </a:bodyPr>
          <a:lstStyle/>
          <a:p>
            <a:pPr marL="342900" marR="0" lvl="0" indent="-342900">
              <a:spcBef>
                <a:spcPts val="0"/>
              </a:spcBef>
              <a:spcAft>
                <a:spcPts val="0"/>
              </a:spcAft>
              <a:buFont typeface="Wingdings" panose="05000000000000000000" pitchFamily="2" charset="2"/>
              <a:buChar char=""/>
            </a:pPr>
            <a:r>
              <a:rPr lang="en-US" i="1" u="sng" dirty="0">
                <a:solidFill>
                  <a:srgbClr val="000000"/>
                </a:solidFill>
                <a:effectLst/>
                <a:latin typeface="Calibri" panose="020F0502020204030204" pitchFamily="34" charset="0"/>
                <a:ea typeface="Calibri" panose="020F0502020204030204" pitchFamily="34" charset="0"/>
                <a:hlinkClick r:id="rId2"/>
              </a:rPr>
              <a:t>https://en.wikipedia.org/wiki/Hard_disk_drive</a:t>
            </a:r>
            <a:endParaRPr lang="en-US" dirty="0">
              <a:solidFill>
                <a:srgbClr val="000000"/>
              </a:solidFill>
              <a:effectLst/>
              <a:latin typeface="Menlo"/>
              <a:ea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i="1" u="sng" dirty="0">
                <a:solidFill>
                  <a:srgbClr val="000000"/>
                </a:solidFill>
                <a:effectLst/>
                <a:latin typeface="Calibri" panose="020F0502020204030204" pitchFamily="34" charset="0"/>
                <a:ea typeface="Calibri" panose="020F0502020204030204" pitchFamily="34" charset="0"/>
                <a:hlinkClick r:id="rId3"/>
              </a:rPr>
              <a:t>https://www.slideshare.net/achyutneupane/hard-disk-project</a:t>
            </a:r>
            <a:endParaRPr lang="en-US" dirty="0">
              <a:solidFill>
                <a:srgbClr val="000000"/>
              </a:solidFill>
              <a:effectLst/>
              <a:latin typeface="Menlo"/>
              <a:ea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i="1" u="sng" dirty="0">
                <a:solidFill>
                  <a:srgbClr val="000000"/>
                </a:solidFill>
                <a:effectLst/>
                <a:latin typeface="Calibri" panose="020F0502020204030204" pitchFamily="34" charset="0"/>
                <a:ea typeface="Calibri" panose="020F0502020204030204" pitchFamily="34" charset="0"/>
                <a:hlinkClick r:id="rId4"/>
              </a:rPr>
              <a:t>www.google.com</a:t>
            </a:r>
            <a:endParaRPr lang="en-US" dirty="0">
              <a:solidFill>
                <a:srgbClr val="000000"/>
              </a:solidFill>
              <a:effectLst/>
              <a:latin typeface="Menlo"/>
              <a:ea typeface="Calibri" panose="020F0502020204030204" pitchFamily="34" charset="0"/>
            </a:endParaRPr>
          </a:p>
          <a:p>
            <a:pPr marL="342900" marR="0" lvl="0" indent="-342900">
              <a:spcBef>
                <a:spcPts val="0"/>
              </a:spcBef>
              <a:spcAft>
                <a:spcPts val="0"/>
              </a:spcAft>
              <a:buFont typeface="Wingdings" panose="05000000000000000000" pitchFamily="2" charset="2"/>
              <a:buChar char=""/>
            </a:pPr>
            <a:r>
              <a:rPr lang="en-US" i="1" u="none" strike="noStrike" dirty="0">
                <a:solidFill>
                  <a:srgbClr val="0563C2"/>
                </a:solidFill>
                <a:effectLst/>
                <a:latin typeface="Calibri" panose="020F0502020204030204" pitchFamily="34" charset="0"/>
                <a:ea typeface="Calibri" panose="020F0502020204030204" pitchFamily="34" charset="0"/>
                <a:hlinkClick r:id="rId5"/>
              </a:rPr>
              <a:t>https://www.techopedia.com/definition/5288/hard-disk-drive</a:t>
            </a:r>
            <a:endParaRPr lang="en-US" dirty="0">
              <a:solidFill>
                <a:srgbClr val="000000"/>
              </a:solidFill>
              <a:effectLst/>
              <a:latin typeface="Menlo"/>
              <a:ea typeface="Calibri" panose="020F0502020204030204" pitchFamily="34" charset="0"/>
            </a:endParaRPr>
          </a:p>
        </p:txBody>
      </p:sp>
    </p:spTree>
    <p:extLst>
      <p:ext uri="{BB962C8B-B14F-4D97-AF65-F5344CB8AC3E}">
        <p14:creationId xmlns:p14="http://schemas.microsoft.com/office/powerpoint/2010/main" val="128786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A91A4EC-329E-02F1-7A71-D8FC9E3BFE7F}"/>
              </a:ext>
            </a:extLst>
          </p:cNvPr>
          <p:cNvPicPr>
            <a:picLocks noChangeAspect="1"/>
          </p:cNvPicPr>
          <p:nvPr/>
        </p:nvPicPr>
        <p:blipFill>
          <a:blip r:embed="rId2"/>
          <a:stretch>
            <a:fillRect/>
          </a:stretch>
        </p:blipFill>
        <p:spPr>
          <a:xfrm>
            <a:off x="7372" y="14135"/>
            <a:ext cx="9144000" cy="1371599"/>
          </a:xfrm>
          <a:prstGeom prst="rect">
            <a:avLst/>
          </a:prstGeom>
        </p:spPr>
      </p:pic>
      <p:sp>
        <p:nvSpPr>
          <p:cNvPr id="13" name="Title 12">
            <a:extLst>
              <a:ext uri="{FF2B5EF4-FFF2-40B4-BE49-F238E27FC236}">
                <a16:creationId xmlns:a16="http://schemas.microsoft.com/office/drawing/2014/main" id="{7A7F07F1-AB95-2D60-1FE2-9E43F844F7EA}"/>
              </a:ext>
            </a:extLst>
          </p:cNvPr>
          <p:cNvSpPr>
            <a:spLocks noGrp="1"/>
          </p:cNvSpPr>
          <p:nvPr>
            <p:ph type="title"/>
          </p:nvPr>
        </p:nvSpPr>
        <p:spPr>
          <a:xfrm>
            <a:off x="1180005" y="-25195"/>
            <a:ext cx="6798735" cy="1447800"/>
          </a:xfrm>
        </p:spPr>
        <p:txBody>
          <a:bodyPr/>
          <a:lstStyle/>
          <a:p>
            <a:r>
              <a:rPr lang="en-US" b="1" i="1" u="sng" dirty="0">
                <a:latin typeface="Times New Roman" panose="02020603050405020304" pitchFamily="18" charset="0"/>
                <a:cs typeface="Times New Roman" panose="02020603050405020304" pitchFamily="18" charset="0"/>
              </a:rPr>
              <a:t>HDD – HARD DISK DRIVE</a:t>
            </a:r>
          </a:p>
        </p:txBody>
      </p:sp>
      <p:pic>
        <p:nvPicPr>
          <p:cNvPr id="1028" name="Picture 4" descr="computer hard drive">
            <a:extLst>
              <a:ext uri="{FF2B5EF4-FFF2-40B4-BE49-F238E27FC236}">
                <a16:creationId xmlns:a16="http://schemas.microsoft.com/office/drawing/2014/main" id="{7E827DCB-EE2F-107A-BD38-9E6E7211E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2" y="4331110"/>
            <a:ext cx="3395128"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ADEDEC2-11B8-872F-8D90-052B29BDBD9C}"/>
              </a:ext>
            </a:extLst>
          </p:cNvPr>
          <p:cNvPicPr>
            <a:picLocks noChangeAspect="1"/>
          </p:cNvPicPr>
          <p:nvPr/>
        </p:nvPicPr>
        <p:blipFill>
          <a:blip r:embed="rId4"/>
          <a:stretch>
            <a:fillRect/>
          </a:stretch>
        </p:blipFill>
        <p:spPr>
          <a:xfrm>
            <a:off x="816347" y="4343400"/>
            <a:ext cx="3259665" cy="2400300"/>
          </a:xfrm>
          <a:prstGeom prst="rect">
            <a:avLst/>
          </a:prstGeom>
        </p:spPr>
      </p:pic>
      <p:sp>
        <p:nvSpPr>
          <p:cNvPr id="8" name="object 8">
            <a:extLst>
              <a:ext uri="{FF2B5EF4-FFF2-40B4-BE49-F238E27FC236}">
                <a16:creationId xmlns:a16="http://schemas.microsoft.com/office/drawing/2014/main" id="{9D51E060-1C89-A411-7BC3-46C501DD830B}"/>
              </a:ext>
            </a:extLst>
          </p:cNvPr>
          <p:cNvSpPr txBox="1"/>
          <p:nvPr/>
        </p:nvSpPr>
        <p:spPr>
          <a:xfrm>
            <a:off x="304802" y="1484698"/>
            <a:ext cx="4800600" cy="2598147"/>
          </a:xfrm>
          <a:prstGeom prst="rect">
            <a:avLst/>
          </a:prstGeom>
        </p:spPr>
        <p:txBody>
          <a:bodyPr vert="horz" wrap="square" lIns="0" tIns="12700" rIns="0" bIns="0" rtlCol="0">
            <a:spAutoFit/>
          </a:bodyPr>
          <a:lstStyle/>
          <a:p>
            <a:pPr marL="12065" marR="247650">
              <a:lnSpc>
                <a:spcPct val="100000"/>
              </a:lnSpc>
              <a:buClr>
                <a:srgbClr val="7E5200"/>
              </a:buClr>
              <a:tabLst>
                <a:tab pos="194310" algn="l"/>
              </a:tabLst>
            </a:pPr>
            <a:r>
              <a:rPr lang="en-US" sz="2400" i="1" spc="-5" dirty="0">
                <a:latin typeface="Calibri" panose="020F0502020204030204" pitchFamily="34" charset="0"/>
                <a:cs typeface="Calibri" panose="020F0502020204030204" pitchFamily="34" charset="0"/>
              </a:rPr>
              <a:t>Who Invented The Hard Disk?</a:t>
            </a:r>
          </a:p>
          <a:p>
            <a:pPr marL="12065" marR="247650">
              <a:lnSpc>
                <a:spcPct val="100000"/>
              </a:lnSpc>
              <a:buClr>
                <a:srgbClr val="7E5200"/>
              </a:buClr>
              <a:tabLst>
                <a:tab pos="194310" algn="l"/>
              </a:tabLst>
            </a:pPr>
            <a:r>
              <a:rPr lang="en-US" sz="2400" i="1" spc="-5" dirty="0">
                <a:latin typeface="Calibri" panose="020F0502020204030204" pitchFamily="34" charset="0"/>
                <a:cs typeface="Calibri" panose="020F0502020204030204" pitchFamily="34" charset="0"/>
              </a:rPr>
              <a:t>The hard disk drive was originally invented by an </a:t>
            </a:r>
            <a:r>
              <a:rPr lang="en-US" sz="2400" i="1" u="sng" spc="-5" dirty="0">
                <a:latin typeface="Calibri" panose="020F0502020204030204" pitchFamily="34" charset="0"/>
                <a:cs typeface="Calibri" panose="020F0502020204030204" pitchFamily="34" charset="0"/>
              </a:rPr>
              <a:t>IBM </a:t>
            </a:r>
            <a:r>
              <a:rPr lang="en-US" sz="2400" i="1" spc="-5" dirty="0">
                <a:latin typeface="Calibri" panose="020F0502020204030204" pitchFamily="34" charset="0"/>
                <a:cs typeface="Calibri" panose="020F0502020204030204" pitchFamily="34" charset="0"/>
              </a:rPr>
              <a:t>team led by </a:t>
            </a:r>
            <a:r>
              <a:rPr lang="en-US" sz="2400" i="1" u="sng" spc="-5" dirty="0">
                <a:latin typeface="Calibri" panose="020F0502020204030204" pitchFamily="34" charset="0"/>
                <a:cs typeface="Calibri" panose="020F0502020204030204" pitchFamily="34" charset="0"/>
              </a:rPr>
              <a:t>Rey Johnson</a:t>
            </a:r>
            <a:r>
              <a:rPr lang="en-US" sz="2400" i="1" spc="-5" dirty="0">
                <a:latin typeface="Calibri" panose="020F0502020204030204" pitchFamily="34" charset="0"/>
                <a:cs typeface="Calibri" panose="020F0502020204030204" pitchFamily="34" charset="0"/>
              </a:rPr>
              <a:t> in </a:t>
            </a:r>
            <a:r>
              <a:rPr lang="en-US" sz="2400" i="1" u="sng" spc="-5" dirty="0">
                <a:latin typeface="Calibri" panose="020F0502020204030204" pitchFamily="34" charset="0"/>
                <a:cs typeface="Calibri" panose="020F0502020204030204" pitchFamily="34" charset="0"/>
              </a:rPr>
              <a:t>1954</a:t>
            </a:r>
            <a:r>
              <a:rPr lang="en-US" sz="2400" i="1" spc="-5" dirty="0">
                <a:latin typeface="Calibri" panose="020F0502020204030204" pitchFamily="34" charset="0"/>
                <a:cs typeface="Calibri" panose="020F0502020204030204" pitchFamily="34" charset="0"/>
              </a:rPr>
              <a:t>. However since his teams invention of the technology significant improvements have been made. </a:t>
            </a:r>
            <a:endParaRPr sz="2400" b="1" i="1" dirty="0">
              <a:latin typeface="Calibri" panose="020F0502020204030204" pitchFamily="34" charset="0"/>
              <a:cs typeface="Calibri" panose="020F0502020204030204" pitchFamily="34" charset="0"/>
            </a:endParaRPr>
          </a:p>
        </p:txBody>
      </p:sp>
      <p:pic>
        <p:nvPicPr>
          <p:cNvPr id="4098" name="Picture 2" descr="Image result for Reynold B. Johnson">
            <a:extLst>
              <a:ext uri="{FF2B5EF4-FFF2-40B4-BE49-F238E27FC236}">
                <a16:creationId xmlns:a16="http://schemas.microsoft.com/office/drawing/2014/main" id="{84B8D796-E06A-B24D-FA65-0DCEECCDC0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991" y="1560898"/>
            <a:ext cx="2843809" cy="2096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1D8E58-9FE2-1A45-F913-9F2B8D70F4F3}"/>
              </a:ext>
            </a:extLst>
          </p:cNvPr>
          <p:cNvSpPr/>
          <p:nvPr/>
        </p:nvSpPr>
        <p:spPr>
          <a:xfrm>
            <a:off x="1527891" y="2505670"/>
            <a:ext cx="6467348" cy="1107996"/>
          </a:xfrm>
          <a:prstGeom prst="rect">
            <a:avLst/>
          </a:prstGeom>
          <a:noFill/>
        </p:spPr>
        <p:txBody>
          <a:bodyPr wrap="none" lIns="91440" tIns="45720" rIns="91440" bIns="45720">
            <a:spAutoFit/>
          </a:bodyPr>
          <a:lstStyle/>
          <a:p>
            <a:pPr algn="ctr"/>
            <a:r>
              <a:rPr lang="en-US" sz="6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63"/>
            <a:ext cx="9144000" cy="106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311842" y="230154"/>
            <a:ext cx="2520315" cy="629018"/>
          </a:xfrm>
          <a:prstGeom prst="rect">
            <a:avLst/>
          </a:prstGeom>
        </p:spPr>
        <p:txBody>
          <a:bodyPr vert="horz" wrap="square" lIns="0" tIns="13335" rIns="0" bIns="0" rtlCol="0">
            <a:spAutoFit/>
          </a:bodyPr>
          <a:lstStyle/>
          <a:p>
            <a:pPr marL="12700">
              <a:lnSpc>
                <a:spcPct val="100000"/>
              </a:lnSpc>
              <a:spcBef>
                <a:spcPts val="105"/>
              </a:spcBef>
            </a:pPr>
            <a:r>
              <a:rPr b="1" i="1" u="sng" spc="-45" dirty="0">
                <a:uFill>
                  <a:solidFill>
                    <a:srgbClr val="000000"/>
                  </a:solidFill>
                </a:uFill>
                <a:latin typeface="Calibri" panose="020F0502020204030204" pitchFamily="34" charset="0"/>
                <a:cs typeface="Calibri" panose="020F0502020204030204" pitchFamily="34" charset="0"/>
              </a:rPr>
              <a:t>C</a:t>
            </a:r>
            <a:r>
              <a:rPr b="1" i="1" u="sng" spc="-5" dirty="0">
                <a:uFill>
                  <a:solidFill>
                    <a:srgbClr val="000000"/>
                  </a:solidFill>
                </a:uFill>
                <a:latin typeface="Calibri" panose="020F0502020204030204" pitchFamily="34" charset="0"/>
                <a:cs typeface="Calibri" panose="020F0502020204030204" pitchFamily="34" charset="0"/>
              </a:rPr>
              <a:t>ONTEN</a:t>
            </a:r>
            <a:r>
              <a:rPr b="1" i="1" u="sng" spc="-25" dirty="0">
                <a:uFill>
                  <a:solidFill>
                    <a:srgbClr val="000000"/>
                  </a:solidFill>
                </a:uFill>
                <a:latin typeface="Calibri" panose="020F0502020204030204" pitchFamily="34" charset="0"/>
                <a:cs typeface="Calibri" panose="020F0502020204030204" pitchFamily="34" charset="0"/>
              </a:rPr>
              <a:t>T</a:t>
            </a:r>
            <a:r>
              <a:rPr b="1" i="1" u="sng" dirty="0">
                <a:uFill>
                  <a:solidFill>
                    <a:srgbClr val="000000"/>
                  </a:solidFill>
                </a:uFill>
                <a:latin typeface="Calibri" panose="020F0502020204030204" pitchFamily="34" charset="0"/>
                <a:cs typeface="Calibri" panose="020F0502020204030204" pitchFamily="34" charset="0"/>
              </a:rPr>
              <a:t>S</a:t>
            </a:r>
            <a:endParaRPr i="1" u="sng" dirty="0">
              <a:latin typeface="Calibri" panose="020F0502020204030204" pitchFamily="34" charset="0"/>
              <a:cs typeface="Calibri" panose="020F0502020204030204" pitchFamily="34" charset="0"/>
            </a:endParaRPr>
          </a:p>
        </p:txBody>
      </p:sp>
      <p:sp>
        <p:nvSpPr>
          <p:cNvPr id="4" name="object 4"/>
          <p:cNvSpPr txBox="1"/>
          <p:nvPr/>
        </p:nvSpPr>
        <p:spPr>
          <a:xfrm>
            <a:off x="383474" y="1188224"/>
            <a:ext cx="8303326" cy="5579091"/>
          </a:xfrm>
          <a:prstGeom prst="rect">
            <a:avLst/>
          </a:prstGeom>
        </p:spPr>
        <p:txBody>
          <a:bodyPr vert="horz" wrap="square" lIns="0" tIns="13335" rIns="0" bIns="0" rtlCol="0">
            <a:spAutoFit/>
          </a:bodyPr>
          <a:lstStyle/>
          <a:p>
            <a:pPr marL="355600" indent="-342900">
              <a:lnSpc>
                <a:spcPct val="100000"/>
              </a:lnSpc>
              <a:spcBef>
                <a:spcPts val="1739"/>
              </a:spcBef>
              <a:buFont typeface="Wingdings" panose="05000000000000000000" pitchFamily="2" charset="2"/>
              <a:buChar char="v"/>
              <a:tabLst>
                <a:tab pos="354965" algn="l"/>
                <a:tab pos="355600" algn="l"/>
              </a:tabLst>
            </a:pPr>
            <a:r>
              <a:rPr sz="2000" b="1" i="1" dirty="0">
                <a:latin typeface="Times New Roman"/>
                <a:cs typeface="Times New Roman"/>
              </a:rPr>
              <a:t>INTRODUCTION </a:t>
            </a:r>
            <a:endParaRPr lang="en-US"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sz="2000" b="1" i="1" dirty="0">
                <a:latin typeface="Times New Roman"/>
                <a:cs typeface="Times New Roman"/>
              </a:rPr>
              <a:t>ARCHITECTURE OF</a:t>
            </a:r>
            <a:r>
              <a:rPr sz="2000" b="1" i="1" spc="-105" dirty="0">
                <a:latin typeface="Times New Roman"/>
                <a:cs typeface="Times New Roman"/>
              </a:rPr>
              <a:t> </a:t>
            </a:r>
            <a:r>
              <a:rPr sz="2000" b="1" i="1" dirty="0">
                <a:latin typeface="Times New Roman"/>
                <a:cs typeface="Times New Roman"/>
              </a:rPr>
              <a:t>SSD</a:t>
            </a:r>
            <a:endParaRPr lang="en-US"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lang="en-US" sz="2000" b="1" i="1" dirty="0">
                <a:latin typeface="Times New Roman"/>
                <a:cs typeface="Times New Roman"/>
              </a:rPr>
              <a:t>MAIN COMPONENTS</a:t>
            </a:r>
            <a:endParaRPr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lang="en-US" sz="2000" b="1" i="1" dirty="0">
                <a:latin typeface="Times New Roman"/>
                <a:cs typeface="Times New Roman"/>
              </a:rPr>
              <a:t>DISK STRUCTURE</a:t>
            </a:r>
            <a:endParaRPr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lang="en-US" sz="2000" b="1" i="1" dirty="0">
                <a:latin typeface="Times New Roman"/>
                <a:cs typeface="Times New Roman"/>
              </a:rPr>
              <a:t>STORAGE CAPACITY</a:t>
            </a:r>
            <a:endParaRPr sz="2000" b="1" i="1" dirty="0">
              <a:latin typeface="Times New Roman"/>
              <a:cs typeface="Times New Roman"/>
            </a:endParaRPr>
          </a:p>
          <a:p>
            <a:pPr marL="355600" indent="-342900">
              <a:spcBef>
                <a:spcPts val="1739"/>
              </a:spcBef>
              <a:buFont typeface="Wingdings" panose="05000000000000000000" pitchFamily="2" charset="2"/>
              <a:buChar char="v"/>
              <a:tabLst>
                <a:tab pos="354965" algn="l"/>
                <a:tab pos="355600" algn="l"/>
              </a:tabLst>
            </a:pPr>
            <a:r>
              <a:rPr sz="2000" b="1" i="1" spc="-15" dirty="0">
                <a:latin typeface="Times New Roman"/>
                <a:cs typeface="Times New Roman"/>
              </a:rPr>
              <a:t>COMPARISON </a:t>
            </a:r>
            <a:r>
              <a:rPr sz="2000" b="1" i="1" dirty="0">
                <a:latin typeface="Times New Roman"/>
                <a:cs typeface="Times New Roman"/>
              </a:rPr>
              <a:t>OF </a:t>
            </a:r>
            <a:r>
              <a:rPr lang="en-US" sz="2000" b="1" i="1" dirty="0">
                <a:latin typeface="Times New Roman"/>
                <a:cs typeface="Times New Roman"/>
              </a:rPr>
              <a:t>HDD &amp; </a:t>
            </a:r>
            <a:r>
              <a:rPr sz="2000" b="1" i="1" dirty="0">
                <a:latin typeface="Times New Roman"/>
                <a:cs typeface="Times New Roman"/>
              </a:rPr>
              <a:t>SSD</a:t>
            </a:r>
            <a:endParaRPr lang="en-US" sz="2000" b="1" i="1" spc="-120"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sz="2000" b="1" i="1" spc="-40" dirty="0">
                <a:latin typeface="Times New Roman"/>
                <a:cs typeface="Times New Roman"/>
              </a:rPr>
              <a:t>ADVANTAGES </a:t>
            </a:r>
            <a:r>
              <a:rPr sz="2000" b="1" i="1" dirty="0">
                <a:latin typeface="Times New Roman"/>
                <a:cs typeface="Times New Roman"/>
              </a:rPr>
              <a:t>&amp;</a:t>
            </a:r>
            <a:r>
              <a:rPr sz="2000" b="1" i="1" spc="5" dirty="0">
                <a:latin typeface="Times New Roman"/>
                <a:cs typeface="Times New Roman"/>
              </a:rPr>
              <a:t> </a:t>
            </a:r>
            <a:r>
              <a:rPr sz="2000" b="1" i="1" spc="-30" dirty="0">
                <a:latin typeface="Times New Roman"/>
                <a:cs typeface="Times New Roman"/>
              </a:rPr>
              <a:t>DISSADVANTAGES</a:t>
            </a:r>
            <a:endParaRPr lang="en-US" sz="2000" b="1" i="1" spc="-30" dirty="0">
              <a:latin typeface="Times New Roman"/>
              <a:cs typeface="Times New Roman"/>
            </a:endParaRPr>
          </a:p>
          <a:p>
            <a:pPr marL="355600" indent="-342900">
              <a:spcBef>
                <a:spcPts val="1739"/>
              </a:spcBef>
              <a:buFont typeface="Wingdings" panose="05000000000000000000" pitchFamily="2" charset="2"/>
              <a:buChar char="v"/>
              <a:tabLst>
                <a:tab pos="354965" algn="l"/>
                <a:tab pos="355600" algn="l"/>
              </a:tabLst>
            </a:pPr>
            <a:r>
              <a:rPr lang="en-US" sz="2000" b="1" i="1" dirty="0">
                <a:latin typeface="Times New Roman"/>
                <a:cs typeface="Times New Roman"/>
              </a:rPr>
              <a:t>THE PROBLEMS WITH </a:t>
            </a:r>
            <a:r>
              <a:rPr lang="en-US" sz="2000" b="1" i="1" spc="-30" dirty="0">
                <a:latin typeface="Times New Roman"/>
                <a:cs typeface="Times New Roman"/>
              </a:rPr>
              <a:t>TODAY’S </a:t>
            </a:r>
            <a:r>
              <a:rPr lang="en-US" sz="2000" b="1" i="1" spc="5" dirty="0">
                <a:latin typeface="Times New Roman"/>
                <a:cs typeface="Times New Roman"/>
              </a:rPr>
              <a:t>HARD</a:t>
            </a:r>
            <a:r>
              <a:rPr lang="en-US" sz="2000" b="1" i="1" spc="-165" dirty="0">
                <a:latin typeface="Times New Roman"/>
                <a:cs typeface="Times New Roman"/>
              </a:rPr>
              <a:t> </a:t>
            </a:r>
            <a:r>
              <a:rPr lang="en-US" sz="2000" b="1" i="1" dirty="0">
                <a:latin typeface="Times New Roman"/>
                <a:cs typeface="Times New Roman"/>
              </a:rPr>
              <a:t>DISKS</a:t>
            </a:r>
            <a:endParaRPr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sz="2000" b="1" i="1" spc="-10" dirty="0">
                <a:latin typeface="Times New Roman"/>
                <a:cs typeface="Times New Roman"/>
              </a:rPr>
              <a:t>APPLICATIONS </a:t>
            </a:r>
            <a:r>
              <a:rPr sz="2000" b="1" i="1" dirty="0">
                <a:latin typeface="Times New Roman"/>
                <a:cs typeface="Times New Roman"/>
              </a:rPr>
              <a:t>OF</a:t>
            </a:r>
            <a:r>
              <a:rPr sz="2000" b="1" i="1" spc="-100" dirty="0">
                <a:latin typeface="Times New Roman"/>
                <a:cs typeface="Times New Roman"/>
              </a:rPr>
              <a:t> </a:t>
            </a:r>
            <a:r>
              <a:rPr lang="en-US" sz="2000" b="1" i="1" spc="-100" dirty="0">
                <a:latin typeface="Times New Roman"/>
                <a:cs typeface="Times New Roman"/>
              </a:rPr>
              <a:t>HDD</a:t>
            </a:r>
          </a:p>
          <a:p>
            <a:pPr marL="355600" indent="-342900">
              <a:lnSpc>
                <a:spcPct val="100000"/>
              </a:lnSpc>
              <a:spcBef>
                <a:spcPts val="1739"/>
              </a:spcBef>
              <a:buFont typeface="Wingdings" panose="05000000000000000000" pitchFamily="2" charset="2"/>
              <a:buChar char="v"/>
              <a:tabLst>
                <a:tab pos="354965" algn="l"/>
                <a:tab pos="355600" algn="l"/>
              </a:tabLst>
            </a:pPr>
            <a:r>
              <a:rPr lang="en-US" sz="2000" b="1" i="1" spc="-100" dirty="0">
                <a:latin typeface="Times New Roman"/>
                <a:cs typeface="Times New Roman"/>
              </a:rPr>
              <a:t>CONCLUSION</a:t>
            </a:r>
            <a:endParaRPr lang="en-IN" sz="2000" b="1" i="1" dirty="0">
              <a:latin typeface="Times New Roman"/>
              <a:cs typeface="Times New Roman"/>
            </a:endParaRPr>
          </a:p>
          <a:p>
            <a:pPr marL="355600" indent="-342900">
              <a:lnSpc>
                <a:spcPct val="100000"/>
              </a:lnSpc>
              <a:spcBef>
                <a:spcPts val="1739"/>
              </a:spcBef>
              <a:buFont typeface="Wingdings" panose="05000000000000000000" pitchFamily="2" charset="2"/>
              <a:buChar char="v"/>
              <a:tabLst>
                <a:tab pos="354965" algn="l"/>
                <a:tab pos="355600" algn="l"/>
              </a:tabLst>
            </a:pPr>
            <a:r>
              <a:rPr lang="en-IN" sz="2000" b="1" i="1" dirty="0">
                <a:latin typeface="Times New Roman"/>
                <a:cs typeface="Times New Roman"/>
              </a:rPr>
              <a:t>REFRENCES</a:t>
            </a:r>
            <a:endParaRPr sz="2000" b="1" i="1"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52565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690622" y="192150"/>
            <a:ext cx="4229121" cy="1243289"/>
          </a:xfrm>
          <a:prstGeom prst="rect">
            <a:avLst/>
          </a:prstGeom>
        </p:spPr>
        <p:txBody>
          <a:bodyPr vert="horz" wrap="square" lIns="0" tIns="12065" rIns="0" bIns="0" rtlCol="0">
            <a:spAutoFit/>
          </a:bodyPr>
          <a:lstStyle/>
          <a:p>
            <a:pPr marL="12700" marR="5080" indent="885190">
              <a:lnSpc>
                <a:spcPct val="100000"/>
              </a:lnSpc>
              <a:spcBef>
                <a:spcPts val="95"/>
              </a:spcBef>
            </a:pPr>
            <a:r>
              <a:rPr b="1" i="1" spc="-25" dirty="0"/>
              <a:t>Hard </a:t>
            </a:r>
            <a:r>
              <a:rPr b="1" i="1" spc="-5" dirty="0"/>
              <a:t>Disk  </a:t>
            </a:r>
            <a:r>
              <a:rPr b="1" i="1" spc="-10" dirty="0"/>
              <a:t>what is </a:t>
            </a:r>
            <a:r>
              <a:rPr b="1" i="1" spc="-20" dirty="0"/>
              <a:t>Hard</a:t>
            </a:r>
            <a:r>
              <a:rPr b="1" i="1" spc="-85" dirty="0"/>
              <a:t> </a:t>
            </a:r>
            <a:r>
              <a:rPr b="1" i="1" spc="-10" dirty="0"/>
              <a:t>disk?</a:t>
            </a:r>
          </a:p>
        </p:txBody>
      </p:sp>
      <p:grpSp>
        <p:nvGrpSpPr>
          <p:cNvPr id="4" name="object 4"/>
          <p:cNvGrpSpPr/>
          <p:nvPr/>
        </p:nvGrpSpPr>
        <p:grpSpPr>
          <a:xfrm>
            <a:off x="297961" y="1878359"/>
            <a:ext cx="4144645" cy="3415665"/>
            <a:chOff x="297961" y="1878359"/>
            <a:chExt cx="4144645" cy="3415665"/>
          </a:xfrm>
        </p:grpSpPr>
        <p:sp>
          <p:nvSpPr>
            <p:cNvPr id="5" name="object 5"/>
            <p:cNvSpPr/>
            <p:nvPr/>
          </p:nvSpPr>
          <p:spPr>
            <a:xfrm>
              <a:off x="297961" y="1878359"/>
              <a:ext cx="3756621" cy="34152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28244" y="2008632"/>
              <a:ext cx="3422904" cy="308152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64998" y="1945386"/>
              <a:ext cx="3549650" cy="3208020"/>
            </a:xfrm>
            <a:custGeom>
              <a:avLst/>
              <a:gdLst/>
              <a:ahLst/>
              <a:cxnLst/>
              <a:rect l="l" t="t" r="r" b="b"/>
              <a:pathLst>
                <a:path w="3549650" h="3208020">
                  <a:moveTo>
                    <a:pt x="0" y="3208020"/>
                  </a:moveTo>
                  <a:lnTo>
                    <a:pt x="3549396" y="3208020"/>
                  </a:lnTo>
                  <a:lnTo>
                    <a:pt x="3549396" y="0"/>
                  </a:lnTo>
                  <a:lnTo>
                    <a:pt x="0" y="0"/>
                  </a:lnTo>
                  <a:lnTo>
                    <a:pt x="0" y="3208020"/>
                  </a:lnTo>
                  <a:close/>
                </a:path>
              </a:pathLst>
            </a:custGeom>
            <a:ln w="126492">
              <a:solidFill>
                <a:srgbClr val="000000"/>
              </a:solidFill>
            </a:ln>
          </p:spPr>
          <p:txBody>
            <a:bodyPr wrap="square" lIns="0" tIns="0" rIns="0" bIns="0" rtlCol="0"/>
            <a:lstStyle/>
            <a:p>
              <a:endParaRPr/>
            </a:p>
          </p:txBody>
        </p:sp>
        <p:sp>
          <p:nvSpPr>
            <p:cNvPr id="8" name="object 8"/>
            <p:cNvSpPr/>
            <p:nvPr/>
          </p:nvSpPr>
          <p:spPr>
            <a:xfrm>
              <a:off x="1685543" y="2168652"/>
              <a:ext cx="2756916" cy="86563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051177" y="2195068"/>
              <a:ext cx="2310765" cy="539750"/>
            </a:xfrm>
            <a:custGeom>
              <a:avLst/>
              <a:gdLst/>
              <a:ahLst/>
              <a:cxnLst/>
              <a:rect l="l" t="t" r="r" b="b"/>
              <a:pathLst>
                <a:path w="2310765" h="539750">
                  <a:moveTo>
                    <a:pt x="281797" y="200247"/>
                  </a:moveTo>
                  <a:lnTo>
                    <a:pt x="267285" y="201723"/>
                  </a:lnTo>
                  <a:lnTo>
                    <a:pt x="254000" y="208915"/>
                  </a:lnTo>
                  <a:lnTo>
                    <a:pt x="0" y="419481"/>
                  </a:lnTo>
                  <a:lnTo>
                    <a:pt x="308356" y="536956"/>
                  </a:lnTo>
                  <a:lnTo>
                    <a:pt x="323286" y="539432"/>
                  </a:lnTo>
                  <a:lnTo>
                    <a:pt x="337502" y="536098"/>
                  </a:lnTo>
                  <a:lnTo>
                    <a:pt x="349432" y="527669"/>
                  </a:lnTo>
                  <a:lnTo>
                    <a:pt x="357505" y="514858"/>
                  </a:lnTo>
                  <a:lnTo>
                    <a:pt x="359981" y="499927"/>
                  </a:lnTo>
                  <a:lnTo>
                    <a:pt x="356647" y="485711"/>
                  </a:lnTo>
                  <a:lnTo>
                    <a:pt x="348218" y="473781"/>
                  </a:lnTo>
                  <a:lnTo>
                    <a:pt x="335406" y="465709"/>
                  </a:lnTo>
                  <a:lnTo>
                    <a:pt x="280421" y="444754"/>
                  </a:lnTo>
                  <a:lnTo>
                    <a:pt x="80772" y="444754"/>
                  </a:lnTo>
                  <a:lnTo>
                    <a:pt x="68325" y="369570"/>
                  </a:lnTo>
                  <a:lnTo>
                    <a:pt x="207358" y="346527"/>
                  </a:lnTo>
                  <a:lnTo>
                    <a:pt x="302641" y="267462"/>
                  </a:lnTo>
                  <a:lnTo>
                    <a:pt x="312112" y="255748"/>
                  </a:lnTo>
                  <a:lnTo>
                    <a:pt x="316214" y="241760"/>
                  </a:lnTo>
                  <a:lnTo>
                    <a:pt x="314767" y="227224"/>
                  </a:lnTo>
                  <a:lnTo>
                    <a:pt x="307594" y="213868"/>
                  </a:lnTo>
                  <a:lnTo>
                    <a:pt x="295808" y="204343"/>
                  </a:lnTo>
                  <a:lnTo>
                    <a:pt x="281797" y="200247"/>
                  </a:lnTo>
                  <a:close/>
                </a:path>
                <a:path w="2310765" h="539750">
                  <a:moveTo>
                    <a:pt x="207358" y="346527"/>
                  </a:moveTo>
                  <a:lnTo>
                    <a:pt x="68325" y="369570"/>
                  </a:lnTo>
                  <a:lnTo>
                    <a:pt x="80772" y="444754"/>
                  </a:lnTo>
                  <a:lnTo>
                    <a:pt x="130580" y="436499"/>
                  </a:lnTo>
                  <a:lnTo>
                    <a:pt x="98933" y="436499"/>
                  </a:lnTo>
                  <a:lnTo>
                    <a:pt x="88137" y="371475"/>
                  </a:lnTo>
                  <a:lnTo>
                    <a:pt x="177294" y="371475"/>
                  </a:lnTo>
                  <a:lnTo>
                    <a:pt x="207358" y="346527"/>
                  </a:lnTo>
                  <a:close/>
                </a:path>
                <a:path w="2310765" h="539750">
                  <a:moveTo>
                    <a:pt x="219911" y="421693"/>
                  </a:moveTo>
                  <a:lnTo>
                    <a:pt x="80772" y="444754"/>
                  </a:lnTo>
                  <a:lnTo>
                    <a:pt x="280421" y="444754"/>
                  </a:lnTo>
                  <a:lnTo>
                    <a:pt x="219911" y="421693"/>
                  </a:lnTo>
                  <a:close/>
                </a:path>
                <a:path w="2310765" h="539750">
                  <a:moveTo>
                    <a:pt x="88137" y="371475"/>
                  </a:moveTo>
                  <a:lnTo>
                    <a:pt x="98933" y="436499"/>
                  </a:lnTo>
                  <a:lnTo>
                    <a:pt x="149234" y="394758"/>
                  </a:lnTo>
                  <a:lnTo>
                    <a:pt x="88137" y="371475"/>
                  </a:lnTo>
                  <a:close/>
                </a:path>
                <a:path w="2310765" h="539750">
                  <a:moveTo>
                    <a:pt x="149234" y="394758"/>
                  </a:moveTo>
                  <a:lnTo>
                    <a:pt x="98933" y="436499"/>
                  </a:lnTo>
                  <a:lnTo>
                    <a:pt x="130580" y="436499"/>
                  </a:lnTo>
                  <a:lnTo>
                    <a:pt x="219911" y="421693"/>
                  </a:lnTo>
                  <a:lnTo>
                    <a:pt x="149234" y="394758"/>
                  </a:lnTo>
                  <a:close/>
                </a:path>
                <a:path w="2310765" h="539750">
                  <a:moveTo>
                    <a:pt x="2298192" y="0"/>
                  </a:moveTo>
                  <a:lnTo>
                    <a:pt x="207358" y="346527"/>
                  </a:lnTo>
                  <a:lnTo>
                    <a:pt x="149234" y="394758"/>
                  </a:lnTo>
                  <a:lnTo>
                    <a:pt x="219911" y="421693"/>
                  </a:lnTo>
                  <a:lnTo>
                    <a:pt x="2310638" y="75184"/>
                  </a:lnTo>
                  <a:lnTo>
                    <a:pt x="2298192" y="0"/>
                  </a:lnTo>
                  <a:close/>
                </a:path>
                <a:path w="2310765" h="539750">
                  <a:moveTo>
                    <a:pt x="177294" y="371475"/>
                  </a:moveTo>
                  <a:lnTo>
                    <a:pt x="88137" y="371475"/>
                  </a:lnTo>
                  <a:lnTo>
                    <a:pt x="149234" y="394758"/>
                  </a:lnTo>
                  <a:lnTo>
                    <a:pt x="177294" y="371475"/>
                  </a:lnTo>
                  <a:close/>
                </a:path>
              </a:pathLst>
            </a:custGeom>
            <a:solidFill>
              <a:srgbClr val="FF0000"/>
            </a:solidFill>
          </p:spPr>
          <p:txBody>
            <a:bodyPr wrap="square" lIns="0" tIns="0" rIns="0" bIns="0" rtlCol="0"/>
            <a:lstStyle/>
            <a:p>
              <a:endParaRPr/>
            </a:p>
          </p:txBody>
        </p:sp>
        <p:sp>
          <p:nvSpPr>
            <p:cNvPr id="10" name="object 10"/>
            <p:cNvSpPr/>
            <p:nvPr/>
          </p:nvSpPr>
          <p:spPr>
            <a:xfrm>
              <a:off x="1531619" y="2645664"/>
              <a:ext cx="2909316" cy="826008"/>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1897252" y="2671953"/>
              <a:ext cx="2463800" cy="509270"/>
            </a:xfrm>
            <a:custGeom>
              <a:avLst/>
              <a:gdLst/>
              <a:ahLst/>
              <a:cxnLst/>
              <a:rect l="l" t="t" r="r" b="b"/>
              <a:pathLst>
                <a:path w="2463800" h="509269">
                  <a:moveTo>
                    <a:pt x="287353" y="168608"/>
                  </a:moveTo>
                  <a:lnTo>
                    <a:pt x="272813" y="169681"/>
                  </a:lnTo>
                  <a:lnTo>
                    <a:pt x="259334" y="176530"/>
                  </a:lnTo>
                  <a:lnTo>
                    <a:pt x="0" y="380492"/>
                  </a:lnTo>
                  <a:lnTo>
                    <a:pt x="305181" y="505841"/>
                  </a:lnTo>
                  <a:lnTo>
                    <a:pt x="320032" y="508712"/>
                  </a:lnTo>
                  <a:lnTo>
                    <a:pt x="334359" y="505761"/>
                  </a:lnTo>
                  <a:lnTo>
                    <a:pt x="346543" y="497643"/>
                  </a:lnTo>
                  <a:lnTo>
                    <a:pt x="354965" y="485013"/>
                  </a:lnTo>
                  <a:lnTo>
                    <a:pt x="357818" y="470181"/>
                  </a:lnTo>
                  <a:lnTo>
                    <a:pt x="354838" y="455898"/>
                  </a:lnTo>
                  <a:lnTo>
                    <a:pt x="346713" y="443757"/>
                  </a:lnTo>
                  <a:lnTo>
                    <a:pt x="334137" y="435356"/>
                  </a:lnTo>
                  <a:lnTo>
                    <a:pt x="267048" y="407797"/>
                  </a:lnTo>
                  <a:lnTo>
                    <a:pt x="80137" y="407797"/>
                  </a:lnTo>
                  <a:lnTo>
                    <a:pt x="69596" y="332359"/>
                  </a:lnTo>
                  <a:lnTo>
                    <a:pt x="209174" y="312897"/>
                  </a:lnTo>
                  <a:lnTo>
                    <a:pt x="306451" y="236347"/>
                  </a:lnTo>
                  <a:lnTo>
                    <a:pt x="316230" y="224849"/>
                  </a:lnTo>
                  <a:lnTo>
                    <a:pt x="320675" y="210947"/>
                  </a:lnTo>
                  <a:lnTo>
                    <a:pt x="319595" y="196377"/>
                  </a:lnTo>
                  <a:lnTo>
                    <a:pt x="312801" y="182880"/>
                  </a:lnTo>
                  <a:lnTo>
                    <a:pt x="301249" y="173083"/>
                  </a:lnTo>
                  <a:lnTo>
                    <a:pt x="287353" y="168608"/>
                  </a:lnTo>
                  <a:close/>
                </a:path>
                <a:path w="2463800" h="509269">
                  <a:moveTo>
                    <a:pt x="209174" y="312897"/>
                  </a:moveTo>
                  <a:lnTo>
                    <a:pt x="69596" y="332359"/>
                  </a:lnTo>
                  <a:lnTo>
                    <a:pt x="80137" y="407797"/>
                  </a:lnTo>
                  <a:lnTo>
                    <a:pt x="135695" y="400050"/>
                  </a:lnTo>
                  <a:lnTo>
                    <a:pt x="98425" y="400050"/>
                  </a:lnTo>
                  <a:lnTo>
                    <a:pt x="89281" y="334772"/>
                  </a:lnTo>
                  <a:lnTo>
                    <a:pt x="181377" y="334772"/>
                  </a:lnTo>
                  <a:lnTo>
                    <a:pt x="209174" y="312897"/>
                  </a:lnTo>
                  <a:close/>
                </a:path>
                <a:path w="2463800" h="509269">
                  <a:moveTo>
                    <a:pt x="219681" y="388338"/>
                  </a:moveTo>
                  <a:lnTo>
                    <a:pt x="80137" y="407797"/>
                  </a:lnTo>
                  <a:lnTo>
                    <a:pt x="267048" y="407797"/>
                  </a:lnTo>
                  <a:lnTo>
                    <a:pt x="219681" y="388338"/>
                  </a:lnTo>
                  <a:close/>
                </a:path>
                <a:path w="2463800" h="509269">
                  <a:moveTo>
                    <a:pt x="89281" y="334772"/>
                  </a:moveTo>
                  <a:lnTo>
                    <a:pt x="98425" y="400050"/>
                  </a:lnTo>
                  <a:lnTo>
                    <a:pt x="149790" y="359628"/>
                  </a:lnTo>
                  <a:lnTo>
                    <a:pt x="89281" y="334772"/>
                  </a:lnTo>
                  <a:close/>
                </a:path>
                <a:path w="2463800" h="509269">
                  <a:moveTo>
                    <a:pt x="149790" y="359628"/>
                  </a:moveTo>
                  <a:lnTo>
                    <a:pt x="98425" y="400050"/>
                  </a:lnTo>
                  <a:lnTo>
                    <a:pt x="135695" y="400050"/>
                  </a:lnTo>
                  <a:lnTo>
                    <a:pt x="219681" y="388338"/>
                  </a:lnTo>
                  <a:lnTo>
                    <a:pt x="149790" y="359628"/>
                  </a:lnTo>
                  <a:close/>
                </a:path>
                <a:path w="2463800" h="509269">
                  <a:moveTo>
                    <a:pt x="2453259" y="0"/>
                  </a:moveTo>
                  <a:lnTo>
                    <a:pt x="209174" y="312897"/>
                  </a:lnTo>
                  <a:lnTo>
                    <a:pt x="149790" y="359628"/>
                  </a:lnTo>
                  <a:lnTo>
                    <a:pt x="219681" y="388338"/>
                  </a:lnTo>
                  <a:lnTo>
                    <a:pt x="2463673" y="75437"/>
                  </a:lnTo>
                  <a:lnTo>
                    <a:pt x="2453259" y="0"/>
                  </a:lnTo>
                  <a:close/>
                </a:path>
                <a:path w="2463800" h="509269">
                  <a:moveTo>
                    <a:pt x="181377" y="334772"/>
                  </a:moveTo>
                  <a:lnTo>
                    <a:pt x="89281" y="334772"/>
                  </a:lnTo>
                  <a:lnTo>
                    <a:pt x="149790" y="359628"/>
                  </a:lnTo>
                  <a:lnTo>
                    <a:pt x="181377" y="334772"/>
                  </a:lnTo>
                  <a:close/>
                </a:path>
              </a:pathLst>
            </a:custGeom>
            <a:solidFill>
              <a:srgbClr val="FF0000"/>
            </a:solidFill>
          </p:spPr>
          <p:txBody>
            <a:bodyPr wrap="square" lIns="0" tIns="0" rIns="0" bIns="0" rtlCol="0"/>
            <a:lstStyle/>
            <a:p>
              <a:endParaRPr/>
            </a:p>
          </p:txBody>
        </p:sp>
        <p:sp>
          <p:nvSpPr>
            <p:cNvPr id="12" name="object 12"/>
            <p:cNvSpPr/>
            <p:nvPr/>
          </p:nvSpPr>
          <p:spPr>
            <a:xfrm>
              <a:off x="1973579" y="3212592"/>
              <a:ext cx="2467356" cy="786384"/>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2339212" y="3248025"/>
              <a:ext cx="2021839" cy="457200"/>
            </a:xfrm>
            <a:custGeom>
              <a:avLst/>
              <a:gdLst/>
              <a:ahLst/>
              <a:cxnLst/>
              <a:rect l="l" t="t" r="r" b="b"/>
              <a:pathLst>
                <a:path w="2021839" h="457200">
                  <a:moveTo>
                    <a:pt x="286099" y="117300"/>
                  </a:moveTo>
                  <a:lnTo>
                    <a:pt x="271545" y="118461"/>
                  </a:lnTo>
                  <a:lnTo>
                    <a:pt x="258063" y="125349"/>
                  </a:lnTo>
                  <a:lnTo>
                    <a:pt x="0" y="330962"/>
                  </a:lnTo>
                  <a:lnTo>
                    <a:pt x="305943" y="454406"/>
                  </a:lnTo>
                  <a:lnTo>
                    <a:pt x="320825" y="457184"/>
                  </a:lnTo>
                  <a:lnTo>
                    <a:pt x="335089" y="454151"/>
                  </a:lnTo>
                  <a:lnTo>
                    <a:pt x="347162" y="445976"/>
                  </a:lnTo>
                  <a:lnTo>
                    <a:pt x="355473" y="433324"/>
                  </a:lnTo>
                  <a:lnTo>
                    <a:pt x="358251" y="418494"/>
                  </a:lnTo>
                  <a:lnTo>
                    <a:pt x="355219" y="404225"/>
                  </a:lnTo>
                  <a:lnTo>
                    <a:pt x="347043" y="392122"/>
                  </a:lnTo>
                  <a:lnTo>
                    <a:pt x="334391" y="383794"/>
                  </a:lnTo>
                  <a:lnTo>
                    <a:pt x="269904" y="357759"/>
                  </a:lnTo>
                  <a:lnTo>
                    <a:pt x="80263" y="357759"/>
                  </a:lnTo>
                  <a:lnTo>
                    <a:pt x="69342" y="282321"/>
                  </a:lnTo>
                  <a:lnTo>
                    <a:pt x="208876" y="262031"/>
                  </a:lnTo>
                  <a:lnTo>
                    <a:pt x="305562" y="185038"/>
                  </a:lnTo>
                  <a:lnTo>
                    <a:pt x="315265" y="173414"/>
                  </a:lnTo>
                  <a:lnTo>
                    <a:pt x="319658" y="159480"/>
                  </a:lnTo>
                  <a:lnTo>
                    <a:pt x="318527" y="144926"/>
                  </a:lnTo>
                  <a:lnTo>
                    <a:pt x="311657" y="131445"/>
                  </a:lnTo>
                  <a:lnTo>
                    <a:pt x="300033" y="121687"/>
                  </a:lnTo>
                  <a:lnTo>
                    <a:pt x="286099" y="117300"/>
                  </a:lnTo>
                  <a:close/>
                </a:path>
                <a:path w="2021839" h="457200">
                  <a:moveTo>
                    <a:pt x="208876" y="262031"/>
                  </a:moveTo>
                  <a:lnTo>
                    <a:pt x="69342" y="282321"/>
                  </a:lnTo>
                  <a:lnTo>
                    <a:pt x="80263" y="357759"/>
                  </a:lnTo>
                  <a:lnTo>
                    <a:pt x="134415" y="349885"/>
                  </a:lnTo>
                  <a:lnTo>
                    <a:pt x="98551" y="349885"/>
                  </a:lnTo>
                  <a:lnTo>
                    <a:pt x="89026" y="284734"/>
                  </a:lnTo>
                  <a:lnTo>
                    <a:pt x="180367" y="284734"/>
                  </a:lnTo>
                  <a:lnTo>
                    <a:pt x="208876" y="262031"/>
                  </a:lnTo>
                  <a:close/>
                </a:path>
                <a:path w="2021839" h="457200">
                  <a:moveTo>
                    <a:pt x="219688" y="337485"/>
                  </a:moveTo>
                  <a:lnTo>
                    <a:pt x="80263" y="357759"/>
                  </a:lnTo>
                  <a:lnTo>
                    <a:pt x="269904" y="357759"/>
                  </a:lnTo>
                  <a:lnTo>
                    <a:pt x="219688" y="337485"/>
                  </a:lnTo>
                  <a:close/>
                </a:path>
                <a:path w="2021839" h="457200">
                  <a:moveTo>
                    <a:pt x="89026" y="284734"/>
                  </a:moveTo>
                  <a:lnTo>
                    <a:pt x="98551" y="349885"/>
                  </a:lnTo>
                  <a:lnTo>
                    <a:pt x="149637" y="309204"/>
                  </a:lnTo>
                  <a:lnTo>
                    <a:pt x="89026" y="284734"/>
                  </a:lnTo>
                  <a:close/>
                </a:path>
                <a:path w="2021839" h="457200">
                  <a:moveTo>
                    <a:pt x="149637" y="309204"/>
                  </a:moveTo>
                  <a:lnTo>
                    <a:pt x="98551" y="349885"/>
                  </a:lnTo>
                  <a:lnTo>
                    <a:pt x="134415" y="349885"/>
                  </a:lnTo>
                  <a:lnTo>
                    <a:pt x="219688" y="337485"/>
                  </a:lnTo>
                  <a:lnTo>
                    <a:pt x="149637" y="309204"/>
                  </a:lnTo>
                  <a:close/>
                </a:path>
                <a:path w="2021839" h="457200">
                  <a:moveTo>
                    <a:pt x="2010917" y="0"/>
                  </a:moveTo>
                  <a:lnTo>
                    <a:pt x="208876" y="262031"/>
                  </a:lnTo>
                  <a:lnTo>
                    <a:pt x="149637" y="309204"/>
                  </a:lnTo>
                  <a:lnTo>
                    <a:pt x="219688" y="337485"/>
                  </a:lnTo>
                  <a:lnTo>
                    <a:pt x="2021839" y="75437"/>
                  </a:lnTo>
                  <a:lnTo>
                    <a:pt x="2010917" y="0"/>
                  </a:lnTo>
                  <a:close/>
                </a:path>
                <a:path w="2021839" h="457200">
                  <a:moveTo>
                    <a:pt x="180367" y="284734"/>
                  </a:moveTo>
                  <a:lnTo>
                    <a:pt x="89026" y="284734"/>
                  </a:lnTo>
                  <a:lnTo>
                    <a:pt x="149637" y="309204"/>
                  </a:lnTo>
                  <a:lnTo>
                    <a:pt x="180367" y="284734"/>
                  </a:lnTo>
                  <a:close/>
                </a:path>
              </a:pathLst>
            </a:custGeom>
            <a:solidFill>
              <a:srgbClr val="FF0000"/>
            </a:solidFill>
          </p:spPr>
          <p:txBody>
            <a:bodyPr wrap="square" lIns="0" tIns="0" rIns="0" bIns="0" rtlCol="0"/>
            <a:lstStyle/>
            <a:p>
              <a:endParaRPr/>
            </a:p>
          </p:txBody>
        </p:sp>
        <p:sp>
          <p:nvSpPr>
            <p:cNvPr id="14" name="object 14"/>
            <p:cNvSpPr/>
            <p:nvPr/>
          </p:nvSpPr>
          <p:spPr>
            <a:xfrm>
              <a:off x="2095500" y="3796284"/>
              <a:ext cx="2346960" cy="835151"/>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2461132" y="3822827"/>
              <a:ext cx="1901825" cy="502920"/>
            </a:xfrm>
            <a:custGeom>
              <a:avLst/>
              <a:gdLst/>
              <a:ahLst/>
              <a:cxnLst/>
              <a:rect l="l" t="t" r="r" b="b"/>
              <a:pathLst>
                <a:path w="1901825" h="502920">
                  <a:moveTo>
                    <a:pt x="277542" y="164369"/>
                  </a:moveTo>
                  <a:lnTo>
                    <a:pt x="263026" y="166080"/>
                  </a:lnTo>
                  <a:lnTo>
                    <a:pt x="249809" y="173481"/>
                  </a:lnTo>
                  <a:lnTo>
                    <a:pt x="0" y="389000"/>
                  </a:lnTo>
                  <a:lnTo>
                    <a:pt x="310515" y="500506"/>
                  </a:lnTo>
                  <a:lnTo>
                    <a:pt x="325493" y="502701"/>
                  </a:lnTo>
                  <a:lnTo>
                    <a:pt x="339661" y="499109"/>
                  </a:lnTo>
                  <a:lnTo>
                    <a:pt x="351448" y="490470"/>
                  </a:lnTo>
                  <a:lnTo>
                    <a:pt x="359283" y="477520"/>
                  </a:lnTo>
                  <a:lnTo>
                    <a:pt x="361477" y="462541"/>
                  </a:lnTo>
                  <a:lnTo>
                    <a:pt x="357886" y="448373"/>
                  </a:lnTo>
                  <a:lnTo>
                    <a:pt x="349246" y="436586"/>
                  </a:lnTo>
                  <a:lnTo>
                    <a:pt x="336296" y="428752"/>
                  </a:lnTo>
                  <a:lnTo>
                    <a:pt x="291345" y="412623"/>
                  </a:lnTo>
                  <a:lnTo>
                    <a:pt x="81280" y="412623"/>
                  </a:lnTo>
                  <a:lnTo>
                    <a:pt x="67310" y="337693"/>
                  </a:lnTo>
                  <a:lnTo>
                    <a:pt x="205944" y="311977"/>
                  </a:lnTo>
                  <a:lnTo>
                    <a:pt x="299593" y="231267"/>
                  </a:lnTo>
                  <a:lnTo>
                    <a:pt x="308907" y="219319"/>
                  </a:lnTo>
                  <a:lnTo>
                    <a:pt x="312769" y="205216"/>
                  </a:lnTo>
                  <a:lnTo>
                    <a:pt x="311058" y="190708"/>
                  </a:lnTo>
                  <a:lnTo>
                    <a:pt x="303656" y="177546"/>
                  </a:lnTo>
                  <a:lnTo>
                    <a:pt x="291653" y="168231"/>
                  </a:lnTo>
                  <a:lnTo>
                    <a:pt x="277542" y="164369"/>
                  </a:lnTo>
                  <a:close/>
                </a:path>
                <a:path w="1901825" h="502920">
                  <a:moveTo>
                    <a:pt x="205944" y="311977"/>
                  </a:moveTo>
                  <a:lnTo>
                    <a:pt x="67310" y="337693"/>
                  </a:lnTo>
                  <a:lnTo>
                    <a:pt x="81280" y="412623"/>
                  </a:lnTo>
                  <a:lnTo>
                    <a:pt x="127834" y="403987"/>
                  </a:lnTo>
                  <a:lnTo>
                    <a:pt x="99187" y="403987"/>
                  </a:lnTo>
                  <a:lnTo>
                    <a:pt x="87122" y="339344"/>
                  </a:lnTo>
                  <a:lnTo>
                    <a:pt x="174191" y="339344"/>
                  </a:lnTo>
                  <a:lnTo>
                    <a:pt x="205944" y="311977"/>
                  </a:lnTo>
                  <a:close/>
                </a:path>
                <a:path w="1901825" h="502920">
                  <a:moveTo>
                    <a:pt x="219755" y="386935"/>
                  </a:moveTo>
                  <a:lnTo>
                    <a:pt x="81280" y="412623"/>
                  </a:lnTo>
                  <a:lnTo>
                    <a:pt x="291345" y="412623"/>
                  </a:lnTo>
                  <a:lnTo>
                    <a:pt x="219755" y="386935"/>
                  </a:lnTo>
                  <a:close/>
                </a:path>
                <a:path w="1901825" h="502920">
                  <a:moveTo>
                    <a:pt x="87122" y="339344"/>
                  </a:moveTo>
                  <a:lnTo>
                    <a:pt x="99187" y="403987"/>
                  </a:lnTo>
                  <a:lnTo>
                    <a:pt x="148597" y="361402"/>
                  </a:lnTo>
                  <a:lnTo>
                    <a:pt x="87122" y="339344"/>
                  </a:lnTo>
                  <a:close/>
                </a:path>
                <a:path w="1901825" h="502920">
                  <a:moveTo>
                    <a:pt x="148597" y="361402"/>
                  </a:moveTo>
                  <a:lnTo>
                    <a:pt x="99187" y="403987"/>
                  </a:lnTo>
                  <a:lnTo>
                    <a:pt x="127834" y="403987"/>
                  </a:lnTo>
                  <a:lnTo>
                    <a:pt x="219755" y="386935"/>
                  </a:lnTo>
                  <a:lnTo>
                    <a:pt x="148597" y="361402"/>
                  </a:lnTo>
                  <a:close/>
                </a:path>
                <a:path w="1901825" h="502920">
                  <a:moveTo>
                    <a:pt x="1887855" y="0"/>
                  </a:moveTo>
                  <a:lnTo>
                    <a:pt x="205944" y="311977"/>
                  </a:lnTo>
                  <a:lnTo>
                    <a:pt x="148597" y="361402"/>
                  </a:lnTo>
                  <a:lnTo>
                    <a:pt x="219755" y="386935"/>
                  </a:lnTo>
                  <a:lnTo>
                    <a:pt x="1901697" y="74930"/>
                  </a:lnTo>
                  <a:lnTo>
                    <a:pt x="1887855" y="0"/>
                  </a:lnTo>
                  <a:close/>
                </a:path>
                <a:path w="1901825" h="502920">
                  <a:moveTo>
                    <a:pt x="174191" y="339344"/>
                  </a:moveTo>
                  <a:lnTo>
                    <a:pt x="87122" y="339344"/>
                  </a:lnTo>
                  <a:lnTo>
                    <a:pt x="148597" y="361402"/>
                  </a:lnTo>
                  <a:lnTo>
                    <a:pt x="174191" y="339344"/>
                  </a:lnTo>
                  <a:close/>
                </a:path>
              </a:pathLst>
            </a:custGeom>
            <a:solidFill>
              <a:srgbClr val="FF0000"/>
            </a:solidFill>
          </p:spPr>
          <p:txBody>
            <a:bodyPr wrap="square" lIns="0" tIns="0" rIns="0" bIns="0" rtlCol="0"/>
            <a:lstStyle/>
            <a:p>
              <a:endParaRPr/>
            </a:p>
          </p:txBody>
        </p:sp>
      </p:grpSp>
      <p:sp>
        <p:nvSpPr>
          <p:cNvPr id="16" name="object 16"/>
          <p:cNvSpPr txBox="1"/>
          <p:nvPr/>
        </p:nvSpPr>
        <p:spPr>
          <a:xfrm>
            <a:off x="4435221" y="1755872"/>
            <a:ext cx="2847340" cy="2366645"/>
          </a:xfrm>
          <a:prstGeom prst="rect">
            <a:avLst/>
          </a:prstGeom>
        </p:spPr>
        <p:txBody>
          <a:bodyPr vert="horz" wrap="square" lIns="0" tIns="12065" rIns="0" bIns="0" rtlCol="0">
            <a:spAutoFit/>
          </a:bodyPr>
          <a:lstStyle/>
          <a:p>
            <a:pPr marL="12700" marR="1572260">
              <a:lnSpc>
                <a:spcPct val="120000"/>
              </a:lnSpc>
              <a:spcBef>
                <a:spcPts val="95"/>
              </a:spcBef>
            </a:pPr>
            <a:r>
              <a:rPr sz="3200" dirty="0">
                <a:latin typeface="Carlito"/>
                <a:cs typeface="Carlito"/>
              </a:rPr>
              <a:t>Pl</a:t>
            </a:r>
            <a:r>
              <a:rPr sz="3200" spc="-25" dirty="0">
                <a:latin typeface="Carlito"/>
                <a:cs typeface="Carlito"/>
              </a:rPr>
              <a:t>a</a:t>
            </a:r>
            <a:r>
              <a:rPr sz="3200" spc="-55" dirty="0">
                <a:latin typeface="Carlito"/>
                <a:cs typeface="Carlito"/>
              </a:rPr>
              <a:t>t</a:t>
            </a:r>
            <a:r>
              <a:rPr sz="3200" spc="-40" dirty="0">
                <a:latin typeface="Carlito"/>
                <a:cs typeface="Carlito"/>
              </a:rPr>
              <a:t>t</a:t>
            </a:r>
            <a:r>
              <a:rPr sz="3200" dirty="0">
                <a:latin typeface="Carlito"/>
                <a:cs typeface="Carlito"/>
              </a:rPr>
              <a:t>e</a:t>
            </a:r>
            <a:r>
              <a:rPr sz="3200" spc="-60" dirty="0">
                <a:latin typeface="Carlito"/>
                <a:cs typeface="Carlito"/>
              </a:rPr>
              <a:t>r</a:t>
            </a:r>
            <a:r>
              <a:rPr sz="3200" dirty="0">
                <a:latin typeface="Carlito"/>
                <a:cs typeface="Carlito"/>
              </a:rPr>
              <a:t>s  </a:t>
            </a:r>
            <a:r>
              <a:rPr sz="3200" spc="-5" dirty="0">
                <a:latin typeface="Carlito"/>
                <a:cs typeface="Carlito"/>
              </a:rPr>
              <a:t>Spindle</a:t>
            </a:r>
            <a:endParaRPr sz="3200" dirty="0">
              <a:latin typeface="Carlito"/>
              <a:cs typeface="Carlito"/>
            </a:endParaRPr>
          </a:p>
          <a:p>
            <a:pPr marL="12700" marR="5080">
              <a:lnSpc>
                <a:spcPct val="120000"/>
              </a:lnSpc>
            </a:pPr>
            <a:r>
              <a:rPr sz="3200" spc="-20" dirty="0">
                <a:latin typeface="Carlito"/>
                <a:cs typeface="Carlito"/>
              </a:rPr>
              <a:t>Read/Write </a:t>
            </a:r>
            <a:r>
              <a:rPr sz="3200" spc="-5" dirty="0">
                <a:latin typeface="Carlito"/>
                <a:cs typeface="Carlito"/>
              </a:rPr>
              <a:t>head  </a:t>
            </a:r>
            <a:r>
              <a:rPr sz="3200" spc="-10" dirty="0">
                <a:latin typeface="Carlito"/>
                <a:cs typeface="Carlito"/>
              </a:rPr>
              <a:t>Actuator</a:t>
            </a:r>
            <a:endParaRPr sz="3200" dirty="0">
              <a:latin typeface="Carlito"/>
              <a:cs typeface="Carlito"/>
            </a:endParaRPr>
          </a:p>
        </p:txBody>
      </p:sp>
      <p:sp>
        <p:nvSpPr>
          <p:cNvPr id="17" name="object 17"/>
          <p:cNvSpPr txBox="1"/>
          <p:nvPr/>
        </p:nvSpPr>
        <p:spPr>
          <a:xfrm>
            <a:off x="4743450" y="5348478"/>
            <a:ext cx="1224280" cy="589915"/>
          </a:xfrm>
          <a:prstGeom prst="rect">
            <a:avLst/>
          </a:prstGeom>
          <a:solidFill>
            <a:srgbClr val="4F81BC"/>
          </a:solidFill>
          <a:ln w="25907">
            <a:solidFill>
              <a:srgbClr val="385D89"/>
            </a:solidFill>
          </a:ln>
        </p:spPr>
        <p:txBody>
          <a:bodyPr vert="horz" wrap="square" lIns="0" tIns="0" rIns="0" bIns="0" rtlCol="0">
            <a:spAutoFit/>
          </a:bodyPr>
          <a:lstStyle/>
          <a:p>
            <a:pPr marL="282575">
              <a:lnSpc>
                <a:spcPts val="2039"/>
              </a:lnSpc>
            </a:pPr>
            <a:r>
              <a:rPr sz="2400" spc="-5" dirty="0">
                <a:solidFill>
                  <a:srgbClr val="FFFFFF"/>
                </a:solidFill>
                <a:latin typeface="Carlito"/>
                <a:cs typeface="Carlito"/>
              </a:rPr>
              <a:t>Input</a:t>
            </a:r>
            <a:endParaRPr sz="2400">
              <a:latin typeface="Carlito"/>
              <a:cs typeface="Carlito"/>
            </a:endParaRPr>
          </a:p>
          <a:p>
            <a:pPr marL="196850">
              <a:lnSpc>
                <a:spcPts val="2605"/>
              </a:lnSpc>
            </a:pPr>
            <a:r>
              <a:rPr sz="2400" spc="-5" dirty="0">
                <a:solidFill>
                  <a:srgbClr val="FFFFFF"/>
                </a:solidFill>
                <a:latin typeface="Carlito"/>
                <a:cs typeface="Carlito"/>
              </a:rPr>
              <a:t>Device</a:t>
            </a:r>
            <a:endParaRPr sz="2400">
              <a:latin typeface="Carlito"/>
              <a:cs typeface="Carlito"/>
            </a:endParaRPr>
          </a:p>
        </p:txBody>
      </p:sp>
      <p:sp>
        <p:nvSpPr>
          <p:cNvPr id="18" name="object 18"/>
          <p:cNvSpPr txBox="1"/>
          <p:nvPr/>
        </p:nvSpPr>
        <p:spPr>
          <a:xfrm>
            <a:off x="6300978" y="6381750"/>
            <a:ext cx="1026160" cy="340360"/>
          </a:xfrm>
          <a:prstGeom prst="rect">
            <a:avLst/>
          </a:prstGeom>
          <a:solidFill>
            <a:srgbClr val="4F81BC"/>
          </a:solidFill>
          <a:ln w="25907">
            <a:solidFill>
              <a:srgbClr val="385D89"/>
            </a:solidFill>
          </a:ln>
        </p:spPr>
        <p:txBody>
          <a:bodyPr vert="horz" wrap="square" lIns="0" tIns="0" rIns="0" bIns="0" rtlCol="0">
            <a:spAutoFit/>
          </a:bodyPr>
          <a:lstStyle/>
          <a:p>
            <a:pPr marL="320040">
              <a:lnSpc>
                <a:spcPts val="2115"/>
              </a:lnSpc>
            </a:pPr>
            <a:r>
              <a:rPr sz="1800" spc="-5" dirty="0">
                <a:solidFill>
                  <a:srgbClr val="FFFFFF"/>
                </a:solidFill>
                <a:latin typeface="Carlito"/>
                <a:cs typeface="Carlito"/>
              </a:rPr>
              <a:t>CPU</a:t>
            </a:r>
            <a:endParaRPr sz="1800">
              <a:latin typeface="Carlito"/>
              <a:cs typeface="Carlito"/>
            </a:endParaRPr>
          </a:p>
        </p:txBody>
      </p:sp>
      <p:sp>
        <p:nvSpPr>
          <p:cNvPr id="19" name="object 19"/>
          <p:cNvSpPr txBox="1"/>
          <p:nvPr/>
        </p:nvSpPr>
        <p:spPr>
          <a:xfrm>
            <a:off x="6300978" y="5471921"/>
            <a:ext cx="1026160" cy="340360"/>
          </a:xfrm>
          <a:prstGeom prst="rect">
            <a:avLst/>
          </a:prstGeom>
          <a:solidFill>
            <a:srgbClr val="4F81BC"/>
          </a:solidFill>
          <a:ln w="25907">
            <a:solidFill>
              <a:srgbClr val="385D89"/>
            </a:solidFill>
          </a:ln>
        </p:spPr>
        <p:txBody>
          <a:bodyPr vert="horz" wrap="square" lIns="0" tIns="0" rIns="0" bIns="0" rtlCol="0">
            <a:spAutoFit/>
          </a:bodyPr>
          <a:lstStyle/>
          <a:p>
            <a:pPr marL="287020">
              <a:lnSpc>
                <a:spcPts val="2105"/>
              </a:lnSpc>
            </a:pPr>
            <a:r>
              <a:rPr sz="1800" dirty="0">
                <a:solidFill>
                  <a:srgbClr val="FFFFFF"/>
                </a:solidFill>
                <a:latin typeface="Carlito"/>
                <a:cs typeface="Carlito"/>
              </a:rPr>
              <a:t>RAM</a:t>
            </a:r>
            <a:endParaRPr sz="1800">
              <a:latin typeface="Carlito"/>
              <a:cs typeface="Carlito"/>
            </a:endParaRPr>
          </a:p>
        </p:txBody>
      </p:sp>
      <p:grpSp>
        <p:nvGrpSpPr>
          <p:cNvPr id="20" name="object 20"/>
          <p:cNvGrpSpPr/>
          <p:nvPr/>
        </p:nvGrpSpPr>
        <p:grpSpPr>
          <a:xfrm>
            <a:off x="7656512" y="5349176"/>
            <a:ext cx="1155700" cy="588645"/>
            <a:chOff x="7656512" y="5349176"/>
            <a:chExt cx="1155700" cy="588645"/>
          </a:xfrm>
        </p:grpSpPr>
        <p:sp>
          <p:nvSpPr>
            <p:cNvPr id="21" name="object 21"/>
            <p:cNvSpPr/>
            <p:nvPr/>
          </p:nvSpPr>
          <p:spPr>
            <a:xfrm>
              <a:off x="7669529" y="5362194"/>
              <a:ext cx="1129665" cy="562610"/>
            </a:xfrm>
            <a:custGeom>
              <a:avLst/>
              <a:gdLst/>
              <a:ahLst/>
              <a:cxnLst/>
              <a:rect l="l" t="t" r="r" b="b"/>
              <a:pathLst>
                <a:path w="1129665" h="562610">
                  <a:moveTo>
                    <a:pt x="1129283" y="0"/>
                  </a:moveTo>
                  <a:lnTo>
                    <a:pt x="0" y="0"/>
                  </a:lnTo>
                  <a:lnTo>
                    <a:pt x="0" y="562355"/>
                  </a:lnTo>
                  <a:lnTo>
                    <a:pt x="1129283" y="562355"/>
                  </a:lnTo>
                  <a:lnTo>
                    <a:pt x="1129283" y="0"/>
                  </a:lnTo>
                  <a:close/>
                </a:path>
              </a:pathLst>
            </a:custGeom>
            <a:solidFill>
              <a:srgbClr val="4F81BC"/>
            </a:solidFill>
          </p:spPr>
          <p:txBody>
            <a:bodyPr wrap="square" lIns="0" tIns="0" rIns="0" bIns="0" rtlCol="0"/>
            <a:lstStyle/>
            <a:p>
              <a:endParaRPr/>
            </a:p>
          </p:txBody>
        </p:sp>
        <p:sp>
          <p:nvSpPr>
            <p:cNvPr id="22" name="object 22"/>
            <p:cNvSpPr/>
            <p:nvPr/>
          </p:nvSpPr>
          <p:spPr>
            <a:xfrm>
              <a:off x="7669529" y="5362194"/>
              <a:ext cx="1129665" cy="562610"/>
            </a:xfrm>
            <a:custGeom>
              <a:avLst/>
              <a:gdLst/>
              <a:ahLst/>
              <a:cxnLst/>
              <a:rect l="l" t="t" r="r" b="b"/>
              <a:pathLst>
                <a:path w="1129665" h="562610">
                  <a:moveTo>
                    <a:pt x="0" y="562355"/>
                  </a:moveTo>
                  <a:lnTo>
                    <a:pt x="1129283" y="562355"/>
                  </a:lnTo>
                  <a:lnTo>
                    <a:pt x="1129283" y="0"/>
                  </a:lnTo>
                  <a:lnTo>
                    <a:pt x="0" y="0"/>
                  </a:lnTo>
                  <a:lnTo>
                    <a:pt x="0" y="562355"/>
                  </a:lnTo>
                  <a:close/>
                </a:path>
              </a:pathLst>
            </a:custGeom>
            <a:ln w="25908">
              <a:solidFill>
                <a:srgbClr val="385D89"/>
              </a:solidFill>
            </a:ln>
          </p:spPr>
          <p:txBody>
            <a:bodyPr wrap="square" lIns="0" tIns="0" rIns="0" bIns="0" rtlCol="0"/>
            <a:lstStyle/>
            <a:p>
              <a:endParaRPr/>
            </a:p>
          </p:txBody>
        </p:sp>
      </p:grpSp>
      <p:sp>
        <p:nvSpPr>
          <p:cNvPr id="23" name="object 23"/>
          <p:cNvSpPr txBox="1"/>
          <p:nvPr/>
        </p:nvSpPr>
        <p:spPr>
          <a:xfrm>
            <a:off x="7778877" y="5245430"/>
            <a:ext cx="911860" cy="724535"/>
          </a:xfrm>
          <a:prstGeom prst="rect">
            <a:avLst/>
          </a:prstGeom>
        </p:spPr>
        <p:txBody>
          <a:bodyPr vert="horz" wrap="square" lIns="0" tIns="12700" rIns="0" bIns="0" rtlCol="0">
            <a:spAutoFit/>
          </a:bodyPr>
          <a:lstStyle/>
          <a:p>
            <a:pPr marL="12700">
              <a:lnSpc>
                <a:spcPts val="2750"/>
              </a:lnSpc>
              <a:spcBef>
                <a:spcPts val="100"/>
              </a:spcBef>
            </a:pPr>
            <a:r>
              <a:rPr sz="2400" spc="-5" dirty="0">
                <a:solidFill>
                  <a:srgbClr val="FFFFFF"/>
                </a:solidFill>
                <a:latin typeface="Carlito"/>
                <a:cs typeface="Carlito"/>
              </a:rPr>
              <a:t>O</a:t>
            </a:r>
            <a:r>
              <a:rPr sz="2400" spc="-10" dirty="0">
                <a:solidFill>
                  <a:srgbClr val="FFFFFF"/>
                </a:solidFill>
                <a:latin typeface="Carlito"/>
                <a:cs typeface="Carlito"/>
              </a:rPr>
              <a:t>u</a:t>
            </a:r>
            <a:r>
              <a:rPr sz="2400" dirty="0">
                <a:solidFill>
                  <a:srgbClr val="FFFFFF"/>
                </a:solidFill>
                <a:latin typeface="Carlito"/>
                <a:cs typeface="Carlito"/>
              </a:rPr>
              <a:t>tput</a:t>
            </a:r>
            <a:endParaRPr sz="2400">
              <a:latin typeface="Carlito"/>
              <a:cs typeface="Carlito"/>
            </a:endParaRPr>
          </a:p>
          <a:p>
            <a:pPr marL="41275">
              <a:lnSpc>
                <a:spcPts val="2750"/>
              </a:lnSpc>
            </a:pPr>
            <a:r>
              <a:rPr sz="2400" spc="-5" dirty="0">
                <a:solidFill>
                  <a:srgbClr val="FFFFFF"/>
                </a:solidFill>
                <a:latin typeface="Carlito"/>
                <a:cs typeface="Carlito"/>
              </a:rPr>
              <a:t>Device</a:t>
            </a:r>
            <a:endParaRPr sz="2400">
              <a:latin typeface="Carlito"/>
              <a:cs typeface="Carlito"/>
            </a:endParaRPr>
          </a:p>
        </p:txBody>
      </p:sp>
      <p:sp>
        <p:nvSpPr>
          <p:cNvPr id="24" name="object 24"/>
          <p:cNvSpPr txBox="1"/>
          <p:nvPr/>
        </p:nvSpPr>
        <p:spPr>
          <a:xfrm>
            <a:off x="6297929" y="4562094"/>
            <a:ext cx="1026160" cy="340360"/>
          </a:xfrm>
          <a:prstGeom prst="rect">
            <a:avLst/>
          </a:prstGeom>
          <a:solidFill>
            <a:srgbClr val="4F81BC"/>
          </a:solidFill>
          <a:ln w="25907">
            <a:solidFill>
              <a:srgbClr val="385D89"/>
            </a:solidFill>
          </a:ln>
        </p:spPr>
        <p:txBody>
          <a:bodyPr vert="horz" wrap="square" lIns="0" tIns="0" rIns="0" bIns="0" rtlCol="0">
            <a:spAutoFit/>
          </a:bodyPr>
          <a:lstStyle/>
          <a:p>
            <a:pPr marL="302260">
              <a:lnSpc>
                <a:spcPts val="2110"/>
              </a:lnSpc>
            </a:pPr>
            <a:r>
              <a:rPr sz="1800" spc="-10" dirty="0">
                <a:solidFill>
                  <a:srgbClr val="FFFFFF"/>
                </a:solidFill>
                <a:latin typeface="Carlito"/>
                <a:cs typeface="Carlito"/>
              </a:rPr>
              <a:t>HDD</a:t>
            </a:r>
            <a:endParaRPr sz="1800">
              <a:latin typeface="Carlito"/>
              <a:cs typeface="Carlito"/>
            </a:endParaRPr>
          </a:p>
        </p:txBody>
      </p:sp>
      <p:sp>
        <p:nvSpPr>
          <p:cNvPr id="25" name="object 25"/>
          <p:cNvSpPr/>
          <p:nvPr/>
        </p:nvSpPr>
        <p:spPr>
          <a:xfrm>
            <a:off x="7323581" y="5538035"/>
            <a:ext cx="342265" cy="212725"/>
          </a:xfrm>
          <a:custGeom>
            <a:avLst/>
            <a:gdLst/>
            <a:ahLst/>
            <a:cxnLst/>
            <a:rect l="l" t="t" r="r" b="b"/>
            <a:pathLst>
              <a:path w="342265" h="212725">
                <a:moveTo>
                  <a:pt x="248088" y="106103"/>
                </a:moveTo>
                <a:lnTo>
                  <a:pt x="141350" y="168366"/>
                </a:lnTo>
                <a:lnTo>
                  <a:pt x="134395" y="174606"/>
                </a:lnTo>
                <a:lnTo>
                  <a:pt x="130476" y="182763"/>
                </a:lnTo>
                <a:lnTo>
                  <a:pt x="129867" y="191799"/>
                </a:lnTo>
                <a:lnTo>
                  <a:pt x="132842" y="200675"/>
                </a:lnTo>
                <a:lnTo>
                  <a:pt x="139098" y="207680"/>
                </a:lnTo>
                <a:lnTo>
                  <a:pt x="147272" y="211616"/>
                </a:lnTo>
                <a:lnTo>
                  <a:pt x="156327" y="212209"/>
                </a:lnTo>
                <a:lnTo>
                  <a:pt x="165226" y="209184"/>
                </a:lnTo>
                <a:lnTo>
                  <a:pt x="301403" y="129720"/>
                </a:lnTo>
                <a:lnTo>
                  <a:pt x="295021" y="129720"/>
                </a:lnTo>
                <a:lnTo>
                  <a:pt x="295021" y="126507"/>
                </a:lnTo>
                <a:lnTo>
                  <a:pt x="283083" y="126507"/>
                </a:lnTo>
                <a:lnTo>
                  <a:pt x="248088" y="106103"/>
                </a:lnTo>
                <a:close/>
              </a:path>
              <a:path w="342265" h="212725">
                <a:moveTo>
                  <a:pt x="207566" y="82476"/>
                </a:moveTo>
                <a:lnTo>
                  <a:pt x="0" y="82476"/>
                </a:lnTo>
                <a:lnTo>
                  <a:pt x="0" y="129720"/>
                </a:lnTo>
                <a:lnTo>
                  <a:pt x="207601" y="129720"/>
                </a:lnTo>
                <a:lnTo>
                  <a:pt x="248088" y="106103"/>
                </a:lnTo>
                <a:lnTo>
                  <a:pt x="207566" y="82476"/>
                </a:lnTo>
                <a:close/>
              </a:path>
              <a:path w="342265" h="212725">
                <a:moveTo>
                  <a:pt x="301418" y="82476"/>
                </a:moveTo>
                <a:lnTo>
                  <a:pt x="295021" y="82476"/>
                </a:lnTo>
                <a:lnTo>
                  <a:pt x="295021" y="129720"/>
                </a:lnTo>
                <a:lnTo>
                  <a:pt x="301403" y="129720"/>
                </a:lnTo>
                <a:lnTo>
                  <a:pt x="341884" y="106098"/>
                </a:lnTo>
                <a:lnTo>
                  <a:pt x="301418" y="82476"/>
                </a:lnTo>
                <a:close/>
              </a:path>
              <a:path w="342265" h="212725">
                <a:moveTo>
                  <a:pt x="283083" y="85689"/>
                </a:moveTo>
                <a:lnTo>
                  <a:pt x="248088" y="106103"/>
                </a:lnTo>
                <a:lnTo>
                  <a:pt x="283083" y="126507"/>
                </a:lnTo>
                <a:lnTo>
                  <a:pt x="283083" y="85689"/>
                </a:lnTo>
                <a:close/>
              </a:path>
              <a:path w="342265" h="212725">
                <a:moveTo>
                  <a:pt x="295021" y="85689"/>
                </a:moveTo>
                <a:lnTo>
                  <a:pt x="283083" y="85689"/>
                </a:lnTo>
                <a:lnTo>
                  <a:pt x="283083" y="126507"/>
                </a:lnTo>
                <a:lnTo>
                  <a:pt x="295021" y="126507"/>
                </a:lnTo>
                <a:lnTo>
                  <a:pt x="295021" y="85689"/>
                </a:lnTo>
                <a:close/>
              </a:path>
              <a:path w="342265" h="212725">
                <a:moveTo>
                  <a:pt x="156327" y="0"/>
                </a:moveTo>
                <a:lnTo>
                  <a:pt x="147272" y="609"/>
                </a:lnTo>
                <a:lnTo>
                  <a:pt x="139098" y="4528"/>
                </a:lnTo>
                <a:lnTo>
                  <a:pt x="132842" y="11483"/>
                </a:lnTo>
                <a:lnTo>
                  <a:pt x="129867" y="20383"/>
                </a:lnTo>
                <a:lnTo>
                  <a:pt x="130476" y="29438"/>
                </a:lnTo>
                <a:lnTo>
                  <a:pt x="134395" y="37611"/>
                </a:lnTo>
                <a:lnTo>
                  <a:pt x="141350" y="43868"/>
                </a:lnTo>
                <a:lnTo>
                  <a:pt x="248096" y="106098"/>
                </a:lnTo>
                <a:lnTo>
                  <a:pt x="283083" y="85689"/>
                </a:lnTo>
                <a:lnTo>
                  <a:pt x="295021" y="85689"/>
                </a:lnTo>
                <a:lnTo>
                  <a:pt x="295021" y="82476"/>
                </a:lnTo>
                <a:lnTo>
                  <a:pt x="301418" y="82476"/>
                </a:lnTo>
                <a:lnTo>
                  <a:pt x="165226" y="2974"/>
                </a:lnTo>
                <a:lnTo>
                  <a:pt x="156327" y="0"/>
                </a:lnTo>
                <a:close/>
              </a:path>
            </a:pathLst>
          </a:custGeom>
          <a:solidFill>
            <a:srgbClr val="92CDDD"/>
          </a:solidFill>
        </p:spPr>
        <p:txBody>
          <a:bodyPr wrap="square" lIns="0" tIns="0" rIns="0" bIns="0" rtlCol="0"/>
          <a:lstStyle/>
          <a:p>
            <a:endParaRPr/>
          </a:p>
        </p:txBody>
      </p:sp>
      <p:sp>
        <p:nvSpPr>
          <p:cNvPr id="26" name="object 26"/>
          <p:cNvSpPr/>
          <p:nvPr/>
        </p:nvSpPr>
        <p:spPr>
          <a:xfrm>
            <a:off x="5967095" y="5538035"/>
            <a:ext cx="333375" cy="212725"/>
          </a:xfrm>
          <a:custGeom>
            <a:avLst/>
            <a:gdLst/>
            <a:ahLst/>
            <a:cxnLst/>
            <a:rect l="l" t="t" r="r" b="b"/>
            <a:pathLst>
              <a:path w="333375" h="212725">
                <a:moveTo>
                  <a:pt x="185610" y="0"/>
                </a:moveTo>
                <a:lnTo>
                  <a:pt x="176783" y="2974"/>
                </a:lnTo>
                <a:lnTo>
                  <a:pt x="0" y="106098"/>
                </a:lnTo>
                <a:lnTo>
                  <a:pt x="176783" y="209171"/>
                </a:lnTo>
                <a:lnTo>
                  <a:pt x="185610" y="212203"/>
                </a:lnTo>
                <a:lnTo>
                  <a:pt x="194627" y="211614"/>
                </a:lnTo>
                <a:lnTo>
                  <a:pt x="202787" y="207680"/>
                </a:lnTo>
                <a:lnTo>
                  <a:pt x="209041" y="200675"/>
                </a:lnTo>
                <a:lnTo>
                  <a:pt x="212088" y="191799"/>
                </a:lnTo>
                <a:lnTo>
                  <a:pt x="211502" y="182763"/>
                </a:lnTo>
                <a:lnTo>
                  <a:pt x="207559" y="174606"/>
                </a:lnTo>
                <a:lnTo>
                  <a:pt x="200532" y="168366"/>
                </a:lnTo>
                <a:lnTo>
                  <a:pt x="134282" y="129720"/>
                </a:lnTo>
                <a:lnTo>
                  <a:pt x="46862" y="129720"/>
                </a:lnTo>
                <a:lnTo>
                  <a:pt x="46862" y="82476"/>
                </a:lnTo>
                <a:lnTo>
                  <a:pt x="134317" y="82476"/>
                </a:lnTo>
                <a:lnTo>
                  <a:pt x="200532" y="43868"/>
                </a:lnTo>
                <a:lnTo>
                  <a:pt x="207559" y="37611"/>
                </a:lnTo>
                <a:lnTo>
                  <a:pt x="211502" y="29438"/>
                </a:lnTo>
                <a:lnTo>
                  <a:pt x="212088" y="20383"/>
                </a:lnTo>
                <a:lnTo>
                  <a:pt x="209041" y="11483"/>
                </a:lnTo>
                <a:lnTo>
                  <a:pt x="202787" y="4528"/>
                </a:lnTo>
                <a:lnTo>
                  <a:pt x="194627" y="609"/>
                </a:lnTo>
                <a:lnTo>
                  <a:pt x="185610" y="0"/>
                </a:lnTo>
                <a:close/>
              </a:path>
              <a:path w="333375" h="212725">
                <a:moveTo>
                  <a:pt x="134317" y="82476"/>
                </a:moveTo>
                <a:lnTo>
                  <a:pt x="46862" y="82476"/>
                </a:lnTo>
                <a:lnTo>
                  <a:pt x="46862" y="129720"/>
                </a:lnTo>
                <a:lnTo>
                  <a:pt x="134282" y="129720"/>
                </a:lnTo>
                <a:lnTo>
                  <a:pt x="128774" y="126507"/>
                </a:lnTo>
                <a:lnTo>
                  <a:pt x="58800" y="126507"/>
                </a:lnTo>
                <a:lnTo>
                  <a:pt x="58800" y="85689"/>
                </a:lnTo>
                <a:lnTo>
                  <a:pt x="128806" y="85689"/>
                </a:lnTo>
                <a:lnTo>
                  <a:pt x="134317" y="82476"/>
                </a:lnTo>
                <a:close/>
              </a:path>
              <a:path w="333375" h="212725">
                <a:moveTo>
                  <a:pt x="333247" y="82476"/>
                </a:moveTo>
                <a:lnTo>
                  <a:pt x="134317" y="82476"/>
                </a:lnTo>
                <a:lnTo>
                  <a:pt x="93795" y="106103"/>
                </a:lnTo>
                <a:lnTo>
                  <a:pt x="134282" y="129720"/>
                </a:lnTo>
                <a:lnTo>
                  <a:pt x="333247" y="129720"/>
                </a:lnTo>
                <a:lnTo>
                  <a:pt x="333247" y="82476"/>
                </a:lnTo>
                <a:close/>
              </a:path>
              <a:path w="333375" h="212725">
                <a:moveTo>
                  <a:pt x="58800" y="85689"/>
                </a:moveTo>
                <a:lnTo>
                  <a:pt x="58800" y="126507"/>
                </a:lnTo>
                <a:lnTo>
                  <a:pt x="93795" y="106103"/>
                </a:lnTo>
                <a:lnTo>
                  <a:pt x="58800" y="85689"/>
                </a:lnTo>
                <a:close/>
              </a:path>
              <a:path w="333375" h="212725">
                <a:moveTo>
                  <a:pt x="93795" y="106103"/>
                </a:moveTo>
                <a:lnTo>
                  <a:pt x="58800" y="126507"/>
                </a:lnTo>
                <a:lnTo>
                  <a:pt x="128774" y="126507"/>
                </a:lnTo>
                <a:lnTo>
                  <a:pt x="93795" y="106103"/>
                </a:lnTo>
                <a:close/>
              </a:path>
              <a:path w="333375" h="212725">
                <a:moveTo>
                  <a:pt x="128806" y="85689"/>
                </a:moveTo>
                <a:lnTo>
                  <a:pt x="58800" y="85689"/>
                </a:lnTo>
                <a:lnTo>
                  <a:pt x="93803" y="106098"/>
                </a:lnTo>
                <a:lnTo>
                  <a:pt x="128806" y="85689"/>
                </a:lnTo>
                <a:close/>
              </a:path>
            </a:pathLst>
          </a:custGeom>
          <a:solidFill>
            <a:srgbClr val="92CDDD"/>
          </a:solidFill>
        </p:spPr>
        <p:txBody>
          <a:bodyPr wrap="square" lIns="0" tIns="0" rIns="0" bIns="0" rtlCol="0"/>
          <a:lstStyle/>
          <a:p>
            <a:endParaRPr/>
          </a:p>
        </p:txBody>
      </p:sp>
      <p:sp>
        <p:nvSpPr>
          <p:cNvPr id="27" name="object 27"/>
          <p:cNvSpPr/>
          <p:nvPr/>
        </p:nvSpPr>
        <p:spPr>
          <a:xfrm>
            <a:off x="6706383" y="4901819"/>
            <a:ext cx="213360" cy="569595"/>
          </a:xfrm>
          <a:custGeom>
            <a:avLst/>
            <a:gdLst/>
            <a:ahLst/>
            <a:cxnLst/>
            <a:rect l="l" t="t" r="r" b="b"/>
            <a:pathLst>
              <a:path w="213359" h="569595">
                <a:moveTo>
                  <a:pt x="21324" y="357993"/>
                </a:moveTo>
                <a:lnTo>
                  <a:pt x="12424" y="361060"/>
                </a:lnTo>
                <a:lnTo>
                  <a:pt x="5472" y="367315"/>
                </a:lnTo>
                <a:lnTo>
                  <a:pt x="1581" y="375475"/>
                </a:lnTo>
                <a:lnTo>
                  <a:pt x="1047" y="384492"/>
                </a:lnTo>
                <a:lnTo>
                  <a:pt x="4169" y="393318"/>
                </a:lnTo>
                <a:lnTo>
                  <a:pt x="108182" y="569594"/>
                </a:lnTo>
                <a:lnTo>
                  <a:pt x="135172" y="522731"/>
                </a:lnTo>
                <a:lnTo>
                  <a:pt x="84306" y="522731"/>
                </a:lnTo>
                <a:lnTo>
                  <a:pt x="83840" y="435436"/>
                </a:lnTo>
                <a:lnTo>
                  <a:pt x="44809" y="369315"/>
                </a:lnTo>
                <a:lnTo>
                  <a:pt x="38552" y="362382"/>
                </a:lnTo>
                <a:lnTo>
                  <a:pt x="30378" y="358520"/>
                </a:lnTo>
                <a:lnTo>
                  <a:pt x="21324" y="357993"/>
                </a:lnTo>
                <a:close/>
              </a:path>
              <a:path w="213359" h="569595">
                <a:moveTo>
                  <a:pt x="83840" y="435436"/>
                </a:moveTo>
                <a:lnTo>
                  <a:pt x="84306" y="522731"/>
                </a:lnTo>
                <a:lnTo>
                  <a:pt x="131550" y="522477"/>
                </a:lnTo>
                <a:lnTo>
                  <a:pt x="131488" y="510920"/>
                </a:lnTo>
                <a:lnTo>
                  <a:pt x="87354" y="510920"/>
                </a:lnTo>
                <a:lnTo>
                  <a:pt x="107638" y="475753"/>
                </a:lnTo>
                <a:lnTo>
                  <a:pt x="83840" y="435436"/>
                </a:lnTo>
                <a:close/>
              </a:path>
              <a:path w="213359" h="569595">
                <a:moveTo>
                  <a:pt x="192756" y="357072"/>
                </a:moveTo>
                <a:lnTo>
                  <a:pt x="183715" y="357695"/>
                </a:lnTo>
                <a:lnTo>
                  <a:pt x="175579" y="361652"/>
                </a:lnTo>
                <a:lnTo>
                  <a:pt x="169396" y="368680"/>
                </a:lnTo>
                <a:lnTo>
                  <a:pt x="131083" y="435105"/>
                </a:lnTo>
                <a:lnTo>
                  <a:pt x="131550" y="522477"/>
                </a:lnTo>
                <a:lnTo>
                  <a:pt x="84306" y="522731"/>
                </a:lnTo>
                <a:lnTo>
                  <a:pt x="135172" y="522731"/>
                </a:lnTo>
                <a:lnTo>
                  <a:pt x="210290" y="392302"/>
                </a:lnTo>
                <a:lnTo>
                  <a:pt x="213262" y="383405"/>
                </a:lnTo>
                <a:lnTo>
                  <a:pt x="212639" y="374364"/>
                </a:lnTo>
                <a:lnTo>
                  <a:pt x="208682" y="366228"/>
                </a:lnTo>
                <a:lnTo>
                  <a:pt x="201654" y="360044"/>
                </a:lnTo>
                <a:lnTo>
                  <a:pt x="192756" y="357072"/>
                </a:lnTo>
                <a:close/>
              </a:path>
              <a:path w="213359" h="569595">
                <a:moveTo>
                  <a:pt x="107638" y="475753"/>
                </a:moveTo>
                <a:lnTo>
                  <a:pt x="87354" y="510920"/>
                </a:lnTo>
                <a:lnTo>
                  <a:pt x="128248" y="510666"/>
                </a:lnTo>
                <a:lnTo>
                  <a:pt x="107638" y="475753"/>
                </a:lnTo>
                <a:close/>
              </a:path>
              <a:path w="213359" h="569595">
                <a:moveTo>
                  <a:pt x="131083" y="435105"/>
                </a:moveTo>
                <a:lnTo>
                  <a:pt x="107638" y="475753"/>
                </a:lnTo>
                <a:lnTo>
                  <a:pt x="128248" y="510666"/>
                </a:lnTo>
                <a:lnTo>
                  <a:pt x="87354" y="510920"/>
                </a:lnTo>
                <a:lnTo>
                  <a:pt x="131488" y="510920"/>
                </a:lnTo>
                <a:lnTo>
                  <a:pt x="131083" y="435105"/>
                </a:lnTo>
                <a:close/>
              </a:path>
              <a:path w="213359" h="569595">
                <a:moveTo>
                  <a:pt x="105638" y="93744"/>
                </a:moveTo>
                <a:lnTo>
                  <a:pt x="82232" y="134386"/>
                </a:lnTo>
                <a:lnTo>
                  <a:pt x="83840" y="435436"/>
                </a:lnTo>
                <a:lnTo>
                  <a:pt x="107638" y="475753"/>
                </a:lnTo>
                <a:lnTo>
                  <a:pt x="131083" y="435105"/>
                </a:lnTo>
                <a:lnTo>
                  <a:pt x="129476" y="134091"/>
                </a:lnTo>
                <a:lnTo>
                  <a:pt x="105638" y="93744"/>
                </a:lnTo>
                <a:close/>
              </a:path>
              <a:path w="213359" h="569595">
                <a:moveTo>
                  <a:pt x="105134" y="0"/>
                </a:moveTo>
                <a:lnTo>
                  <a:pt x="3026" y="177291"/>
                </a:lnTo>
                <a:lnTo>
                  <a:pt x="0" y="186189"/>
                </a:lnTo>
                <a:lnTo>
                  <a:pt x="629" y="195230"/>
                </a:lnTo>
                <a:lnTo>
                  <a:pt x="4615" y="203366"/>
                </a:lnTo>
                <a:lnTo>
                  <a:pt x="11662" y="209549"/>
                </a:lnTo>
                <a:lnTo>
                  <a:pt x="20560" y="212522"/>
                </a:lnTo>
                <a:lnTo>
                  <a:pt x="29600" y="211899"/>
                </a:lnTo>
                <a:lnTo>
                  <a:pt x="37736" y="207942"/>
                </a:lnTo>
                <a:lnTo>
                  <a:pt x="43920" y="200913"/>
                </a:lnTo>
                <a:lnTo>
                  <a:pt x="82232" y="134386"/>
                </a:lnTo>
                <a:lnTo>
                  <a:pt x="81766" y="46989"/>
                </a:lnTo>
                <a:lnTo>
                  <a:pt x="132730" y="46735"/>
                </a:lnTo>
                <a:lnTo>
                  <a:pt x="105134" y="0"/>
                </a:lnTo>
                <a:close/>
              </a:path>
              <a:path w="213359" h="569595">
                <a:moveTo>
                  <a:pt x="132730" y="46735"/>
                </a:moveTo>
                <a:lnTo>
                  <a:pt x="129010" y="46735"/>
                </a:lnTo>
                <a:lnTo>
                  <a:pt x="129476" y="134091"/>
                </a:lnTo>
                <a:lnTo>
                  <a:pt x="168507" y="200151"/>
                </a:lnTo>
                <a:lnTo>
                  <a:pt x="174761" y="207158"/>
                </a:lnTo>
                <a:lnTo>
                  <a:pt x="182921" y="211058"/>
                </a:lnTo>
                <a:lnTo>
                  <a:pt x="191938" y="211599"/>
                </a:lnTo>
                <a:lnTo>
                  <a:pt x="200765" y="208533"/>
                </a:lnTo>
                <a:lnTo>
                  <a:pt x="207772" y="202277"/>
                </a:lnTo>
                <a:lnTo>
                  <a:pt x="211671" y="194103"/>
                </a:lnTo>
                <a:lnTo>
                  <a:pt x="212213" y="185048"/>
                </a:lnTo>
                <a:lnTo>
                  <a:pt x="209147" y="176148"/>
                </a:lnTo>
                <a:lnTo>
                  <a:pt x="132730" y="46735"/>
                </a:lnTo>
                <a:close/>
              </a:path>
              <a:path w="213359" h="569595">
                <a:moveTo>
                  <a:pt x="129010" y="46735"/>
                </a:moveTo>
                <a:lnTo>
                  <a:pt x="81766" y="46989"/>
                </a:lnTo>
                <a:lnTo>
                  <a:pt x="82232" y="134386"/>
                </a:lnTo>
                <a:lnTo>
                  <a:pt x="105638" y="93744"/>
                </a:lnTo>
                <a:lnTo>
                  <a:pt x="85068" y="58927"/>
                </a:lnTo>
                <a:lnTo>
                  <a:pt x="129073" y="58673"/>
                </a:lnTo>
                <a:lnTo>
                  <a:pt x="129010" y="46735"/>
                </a:lnTo>
                <a:close/>
              </a:path>
              <a:path w="213359" h="569595">
                <a:moveTo>
                  <a:pt x="129073" y="58673"/>
                </a:moveTo>
                <a:lnTo>
                  <a:pt x="125835" y="58673"/>
                </a:lnTo>
                <a:lnTo>
                  <a:pt x="105638" y="93744"/>
                </a:lnTo>
                <a:lnTo>
                  <a:pt x="129476" y="134091"/>
                </a:lnTo>
                <a:lnTo>
                  <a:pt x="129073" y="58673"/>
                </a:lnTo>
                <a:close/>
              </a:path>
              <a:path w="213359" h="569595">
                <a:moveTo>
                  <a:pt x="125835" y="58673"/>
                </a:moveTo>
                <a:lnTo>
                  <a:pt x="85068" y="58927"/>
                </a:lnTo>
                <a:lnTo>
                  <a:pt x="105638" y="93744"/>
                </a:lnTo>
                <a:lnTo>
                  <a:pt x="125835" y="58673"/>
                </a:lnTo>
                <a:close/>
              </a:path>
            </a:pathLst>
          </a:custGeom>
          <a:solidFill>
            <a:srgbClr val="92CDDD"/>
          </a:solidFill>
        </p:spPr>
        <p:txBody>
          <a:bodyPr wrap="square" lIns="0" tIns="0" rIns="0" bIns="0" rtlCol="0"/>
          <a:lstStyle/>
          <a:p>
            <a:endParaRPr/>
          </a:p>
        </p:txBody>
      </p:sp>
      <p:sp>
        <p:nvSpPr>
          <p:cNvPr id="28" name="object 28"/>
          <p:cNvSpPr/>
          <p:nvPr/>
        </p:nvSpPr>
        <p:spPr>
          <a:xfrm>
            <a:off x="6708467" y="5811659"/>
            <a:ext cx="212725" cy="571500"/>
          </a:xfrm>
          <a:custGeom>
            <a:avLst/>
            <a:gdLst/>
            <a:ahLst/>
            <a:cxnLst/>
            <a:rect l="l" t="t" r="r" b="b"/>
            <a:pathLst>
              <a:path w="212725" h="571500">
                <a:moveTo>
                  <a:pt x="20383" y="358867"/>
                </a:moveTo>
                <a:lnTo>
                  <a:pt x="11483" y="361899"/>
                </a:lnTo>
                <a:lnTo>
                  <a:pt x="4528" y="368131"/>
                </a:lnTo>
                <a:lnTo>
                  <a:pt x="609" y="376286"/>
                </a:lnTo>
                <a:lnTo>
                  <a:pt x="0" y="385325"/>
                </a:lnTo>
                <a:lnTo>
                  <a:pt x="2974" y="394208"/>
                </a:lnTo>
                <a:lnTo>
                  <a:pt x="106098" y="570915"/>
                </a:lnTo>
                <a:lnTo>
                  <a:pt x="133461" y="524027"/>
                </a:lnTo>
                <a:lnTo>
                  <a:pt x="82476" y="524027"/>
                </a:lnTo>
                <a:lnTo>
                  <a:pt x="82476" y="436580"/>
                </a:lnTo>
                <a:lnTo>
                  <a:pt x="43868" y="370395"/>
                </a:lnTo>
                <a:lnTo>
                  <a:pt x="37611" y="363390"/>
                </a:lnTo>
                <a:lnTo>
                  <a:pt x="29438" y="359456"/>
                </a:lnTo>
                <a:lnTo>
                  <a:pt x="20383" y="358867"/>
                </a:lnTo>
                <a:close/>
              </a:path>
              <a:path w="212725" h="571500">
                <a:moveTo>
                  <a:pt x="82476" y="436580"/>
                </a:moveTo>
                <a:lnTo>
                  <a:pt x="82476" y="524027"/>
                </a:lnTo>
                <a:lnTo>
                  <a:pt x="129720" y="524027"/>
                </a:lnTo>
                <a:lnTo>
                  <a:pt x="129720" y="512127"/>
                </a:lnTo>
                <a:lnTo>
                  <a:pt x="85651" y="512127"/>
                </a:lnTo>
                <a:lnTo>
                  <a:pt x="106098" y="477075"/>
                </a:lnTo>
                <a:lnTo>
                  <a:pt x="82476" y="436580"/>
                </a:lnTo>
                <a:close/>
              </a:path>
              <a:path w="212725" h="571500">
                <a:moveTo>
                  <a:pt x="191813" y="358867"/>
                </a:moveTo>
                <a:lnTo>
                  <a:pt x="182758" y="359456"/>
                </a:lnTo>
                <a:lnTo>
                  <a:pt x="174585" y="363390"/>
                </a:lnTo>
                <a:lnTo>
                  <a:pt x="168328" y="370395"/>
                </a:lnTo>
                <a:lnTo>
                  <a:pt x="129720" y="436580"/>
                </a:lnTo>
                <a:lnTo>
                  <a:pt x="129720" y="524027"/>
                </a:lnTo>
                <a:lnTo>
                  <a:pt x="133461" y="524027"/>
                </a:lnTo>
                <a:lnTo>
                  <a:pt x="209222" y="394208"/>
                </a:lnTo>
                <a:lnTo>
                  <a:pt x="212197" y="385325"/>
                </a:lnTo>
                <a:lnTo>
                  <a:pt x="211587" y="376286"/>
                </a:lnTo>
                <a:lnTo>
                  <a:pt x="207668" y="368131"/>
                </a:lnTo>
                <a:lnTo>
                  <a:pt x="200713" y="361899"/>
                </a:lnTo>
                <a:lnTo>
                  <a:pt x="191813" y="358867"/>
                </a:lnTo>
                <a:close/>
              </a:path>
              <a:path w="212725" h="571500">
                <a:moveTo>
                  <a:pt x="106098" y="477075"/>
                </a:moveTo>
                <a:lnTo>
                  <a:pt x="85651" y="512127"/>
                </a:lnTo>
                <a:lnTo>
                  <a:pt x="126545" y="512127"/>
                </a:lnTo>
                <a:lnTo>
                  <a:pt x="106098" y="477075"/>
                </a:lnTo>
                <a:close/>
              </a:path>
              <a:path w="212725" h="571500">
                <a:moveTo>
                  <a:pt x="129720" y="436580"/>
                </a:moveTo>
                <a:lnTo>
                  <a:pt x="106098" y="477075"/>
                </a:lnTo>
                <a:lnTo>
                  <a:pt x="126545" y="512127"/>
                </a:lnTo>
                <a:lnTo>
                  <a:pt x="129720" y="512127"/>
                </a:lnTo>
                <a:lnTo>
                  <a:pt x="129720" y="436580"/>
                </a:lnTo>
                <a:close/>
              </a:path>
              <a:path w="212725" h="571500">
                <a:moveTo>
                  <a:pt x="106098" y="93840"/>
                </a:moveTo>
                <a:lnTo>
                  <a:pt x="82476" y="134335"/>
                </a:lnTo>
                <a:lnTo>
                  <a:pt x="82476" y="436580"/>
                </a:lnTo>
                <a:lnTo>
                  <a:pt x="106098" y="477075"/>
                </a:lnTo>
                <a:lnTo>
                  <a:pt x="129720" y="436580"/>
                </a:lnTo>
                <a:lnTo>
                  <a:pt x="129720" y="134335"/>
                </a:lnTo>
                <a:lnTo>
                  <a:pt x="106098" y="93840"/>
                </a:lnTo>
                <a:close/>
              </a:path>
              <a:path w="212725" h="571500">
                <a:moveTo>
                  <a:pt x="106098" y="0"/>
                </a:moveTo>
                <a:lnTo>
                  <a:pt x="2974" y="176720"/>
                </a:lnTo>
                <a:lnTo>
                  <a:pt x="0" y="185595"/>
                </a:lnTo>
                <a:lnTo>
                  <a:pt x="609" y="194630"/>
                </a:lnTo>
                <a:lnTo>
                  <a:pt x="4528" y="202784"/>
                </a:lnTo>
                <a:lnTo>
                  <a:pt x="11483" y="209016"/>
                </a:lnTo>
                <a:lnTo>
                  <a:pt x="20383" y="212048"/>
                </a:lnTo>
                <a:lnTo>
                  <a:pt x="29438" y="211459"/>
                </a:lnTo>
                <a:lnTo>
                  <a:pt x="37611" y="207525"/>
                </a:lnTo>
                <a:lnTo>
                  <a:pt x="43868" y="200520"/>
                </a:lnTo>
                <a:lnTo>
                  <a:pt x="82476" y="134335"/>
                </a:lnTo>
                <a:lnTo>
                  <a:pt x="82476" y="46888"/>
                </a:lnTo>
                <a:lnTo>
                  <a:pt x="133461" y="46888"/>
                </a:lnTo>
                <a:lnTo>
                  <a:pt x="106098" y="0"/>
                </a:lnTo>
                <a:close/>
              </a:path>
              <a:path w="212725" h="571500">
                <a:moveTo>
                  <a:pt x="133461" y="46888"/>
                </a:moveTo>
                <a:lnTo>
                  <a:pt x="129720" y="46888"/>
                </a:lnTo>
                <a:lnTo>
                  <a:pt x="129720" y="134335"/>
                </a:lnTo>
                <a:lnTo>
                  <a:pt x="168328" y="200520"/>
                </a:lnTo>
                <a:lnTo>
                  <a:pt x="174585" y="207525"/>
                </a:lnTo>
                <a:lnTo>
                  <a:pt x="182758" y="211459"/>
                </a:lnTo>
                <a:lnTo>
                  <a:pt x="191813" y="212048"/>
                </a:lnTo>
                <a:lnTo>
                  <a:pt x="200713" y="209016"/>
                </a:lnTo>
                <a:lnTo>
                  <a:pt x="207668" y="202784"/>
                </a:lnTo>
                <a:lnTo>
                  <a:pt x="211587" y="194629"/>
                </a:lnTo>
                <a:lnTo>
                  <a:pt x="212197" y="185590"/>
                </a:lnTo>
                <a:lnTo>
                  <a:pt x="209222" y="176707"/>
                </a:lnTo>
                <a:lnTo>
                  <a:pt x="133461" y="46888"/>
                </a:lnTo>
                <a:close/>
              </a:path>
              <a:path w="212725" h="571500">
                <a:moveTo>
                  <a:pt x="129720" y="46888"/>
                </a:moveTo>
                <a:lnTo>
                  <a:pt x="82476" y="46888"/>
                </a:lnTo>
                <a:lnTo>
                  <a:pt x="82476" y="134335"/>
                </a:lnTo>
                <a:lnTo>
                  <a:pt x="106098" y="93840"/>
                </a:lnTo>
                <a:lnTo>
                  <a:pt x="85651" y="58788"/>
                </a:lnTo>
                <a:lnTo>
                  <a:pt x="129720" y="58788"/>
                </a:lnTo>
                <a:lnTo>
                  <a:pt x="129720" y="46888"/>
                </a:lnTo>
                <a:close/>
              </a:path>
              <a:path w="212725" h="571500">
                <a:moveTo>
                  <a:pt x="129720" y="58788"/>
                </a:moveTo>
                <a:lnTo>
                  <a:pt x="126545" y="58788"/>
                </a:lnTo>
                <a:lnTo>
                  <a:pt x="106098" y="93840"/>
                </a:lnTo>
                <a:lnTo>
                  <a:pt x="129720" y="134335"/>
                </a:lnTo>
                <a:lnTo>
                  <a:pt x="129720" y="58788"/>
                </a:lnTo>
                <a:close/>
              </a:path>
              <a:path w="212725" h="571500">
                <a:moveTo>
                  <a:pt x="126545" y="58788"/>
                </a:moveTo>
                <a:lnTo>
                  <a:pt x="85651" y="58788"/>
                </a:lnTo>
                <a:lnTo>
                  <a:pt x="106098" y="93840"/>
                </a:lnTo>
                <a:lnTo>
                  <a:pt x="126545" y="58788"/>
                </a:lnTo>
                <a:close/>
              </a:path>
            </a:pathLst>
          </a:custGeom>
          <a:solidFill>
            <a:srgbClr val="92CDDD"/>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514600" y="533400"/>
            <a:ext cx="3686175" cy="574675"/>
          </a:xfrm>
          <a:prstGeom prst="rect">
            <a:avLst/>
          </a:prstGeom>
        </p:spPr>
        <p:txBody>
          <a:bodyPr vert="horz" wrap="square" lIns="0" tIns="12700" rIns="0" bIns="0" rtlCol="0">
            <a:spAutoFit/>
          </a:bodyPr>
          <a:lstStyle/>
          <a:p>
            <a:pPr marL="12700">
              <a:lnSpc>
                <a:spcPct val="100000"/>
              </a:lnSpc>
              <a:spcBef>
                <a:spcPts val="100"/>
              </a:spcBef>
            </a:pPr>
            <a:r>
              <a:rPr sz="3600" b="1" i="1" u="sng" dirty="0">
                <a:latin typeface="Times New Roman"/>
                <a:cs typeface="Times New Roman"/>
              </a:rPr>
              <a:t>INTRODUCTION</a:t>
            </a:r>
            <a:endParaRPr sz="3600" i="1" u="sng" dirty="0">
              <a:latin typeface="Times New Roman"/>
              <a:cs typeface="Times New Roman"/>
            </a:endParaRPr>
          </a:p>
        </p:txBody>
      </p:sp>
      <p:sp>
        <p:nvSpPr>
          <p:cNvPr id="8" name="object 8"/>
          <p:cNvSpPr txBox="1"/>
          <p:nvPr/>
        </p:nvSpPr>
        <p:spPr>
          <a:xfrm>
            <a:off x="799361" y="1371600"/>
            <a:ext cx="5401414" cy="3706143"/>
          </a:xfrm>
          <a:prstGeom prst="rect">
            <a:avLst/>
          </a:prstGeom>
        </p:spPr>
        <p:txBody>
          <a:bodyPr vert="horz" wrap="square" lIns="0" tIns="12700" rIns="0" bIns="0" rtlCol="0">
            <a:spAutoFit/>
          </a:bodyPr>
          <a:lstStyle/>
          <a:p>
            <a:pPr marL="12065" marR="247650">
              <a:lnSpc>
                <a:spcPct val="100000"/>
              </a:lnSpc>
              <a:buClr>
                <a:srgbClr val="7E5200"/>
              </a:buClr>
              <a:tabLst>
                <a:tab pos="194310" algn="l"/>
              </a:tabLst>
            </a:pPr>
            <a:r>
              <a:rPr lang="en-US" sz="2400" i="1" spc="-5" dirty="0">
                <a:latin typeface="Calibri" panose="020F0502020204030204" pitchFamily="34" charset="0"/>
                <a:cs typeface="Calibri" panose="020F0502020204030204" pitchFamily="34" charset="0"/>
              </a:rPr>
              <a:t>A HARD DISK DRIVE (HDD) is a data storage device used for storing and retrieving digital information using rapidly rotating disks (platters) coated with magnetic material. An HDD retains its data even when powered off. Data is read in a random-access manner, meaning individual blocks of data can be stored or retrieved in any order rather than sequentially.</a:t>
            </a:r>
            <a:endParaRPr sz="2400" b="1" i="1"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EDC58856-7CA3-F505-F875-77508B29C82C}"/>
              </a:ext>
            </a:extLst>
          </p:cNvPr>
          <p:cNvPicPr>
            <a:picLocks noChangeAspect="1"/>
          </p:cNvPicPr>
          <p:nvPr/>
        </p:nvPicPr>
        <p:blipFill>
          <a:blip r:embed="rId2"/>
          <a:stretch>
            <a:fillRect/>
          </a:stretch>
        </p:blipFill>
        <p:spPr>
          <a:xfrm>
            <a:off x="5715000" y="1371600"/>
            <a:ext cx="2743200" cy="1600200"/>
          </a:xfrm>
          <a:prstGeom prst="rect">
            <a:avLst/>
          </a:prstGeom>
        </p:spPr>
      </p:pic>
      <p:pic>
        <p:nvPicPr>
          <p:cNvPr id="14" name="Picture 13">
            <a:extLst>
              <a:ext uri="{FF2B5EF4-FFF2-40B4-BE49-F238E27FC236}">
                <a16:creationId xmlns:a16="http://schemas.microsoft.com/office/drawing/2014/main" id="{69A5D327-9704-69E2-0A27-246DC6137E87}"/>
              </a:ext>
            </a:extLst>
          </p:cNvPr>
          <p:cNvPicPr>
            <a:picLocks noChangeAspect="1"/>
          </p:cNvPicPr>
          <p:nvPr/>
        </p:nvPicPr>
        <p:blipFill>
          <a:blip r:embed="rId3"/>
          <a:stretch>
            <a:fillRect/>
          </a:stretch>
        </p:blipFill>
        <p:spPr>
          <a:xfrm>
            <a:off x="5191864" y="4724400"/>
            <a:ext cx="3152775" cy="1406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752600" y="674864"/>
            <a:ext cx="5445125" cy="574675"/>
          </a:xfrm>
          <a:prstGeom prst="rect">
            <a:avLst/>
          </a:prstGeom>
        </p:spPr>
        <p:txBody>
          <a:bodyPr vert="horz" wrap="square" lIns="0" tIns="12700" rIns="0" bIns="0" rtlCol="0">
            <a:spAutoFit/>
          </a:bodyPr>
          <a:lstStyle/>
          <a:p>
            <a:pPr marL="12700">
              <a:lnSpc>
                <a:spcPct val="100000"/>
              </a:lnSpc>
              <a:spcBef>
                <a:spcPts val="100"/>
              </a:spcBef>
            </a:pPr>
            <a:r>
              <a:rPr sz="3600" b="1" i="1" u="sng" dirty="0">
                <a:latin typeface="Times New Roman"/>
                <a:cs typeface="Times New Roman"/>
              </a:rPr>
              <a:t>ARCHITECTURE OF</a:t>
            </a:r>
            <a:r>
              <a:rPr sz="3600" b="1" i="1" u="sng" spc="-229" dirty="0">
                <a:latin typeface="Times New Roman"/>
                <a:cs typeface="Times New Roman"/>
              </a:rPr>
              <a:t> </a:t>
            </a:r>
            <a:r>
              <a:rPr lang="en-US" sz="3600" b="1" i="1" u="sng" spc="-5" dirty="0">
                <a:latin typeface="Times New Roman"/>
                <a:cs typeface="Times New Roman"/>
              </a:rPr>
              <a:t>HDD</a:t>
            </a:r>
            <a:endParaRPr sz="3600" i="1" u="sng" dirty="0">
              <a:latin typeface="Times New Roman"/>
              <a:cs typeface="Times New Roman"/>
            </a:endParaRPr>
          </a:p>
        </p:txBody>
      </p:sp>
      <p:sp>
        <p:nvSpPr>
          <p:cNvPr id="4" name="object 4"/>
          <p:cNvSpPr txBox="1"/>
          <p:nvPr/>
        </p:nvSpPr>
        <p:spPr>
          <a:xfrm>
            <a:off x="1905000" y="5800232"/>
            <a:ext cx="5292725"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Simple block </a:t>
            </a:r>
            <a:r>
              <a:rPr sz="2000" b="1" spc="-5" dirty="0">
                <a:latin typeface="Arial"/>
                <a:cs typeface="Arial"/>
              </a:rPr>
              <a:t>diagram </a:t>
            </a:r>
            <a:r>
              <a:rPr sz="2000" b="1" dirty="0">
                <a:latin typeface="Arial"/>
                <a:cs typeface="Arial"/>
              </a:rPr>
              <a:t>of </a:t>
            </a:r>
            <a:r>
              <a:rPr lang="en-US" sz="2000" b="1" spc="-5" dirty="0">
                <a:latin typeface="Arial"/>
                <a:cs typeface="Arial"/>
              </a:rPr>
              <a:t>HDD</a:t>
            </a:r>
            <a:r>
              <a:rPr sz="2000" b="1" spc="-35" dirty="0">
                <a:latin typeface="Arial"/>
                <a:cs typeface="Arial"/>
              </a:rPr>
              <a:t> </a:t>
            </a:r>
            <a:r>
              <a:rPr sz="2000" b="1" spc="-5" dirty="0">
                <a:latin typeface="Arial"/>
                <a:cs typeface="Arial"/>
              </a:rPr>
              <a:t>architecture</a:t>
            </a:r>
            <a:endParaRPr sz="2000" dirty="0">
              <a:latin typeface="Arial"/>
              <a:cs typeface="Arial"/>
            </a:endParaRPr>
          </a:p>
        </p:txBody>
      </p:sp>
      <p:pic>
        <p:nvPicPr>
          <p:cNvPr id="3074" name="Picture 2" descr="HDD Controller Architecture. | Download Scientific Diagram">
            <a:extLst>
              <a:ext uri="{FF2B5EF4-FFF2-40B4-BE49-F238E27FC236}">
                <a16:creationId xmlns:a16="http://schemas.microsoft.com/office/drawing/2014/main" id="{55312FF8-5804-17D7-7E5C-51C567D7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162799" cy="426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FD9B84DB-2D62-BE5E-705A-522D6B12161D}"/>
              </a:ext>
            </a:extLst>
          </p:cNvPr>
          <p:cNvGrpSpPr/>
          <p:nvPr/>
        </p:nvGrpSpPr>
        <p:grpSpPr>
          <a:xfrm>
            <a:off x="679450" y="685800"/>
            <a:ext cx="7785100" cy="609416"/>
            <a:chOff x="759" y="1154430"/>
            <a:chExt cx="9144002" cy="522495"/>
          </a:xfrm>
        </p:grpSpPr>
        <p:sp>
          <p:nvSpPr>
            <p:cNvPr id="5" name="object 4">
              <a:extLst>
                <a:ext uri="{FF2B5EF4-FFF2-40B4-BE49-F238E27FC236}">
                  <a16:creationId xmlns:a16="http://schemas.microsoft.com/office/drawing/2014/main" id="{7ED5CA13-4133-82B2-3C4D-882FAD9B1AF4}"/>
                </a:ext>
              </a:extLst>
            </p:cNvPr>
            <p:cNvSpPr/>
            <p:nvPr/>
          </p:nvSpPr>
          <p:spPr>
            <a:xfrm>
              <a:off x="759" y="1179720"/>
              <a:ext cx="9144001" cy="497205"/>
            </a:xfrm>
            <a:custGeom>
              <a:avLst/>
              <a:gdLst/>
              <a:ahLst/>
              <a:cxnLst/>
              <a:rect l="l" t="t" r="r" b="b"/>
              <a:pathLst>
                <a:path w="9144000" h="497205">
                  <a:moveTo>
                    <a:pt x="9144000" y="0"/>
                  </a:moveTo>
                  <a:lnTo>
                    <a:pt x="0" y="0"/>
                  </a:lnTo>
                  <a:lnTo>
                    <a:pt x="0" y="496824"/>
                  </a:lnTo>
                  <a:lnTo>
                    <a:pt x="9144000" y="496824"/>
                  </a:lnTo>
                  <a:lnTo>
                    <a:pt x="9144000" y="0"/>
                  </a:lnTo>
                  <a:close/>
                </a:path>
              </a:pathLst>
            </a:custGeom>
            <a:solidFill>
              <a:srgbClr val="79C3FF"/>
            </a:solidFill>
          </p:spPr>
          <p:txBody>
            <a:bodyPr wrap="square" lIns="0" tIns="0" rIns="0" bIns="0" rtlCol="0"/>
            <a:lstStyle/>
            <a:p>
              <a:endParaRPr dirty="0"/>
            </a:p>
          </p:txBody>
        </p:sp>
        <p:sp>
          <p:nvSpPr>
            <p:cNvPr id="7" name="object 5">
              <a:extLst>
                <a:ext uri="{FF2B5EF4-FFF2-40B4-BE49-F238E27FC236}">
                  <a16:creationId xmlns:a16="http://schemas.microsoft.com/office/drawing/2014/main" id="{6BCB744C-5B0D-6604-6A84-675BADCB6F04}"/>
                </a:ext>
              </a:extLst>
            </p:cNvPr>
            <p:cNvSpPr/>
            <p:nvPr/>
          </p:nvSpPr>
          <p:spPr>
            <a:xfrm>
              <a:off x="761" y="1154430"/>
              <a:ext cx="9144000" cy="497205"/>
            </a:xfrm>
            <a:custGeom>
              <a:avLst/>
              <a:gdLst/>
              <a:ahLst/>
              <a:cxnLst/>
              <a:rect l="l" t="t" r="r" b="b"/>
              <a:pathLst>
                <a:path w="9144000" h="497205">
                  <a:moveTo>
                    <a:pt x="0" y="496824"/>
                  </a:moveTo>
                  <a:lnTo>
                    <a:pt x="9144000" y="496824"/>
                  </a:lnTo>
                  <a:lnTo>
                    <a:pt x="9144000" y="0"/>
                  </a:lnTo>
                  <a:lnTo>
                    <a:pt x="0" y="0"/>
                  </a:lnTo>
                  <a:lnTo>
                    <a:pt x="0" y="496824"/>
                  </a:lnTo>
                  <a:close/>
                </a:path>
              </a:pathLst>
            </a:custGeom>
            <a:ln w="19812">
              <a:solidFill>
                <a:srgbClr val="FFFFFF"/>
              </a:solidFill>
            </a:ln>
          </p:spPr>
          <p:txBody>
            <a:bodyPr wrap="square" lIns="0" tIns="0" rIns="0" bIns="0" rtlCol="0"/>
            <a:lstStyle/>
            <a:p>
              <a:endParaRPr/>
            </a:p>
          </p:txBody>
        </p:sp>
      </p:grpSp>
      <p:sp>
        <p:nvSpPr>
          <p:cNvPr id="6" name="object 6"/>
          <p:cNvSpPr txBox="1">
            <a:spLocks noGrp="1"/>
          </p:cNvSpPr>
          <p:nvPr>
            <p:ph type="title" idx="4294967295"/>
          </p:nvPr>
        </p:nvSpPr>
        <p:spPr>
          <a:xfrm>
            <a:off x="762000" y="756991"/>
            <a:ext cx="7391400" cy="2720617"/>
          </a:xfrm>
          <a:prstGeom prst="rect">
            <a:avLst/>
          </a:prstGeom>
        </p:spPr>
        <p:txBody>
          <a:bodyPr vert="horz" wrap="square" lIns="0" tIns="12065" rIns="0" bIns="0" rtlCol="0">
            <a:spAutoFit/>
          </a:bodyPr>
          <a:lstStyle/>
          <a:p>
            <a:pPr marL="12700" algn="l">
              <a:lnSpc>
                <a:spcPct val="100000"/>
              </a:lnSpc>
              <a:spcBef>
                <a:spcPts val="95"/>
              </a:spcBef>
            </a:pPr>
            <a:r>
              <a:rPr lang="en-US" sz="2400" b="1" i="1" u="sng" spc="-5" dirty="0">
                <a:latin typeface="Times New Roman" panose="02020603050405020304" pitchFamily="18" charset="0"/>
                <a:cs typeface="Times New Roman" panose="02020603050405020304" pitchFamily="18" charset="0"/>
              </a:rPr>
              <a:t>MAIN COMPONENTS FOR HARD DISK DRIVE </a:t>
            </a:r>
            <a:r>
              <a:rPr lang="en-US" sz="2400" b="1" i="1" spc="-5" dirty="0">
                <a:latin typeface="Times New Roman" panose="02020603050405020304" pitchFamily="18" charset="0"/>
                <a:cs typeface="Times New Roman" panose="02020603050405020304" pitchFamily="18" charset="0"/>
              </a:rPr>
              <a:t>:-</a:t>
            </a:r>
            <a:br>
              <a:rPr lang="en-US" sz="2400" b="1" i="1" spc="-5" dirty="0">
                <a:latin typeface="Times New Roman" panose="02020603050405020304" pitchFamily="18" charset="0"/>
                <a:cs typeface="Times New Roman" panose="02020603050405020304" pitchFamily="18" charset="0"/>
              </a:rPr>
            </a:br>
            <a:br>
              <a:rPr lang="en-US" sz="2400" b="1" i="1" spc="-5" dirty="0">
                <a:latin typeface="Times New Roman" panose="02020603050405020304" pitchFamily="18" charset="0"/>
                <a:cs typeface="Times New Roman" panose="02020603050405020304" pitchFamily="18" charset="0"/>
              </a:rPr>
            </a:br>
            <a:br>
              <a:rPr lang="en-US" sz="2400" b="1" i="1" spc="-5" dirty="0">
                <a:latin typeface="Times New Roman" panose="02020603050405020304" pitchFamily="18" charset="0"/>
                <a:cs typeface="Times New Roman" panose="02020603050405020304" pitchFamily="18" charset="0"/>
              </a:rPr>
            </a:br>
            <a:r>
              <a:rPr lang="en-US" sz="2000" b="1" i="1" spc="-5" dirty="0">
                <a:latin typeface="Times New Roman" panose="02020603050405020304" pitchFamily="18" charset="0"/>
                <a:cs typeface="Times New Roman" panose="02020603050405020304" pitchFamily="18" charset="0"/>
              </a:rPr>
              <a:t>1. </a:t>
            </a:r>
            <a:r>
              <a:rPr lang="en-US" sz="2000" spc="-5" dirty="0">
                <a:cs typeface="Calibri" panose="020F0502020204030204" pitchFamily="34" charset="0"/>
              </a:rPr>
              <a:t>DISK PLATTER</a:t>
            </a:r>
            <a:br>
              <a:rPr lang="en-US" sz="2000" spc="-5" dirty="0">
                <a:cs typeface="Calibri" panose="020F0502020204030204" pitchFamily="34" charset="0"/>
              </a:rPr>
            </a:br>
            <a:r>
              <a:rPr lang="en-US" sz="2000" b="1" i="1" spc="-5" dirty="0">
                <a:latin typeface="Times New Roman" panose="02020603050405020304" pitchFamily="18" charset="0"/>
                <a:cs typeface="Times New Roman" panose="02020603050405020304" pitchFamily="18" charset="0"/>
              </a:rPr>
              <a:t>2. </a:t>
            </a:r>
            <a:r>
              <a:rPr lang="en-US" sz="2000" spc="-5" dirty="0">
                <a:cs typeface="Calibri" panose="020F0502020204030204" pitchFamily="34" charset="0"/>
              </a:rPr>
              <a:t>STEPPER MOTOR</a:t>
            </a:r>
            <a:br>
              <a:rPr lang="en-US" sz="2000" spc="-5" dirty="0">
                <a:cs typeface="Calibri" panose="020F0502020204030204" pitchFamily="34" charset="0"/>
              </a:rPr>
            </a:br>
            <a:r>
              <a:rPr lang="en-US" sz="2000" b="1" i="1" spc="-5" dirty="0">
                <a:latin typeface="Times New Roman" panose="02020603050405020304" pitchFamily="18" charset="0"/>
                <a:cs typeface="Times New Roman" panose="02020603050405020304" pitchFamily="18" charset="0"/>
              </a:rPr>
              <a:t>3. </a:t>
            </a:r>
            <a:r>
              <a:rPr lang="en-US" sz="2000" spc="-5" dirty="0">
                <a:cs typeface="Calibri" panose="020F0502020204030204" pitchFamily="34" charset="0"/>
              </a:rPr>
              <a:t>SPINDLE MOTOR</a:t>
            </a:r>
            <a:br>
              <a:rPr lang="en-US" sz="2000" spc="-5" dirty="0">
                <a:cs typeface="Calibri" panose="020F0502020204030204" pitchFamily="34" charset="0"/>
              </a:rPr>
            </a:br>
            <a:r>
              <a:rPr lang="en-US" sz="2000" b="1" i="1" spc="-5" dirty="0">
                <a:latin typeface="Times New Roman" panose="02020603050405020304" pitchFamily="18" charset="0"/>
                <a:cs typeface="Times New Roman" panose="02020603050405020304" pitchFamily="18" charset="0"/>
              </a:rPr>
              <a:t>4. </a:t>
            </a:r>
            <a:r>
              <a:rPr lang="en-US" sz="2000" spc="-5" dirty="0">
                <a:cs typeface="Calibri" panose="020F0502020204030204" pitchFamily="34" charset="0"/>
              </a:rPr>
              <a:t>READ AND WRITE HEAD</a:t>
            </a:r>
            <a:br>
              <a:rPr lang="en-US" sz="2000" spc="-5" dirty="0">
                <a:cs typeface="Calibri" panose="020F0502020204030204" pitchFamily="34" charset="0"/>
              </a:rPr>
            </a:br>
            <a:r>
              <a:rPr lang="en-US" sz="2000" b="1" i="1" spc="-5" dirty="0">
                <a:latin typeface="Times New Roman" panose="02020603050405020304" pitchFamily="18" charset="0"/>
                <a:cs typeface="Times New Roman" panose="02020603050405020304" pitchFamily="18" charset="0"/>
              </a:rPr>
              <a:t>5. </a:t>
            </a:r>
            <a:r>
              <a:rPr lang="en-US" sz="2000" spc="-5" dirty="0">
                <a:cs typeface="Calibri" panose="020F0502020204030204" pitchFamily="34" charset="0"/>
              </a:rPr>
              <a:t>ARM</a:t>
            </a:r>
            <a:endParaRPr sz="2000" dirty="0">
              <a:cs typeface="Calibri" panose="020F0502020204030204" pitchFamily="34" charset="0"/>
            </a:endParaRPr>
          </a:p>
        </p:txBody>
      </p:sp>
      <p:pic>
        <p:nvPicPr>
          <p:cNvPr id="5126" name="Picture 6" descr="Hard Disk: What is HDD? How Does Hard Disk work ? - TechInTangent">
            <a:extLst>
              <a:ext uri="{FF2B5EF4-FFF2-40B4-BE49-F238E27FC236}">
                <a16:creationId xmlns:a16="http://schemas.microsoft.com/office/drawing/2014/main" id="{D89F4398-277F-6DDE-474B-01530553C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064" y="1981200"/>
            <a:ext cx="4170968"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2590800" y="685800"/>
            <a:ext cx="4191000" cy="566822"/>
          </a:xfrm>
          <a:prstGeom prst="rect">
            <a:avLst/>
          </a:prstGeom>
        </p:spPr>
        <p:txBody>
          <a:bodyPr vert="horz" wrap="square" lIns="0" tIns="12700" rIns="0" bIns="0" rtlCol="0">
            <a:spAutoFit/>
          </a:bodyPr>
          <a:lstStyle/>
          <a:p>
            <a:pPr marL="12700">
              <a:lnSpc>
                <a:spcPct val="100000"/>
              </a:lnSpc>
              <a:spcBef>
                <a:spcPts val="100"/>
              </a:spcBef>
            </a:pPr>
            <a:r>
              <a:rPr lang="en-US" sz="3600" b="1" i="1" u="sng" spc="-5" dirty="0">
                <a:latin typeface="Times New Roman"/>
                <a:cs typeface="Times New Roman"/>
              </a:rPr>
              <a:t>DISK STRUCTURE</a:t>
            </a:r>
            <a:endParaRPr sz="3600" i="1" u="sng" dirty="0">
              <a:latin typeface="Times New Roman"/>
              <a:cs typeface="Times New Roman"/>
            </a:endParaRPr>
          </a:p>
        </p:txBody>
      </p:sp>
      <p:sp>
        <p:nvSpPr>
          <p:cNvPr id="6" name="TextBox 5">
            <a:extLst>
              <a:ext uri="{FF2B5EF4-FFF2-40B4-BE49-F238E27FC236}">
                <a16:creationId xmlns:a16="http://schemas.microsoft.com/office/drawing/2014/main" id="{6FCB0326-41F4-EE52-2214-9B2FA9B0D425}"/>
              </a:ext>
            </a:extLst>
          </p:cNvPr>
          <p:cNvSpPr txBox="1"/>
          <p:nvPr/>
        </p:nvSpPr>
        <p:spPr>
          <a:xfrm>
            <a:off x="762000" y="1447800"/>
            <a:ext cx="7543800" cy="4524315"/>
          </a:xfrm>
          <a:prstGeom prst="rect">
            <a:avLst/>
          </a:prstGeom>
          <a:noFill/>
        </p:spPr>
        <p:txBody>
          <a:bodyPr wrap="square">
            <a:spAutoFit/>
          </a:bodyPr>
          <a:lstStyle/>
          <a:p>
            <a:r>
              <a:rPr lang="en-US" sz="2400" b="1" dirty="0"/>
              <a:t>TRACK :-</a:t>
            </a:r>
          </a:p>
          <a:p>
            <a:r>
              <a:rPr lang="en-US" sz="2400" dirty="0"/>
              <a:t>The HDD is divided into number of concentric circles called tracks, Circular path in sector is called track.</a:t>
            </a:r>
          </a:p>
          <a:p>
            <a:endParaRPr lang="en-US" sz="2400" dirty="0"/>
          </a:p>
          <a:p>
            <a:r>
              <a:rPr lang="en-US" sz="2400" b="1" dirty="0"/>
              <a:t>SECTOR :-</a:t>
            </a:r>
          </a:p>
          <a:p>
            <a:r>
              <a:rPr lang="en-US" sz="2400" dirty="0"/>
              <a:t>Data storage area in one track multiple divided into the multiple block is called sector. Each sector can have 512 bytes of the data.</a:t>
            </a:r>
          </a:p>
          <a:p>
            <a:endParaRPr lang="en-US" sz="2400" dirty="0"/>
          </a:p>
          <a:p>
            <a:r>
              <a:rPr lang="en-US" sz="2400" b="1" dirty="0"/>
              <a:t>CYLINDER :-</a:t>
            </a:r>
          </a:p>
          <a:p>
            <a:r>
              <a:rPr lang="en-US" sz="2400" dirty="0"/>
              <a:t>A set of corresponding tracks in all sides of a hard disk is called cylinder.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E7477E95-DE4E-765A-B742-61C01B20A823}"/>
              </a:ext>
            </a:extLst>
          </p:cNvPr>
          <p:cNvGrpSpPr/>
          <p:nvPr/>
        </p:nvGrpSpPr>
        <p:grpSpPr>
          <a:xfrm>
            <a:off x="641350" y="952754"/>
            <a:ext cx="7785100" cy="609416"/>
            <a:chOff x="759" y="1154430"/>
            <a:chExt cx="9144002" cy="522495"/>
          </a:xfrm>
        </p:grpSpPr>
        <p:sp>
          <p:nvSpPr>
            <p:cNvPr id="5" name="object 4">
              <a:extLst>
                <a:ext uri="{FF2B5EF4-FFF2-40B4-BE49-F238E27FC236}">
                  <a16:creationId xmlns:a16="http://schemas.microsoft.com/office/drawing/2014/main" id="{0296C24F-3C3C-1CD9-73ED-D66898C22F9D}"/>
                </a:ext>
              </a:extLst>
            </p:cNvPr>
            <p:cNvSpPr/>
            <p:nvPr/>
          </p:nvSpPr>
          <p:spPr>
            <a:xfrm>
              <a:off x="759" y="1179720"/>
              <a:ext cx="9144001" cy="497205"/>
            </a:xfrm>
            <a:custGeom>
              <a:avLst/>
              <a:gdLst/>
              <a:ahLst/>
              <a:cxnLst/>
              <a:rect l="l" t="t" r="r" b="b"/>
              <a:pathLst>
                <a:path w="9144000" h="497205">
                  <a:moveTo>
                    <a:pt x="9144000" y="0"/>
                  </a:moveTo>
                  <a:lnTo>
                    <a:pt x="0" y="0"/>
                  </a:lnTo>
                  <a:lnTo>
                    <a:pt x="0" y="496824"/>
                  </a:lnTo>
                  <a:lnTo>
                    <a:pt x="9144000" y="496824"/>
                  </a:lnTo>
                  <a:lnTo>
                    <a:pt x="9144000" y="0"/>
                  </a:lnTo>
                  <a:close/>
                </a:path>
              </a:pathLst>
            </a:custGeom>
            <a:solidFill>
              <a:srgbClr val="79C3FF"/>
            </a:solidFill>
          </p:spPr>
          <p:txBody>
            <a:bodyPr wrap="square" lIns="0" tIns="0" rIns="0" bIns="0" rtlCol="0"/>
            <a:lstStyle/>
            <a:p>
              <a:endParaRPr dirty="0"/>
            </a:p>
          </p:txBody>
        </p:sp>
        <p:sp>
          <p:nvSpPr>
            <p:cNvPr id="6" name="object 5">
              <a:extLst>
                <a:ext uri="{FF2B5EF4-FFF2-40B4-BE49-F238E27FC236}">
                  <a16:creationId xmlns:a16="http://schemas.microsoft.com/office/drawing/2014/main" id="{BAB7822D-21AF-8AB5-B40B-8B4891A23C9F}"/>
                </a:ext>
              </a:extLst>
            </p:cNvPr>
            <p:cNvSpPr/>
            <p:nvPr/>
          </p:nvSpPr>
          <p:spPr>
            <a:xfrm>
              <a:off x="761" y="1154430"/>
              <a:ext cx="9144000" cy="497205"/>
            </a:xfrm>
            <a:custGeom>
              <a:avLst/>
              <a:gdLst/>
              <a:ahLst/>
              <a:cxnLst/>
              <a:rect l="l" t="t" r="r" b="b"/>
              <a:pathLst>
                <a:path w="9144000" h="497205">
                  <a:moveTo>
                    <a:pt x="0" y="496824"/>
                  </a:moveTo>
                  <a:lnTo>
                    <a:pt x="9144000" y="496824"/>
                  </a:lnTo>
                  <a:lnTo>
                    <a:pt x="9144000" y="0"/>
                  </a:lnTo>
                  <a:lnTo>
                    <a:pt x="0" y="0"/>
                  </a:lnTo>
                  <a:lnTo>
                    <a:pt x="0" y="496824"/>
                  </a:lnTo>
                  <a:close/>
                </a:path>
              </a:pathLst>
            </a:custGeom>
            <a:ln w="19812">
              <a:solidFill>
                <a:srgbClr val="FFFFFF"/>
              </a:solidFill>
            </a:ln>
          </p:spPr>
          <p:txBody>
            <a:bodyPr wrap="square" lIns="0" tIns="0" rIns="0" bIns="0" rtlCol="0"/>
            <a:lstStyle/>
            <a:p>
              <a:endParaRPr/>
            </a:p>
          </p:txBody>
        </p:sp>
      </p:grpSp>
      <p:sp>
        <p:nvSpPr>
          <p:cNvPr id="3" name="object 3"/>
          <p:cNvSpPr txBox="1">
            <a:spLocks noGrp="1"/>
          </p:cNvSpPr>
          <p:nvPr>
            <p:ph type="title" idx="4294967295"/>
          </p:nvPr>
        </p:nvSpPr>
        <p:spPr>
          <a:xfrm>
            <a:off x="761999" y="982251"/>
            <a:ext cx="7543800" cy="2228815"/>
          </a:xfrm>
          <a:prstGeom prst="rect">
            <a:avLst/>
          </a:prstGeom>
        </p:spPr>
        <p:txBody>
          <a:bodyPr vert="horz" wrap="square" lIns="0" tIns="12700" rIns="0" bIns="0" rtlCol="0">
            <a:spAutoFit/>
          </a:bodyPr>
          <a:lstStyle/>
          <a:p>
            <a:pPr algn="l"/>
            <a:r>
              <a:rPr lang="en-US" sz="2800" b="1" i="1" u="sng" dirty="0">
                <a:latin typeface="Times New Roman" panose="02020603050405020304" pitchFamily="18" charset="0"/>
                <a:cs typeface="Times New Roman" panose="02020603050405020304" pitchFamily="18" charset="0"/>
              </a:rPr>
              <a:t>STORAGE CAPICITY </a:t>
            </a:r>
            <a:r>
              <a:rPr lang="en-US" sz="2800" b="1" i="1" dirty="0">
                <a:latin typeface="Times New Roman" panose="02020603050405020304" pitchFamily="18" charset="0"/>
                <a:cs typeface="Times New Roman" panose="02020603050405020304" pitchFamily="18" charset="0"/>
              </a:rPr>
              <a:t>:-</a:t>
            </a:r>
            <a:br>
              <a:rPr lang="en-US" sz="1600" dirty="0"/>
            </a:br>
            <a:br>
              <a:rPr lang="en-US" sz="1600" dirty="0"/>
            </a:br>
            <a:r>
              <a:rPr lang="en-US" sz="2400" dirty="0"/>
              <a:t>Its having a formula shown below:</a:t>
            </a:r>
            <a:br>
              <a:rPr lang="en-US" sz="2400" dirty="0"/>
            </a:br>
            <a:br>
              <a:rPr lang="en-US" sz="2400" dirty="0"/>
            </a:br>
            <a:r>
              <a:rPr lang="en-US" sz="2400" dirty="0"/>
              <a:t>Storage capacity = number of cylinder’s * </a:t>
            </a:r>
            <a:r>
              <a:rPr lang="en-US" sz="2400" dirty="0" err="1"/>
              <a:t>tracksper</a:t>
            </a:r>
            <a:r>
              <a:rPr lang="en-US" sz="2400" dirty="0"/>
              <a:t> cylinder * Sector per tracks * bytes per sector.</a:t>
            </a:r>
          </a:p>
        </p:txBody>
      </p:sp>
      <p:pic>
        <p:nvPicPr>
          <p:cNvPr id="2" name="Picture 1">
            <a:extLst>
              <a:ext uri="{FF2B5EF4-FFF2-40B4-BE49-F238E27FC236}">
                <a16:creationId xmlns:a16="http://schemas.microsoft.com/office/drawing/2014/main" id="{679F5231-EE9B-DF6A-1F82-785ACCBC2608}"/>
              </a:ext>
            </a:extLst>
          </p:cNvPr>
          <p:cNvPicPr>
            <a:picLocks noChangeAspect="1"/>
          </p:cNvPicPr>
          <p:nvPr/>
        </p:nvPicPr>
        <p:blipFill>
          <a:blip r:embed="rId2"/>
          <a:stretch>
            <a:fillRect/>
          </a:stretch>
        </p:blipFill>
        <p:spPr>
          <a:xfrm>
            <a:off x="4114800" y="3433916"/>
            <a:ext cx="3810000" cy="253153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282</TotalTime>
  <Words>1279</Words>
  <Application>Microsoft Office PowerPoint</Application>
  <PresentationFormat>On-screen Show (4:3)</PresentationFormat>
  <Paragraphs>133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Arial</vt:lpstr>
      <vt:lpstr>Calibri</vt:lpstr>
      <vt:lpstr>Carlito</vt:lpstr>
      <vt:lpstr>Garamond</vt:lpstr>
      <vt:lpstr>Menlo</vt:lpstr>
      <vt:lpstr>Times New Roman</vt:lpstr>
      <vt:lpstr>Wingdings</vt:lpstr>
      <vt:lpstr>Organic</vt:lpstr>
      <vt:lpstr>JAYPEE INSTITUTE OF INFORMATION &amp; TECHNOLOGY, SECTOR – 62, NOIDA</vt:lpstr>
      <vt:lpstr>HDD – HARD DISK DRIVE</vt:lpstr>
      <vt:lpstr>CONTENTS</vt:lpstr>
      <vt:lpstr>Hard Disk  what is Hard disk?</vt:lpstr>
      <vt:lpstr>INTRODUCTION</vt:lpstr>
      <vt:lpstr>ARCHITECTURE OF HDD</vt:lpstr>
      <vt:lpstr>MAIN COMPONENTS FOR HARD DISK DRIVE :-   1. DISK PLATTER 2. STEPPER MOTOR 3. SPINDLE MOTOR 4. READ AND WRITE HEAD 5. ARM</vt:lpstr>
      <vt:lpstr>DISK STRUCTURE</vt:lpstr>
      <vt:lpstr>STORAGE CAPICITY :-  Its having a formula shown below:  Storage capacity = number of cylinder’s * tracksper cylinder * Sector per tracks * bytes per sector.</vt:lpstr>
      <vt:lpstr>Technical Comparison of SSD &amp; HDD</vt:lpstr>
      <vt:lpstr>PowerPoint Presentation</vt:lpstr>
      <vt:lpstr>ADVANTAGES OF HDD</vt:lpstr>
      <vt:lpstr>ADVANTAGES OF HDD</vt:lpstr>
      <vt:lpstr>PowerPoint Presentation</vt:lpstr>
      <vt:lpstr>DISADVANTAGES OF HDD</vt:lpstr>
      <vt:lpstr>The problems with today’s Hard Disks?</vt:lpstr>
      <vt:lpstr>HDD APPLICATIONS</vt:lpstr>
      <vt:lpstr>CONCLUSION</vt:lpstr>
      <vt:lpstr>REFRENCES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SSD-SOLID STATE DRIVE</dc:title>
  <cp:lastModifiedBy>himanshudixit786@outlook.com</cp:lastModifiedBy>
  <cp:revision>11</cp:revision>
  <dcterms:created xsi:type="dcterms:W3CDTF">2022-05-20T13:31:05Z</dcterms:created>
  <dcterms:modified xsi:type="dcterms:W3CDTF">2022-05-24T12:22:17Z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2016-05-18T00:00:00Z</vt:filetime>
  </property>
  <property fmtid="{D5CDD505-2E9C-101B-9397-08002B2CF9AE}" pid="3" name="Creator">
    <vt:lpwstr>Microsoft® PowerPoint® 2013</vt:lpwstr>
  </property>
  <property fmtid="{D5CDD505-2E9C-101B-9397-08002B2CF9AE}" pid="4" name="LastSaved">
    <vt:filetime>2022-05-20T00:00:00Z</vt:filetime>
  </property>
</Properties>
</file>