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5" r:id="rId2"/>
    <p:sldId id="275" r:id="rId3"/>
    <p:sldId id="258" r:id="rId4"/>
    <p:sldId id="273" r:id="rId5"/>
    <p:sldId id="274" r:id="rId6"/>
    <p:sldId id="272" r:id="rId7"/>
    <p:sldId id="260" r:id="rId8"/>
    <p:sldId id="282" r:id="rId9"/>
    <p:sldId id="261" r:id="rId10"/>
    <p:sldId id="262" r:id="rId11"/>
    <p:sldId id="263" r:id="rId12"/>
    <p:sldId id="277" r:id="rId13"/>
    <p:sldId id="266" r:id="rId14"/>
    <p:sldId id="264" r:id="rId15"/>
    <p:sldId id="270" r:id="rId16"/>
    <p:sldId id="269" r:id="rId17"/>
    <p:sldId id="271" r:id="rId18"/>
    <p:sldId id="287" r:id="rId19"/>
    <p:sldId id="268" r:id="rId20"/>
    <p:sldId id="276" r:id="rId21"/>
    <p:sldId id="278" r:id="rId22"/>
    <p:sldId id="279" r:id="rId23"/>
    <p:sldId id="280" r:id="rId24"/>
    <p:sldId id="286" r:id="rId25"/>
    <p:sldId id="291" r:id="rId26"/>
    <p:sldId id="289" r:id="rId27"/>
    <p:sldId id="281" r:id="rId28"/>
    <p:sldId id="283" r:id="rId29"/>
    <p:sldId id="284"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AL GARG" initials="KG" lastIdx="2" clrIdx="0">
    <p:extLst>
      <p:ext uri="{19B8F6BF-5375-455C-9EA6-DF929625EA0E}">
        <p15:presenceInfo xmlns:p15="http://schemas.microsoft.com/office/powerpoint/2012/main" userId="b3a47dde914936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F3FF"/>
    <a:srgbClr val="DAFBFE"/>
    <a:srgbClr val="DFF4F9"/>
    <a:srgbClr val="B3CBE5"/>
    <a:srgbClr val="AFD2E9"/>
    <a:srgbClr val="9CF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FB87F-FCFC-4DEC-B115-3232AF3EF284}" type="datetimeFigureOut">
              <a:rPr lang="en-IN" smtClean="0"/>
              <a:t>14-04-2022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4E491-8178-49CE-8D38-74CA6F3B9357}" type="slidenum">
              <a:rPr lang="en-IN" smtClean="0"/>
              <a:t>‹#›</a:t>
            </a:fld>
            <a:endParaRPr lang="en-IN" dirty="0"/>
          </a:p>
        </p:txBody>
      </p:sp>
    </p:spTree>
    <p:extLst>
      <p:ext uri="{BB962C8B-B14F-4D97-AF65-F5344CB8AC3E}">
        <p14:creationId xmlns:p14="http://schemas.microsoft.com/office/powerpoint/2010/main" val="284785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CF86-7C26-4C07-BEAC-6895B0842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476E29-BD5C-4438-9CA0-8A3B4CDEE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14AF7-25EA-476C-90E0-9B825961F1C3}"/>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5" name="Footer Placeholder 4">
            <a:extLst>
              <a:ext uri="{FF2B5EF4-FFF2-40B4-BE49-F238E27FC236}">
                <a16:creationId xmlns:a16="http://schemas.microsoft.com/office/drawing/2014/main" id="{6CBE741A-1E32-45CA-886E-7021F7B6786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2430C83-A032-4609-823B-B53BBD11107C}"/>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341878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E6E2-8EE8-402C-AA41-466F717562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57383A-AE7A-4D0D-B4F5-0D1655A12C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1A4CE-8872-4B87-8DB4-EFB42E94F91D}"/>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5" name="Footer Placeholder 4">
            <a:extLst>
              <a:ext uri="{FF2B5EF4-FFF2-40B4-BE49-F238E27FC236}">
                <a16:creationId xmlns:a16="http://schemas.microsoft.com/office/drawing/2014/main" id="{1B827235-BC4D-4893-94E5-3D578AB47E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67536F4-668A-437A-896D-EDB085E16349}"/>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233468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40854-D639-4603-B003-A67D35FF6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3D6B46-B6F9-40D8-AD23-6964229D6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F9588-1DCF-474C-9764-8B5385CF863F}"/>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5" name="Footer Placeholder 4">
            <a:extLst>
              <a:ext uri="{FF2B5EF4-FFF2-40B4-BE49-F238E27FC236}">
                <a16:creationId xmlns:a16="http://schemas.microsoft.com/office/drawing/2014/main" id="{0CB8F7EB-3866-4CE0-80E1-7672E6F8048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2704370-2787-4278-8C30-EB31CED0EE49}"/>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182047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299B-E959-4B97-BF9A-4A94AEFFCF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6B5DCB-B1B2-48F4-8DA0-02C1D828E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4448B1-09B2-4D9B-9A9B-6EC3699F7052}"/>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5" name="Footer Placeholder 4">
            <a:extLst>
              <a:ext uri="{FF2B5EF4-FFF2-40B4-BE49-F238E27FC236}">
                <a16:creationId xmlns:a16="http://schemas.microsoft.com/office/drawing/2014/main" id="{E5D86D68-3532-4617-9314-F0FB8C115BA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DFBFF1-6290-4787-AD10-5A4A978F3CF6}"/>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237678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31F5-9FEC-49CD-98A1-9647B22088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16E69C-357D-4BB2-B19F-393BC4B53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441DE-7C10-4913-BA1B-F57724BA8E7F}"/>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5" name="Footer Placeholder 4">
            <a:extLst>
              <a:ext uri="{FF2B5EF4-FFF2-40B4-BE49-F238E27FC236}">
                <a16:creationId xmlns:a16="http://schemas.microsoft.com/office/drawing/2014/main" id="{A6637AFA-C42E-4F93-AF74-6EA6652CCF6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7AC2991-942E-4327-83DE-A795A6A0E08E}"/>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175456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097-39D2-4511-AF34-B7629599E4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DE3BBD-6A04-47AE-ACC0-4E318E5B4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044F30-31DB-40DF-973A-DD6F79991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588F6D-19DE-4803-9B79-E1A40A665355}"/>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6" name="Footer Placeholder 5">
            <a:extLst>
              <a:ext uri="{FF2B5EF4-FFF2-40B4-BE49-F238E27FC236}">
                <a16:creationId xmlns:a16="http://schemas.microsoft.com/office/drawing/2014/main" id="{9A498DC9-6CCC-41E3-9B16-28353DF8012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262AA8F-3B81-4002-B664-6DBF0C180664}"/>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112407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5106-76D1-4BB5-BF82-BE8C69054D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4D2D4-BFA7-4553-B16A-1CF9E3228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1AD66-8697-4CD4-AA35-BA8835592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3D4FAE-0A7A-418E-A7E2-03E317A61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4CBD5D-A2CA-4C1D-90D3-CE18044868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CC834D-E7BE-4CE7-9163-5E3D73A0484A}"/>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8" name="Footer Placeholder 7">
            <a:extLst>
              <a:ext uri="{FF2B5EF4-FFF2-40B4-BE49-F238E27FC236}">
                <a16:creationId xmlns:a16="http://schemas.microsoft.com/office/drawing/2014/main" id="{506C65F2-15D1-4B09-9AF8-C81A32AA442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8C5425D-99AF-402E-8278-52DBBA044A58}"/>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38525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8DEB-D81D-4434-9770-D291275895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61EB63-75C8-4B45-A7AA-2EFA75A14BA6}"/>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4" name="Footer Placeholder 3">
            <a:extLst>
              <a:ext uri="{FF2B5EF4-FFF2-40B4-BE49-F238E27FC236}">
                <a16:creationId xmlns:a16="http://schemas.microsoft.com/office/drawing/2014/main" id="{7C883BA6-B1B9-4950-8BA8-068BDDEC62C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8EB2CA9-0513-4C59-BBB4-EC7F8A446DF6}"/>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205232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7813A-B147-46EE-8C06-03C84C268654}"/>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3" name="Footer Placeholder 2">
            <a:extLst>
              <a:ext uri="{FF2B5EF4-FFF2-40B4-BE49-F238E27FC236}">
                <a16:creationId xmlns:a16="http://schemas.microsoft.com/office/drawing/2014/main" id="{39D38721-2DE8-40B7-B588-760096862BC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7332748-2EB1-4976-BC1B-D0C7CD0415A9}"/>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150634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8F68-AFD7-4892-BD8B-E9F492DF3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FDA17-8FDA-4217-A3D4-8D578BA53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7C0CE5-A03C-4116-BF15-DAB1A4A83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A8D84-16FE-497A-AAB5-C3F48A73AB57}"/>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6" name="Footer Placeholder 5">
            <a:extLst>
              <a:ext uri="{FF2B5EF4-FFF2-40B4-BE49-F238E27FC236}">
                <a16:creationId xmlns:a16="http://schemas.microsoft.com/office/drawing/2014/main" id="{B21D7AF6-603E-4020-A63D-6A1E5C9F949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792CEB-3D1B-46B1-87DD-8552EC687C6F}"/>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229452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3276-128A-471F-A769-BBDC314CE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E112D2-6B9D-419F-855D-E0DB71F9B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A5343E4-6683-4315-8B79-56393F04A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9EA6B-3589-48D7-ABE0-0B1F995FEEBD}"/>
              </a:ext>
            </a:extLst>
          </p:cNvPr>
          <p:cNvSpPr>
            <a:spLocks noGrp="1"/>
          </p:cNvSpPr>
          <p:nvPr>
            <p:ph type="dt" sz="half" idx="10"/>
          </p:nvPr>
        </p:nvSpPr>
        <p:spPr/>
        <p:txBody>
          <a:bodyPr/>
          <a:lstStyle/>
          <a:p>
            <a:fld id="{567DFECC-5BBE-4512-A295-81CC474080FE}" type="datetimeFigureOut">
              <a:rPr lang="en-IN" smtClean="0"/>
              <a:t>14-04-2022</a:t>
            </a:fld>
            <a:endParaRPr lang="en-IN" dirty="0"/>
          </a:p>
        </p:txBody>
      </p:sp>
      <p:sp>
        <p:nvSpPr>
          <p:cNvPr id="6" name="Footer Placeholder 5">
            <a:extLst>
              <a:ext uri="{FF2B5EF4-FFF2-40B4-BE49-F238E27FC236}">
                <a16:creationId xmlns:a16="http://schemas.microsoft.com/office/drawing/2014/main" id="{1A340B91-473B-4C88-BC32-4ACF2389A1D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19AC43B-391B-42FB-B4DC-E6E04071C9A8}"/>
              </a:ext>
            </a:extLst>
          </p:cNvPr>
          <p:cNvSpPr>
            <a:spLocks noGrp="1"/>
          </p:cNvSpPr>
          <p:nvPr>
            <p:ph type="sldNum" sz="quarter" idx="12"/>
          </p:nvPr>
        </p:nvSpPr>
        <p:spPr/>
        <p:txBody>
          <a:bodyPr/>
          <a:lstStyle/>
          <a:p>
            <a:fld id="{C1481B03-68DF-4DB4-9EBD-D42602A6F6E4}" type="slidenum">
              <a:rPr lang="en-IN" smtClean="0"/>
              <a:t>‹#›</a:t>
            </a:fld>
            <a:endParaRPr lang="en-IN" dirty="0"/>
          </a:p>
        </p:txBody>
      </p:sp>
    </p:spTree>
    <p:extLst>
      <p:ext uri="{BB962C8B-B14F-4D97-AF65-F5344CB8AC3E}">
        <p14:creationId xmlns:p14="http://schemas.microsoft.com/office/powerpoint/2010/main" val="114649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86BE-B205-4FDF-B727-C63E84867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06353-1D7A-45D3-B076-8DD0862DE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077F1-60E6-48F1-B115-1956BF9FA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DFECC-5BBE-4512-A295-81CC474080FE}" type="datetimeFigureOut">
              <a:rPr lang="en-IN" smtClean="0"/>
              <a:t>14-04-2022</a:t>
            </a:fld>
            <a:endParaRPr lang="en-IN" dirty="0"/>
          </a:p>
        </p:txBody>
      </p:sp>
      <p:sp>
        <p:nvSpPr>
          <p:cNvPr id="5" name="Footer Placeholder 4">
            <a:extLst>
              <a:ext uri="{FF2B5EF4-FFF2-40B4-BE49-F238E27FC236}">
                <a16:creationId xmlns:a16="http://schemas.microsoft.com/office/drawing/2014/main" id="{AF3F981A-A712-4F25-8401-47D9380BC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15202B2-641F-4235-9A15-568C3B270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81B03-68DF-4DB4-9EBD-D42602A6F6E4}" type="slidenum">
              <a:rPr lang="en-IN" smtClean="0"/>
              <a:t>‹#›</a:t>
            </a:fld>
            <a:endParaRPr lang="en-IN" dirty="0"/>
          </a:p>
        </p:txBody>
      </p:sp>
    </p:spTree>
    <p:extLst>
      <p:ext uri="{BB962C8B-B14F-4D97-AF65-F5344CB8AC3E}">
        <p14:creationId xmlns:p14="http://schemas.microsoft.com/office/powerpoint/2010/main" val="3354362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MeToo_movement" TargetMode="External"/><Relationship Id="rId3" Type="http://schemas.openxmlformats.org/officeDocument/2006/relationships/hyperlink" Target="https://www.jatinverma.org/me-too-campaign-pros-and-cons" TargetMode="External"/><Relationship Id="rId7" Type="http://schemas.openxmlformats.org/officeDocument/2006/relationships/hyperlink" Target="https://blog.ipleaders.in/metoo-movement-implementation-posh-law/" TargetMode="External"/><Relationship Id="rId2" Type="http://schemas.openxmlformats.org/officeDocument/2006/relationships/hyperlink" Target="https://vinciworks.com/blog/ten-steps-to-preventing-sexual-harassment-in-your-workplace/" TargetMode="External"/><Relationship Id="rId1" Type="http://schemas.openxmlformats.org/officeDocument/2006/relationships/slideLayout" Target="../slideLayouts/slideLayout7.xml"/><Relationship Id="rId6" Type="http://schemas.openxmlformats.org/officeDocument/2006/relationships/hyperlink" Target="https://www.forbes.com/sites/karlynborysenko/2020/02/12/the-dark-side-of-metoo-what-happens-when-men-are-falsely-accused/?sh=173af9e8864d" TargetMode="External"/><Relationship Id="rId5" Type="http://schemas.openxmlformats.org/officeDocument/2006/relationships/hyperlink" Target="https://www.forbes.com/sites/karlynborysenko/2020/02/12/the-dark-side-of-metoo-what-happens-when-men-are-falsely-accused/" TargetMode="External"/><Relationship Id="rId4" Type="http://schemas.openxmlformats.org/officeDocument/2006/relationships/hyperlink" Target="https://www.quora.com/What-are-the-pros-and-cons-of-the-MeToo-movement" TargetMode="External"/><Relationship Id="rId9"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https://indianexpress.com/article/india/metoo-narendra-modi-mj-akbar-maenka-gandhi-wcd-ministry-5400078/" TargetMode="External"/><Relationship Id="rId7" Type="http://schemas.openxmlformats.org/officeDocument/2006/relationships/image" Target="../media/image1.png"/><Relationship Id="rId2" Type="http://schemas.openxmlformats.org/officeDocument/2006/relationships/hyperlink" Target="https://indianexpress.com/article/india/pm-modi-nhrc-delhi-metoo-mj-akbar-women-safety-triple-talaq-sexual-harassment-5399509/" TargetMode="External"/><Relationship Id="rId1" Type="http://schemas.openxmlformats.org/officeDocument/2006/relationships/slideLayout" Target="../slideLayouts/slideLayout7.xml"/><Relationship Id="rId6" Type="http://schemas.openxmlformats.org/officeDocument/2006/relationships/hyperlink" Target="https://www.google.com/search?q=%23Sanskaari+actor+in+film+industry&amp;rlz=1C1CHBF_enIN969IN969&amp;oq=%23Sanskaari+actor+in+film+industry&amp;aqs=chrome..69i57j0i546.9593j0j7&amp;sourceid=chrome&amp;ie=UTF-8" TargetMode="External"/><Relationship Id="rId5" Type="http://schemas.openxmlformats.org/officeDocument/2006/relationships/hyperlink" Target="https://www.google.com/search?q=womehood&amp;rlz=1C1CHBF_enIN969IN969&amp;oq=womehood&amp;aqs=chrome..69i57j0i10i433l2j0i10l7.2856j0j7&amp;sourceid=chrome&amp;ie=UTF-8" TargetMode="External"/><Relationship Id="rId4" Type="http://schemas.openxmlformats.org/officeDocument/2006/relationships/hyperlink" Target="https://economictimes.indiatimes.com/magazines/panache/metoo-anu-malik-finally-responds-to-sexual-harassment-allegations-says-he-may-take-legal-action/articleshow/72069358.cms?from=md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fif"/><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38465-39B8-4771-900F-E722E79B20DC}"/>
              </a:ext>
            </a:extLst>
          </p:cNvPr>
          <p:cNvSpPr txBox="1"/>
          <p:nvPr/>
        </p:nvSpPr>
        <p:spPr>
          <a:xfrm>
            <a:off x="2426366" y="2126518"/>
            <a:ext cx="7689785" cy="2062103"/>
          </a:xfrm>
          <a:prstGeom prst="rect">
            <a:avLst/>
          </a:prstGeom>
          <a:noFill/>
        </p:spPr>
        <p:txBody>
          <a:bodyPr wrap="square" rtlCol="0">
            <a:spAutoFit/>
          </a:bodyPr>
          <a:lstStyle/>
          <a:p>
            <a:r>
              <a:rPr lang="en-IN" sz="3200" dirty="0"/>
              <a:t>Kamal Garg 		21103231		 B9</a:t>
            </a:r>
          </a:p>
          <a:p>
            <a:r>
              <a:rPr lang="en-IN" sz="3200" dirty="0"/>
              <a:t>Srishti Garg	 	21103227		 B9</a:t>
            </a:r>
          </a:p>
          <a:p>
            <a:r>
              <a:rPr lang="en-IN" sz="3200" dirty="0"/>
              <a:t>Rhythm Srivastava	21103234		 B9</a:t>
            </a:r>
          </a:p>
          <a:p>
            <a:r>
              <a:rPr lang="en-IN" sz="3200" dirty="0"/>
              <a:t>Divya		 		21103233 		 B9</a:t>
            </a:r>
          </a:p>
        </p:txBody>
      </p:sp>
      <p:pic>
        <p:nvPicPr>
          <p:cNvPr id="4" name="Picture 3">
            <a:extLst>
              <a:ext uri="{FF2B5EF4-FFF2-40B4-BE49-F238E27FC236}">
                <a16:creationId xmlns:a16="http://schemas.microsoft.com/office/drawing/2014/main" id="{0CCF0D23-B683-4E68-818F-94C764F10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170" y="206859"/>
            <a:ext cx="925391" cy="1072898"/>
          </a:xfrm>
          <a:prstGeom prst="rect">
            <a:avLst/>
          </a:prstGeom>
        </p:spPr>
      </p:pic>
      <p:sp>
        <p:nvSpPr>
          <p:cNvPr id="6" name="TextBox 5">
            <a:extLst>
              <a:ext uri="{FF2B5EF4-FFF2-40B4-BE49-F238E27FC236}">
                <a16:creationId xmlns:a16="http://schemas.microsoft.com/office/drawing/2014/main" id="{B3DFC0F5-3A4D-42BF-9B8F-15A396B958E2}"/>
              </a:ext>
            </a:extLst>
          </p:cNvPr>
          <p:cNvSpPr txBox="1"/>
          <p:nvPr/>
        </p:nvSpPr>
        <p:spPr>
          <a:xfrm>
            <a:off x="4365056" y="926188"/>
            <a:ext cx="3461887" cy="1200329"/>
          </a:xfrm>
          <a:prstGeom prst="rect">
            <a:avLst/>
          </a:prstGeom>
          <a:noFill/>
        </p:spPr>
        <p:txBody>
          <a:bodyPr wrap="square" rtlCol="0">
            <a:spAutoFit/>
          </a:bodyPr>
          <a:lstStyle/>
          <a:p>
            <a:r>
              <a:rPr lang="en-IN" sz="3600" dirty="0"/>
              <a:t>TEAM MEMBERS</a:t>
            </a:r>
          </a:p>
          <a:p>
            <a:endParaRPr lang="en-IN" sz="3600" dirty="0"/>
          </a:p>
        </p:txBody>
      </p:sp>
    </p:spTree>
    <p:extLst>
      <p:ext uri="{BB962C8B-B14F-4D97-AF65-F5344CB8AC3E}">
        <p14:creationId xmlns:p14="http://schemas.microsoft.com/office/powerpoint/2010/main" val="1262506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711CF1-E6B4-45BF-91DE-D223B04637B8}"/>
              </a:ext>
            </a:extLst>
          </p:cNvPr>
          <p:cNvSpPr txBox="1"/>
          <p:nvPr/>
        </p:nvSpPr>
        <p:spPr>
          <a:xfrm>
            <a:off x="3674443" y="353989"/>
            <a:ext cx="4843112" cy="707886"/>
          </a:xfrm>
          <a:prstGeom prst="rect">
            <a:avLst/>
          </a:prstGeom>
          <a:noFill/>
        </p:spPr>
        <p:txBody>
          <a:bodyPr wrap="square" rtlCol="0">
            <a:spAutoFit/>
          </a:bodyPr>
          <a:lstStyle/>
          <a:p>
            <a:r>
              <a:rPr lang="en-US" sz="4000" dirty="0"/>
              <a:t>ME TOO SURVIVORS</a:t>
            </a:r>
            <a:endParaRPr lang="en-IN" sz="4000" dirty="0"/>
          </a:p>
        </p:txBody>
      </p:sp>
      <p:sp>
        <p:nvSpPr>
          <p:cNvPr id="6" name="TextBox 5">
            <a:extLst>
              <a:ext uri="{FF2B5EF4-FFF2-40B4-BE49-F238E27FC236}">
                <a16:creationId xmlns:a16="http://schemas.microsoft.com/office/drawing/2014/main" id="{84866D5F-6078-4FC0-80A8-465F4C045554}"/>
              </a:ext>
            </a:extLst>
          </p:cNvPr>
          <p:cNvSpPr txBox="1"/>
          <p:nvPr/>
        </p:nvSpPr>
        <p:spPr>
          <a:xfrm>
            <a:off x="1413308" y="1294809"/>
            <a:ext cx="9365381" cy="2246769"/>
          </a:xfrm>
          <a:prstGeom prst="rect">
            <a:avLst/>
          </a:prstGeom>
          <a:noFill/>
        </p:spPr>
        <p:txBody>
          <a:bodyPr wrap="square" rtlCol="0">
            <a:spAutoFit/>
          </a:bodyPr>
          <a:lstStyle/>
          <a:p>
            <a:r>
              <a:rPr lang="en-US" sz="2800" dirty="0">
                <a:solidFill>
                  <a:srgbClr val="000000"/>
                </a:solidFill>
              </a:rPr>
              <a:t>On 17 October, singer </a:t>
            </a:r>
            <a:r>
              <a:rPr lang="en-US" sz="2800" b="1" dirty="0">
                <a:solidFill>
                  <a:srgbClr val="000000"/>
                </a:solidFill>
              </a:rPr>
              <a:t>Shweta Pandit </a:t>
            </a:r>
            <a:r>
              <a:rPr lang="en-US" sz="2800" dirty="0">
                <a:solidFill>
                  <a:srgbClr val="000000"/>
                </a:solidFill>
              </a:rPr>
              <a:t>accused the National Award-winning composer </a:t>
            </a:r>
            <a:r>
              <a:rPr lang="en-US" sz="2800" b="1" dirty="0">
                <a:solidFill>
                  <a:srgbClr val="000000"/>
                </a:solidFill>
              </a:rPr>
              <a:t>Anu Malik </a:t>
            </a:r>
            <a:r>
              <a:rPr lang="en-US" sz="2800" dirty="0">
                <a:solidFill>
                  <a:srgbClr val="000000"/>
                </a:solidFill>
              </a:rPr>
              <a:t>of asking her for a kiss in exchange for work when she was 15 years old back in 2001, soon after she debuted in Bollywood as a playback singer with Mohabbatein. </a:t>
            </a:r>
            <a:endParaRPr lang="en-IN" sz="2800" dirty="0">
              <a:solidFill>
                <a:srgbClr val="000000"/>
              </a:solidFill>
            </a:endParaRPr>
          </a:p>
        </p:txBody>
      </p:sp>
      <p:pic>
        <p:nvPicPr>
          <p:cNvPr id="3" name="Picture 2">
            <a:extLst>
              <a:ext uri="{FF2B5EF4-FFF2-40B4-BE49-F238E27FC236}">
                <a16:creationId xmlns:a16="http://schemas.microsoft.com/office/drawing/2014/main" id="{E81F892B-DA28-4B04-8D86-7CFEF3DD96DD}"/>
              </a:ext>
            </a:extLst>
          </p:cNvPr>
          <p:cNvPicPr>
            <a:picLocks noChangeAspect="1"/>
          </p:cNvPicPr>
          <p:nvPr/>
        </p:nvPicPr>
        <p:blipFill>
          <a:blip r:embed="rId2"/>
          <a:stretch>
            <a:fillRect/>
          </a:stretch>
        </p:blipFill>
        <p:spPr>
          <a:xfrm>
            <a:off x="4953952" y="3269294"/>
            <a:ext cx="4494848" cy="3366797"/>
          </a:xfrm>
          <a:prstGeom prst="rect">
            <a:avLst/>
          </a:prstGeom>
        </p:spPr>
      </p:pic>
      <p:pic>
        <p:nvPicPr>
          <p:cNvPr id="9" name="Picture 8">
            <a:extLst>
              <a:ext uri="{FF2B5EF4-FFF2-40B4-BE49-F238E27FC236}">
                <a16:creationId xmlns:a16="http://schemas.microsoft.com/office/drawing/2014/main" id="{431F2BDF-A76B-4E2E-A90C-6B1479318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695747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789E8B-7111-479B-9EC3-5322982595B9}"/>
              </a:ext>
            </a:extLst>
          </p:cNvPr>
          <p:cNvSpPr/>
          <p:nvPr/>
        </p:nvSpPr>
        <p:spPr>
          <a:xfrm>
            <a:off x="2940050" y="193675"/>
            <a:ext cx="6311900" cy="647065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74F8857E-75E8-44AC-9D05-BDCF7E158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8354372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0B846E5B-245A-4684-92AE-0C584A169D99}"/>
              </a:ext>
            </a:extLst>
          </p:cNvPr>
          <p:cNvSpPr/>
          <p:nvPr/>
        </p:nvSpPr>
        <p:spPr>
          <a:xfrm>
            <a:off x="1501140" y="1222408"/>
            <a:ext cx="2602825" cy="2391254"/>
          </a:xfrm>
          <a:prstGeom prst="ellipse">
            <a:avLst/>
          </a:prstGeom>
          <a:blipFill>
            <a:blip r:embed="rId2"/>
            <a:stretch>
              <a:fillRect l="-2153" t="-481" r="39" b="-3396"/>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600" dirty="0"/>
          </a:p>
        </p:txBody>
      </p:sp>
      <p:sp>
        <p:nvSpPr>
          <p:cNvPr id="23" name="Oval 22">
            <a:extLst>
              <a:ext uri="{FF2B5EF4-FFF2-40B4-BE49-F238E27FC236}">
                <a16:creationId xmlns:a16="http://schemas.microsoft.com/office/drawing/2014/main" id="{D54ABD7C-3C8B-470E-ABEB-86789C596511}"/>
              </a:ext>
            </a:extLst>
          </p:cNvPr>
          <p:cNvSpPr/>
          <p:nvPr/>
        </p:nvSpPr>
        <p:spPr>
          <a:xfrm>
            <a:off x="6551429" y="4256650"/>
            <a:ext cx="2602825" cy="2391254"/>
          </a:xfrm>
          <a:prstGeom prst="ellipse">
            <a:avLst/>
          </a:prstGeom>
          <a:blipFill>
            <a:blip r:embed="rId3"/>
            <a:stretch>
              <a:fillRect l="-2153" t="-481" r="39" b="-3396"/>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600" dirty="0"/>
          </a:p>
        </p:txBody>
      </p:sp>
      <p:sp>
        <p:nvSpPr>
          <p:cNvPr id="24" name="Oval 23">
            <a:extLst>
              <a:ext uri="{FF2B5EF4-FFF2-40B4-BE49-F238E27FC236}">
                <a16:creationId xmlns:a16="http://schemas.microsoft.com/office/drawing/2014/main" id="{67DCFC40-07B9-4450-BCCC-08EA340687A4}"/>
              </a:ext>
            </a:extLst>
          </p:cNvPr>
          <p:cNvSpPr/>
          <p:nvPr/>
        </p:nvSpPr>
        <p:spPr>
          <a:xfrm>
            <a:off x="3037746" y="4102169"/>
            <a:ext cx="2694941" cy="2482586"/>
          </a:xfrm>
          <a:prstGeom prst="ellipse">
            <a:avLst/>
          </a:prstGeom>
          <a:blipFill>
            <a:blip r:embed="rId4"/>
            <a:stretch>
              <a:fillRect l="-2153" t="-481" r="39" b="-3396"/>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600" dirty="0"/>
          </a:p>
        </p:txBody>
      </p:sp>
      <p:sp>
        <p:nvSpPr>
          <p:cNvPr id="25" name="Oval 24">
            <a:extLst>
              <a:ext uri="{FF2B5EF4-FFF2-40B4-BE49-F238E27FC236}">
                <a16:creationId xmlns:a16="http://schemas.microsoft.com/office/drawing/2014/main" id="{30AF6D0B-F8BD-4C29-822A-321773A6CFEC}"/>
              </a:ext>
            </a:extLst>
          </p:cNvPr>
          <p:cNvSpPr/>
          <p:nvPr/>
        </p:nvSpPr>
        <p:spPr>
          <a:xfrm>
            <a:off x="8088035" y="1125775"/>
            <a:ext cx="2602825" cy="2391254"/>
          </a:xfrm>
          <a:prstGeom prst="ellipse">
            <a:avLst/>
          </a:prstGeom>
          <a:blipFill>
            <a:blip r:embed="rId5"/>
            <a:stretch>
              <a:fillRect l="-2153" t="-481" r="39" b="-3396"/>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600" dirty="0"/>
          </a:p>
        </p:txBody>
      </p:sp>
      <p:sp>
        <p:nvSpPr>
          <p:cNvPr id="26" name="Oval 25">
            <a:extLst>
              <a:ext uri="{FF2B5EF4-FFF2-40B4-BE49-F238E27FC236}">
                <a16:creationId xmlns:a16="http://schemas.microsoft.com/office/drawing/2014/main" id="{427B27DB-4882-4E0D-B7DC-D0E25D85795B}"/>
              </a:ext>
            </a:extLst>
          </p:cNvPr>
          <p:cNvSpPr/>
          <p:nvPr/>
        </p:nvSpPr>
        <p:spPr>
          <a:xfrm>
            <a:off x="4787808" y="1247491"/>
            <a:ext cx="2602825" cy="2391254"/>
          </a:xfrm>
          <a:prstGeom prst="ellipse">
            <a:avLst/>
          </a:prstGeom>
          <a:blipFill>
            <a:blip r:embed="rId6"/>
            <a:stretch>
              <a:fillRect l="-2153" t="-481" r="39" b="-3396"/>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600" dirty="0"/>
          </a:p>
        </p:txBody>
      </p:sp>
      <p:sp>
        <p:nvSpPr>
          <p:cNvPr id="4" name="TextBox 3">
            <a:extLst>
              <a:ext uri="{FF2B5EF4-FFF2-40B4-BE49-F238E27FC236}">
                <a16:creationId xmlns:a16="http://schemas.microsoft.com/office/drawing/2014/main" id="{D2058F0F-4C9C-4CF4-8266-8C40F63DBC7B}"/>
              </a:ext>
            </a:extLst>
          </p:cNvPr>
          <p:cNvSpPr txBox="1"/>
          <p:nvPr/>
        </p:nvSpPr>
        <p:spPr>
          <a:xfrm>
            <a:off x="3915075" y="356243"/>
            <a:ext cx="4361849" cy="523220"/>
          </a:xfrm>
          <a:prstGeom prst="rect">
            <a:avLst/>
          </a:prstGeom>
          <a:noFill/>
        </p:spPr>
        <p:txBody>
          <a:bodyPr wrap="square" rtlCol="0">
            <a:spAutoFit/>
          </a:bodyPr>
          <a:lstStyle/>
          <a:p>
            <a:r>
              <a:rPr lang="en-IN" sz="2800" b="1" dirty="0"/>
              <a:t>Celebrities With Allegations</a:t>
            </a:r>
          </a:p>
        </p:txBody>
      </p:sp>
      <p:pic>
        <p:nvPicPr>
          <p:cNvPr id="10" name="Picture 9">
            <a:extLst>
              <a:ext uri="{FF2B5EF4-FFF2-40B4-BE49-F238E27FC236}">
                <a16:creationId xmlns:a16="http://schemas.microsoft.com/office/drawing/2014/main" id="{19BEA34A-9B70-477F-B8B5-FC13192613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
        <p:nvSpPr>
          <p:cNvPr id="6" name="TextBox 5">
            <a:extLst>
              <a:ext uri="{FF2B5EF4-FFF2-40B4-BE49-F238E27FC236}">
                <a16:creationId xmlns:a16="http://schemas.microsoft.com/office/drawing/2014/main" id="{33B97991-9B9A-4D9C-B590-13E79B7DE638}"/>
              </a:ext>
            </a:extLst>
          </p:cNvPr>
          <p:cNvSpPr txBox="1"/>
          <p:nvPr/>
        </p:nvSpPr>
        <p:spPr>
          <a:xfrm>
            <a:off x="9582368" y="5252222"/>
            <a:ext cx="1452584" cy="400110"/>
          </a:xfrm>
          <a:prstGeom prst="rect">
            <a:avLst/>
          </a:prstGeom>
          <a:noFill/>
        </p:spPr>
        <p:txBody>
          <a:bodyPr wrap="square" rtlCol="0">
            <a:spAutoFit/>
          </a:bodyPr>
          <a:lstStyle/>
          <a:p>
            <a:r>
              <a:rPr lang="en-IN" sz="2000" b="1" dirty="0"/>
              <a:t>ANU MALIK</a:t>
            </a:r>
          </a:p>
        </p:txBody>
      </p:sp>
      <p:sp>
        <p:nvSpPr>
          <p:cNvPr id="18" name="TextBox 17">
            <a:extLst>
              <a:ext uri="{FF2B5EF4-FFF2-40B4-BE49-F238E27FC236}">
                <a16:creationId xmlns:a16="http://schemas.microsoft.com/office/drawing/2014/main" id="{622C0504-A031-43AB-8EF7-2C772AEA30FF}"/>
              </a:ext>
            </a:extLst>
          </p:cNvPr>
          <p:cNvSpPr txBox="1"/>
          <p:nvPr/>
        </p:nvSpPr>
        <p:spPr>
          <a:xfrm>
            <a:off x="2126912" y="3856540"/>
            <a:ext cx="1351280" cy="400110"/>
          </a:xfrm>
          <a:prstGeom prst="rect">
            <a:avLst/>
          </a:prstGeom>
          <a:noFill/>
        </p:spPr>
        <p:txBody>
          <a:bodyPr wrap="square" rtlCol="0">
            <a:spAutoFit/>
          </a:bodyPr>
          <a:lstStyle/>
          <a:p>
            <a:r>
              <a:rPr lang="en-IN" sz="2000" b="1" dirty="0"/>
              <a:t>MJ AKBAR</a:t>
            </a:r>
          </a:p>
        </p:txBody>
      </p:sp>
      <p:sp>
        <p:nvSpPr>
          <p:cNvPr id="19" name="TextBox 18">
            <a:extLst>
              <a:ext uri="{FF2B5EF4-FFF2-40B4-BE49-F238E27FC236}">
                <a16:creationId xmlns:a16="http://schemas.microsoft.com/office/drawing/2014/main" id="{9667572C-3CDD-41C2-B621-7F1EC57B69DC}"/>
              </a:ext>
            </a:extLst>
          </p:cNvPr>
          <p:cNvSpPr txBox="1"/>
          <p:nvPr/>
        </p:nvSpPr>
        <p:spPr>
          <a:xfrm>
            <a:off x="1451272" y="5098334"/>
            <a:ext cx="1351280" cy="707886"/>
          </a:xfrm>
          <a:prstGeom prst="rect">
            <a:avLst/>
          </a:prstGeom>
          <a:noFill/>
        </p:spPr>
        <p:txBody>
          <a:bodyPr wrap="square" rtlCol="0">
            <a:spAutoFit/>
          </a:bodyPr>
          <a:lstStyle/>
          <a:p>
            <a:r>
              <a:rPr lang="en-IN" sz="2000" b="1" dirty="0"/>
              <a:t>     BIRJU MAHARAJ</a:t>
            </a:r>
          </a:p>
        </p:txBody>
      </p:sp>
      <p:sp>
        <p:nvSpPr>
          <p:cNvPr id="20" name="TextBox 19">
            <a:extLst>
              <a:ext uri="{FF2B5EF4-FFF2-40B4-BE49-F238E27FC236}">
                <a16:creationId xmlns:a16="http://schemas.microsoft.com/office/drawing/2014/main" id="{A6468EC8-FD1A-4A67-9BA7-19D258788C6C}"/>
              </a:ext>
            </a:extLst>
          </p:cNvPr>
          <p:cNvSpPr txBox="1"/>
          <p:nvPr/>
        </p:nvSpPr>
        <p:spPr>
          <a:xfrm>
            <a:off x="8470234" y="3713208"/>
            <a:ext cx="1838426" cy="400110"/>
          </a:xfrm>
          <a:prstGeom prst="rect">
            <a:avLst/>
          </a:prstGeom>
          <a:noFill/>
        </p:spPr>
        <p:txBody>
          <a:bodyPr wrap="square" rtlCol="0">
            <a:spAutoFit/>
          </a:bodyPr>
          <a:lstStyle/>
          <a:p>
            <a:r>
              <a:rPr lang="en-IN" sz="2000" b="1" dirty="0"/>
              <a:t>NANA PATEKAR</a:t>
            </a:r>
          </a:p>
        </p:txBody>
      </p:sp>
      <p:sp>
        <p:nvSpPr>
          <p:cNvPr id="27" name="TextBox 26">
            <a:extLst>
              <a:ext uri="{FF2B5EF4-FFF2-40B4-BE49-F238E27FC236}">
                <a16:creationId xmlns:a16="http://schemas.microsoft.com/office/drawing/2014/main" id="{CB6206A2-76A7-4B76-858D-FEE638CC85EF}"/>
              </a:ext>
            </a:extLst>
          </p:cNvPr>
          <p:cNvSpPr txBox="1"/>
          <p:nvPr/>
        </p:nvSpPr>
        <p:spPr>
          <a:xfrm>
            <a:off x="5500835" y="3779300"/>
            <a:ext cx="1437641" cy="400110"/>
          </a:xfrm>
          <a:prstGeom prst="rect">
            <a:avLst/>
          </a:prstGeom>
          <a:noFill/>
        </p:spPr>
        <p:txBody>
          <a:bodyPr wrap="square" rtlCol="0">
            <a:spAutoFit/>
          </a:bodyPr>
          <a:lstStyle/>
          <a:p>
            <a:r>
              <a:rPr lang="en-IN" sz="2000" b="1" dirty="0"/>
              <a:t>ALOK NATH</a:t>
            </a:r>
          </a:p>
        </p:txBody>
      </p:sp>
    </p:spTree>
    <p:extLst>
      <p:ext uri="{BB962C8B-B14F-4D97-AF65-F5344CB8AC3E}">
        <p14:creationId xmlns:p14="http://schemas.microsoft.com/office/powerpoint/2010/main" val="37936483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027CD-2545-4107-917B-E3D9FE16BEEF}"/>
              </a:ext>
            </a:extLst>
          </p:cNvPr>
          <p:cNvSpPr txBox="1"/>
          <p:nvPr/>
        </p:nvSpPr>
        <p:spPr>
          <a:xfrm>
            <a:off x="4156509" y="462013"/>
            <a:ext cx="3476325" cy="769441"/>
          </a:xfrm>
          <a:prstGeom prst="rect">
            <a:avLst/>
          </a:prstGeom>
          <a:noFill/>
        </p:spPr>
        <p:txBody>
          <a:bodyPr wrap="square" rtlCol="0">
            <a:spAutoFit/>
          </a:bodyPr>
          <a:lstStyle/>
          <a:p>
            <a:r>
              <a:rPr lang="en-IN" sz="4400" dirty="0"/>
              <a:t>Casting Couch </a:t>
            </a:r>
          </a:p>
        </p:txBody>
      </p:sp>
      <p:sp>
        <p:nvSpPr>
          <p:cNvPr id="4" name="Rectangle 3">
            <a:extLst>
              <a:ext uri="{FF2B5EF4-FFF2-40B4-BE49-F238E27FC236}">
                <a16:creationId xmlns:a16="http://schemas.microsoft.com/office/drawing/2014/main" id="{E246E573-7AD0-4012-8670-B308F932E111}"/>
              </a:ext>
            </a:extLst>
          </p:cNvPr>
          <p:cNvSpPr/>
          <p:nvPr/>
        </p:nvSpPr>
        <p:spPr>
          <a:xfrm>
            <a:off x="1511433" y="2950410"/>
            <a:ext cx="9034379" cy="33782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E581986-5F8D-483A-8D2D-D7E6B3E48DF6}"/>
              </a:ext>
            </a:extLst>
          </p:cNvPr>
          <p:cNvSpPr txBox="1"/>
          <p:nvPr/>
        </p:nvSpPr>
        <p:spPr>
          <a:xfrm>
            <a:off x="2235200" y="3429000"/>
            <a:ext cx="2854960" cy="646331"/>
          </a:xfrm>
          <a:prstGeom prst="rect">
            <a:avLst/>
          </a:prstGeom>
          <a:noFill/>
        </p:spPr>
        <p:txBody>
          <a:bodyPr wrap="square" rtlCol="0">
            <a:spAutoFit/>
          </a:bodyPr>
          <a:lstStyle/>
          <a:p>
            <a:r>
              <a:rPr lang="en-IN" b="1" dirty="0"/>
              <a:t>GET READY FOR THE AUDITION OF A LIFETIME</a:t>
            </a:r>
          </a:p>
        </p:txBody>
      </p:sp>
      <p:sp>
        <p:nvSpPr>
          <p:cNvPr id="8" name="TextBox 7">
            <a:extLst>
              <a:ext uri="{FF2B5EF4-FFF2-40B4-BE49-F238E27FC236}">
                <a16:creationId xmlns:a16="http://schemas.microsoft.com/office/drawing/2014/main" id="{A510A76D-0F0A-44C7-9C32-365BA38A4A60}"/>
              </a:ext>
            </a:extLst>
          </p:cNvPr>
          <p:cNvSpPr txBox="1"/>
          <p:nvPr/>
        </p:nvSpPr>
        <p:spPr>
          <a:xfrm>
            <a:off x="1107736" y="1231454"/>
            <a:ext cx="10617200" cy="2123658"/>
          </a:xfrm>
          <a:prstGeom prst="rect">
            <a:avLst/>
          </a:prstGeom>
          <a:noFill/>
        </p:spPr>
        <p:txBody>
          <a:bodyPr wrap="square" rtlCol="0">
            <a:spAutoFit/>
          </a:bodyPr>
          <a:lstStyle/>
          <a:p>
            <a:r>
              <a:rPr lang="en-IN" sz="2400" b="1" dirty="0">
                <a:cs typeface="Times New Roman" pitchFamily="18" charset="0"/>
              </a:rPr>
              <a:t>Casting-couch mentality </a:t>
            </a:r>
            <a:r>
              <a:rPr lang="en-IN" sz="2400" dirty="0">
                <a:cs typeface="Times New Roman" pitchFamily="18" charset="0"/>
              </a:rPr>
              <a:t>is the demanding of sexual favours by an employer or person in a position of power and authority, from an apprentice employee, or subordinate to a superior in return for entry into an occupation, or for other career advancement within an organization.</a:t>
            </a:r>
          </a:p>
          <a:p>
            <a:endParaRPr lang="en-IN" sz="1800" dirty="0">
              <a:cs typeface="Times New Roman" pitchFamily="18" charset="0"/>
            </a:endParaRPr>
          </a:p>
          <a:p>
            <a:endParaRPr lang="en-IN" sz="1800" dirty="0"/>
          </a:p>
        </p:txBody>
      </p:sp>
      <p:pic>
        <p:nvPicPr>
          <p:cNvPr id="7" name="Picture 6">
            <a:extLst>
              <a:ext uri="{FF2B5EF4-FFF2-40B4-BE49-F238E27FC236}">
                <a16:creationId xmlns:a16="http://schemas.microsoft.com/office/drawing/2014/main" id="{D283CAD3-8027-4B5A-BE4D-97A5FB05B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41716072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F8200-0326-41EE-883A-2887E91BA2DB}"/>
              </a:ext>
            </a:extLst>
          </p:cNvPr>
          <p:cNvSpPr txBox="1"/>
          <p:nvPr/>
        </p:nvSpPr>
        <p:spPr>
          <a:xfrm>
            <a:off x="3558540" y="619760"/>
            <a:ext cx="5074920" cy="769441"/>
          </a:xfrm>
          <a:prstGeom prst="rect">
            <a:avLst/>
          </a:prstGeom>
          <a:noFill/>
        </p:spPr>
        <p:txBody>
          <a:bodyPr wrap="square" rtlCol="0">
            <a:spAutoFit/>
          </a:bodyPr>
          <a:lstStyle/>
          <a:p>
            <a:r>
              <a:rPr lang="en-IN" sz="4400" dirty="0"/>
              <a:t>Steps By Government</a:t>
            </a:r>
          </a:p>
        </p:txBody>
      </p:sp>
      <p:sp>
        <p:nvSpPr>
          <p:cNvPr id="5" name="TextBox 4">
            <a:extLst>
              <a:ext uri="{FF2B5EF4-FFF2-40B4-BE49-F238E27FC236}">
                <a16:creationId xmlns:a16="http://schemas.microsoft.com/office/drawing/2014/main" id="{09D50831-7028-4DF0-BD9B-8D9B35B1A0F7}"/>
              </a:ext>
            </a:extLst>
          </p:cNvPr>
          <p:cNvSpPr txBox="1"/>
          <p:nvPr/>
        </p:nvSpPr>
        <p:spPr>
          <a:xfrm>
            <a:off x="833120" y="1389201"/>
            <a:ext cx="10830560" cy="2185214"/>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000000"/>
                </a:solidFill>
              </a:rPr>
              <a:t>Former Union Minister for Women and Child Development Maneka Gandhi </a:t>
            </a:r>
            <a:r>
              <a:rPr lang="en-US" sz="2800" dirty="0">
                <a:solidFill>
                  <a:srgbClr val="000000"/>
                </a:solidFill>
              </a:rPr>
              <a:t>assured of setting up a committee to look into the issues that are coming out of the #MeToo movement.</a:t>
            </a:r>
          </a:p>
          <a:p>
            <a:endParaRPr lang="en-US" sz="2400" dirty="0">
              <a:solidFill>
                <a:srgbClr val="3E3E3E"/>
              </a:solidFill>
              <a:latin typeface="Droid Serif"/>
            </a:endParaRPr>
          </a:p>
          <a:p>
            <a:endParaRPr lang="en-US" sz="2800" dirty="0">
              <a:solidFill>
                <a:srgbClr val="000000"/>
              </a:solidFill>
            </a:endParaRPr>
          </a:p>
        </p:txBody>
      </p:sp>
      <p:sp>
        <p:nvSpPr>
          <p:cNvPr id="8" name="Rectangle 7">
            <a:extLst>
              <a:ext uri="{FF2B5EF4-FFF2-40B4-BE49-F238E27FC236}">
                <a16:creationId xmlns:a16="http://schemas.microsoft.com/office/drawing/2014/main" id="{19DB310F-EE6B-4FAB-B273-DD14B4D0B383}"/>
              </a:ext>
            </a:extLst>
          </p:cNvPr>
          <p:cNvSpPr/>
          <p:nvPr/>
        </p:nvSpPr>
        <p:spPr>
          <a:xfrm>
            <a:off x="2476500" y="2946400"/>
            <a:ext cx="7543800" cy="34671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014E6F53-9B48-4C0C-90E4-8BEEA0CD9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2724797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1F3F2-C116-4867-BB7D-0432D6F37502}"/>
              </a:ext>
            </a:extLst>
          </p:cNvPr>
          <p:cNvSpPr txBox="1"/>
          <p:nvPr/>
        </p:nvSpPr>
        <p:spPr>
          <a:xfrm>
            <a:off x="3558540" y="444500"/>
            <a:ext cx="5074920" cy="769441"/>
          </a:xfrm>
          <a:prstGeom prst="rect">
            <a:avLst/>
          </a:prstGeom>
          <a:noFill/>
        </p:spPr>
        <p:txBody>
          <a:bodyPr wrap="square" rtlCol="0">
            <a:spAutoFit/>
          </a:bodyPr>
          <a:lstStyle/>
          <a:p>
            <a:r>
              <a:rPr lang="en-IN" sz="4400" dirty="0"/>
              <a:t>Steps By Government</a:t>
            </a:r>
          </a:p>
        </p:txBody>
      </p:sp>
      <p:sp>
        <p:nvSpPr>
          <p:cNvPr id="3" name="TextBox 2">
            <a:extLst>
              <a:ext uri="{FF2B5EF4-FFF2-40B4-BE49-F238E27FC236}">
                <a16:creationId xmlns:a16="http://schemas.microsoft.com/office/drawing/2014/main" id="{610C5DFE-D644-4996-9B40-B571467E4B17}"/>
              </a:ext>
            </a:extLst>
          </p:cNvPr>
          <p:cNvSpPr txBox="1"/>
          <p:nvPr/>
        </p:nvSpPr>
        <p:spPr>
          <a:xfrm>
            <a:off x="1200150" y="1384519"/>
            <a:ext cx="979170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WCD launched comprehensive </a:t>
            </a:r>
            <a:r>
              <a:rPr lang="en-US" sz="2800" b="1" dirty="0">
                <a:solidFill>
                  <a:srgbClr val="000000"/>
                </a:solidFill>
              </a:rPr>
              <a:t>She-Box</a:t>
            </a:r>
            <a:r>
              <a:rPr lang="en-US" sz="2800" dirty="0">
                <a:solidFill>
                  <a:srgbClr val="000000"/>
                </a:solidFill>
              </a:rPr>
              <a:t> (sexual harassment e-box) online complaint Management System for women to lodge complaints of sexual harassment at workplace.</a:t>
            </a:r>
          </a:p>
          <a:p>
            <a:endParaRPr lang="en-IN" sz="2800" dirty="0"/>
          </a:p>
        </p:txBody>
      </p:sp>
      <p:sp>
        <p:nvSpPr>
          <p:cNvPr id="4" name="Rectangle 3">
            <a:extLst>
              <a:ext uri="{FF2B5EF4-FFF2-40B4-BE49-F238E27FC236}">
                <a16:creationId xmlns:a16="http://schemas.microsoft.com/office/drawing/2014/main" id="{6C98B850-DEDC-456C-B223-D3274A6FFF3B}"/>
              </a:ext>
            </a:extLst>
          </p:cNvPr>
          <p:cNvSpPr/>
          <p:nvPr/>
        </p:nvSpPr>
        <p:spPr>
          <a:xfrm>
            <a:off x="2489200" y="3200401"/>
            <a:ext cx="6692900" cy="3213100"/>
          </a:xfrm>
          <a:prstGeom prst="rect">
            <a:avLst/>
          </a:prstGeom>
          <a:blipFill>
            <a:blip r:embed="rId2"/>
            <a:stretch>
              <a:fillRect l="-2079" b="-262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A1A08450-D7FB-43F7-9556-FF434FDB3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163973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3A898-425C-483B-9BB8-199FBAAA3824}"/>
              </a:ext>
            </a:extLst>
          </p:cNvPr>
          <p:cNvSpPr txBox="1"/>
          <p:nvPr/>
        </p:nvSpPr>
        <p:spPr>
          <a:xfrm>
            <a:off x="3558540" y="429260"/>
            <a:ext cx="5074920" cy="769441"/>
          </a:xfrm>
          <a:prstGeom prst="rect">
            <a:avLst/>
          </a:prstGeom>
          <a:noFill/>
        </p:spPr>
        <p:txBody>
          <a:bodyPr wrap="square" rtlCol="0">
            <a:spAutoFit/>
          </a:bodyPr>
          <a:lstStyle/>
          <a:p>
            <a:r>
              <a:rPr lang="en-IN" sz="4400" dirty="0"/>
              <a:t>Steps By Government</a:t>
            </a:r>
          </a:p>
        </p:txBody>
      </p:sp>
      <p:sp>
        <p:nvSpPr>
          <p:cNvPr id="3" name="TextBox 2">
            <a:extLst>
              <a:ext uri="{FF2B5EF4-FFF2-40B4-BE49-F238E27FC236}">
                <a16:creationId xmlns:a16="http://schemas.microsoft.com/office/drawing/2014/main" id="{B9E2BEFB-EBA8-494E-BD18-F2FE9C895BB1}"/>
              </a:ext>
            </a:extLst>
          </p:cNvPr>
          <p:cNvSpPr txBox="1"/>
          <p:nvPr/>
        </p:nvSpPr>
        <p:spPr>
          <a:xfrm>
            <a:off x="1193800" y="1828800"/>
            <a:ext cx="98044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0000"/>
                </a:solidFill>
              </a:rPr>
              <a:t>Strict directions were issued for all organizations towards the </a:t>
            </a:r>
            <a:r>
              <a:rPr lang="en-US" sz="2800" b="1" dirty="0">
                <a:solidFill>
                  <a:srgbClr val="000000"/>
                </a:solidFill>
              </a:rPr>
              <a:t>right implementation of POSH Act</a:t>
            </a:r>
            <a:r>
              <a:rPr lang="en-US" sz="2800" dirty="0">
                <a:solidFill>
                  <a:srgbClr val="000000"/>
                </a:solidFill>
              </a:rPr>
              <a:t>.</a:t>
            </a:r>
          </a:p>
          <a:p>
            <a:pPr marL="457200" indent="-457200">
              <a:buFont typeface="Arial" panose="020B0604020202020204" pitchFamily="34" charset="0"/>
              <a:buChar char="•"/>
            </a:pPr>
            <a:endParaRPr lang="en-US" sz="2800" dirty="0">
              <a:solidFill>
                <a:srgbClr val="000000"/>
              </a:solidFill>
            </a:endParaRPr>
          </a:p>
          <a:p>
            <a:pPr marL="457200" indent="-457200">
              <a:buFont typeface="Arial" panose="020B0604020202020204" pitchFamily="34" charset="0"/>
              <a:buChar char="•"/>
            </a:pPr>
            <a:r>
              <a:rPr lang="en-US" sz="2800" b="1" dirty="0">
                <a:solidFill>
                  <a:srgbClr val="000000"/>
                </a:solidFill>
              </a:rPr>
              <a:t>Prevention of Sexual Harassment </a:t>
            </a:r>
            <a:r>
              <a:rPr lang="en-US" sz="2800" dirty="0">
                <a:solidFill>
                  <a:srgbClr val="000000"/>
                </a:solidFill>
              </a:rPr>
              <a:t>is a law, as the name suggests, was brought in to protect women from any harassment at work along with providing a safe, non-discriminatory environment within their workplaces.</a:t>
            </a:r>
          </a:p>
          <a:p>
            <a:endParaRPr lang="en-IN" sz="2800" dirty="0"/>
          </a:p>
        </p:txBody>
      </p:sp>
      <p:pic>
        <p:nvPicPr>
          <p:cNvPr id="4" name="Picture 3">
            <a:extLst>
              <a:ext uri="{FF2B5EF4-FFF2-40B4-BE49-F238E27FC236}">
                <a16:creationId xmlns:a16="http://schemas.microsoft.com/office/drawing/2014/main" id="{06478D24-FDB2-444D-B19B-B4ABD4CF7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826746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30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8A31B-6F94-4675-8F1C-168AA365E973}"/>
              </a:ext>
            </a:extLst>
          </p:cNvPr>
          <p:cNvSpPr txBox="1"/>
          <p:nvPr/>
        </p:nvSpPr>
        <p:spPr>
          <a:xfrm>
            <a:off x="4288055" y="462012"/>
            <a:ext cx="3615890" cy="707886"/>
          </a:xfrm>
          <a:prstGeom prst="rect">
            <a:avLst/>
          </a:prstGeom>
          <a:noFill/>
        </p:spPr>
        <p:txBody>
          <a:bodyPr wrap="square" rtlCol="0">
            <a:spAutoFit/>
          </a:bodyPr>
          <a:lstStyle/>
          <a:p>
            <a:r>
              <a:rPr lang="en-IN" sz="4000" dirty="0"/>
              <a:t>Positive Impacts</a:t>
            </a:r>
          </a:p>
        </p:txBody>
      </p:sp>
      <p:sp>
        <p:nvSpPr>
          <p:cNvPr id="3" name="TextBox 2">
            <a:extLst>
              <a:ext uri="{FF2B5EF4-FFF2-40B4-BE49-F238E27FC236}">
                <a16:creationId xmlns:a16="http://schemas.microsoft.com/office/drawing/2014/main" id="{6289790B-B551-4379-A29F-C0A24D45632D}"/>
              </a:ext>
            </a:extLst>
          </p:cNvPr>
          <p:cNvSpPr txBox="1"/>
          <p:nvPr/>
        </p:nvSpPr>
        <p:spPr>
          <a:xfrm>
            <a:off x="1090863" y="1886552"/>
            <a:ext cx="9875520"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333333"/>
                </a:solidFill>
                <a:effectLst/>
                <a:latin typeface="open_sans regular"/>
              </a:rPr>
              <a:t>This movement </a:t>
            </a:r>
            <a:r>
              <a:rPr lang="en-US" sz="2400" b="1" i="0" dirty="0">
                <a:solidFill>
                  <a:srgbClr val="333333"/>
                </a:solidFill>
                <a:effectLst/>
                <a:latin typeface="open_sans regular"/>
              </a:rPr>
              <a:t>empowered the women </a:t>
            </a:r>
            <a:r>
              <a:rPr lang="en-US" sz="2400" b="0" i="0" dirty="0">
                <a:solidFill>
                  <a:srgbClr val="333333"/>
                </a:solidFill>
                <a:effectLst/>
                <a:latin typeface="open_sans regular"/>
              </a:rPr>
              <a:t>to form a community and help each other in talking about the bitter truths of sexual abuse in the world.</a:t>
            </a:r>
          </a:p>
          <a:p>
            <a:pPr algn="l">
              <a:buFont typeface="Arial" panose="020B0604020202020204" pitchFamily="34" charset="0"/>
              <a:buChar char="•"/>
            </a:pPr>
            <a:endParaRPr lang="en-US" sz="2400" b="0" i="0" dirty="0">
              <a:solidFill>
                <a:srgbClr val="333333"/>
              </a:solidFill>
              <a:effectLst/>
              <a:latin typeface="open_sans regular"/>
            </a:endParaRPr>
          </a:p>
          <a:p>
            <a:pPr algn="l">
              <a:buFont typeface="Arial" panose="020B0604020202020204" pitchFamily="34" charset="0"/>
              <a:buChar char="•"/>
            </a:pPr>
            <a:r>
              <a:rPr lang="en-US" sz="2400" b="1" i="0" dirty="0">
                <a:solidFill>
                  <a:srgbClr val="333333"/>
                </a:solidFill>
                <a:effectLst/>
                <a:latin typeface="open_sans regular"/>
              </a:rPr>
              <a:t>It raised awareness among women </a:t>
            </a:r>
            <a:r>
              <a:rPr lang="en-US" sz="2400" b="0" i="0" dirty="0">
                <a:solidFill>
                  <a:srgbClr val="333333"/>
                </a:solidFill>
                <a:effectLst/>
                <a:latin typeface="open_sans regular"/>
              </a:rPr>
              <a:t>about their rights as an individual in the work place or outside and made men understand the consequences of the same.</a:t>
            </a:r>
          </a:p>
          <a:p>
            <a:pPr algn="l">
              <a:buFont typeface="Arial" panose="020B0604020202020204" pitchFamily="34" charset="0"/>
              <a:buChar char="•"/>
            </a:pPr>
            <a:endParaRPr lang="en-US" sz="2400" b="0" i="0" dirty="0">
              <a:solidFill>
                <a:srgbClr val="333333"/>
              </a:solidFill>
              <a:effectLst/>
              <a:latin typeface="open_sans regular"/>
            </a:endParaRPr>
          </a:p>
          <a:p>
            <a:pPr algn="l">
              <a:buFont typeface="Arial" panose="020B0604020202020204" pitchFamily="34" charset="0"/>
              <a:buChar char="•"/>
            </a:pPr>
            <a:r>
              <a:rPr lang="en-US" sz="2400" b="0" i="0" dirty="0">
                <a:solidFill>
                  <a:srgbClr val="333333"/>
                </a:solidFill>
                <a:effectLst/>
                <a:latin typeface="open_sans regular"/>
              </a:rPr>
              <a:t>This has helped </a:t>
            </a:r>
            <a:r>
              <a:rPr lang="en-US" sz="2400" b="1" i="0" dirty="0">
                <a:solidFill>
                  <a:srgbClr val="333333"/>
                </a:solidFill>
                <a:effectLst/>
                <a:latin typeface="open_sans regular"/>
              </a:rPr>
              <a:t>bringing out the buried truth</a:t>
            </a:r>
            <a:r>
              <a:rPr lang="en-US" sz="2400" b="0" i="0" dirty="0">
                <a:solidFill>
                  <a:srgbClr val="333333"/>
                </a:solidFill>
                <a:effectLst/>
                <a:latin typeface="open_sans regular"/>
              </a:rPr>
              <a:t> about Harvey Weinstein and many other men like him and brought them to justice in the eyes of the world.</a:t>
            </a:r>
          </a:p>
          <a:p>
            <a:pPr algn="l"/>
            <a:endParaRPr lang="en-US" sz="2400" b="0" i="0" dirty="0">
              <a:solidFill>
                <a:srgbClr val="333333"/>
              </a:solidFill>
              <a:effectLst/>
              <a:latin typeface="open_sans regular"/>
            </a:endParaRPr>
          </a:p>
          <a:p>
            <a:endParaRPr lang="en-IN" sz="2400" dirty="0"/>
          </a:p>
        </p:txBody>
      </p:sp>
      <p:pic>
        <p:nvPicPr>
          <p:cNvPr id="4" name="Picture 3">
            <a:extLst>
              <a:ext uri="{FF2B5EF4-FFF2-40B4-BE49-F238E27FC236}">
                <a16:creationId xmlns:a16="http://schemas.microsoft.com/office/drawing/2014/main" id="{12AF9AB1-E7CC-420F-A6E1-CC14D621C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418327976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8DD62B-6AD7-44A9-8741-2AFBC93D0855}"/>
              </a:ext>
            </a:extLst>
          </p:cNvPr>
          <p:cNvSpPr txBox="1"/>
          <p:nvPr/>
        </p:nvSpPr>
        <p:spPr>
          <a:xfrm>
            <a:off x="1750194" y="596767"/>
            <a:ext cx="8691612" cy="1491915"/>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BAB85CB6-8BA4-459B-AC32-F6F0BBFB575B}"/>
              </a:ext>
            </a:extLst>
          </p:cNvPr>
          <p:cNvSpPr txBox="1"/>
          <p:nvPr/>
        </p:nvSpPr>
        <p:spPr>
          <a:xfrm>
            <a:off x="1289785" y="397654"/>
            <a:ext cx="10029524" cy="129941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415BF82-355F-4B75-BE04-BAA77CCD63C7}"/>
              </a:ext>
            </a:extLst>
          </p:cNvPr>
          <p:cNvSpPr txBox="1"/>
          <p:nvPr/>
        </p:nvSpPr>
        <p:spPr>
          <a:xfrm>
            <a:off x="3905449" y="494598"/>
            <a:ext cx="4381100" cy="769441"/>
          </a:xfrm>
          <a:prstGeom prst="rect">
            <a:avLst/>
          </a:prstGeom>
          <a:noFill/>
        </p:spPr>
        <p:txBody>
          <a:bodyPr wrap="square" rtlCol="0">
            <a:spAutoFit/>
          </a:bodyPr>
          <a:lstStyle/>
          <a:p>
            <a:r>
              <a:rPr lang="en-IN" sz="4400" dirty="0"/>
              <a:t>MeToo’s Dark side</a:t>
            </a:r>
          </a:p>
        </p:txBody>
      </p:sp>
      <p:sp>
        <p:nvSpPr>
          <p:cNvPr id="8" name="TextBox 7">
            <a:extLst>
              <a:ext uri="{FF2B5EF4-FFF2-40B4-BE49-F238E27FC236}">
                <a16:creationId xmlns:a16="http://schemas.microsoft.com/office/drawing/2014/main" id="{E706207A-7C8A-4DE1-9FA0-22F850DB9E79}"/>
              </a:ext>
            </a:extLst>
          </p:cNvPr>
          <p:cNvSpPr txBox="1"/>
          <p:nvPr/>
        </p:nvSpPr>
        <p:spPr>
          <a:xfrm>
            <a:off x="971106" y="1626781"/>
            <a:ext cx="10249786"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biggest backlash is of </a:t>
            </a:r>
            <a:r>
              <a:rPr lang="en-US" sz="2400" b="1" dirty="0"/>
              <a:t>fake accusation </a:t>
            </a:r>
            <a:r>
              <a:rPr lang="en-US" sz="2400" dirty="0"/>
              <a:t>where a woman will falsely accuse a high profile man of sexual misconduct. Some women are using this movement as a "</a:t>
            </a:r>
            <a:r>
              <a:rPr lang="en-US" sz="2400" b="1" dirty="0"/>
              <a:t>bargaining chip</a:t>
            </a:r>
            <a:r>
              <a:rPr lang="en-US" sz="2400" dirty="0"/>
              <a:t>"</a:t>
            </a:r>
            <a:r>
              <a:rPr lang="en-US" sz="2400" b="1" dirty="0"/>
              <a:t> </a:t>
            </a:r>
            <a:r>
              <a:rPr lang="en-US" sz="2400" dirty="0"/>
              <a:t>to get what they want either a position or money.</a:t>
            </a:r>
          </a:p>
          <a:p>
            <a:endParaRPr lang="en-US" sz="2400" dirty="0"/>
          </a:p>
          <a:p>
            <a:r>
              <a:rPr lang="en-US" sz="2400" dirty="0"/>
              <a:t>	In January 2021, Indore police registered a rape case after a 19-year-old 	girl alleging her tenant with metoo but later admitted she did this for 	compensation from government.</a:t>
            </a:r>
          </a:p>
          <a:p>
            <a:endParaRPr lang="en-US" sz="2400" dirty="0"/>
          </a:p>
          <a:p>
            <a:pPr marL="342900" indent="-342900">
              <a:buFont typeface="Arial" panose="020B0604020202020204" pitchFamily="34" charset="0"/>
              <a:buChar char="•"/>
            </a:pPr>
            <a:r>
              <a:rPr lang="en-US" sz="2400" dirty="0"/>
              <a:t>Many have pointed to a </a:t>
            </a:r>
            <a:r>
              <a:rPr lang="en-US" sz="2400" b="1" dirty="0"/>
              <a:t>lack of representation of minority women </a:t>
            </a:r>
            <a:r>
              <a:rPr lang="en-US" sz="2400" dirty="0"/>
              <a:t>in the #MeToo movement even though minority women are more likely to be targets of sexual harassment.</a:t>
            </a:r>
            <a:endParaRPr lang="en-IN" sz="2400" dirty="0"/>
          </a:p>
        </p:txBody>
      </p:sp>
      <p:pic>
        <p:nvPicPr>
          <p:cNvPr id="9" name="Picture 8">
            <a:extLst>
              <a:ext uri="{FF2B5EF4-FFF2-40B4-BE49-F238E27FC236}">
                <a16:creationId xmlns:a16="http://schemas.microsoft.com/office/drawing/2014/main" id="{E8822540-839A-42D3-83B3-4262261B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3798408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0AA8890-7162-4138-A83E-C9F074B2680D}"/>
              </a:ext>
            </a:extLst>
          </p:cNvPr>
          <p:cNvSpPr txBox="1">
            <a:spLocks/>
          </p:cNvSpPr>
          <p:nvPr/>
        </p:nvSpPr>
        <p:spPr>
          <a:xfrm>
            <a:off x="1905323" y="235735"/>
            <a:ext cx="7772400" cy="1470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effectLst>
                  <a:outerShdw blurRad="38100" dist="38100" dir="2700000" algn="tl">
                    <a:srgbClr val="000000">
                      <a:alpha val="43137"/>
                    </a:srgbClr>
                  </a:outerShdw>
                </a:effectLst>
                <a:latin typeface="Times New Roman" pitchFamily="18" charset="0"/>
                <a:cs typeface="Times New Roman" pitchFamily="18" charset="0"/>
              </a:rPr>
              <a:t># Me Too Movement</a:t>
            </a:r>
            <a:br>
              <a:rPr lang="en-IN" sz="4000" b="1" dirty="0">
                <a:effectLst>
                  <a:outerShdw blurRad="38100" dist="38100" dir="2700000" algn="tl">
                    <a:srgbClr val="000000">
                      <a:alpha val="43137"/>
                    </a:srgbClr>
                  </a:outerShdw>
                </a:effectLst>
                <a:latin typeface="Times New Roman" pitchFamily="18" charset="0"/>
                <a:cs typeface="Times New Roman" pitchFamily="18" charset="0"/>
              </a:rPr>
            </a:br>
            <a:endParaRPr lang="en-IN"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Subtitle 2">
            <a:extLst>
              <a:ext uri="{FF2B5EF4-FFF2-40B4-BE49-F238E27FC236}">
                <a16:creationId xmlns:a16="http://schemas.microsoft.com/office/drawing/2014/main" id="{65528A56-39D7-4AF1-A173-D341CFD37EC5}"/>
              </a:ext>
            </a:extLst>
          </p:cNvPr>
          <p:cNvSpPr txBox="1">
            <a:spLocks/>
          </p:cNvSpPr>
          <p:nvPr/>
        </p:nvSpPr>
        <p:spPr>
          <a:xfrm>
            <a:off x="6288032" y="5929306"/>
            <a:ext cx="6400800" cy="9286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effectLst>
                  <a:outerShdw blurRad="38100" dist="38100" dir="2700000" algn="tl">
                    <a:srgbClr val="000000">
                      <a:alpha val="43137"/>
                    </a:srgbClr>
                  </a:outerShdw>
                </a:effectLst>
                <a:latin typeface="Times New Roman" pitchFamily="18" charset="0"/>
                <a:cs typeface="Times New Roman" pitchFamily="18" charset="0"/>
              </a:rPr>
              <a:t>The Silence Breaker</a:t>
            </a:r>
            <a:endParaRPr lang="en-IN"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 name="Picture 2" descr="Image result for silence of the lamb">
            <a:extLst>
              <a:ext uri="{FF2B5EF4-FFF2-40B4-BE49-F238E27FC236}">
                <a16:creationId xmlns:a16="http://schemas.microsoft.com/office/drawing/2014/main" id="{78351D12-AC6D-4225-8685-63DB09D3B569}"/>
              </a:ext>
            </a:extLst>
          </p:cNvPr>
          <p:cNvPicPr>
            <a:picLocks noChangeAspect="1" noChangeArrowheads="1"/>
          </p:cNvPicPr>
          <p:nvPr/>
        </p:nvPicPr>
        <p:blipFill>
          <a:blip r:embed="rId2"/>
          <a:srcRect/>
          <a:stretch>
            <a:fillRect/>
          </a:stretch>
        </p:blipFill>
        <p:spPr bwMode="auto">
          <a:xfrm>
            <a:off x="2202628" y="1092991"/>
            <a:ext cx="7786743" cy="4672017"/>
          </a:xfrm>
          <a:prstGeom prst="rect">
            <a:avLst/>
          </a:prstGeom>
          <a:noFill/>
          <a:effectLst/>
        </p:spPr>
      </p:pic>
      <p:pic>
        <p:nvPicPr>
          <p:cNvPr id="3" name="Picture 2">
            <a:extLst>
              <a:ext uri="{FF2B5EF4-FFF2-40B4-BE49-F238E27FC236}">
                <a16:creationId xmlns:a16="http://schemas.microsoft.com/office/drawing/2014/main" id="{9B3EB488-621D-4611-B973-7D868622C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70" y="206859"/>
            <a:ext cx="925391" cy="1072898"/>
          </a:xfrm>
          <a:prstGeom prst="rect">
            <a:avLst/>
          </a:prstGeom>
        </p:spPr>
      </p:pic>
    </p:spTree>
    <p:extLst>
      <p:ext uri="{BB962C8B-B14F-4D97-AF65-F5344CB8AC3E}">
        <p14:creationId xmlns:p14="http://schemas.microsoft.com/office/powerpoint/2010/main" val="388983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BCD66-44B0-4C25-8076-9E04B7737326}"/>
              </a:ext>
            </a:extLst>
          </p:cNvPr>
          <p:cNvPicPr>
            <a:picLocks noChangeAspect="1"/>
          </p:cNvPicPr>
          <p:nvPr/>
        </p:nvPicPr>
        <p:blipFill rotWithShape="1">
          <a:blip r:embed="rId2">
            <a:extLst>
              <a:ext uri="{28A0092B-C50C-407E-A947-70E740481C1C}">
                <a14:useLocalDpi xmlns:a14="http://schemas.microsoft.com/office/drawing/2010/main" val="0"/>
              </a:ext>
            </a:extLst>
          </a:blip>
          <a:srcRect l="692" b="1482"/>
          <a:stretch/>
        </p:blipFill>
        <p:spPr>
          <a:xfrm>
            <a:off x="2324100" y="0"/>
            <a:ext cx="7596714" cy="6756400"/>
          </a:xfrm>
          <a:prstGeom prst="rect">
            <a:avLst/>
          </a:prstGeom>
        </p:spPr>
      </p:pic>
      <p:pic>
        <p:nvPicPr>
          <p:cNvPr id="4" name="Picture 3">
            <a:extLst>
              <a:ext uri="{FF2B5EF4-FFF2-40B4-BE49-F238E27FC236}">
                <a16:creationId xmlns:a16="http://schemas.microsoft.com/office/drawing/2014/main" id="{AE82B2CB-AE74-40A7-9741-5799B9CB3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148711853"/>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CC4617-1AFB-4378-A562-A86E1AEF6785}"/>
              </a:ext>
            </a:extLst>
          </p:cNvPr>
          <p:cNvSpPr txBox="1"/>
          <p:nvPr/>
        </p:nvSpPr>
        <p:spPr>
          <a:xfrm>
            <a:off x="3487977" y="495300"/>
            <a:ext cx="5216046" cy="769441"/>
          </a:xfrm>
          <a:prstGeom prst="rect">
            <a:avLst/>
          </a:prstGeom>
          <a:noFill/>
        </p:spPr>
        <p:txBody>
          <a:bodyPr wrap="square" rtlCol="0">
            <a:spAutoFit/>
          </a:bodyPr>
          <a:lstStyle/>
          <a:p>
            <a:r>
              <a:rPr lang="en-IN" sz="4400" dirty="0"/>
              <a:t>TIME’S UP Movement </a:t>
            </a:r>
          </a:p>
        </p:txBody>
      </p:sp>
      <p:sp>
        <p:nvSpPr>
          <p:cNvPr id="4" name="TextBox 3">
            <a:extLst>
              <a:ext uri="{FF2B5EF4-FFF2-40B4-BE49-F238E27FC236}">
                <a16:creationId xmlns:a16="http://schemas.microsoft.com/office/drawing/2014/main" id="{95CA56F9-E90D-47C4-9AA7-26F629506D7E}"/>
              </a:ext>
            </a:extLst>
          </p:cNvPr>
          <p:cNvSpPr txBox="1"/>
          <p:nvPr/>
        </p:nvSpPr>
        <p:spPr>
          <a:xfrm>
            <a:off x="1438939" y="1545799"/>
            <a:ext cx="9314121"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Time’s Up shares a similar vision for women’s empowerment with #MeToo. Time’s Up can be thought of as an </a:t>
            </a:r>
            <a:r>
              <a:rPr lang="en-US" sz="2400" b="1" dirty="0"/>
              <a:t>action-oriented step </a:t>
            </a:r>
            <a:r>
              <a:rPr lang="en-US" sz="2400" dirty="0"/>
              <a:t>in the #Metoo movement.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was started by a group of </a:t>
            </a:r>
            <a:r>
              <a:rPr lang="en-US" sz="2400" b="1" dirty="0"/>
              <a:t>over 300 women </a:t>
            </a:r>
            <a:r>
              <a:rPr lang="en-US" sz="2400" dirty="0"/>
              <a:t>in Hollywood, in 2018, with high-profile leaders in response to the Weinstein effect and the Me Too movement.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organization’s aim is to </a:t>
            </a:r>
            <a:r>
              <a:rPr lang="en-US" sz="2400" b="1" dirty="0"/>
              <a:t>create concrete change, leading to safety and equity in the workplace </a:t>
            </a:r>
            <a:r>
              <a:rPr lang="en-US" sz="2400" dirty="0"/>
              <a:t>and to raise money to support victims of sexual harassment.</a:t>
            </a:r>
            <a:endParaRPr lang="en-IN" sz="2400" dirty="0"/>
          </a:p>
        </p:txBody>
      </p:sp>
      <p:pic>
        <p:nvPicPr>
          <p:cNvPr id="5" name="Picture 4">
            <a:extLst>
              <a:ext uri="{FF2B5EF4-FFF2-40B4-BE49-F238E27FC236}">
                <a16:creationId xmlns:a16="http://schemas.microsoft.com/office/drawing/2014/main" id="{71F0EA54-6E96-44CD-9F7B-D62C1CA09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462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Time's Up (movement)">
            <a:extLst>
              <a:ext uri="{FF2B5EF4-FFF2-40B4-BE49-F238E27FC236}">
                <a16:creationId xmlns:a16="http://schemas.microsoft.com/office/drawing/2014/main" id="{1599429B-321D-4F58-9558-481CB5ADA039}"/>
              </a:ext>
            </a:extLst>
          </p:cNvPr>
          <p:cNvPicPr>
            <a:picLocks noChangeAspect="1" noChangeArrowheads="1"/>
          </p:cNvPicPr>
          <p:nvPr/>
        </p:nvPicPr>
        <p:blipFill rotWithShape="1">
          <a:blip r:embed="rId2"/>
          <a:srcRect r="28805" b="31342"/>
          <a:stretch/>
        </p:blipFill>
        <p:spPr bwMode="auto">
          <a:xfrm>
            <a:off x="1706320" y="1392332"/>
            <a:ext cx="8779360" cy="4870174"/>
          </a:xfrm>
          <a:prstGeom prst="rect">
            <a:avLst/>
          </a:prstGeom>
          <a:noFill/>
          <a:effectLst/>
        </p:spPr>
      </p:pic>
      <p:pic>
        <p:nvPicPr>
          <p:cNvPr id="3" name="Picture 2">
            <a:extLst>
              <a:ext uri="{FF2B5EF4-FFF2-40B4-BE49-F238E27FC236}">
                <a16:creationId xmlns:a16="http://schemas.microsoft.com/office/drawing/2014/main" id="{50DDB2C5-B9D5-49EA-AB7F-240CE5527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286418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37D7C-66FD-4732-8E2E-7EC7728BE601}"/>
              </a:ext>
            </a:extLst>
          </p:cNvPr>
          <p:cNvSpPr txBox="1"/>
          <p:nvPr/>
        </p:nvSpPr>
        <p:spPr>
          <a:xfrm>
            <a:off x="1132366" y="1767131"/>
            <a:ext cx="96012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Have an </a:t>
            </a:r>
            <a:r>
              <a:rPr lang="en-US" sz="2400" b="1" dirty="0"/>
              <a:t>anti-harassment policy </a:t>
            </a:r>
            <a:r>
              <a:rPr lang="en-US" sz="2400" dirty="0"/>
              <a:t>and ensure all employees sign up to it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US" sz="2400" b="1" dirty="0"/>
              <a:t>Zero tolerance policy </a:t>
            </a:r>
            <a:r>
              <a:rPr lang="en-US" sz="2400" dirty="0"/>
              <a:t>should be there against sexual harassment in organizations regardless of an employee’s stature.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Implementing </a:t>
            </a:r>
            <a:r>
              <a:rPr lang="en-US" sz="2400" b="1" dirty="0"/>
              <a:t>incorporate training </a:t>
            </a:r>
            <a:r>
              <a:rPr lang="en-US" sz="2400" dirty="0"/>
              <a:t>on harassment and discriminatory treatment at workplace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Our </a:t>
            </a:r>
            <a:r>
              <a:rPr lang="en-US" sz="2400" b="1" dirty="0"/>
              <a:t>ancient values and morals </a:t>
            </a:r>
            <a:r>
              <a:rPr lang="en-US" sz="2400" dirty="0"/>
              <a:t>should be added in education curriculum.</a:t>
            </a:r>
          </a:p>
          <a:p>
            <a:pPr marL="342900" indent="-342900">
              <a:buFont typeface="Arial" panose="020B0604020202020204" pitchFamily="34" charset="0"/>
              <a:buChar char="•"/>
            </a:pPr>
            <a:endParaRPr lang="en-US" sz="2400" dirty="0"/>
          </a:p>
        </p:txBody>
      </p:sp>
      <p:sp>
        <p:nvSpPr>
          <p:cNvPr id="4" name="TextBox 3">
            <a:extLst>
              <a:ext uri="{FF2B5EF4-FFF2-40B4-BE49-F238E27FC236}">
                <a16:creationId xmlns:a16="http://schemas.microsoft.com/office/drawing/2014/main" id="{EE727A95-E2A6-4517-8FB7-DE6F4E7F7056}"/>
              </a:ext>
            </a:extLst>
          </p:cNvPr>
          <p:cNvSpPr txBox="1"/>
          <p:nvPr/>
        </p:nvSpPr>
        <p:spPr>
          <a:xfrm>
            <a:off x="3485152" y="597331"/>
            <a:ext cx="5221695" cy="707886"/>
          </a:xfrm>
          <a:prstGeom prst="rect">
            <a:avLst/>
          </a:prstGeom>
          <a:noFill/>
        </p:spPr>
        <p:txBody>
          <a:bodyPr wrap="square" rtlCol="0">
            <a:spAutoFit/>
          </a:bodyPr>
          <a:lstStyle/>
          <a:p>
            <a:r>
              <a:rPr lang="en-IN" sz="4000" b="1" dirty="0"/>
              <a:t>What Needs To Be done</a:t>
            </a:r>
          </a:p>
        </p:txBody>
      </p:sp>
      <p:pic>
        <p:nvPicPr>
          <p:cNvPr id="5" name="Picture 4">
            <a:extLst>
              <a:ext uri="{FF2B5EF4-FFF2-40B4-BE49-F238E27FC236}">
                <a16:creationId xmlns:a16="http://schemas.microsoft.com/office/drawing/2014/main" id="{DC0AABCE-B641-4088-AE96-90610F32F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25397134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3">
                <a:lumMod val="40000"/>
                <a:lumOff val="60000"/>
              </a:schemeClr>
            </a:gs>
            <a:gs pos="44000">
              <a:schemeClr val="accent3">
                <a:lumMod val="95000"/>
                <a:lumOff val="5000"/>
              </a:schemeClr>
            </a:gs>
            <a:gs pos="79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6B4F02-A3C3-4C26-B1A5-297DA32AD82F}"/>
              </a:ext>
            </a:extLst>
          </p:cNvPr>
          <p:cNvSpPr txBox="1"/>
          <p:nvPr/>
        </p:nvSpPr>
        <p:spPr>
          <a:xfrm>
            <a:off x="2928219" y="2151727"/>
            <a:ext cx="6335562" cy="2554545"/>
          </a:xfrm>
          <a:prstGeom prst="rect">
            <a:avLst/>
          </a:prstGeom>
          <a:noFill/>
        </p:spPr>
        <p:txBody>
          <a:bodyPr wrap="square">
            <a:spAutoFit/>
          </a:bodyPr>
          <a:lstStyle/>
          <a:p>
            <a:pPr algn="ctr"/>
            <a:r>
              <a:rPr lang="en-IN" sz="4000" dirty="0">
                <a:solidFill>
                  <a:schemeClr val="bg1"/>
                </a:solidFill>
                <a:latin typeface="Bahnschrift SemiBold" panose="020B0502040204020203" pitchFamily="34" charset="0"/>
              </a:rPr>
              <a:t>From #WhyMe to #MeToo</a:t>
            </a:r>
          </a:p>
          <a:p>
            <a:pPr algn="ctr"/>
            <a:endParaRPr lang="en-IN" sz="4000" dirty="0">
              <a:solidFill>
                <a:schemeClr val="bg1"/>
              </a:solidFill>
              <a:latin typeface="Bahnschrift SemiBold" panose="020B0502040204020203" pitchFamily="34" charset="0"/>
            </a:endParaRPr>
          </a:p>
          <a:p>
            <a:pPr algn="ctr"/>
            <a:r>
              <a:rPr lang="en-IN" sz="4000" dirty="0">
                <a:solidFill>
                  <a:schemeClr val="bg1"/>
                </a:solidFill>
                <a:latin typeface="Bahnschrift SemiBold" panose="020B0502040204020203" pitchFamily="34" charset="0"/>
              </a:rPr>
              <a:t>This world has turned beautiful and strong</a:t>
            </a:r>
          </a:p>
        </p:txBody>
      </p:sp>
    </p:spTree>
    <p:extLst>
      <p:ext uri="{BB962C8B-B14F-4D97-AF65-F5344CB8AC3E}">
        <p14:creationId xmlns:p14="http://schemas.microsoft.com/office/powerpoint/2010/main" val="21266201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1F3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4A14D-2AFE-4FF8-A285-C9DB8A4B6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5137584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AE9577-3B62-4378-AE95-53440FDB1EC9}"/>
              </a:ext>
            </a:extLst>
          </p:cNvPr>
          <p:cNvSpPr txBox="1"/>
          <p:nvPr/>
        </p:nvSpPr>
        <p:spPr>
          <a:xfrm>
            <a:off x="4690712" y="567891"/>
            <a:ext cx="2810576" cy="646331"/>
          </a:xfrm>
          <a:prstGeom prst="rect">
            <a:avLst/>
          </a:prstGeom>
          <a:noFill/>
        </p:spPr>
        <p:txBody>
          <a:bodyPr wrap="square" rtlCol="0">
            <a:spAutoFit/>
          </a:bodyPr>
          <a:lstStyle/>
          <a:p>
            <a:r>
              <a:rPr lang="en-IN" sz="3600" b="1" dirty="0"/>
              <a:t>CONCLUSION</a:t>
            </a:r>
          </a:p>
        </p:txBody>
      </p:sp>
      <p:sp>
        <p:nvSpPr>
          <p:cNvPr id="4" name="TextBox 3">
            <a:extLst>
              <a:ext uri="{FF2B5EF4-FFF2-40B4-BE49-F238E27FC236}">
                <a16:creationId xmlns:a16="http://schemas.microsoft.com/office/drawing/2014/main" id="{18165F08-5CFF-414C-82B5-F70A9994F8DD}"/>
              </a:ext>
            </a:extLst>
          </p:cNvPr>
          <p:cNvSpPr txBox="1"/>
          <p:nvPr/>
        </p:nvSpPr>
        <p:spPr>
          <a:xfrm>
            <a:off x="1604211" y="1555349"/>
            <a:ext cx="8983578" cy="4524315"/>
          </a:xfrm>
          <a:prstGeom prst="rect">
            <a:avLst/>
          </a:prstGeom>
          <a:noFill/>
        </p:spPr>
        <p:txBody>
          <a:bodyPr wrap="square">
            <a:spAutoFit/>
          </a:bodyPr>
          <a:lstStyle/>
          <a:p>
            <a:r>
              <a:rPr lang="en-US" sz="2400" b="0" i="0" dirty="0">
                <a:solidFill>
                  <a:srgbClr val="000000"/>
                </a:solidFill>
                <a:effectLst/>
                <a:latin typeface="open sans" panose="020B0606030504020204" pitchFamily="34" charset="0"/>
              </a:rPr>
              <a:t>The main success of Me Too movement is that it taught many people that it’s not their fault to be a sexual abuse victim. It started </a:t>
            </a:r>
            <a:r>
              <a:rPr lang="en-US" sz="2400" b="1" i="0" dirty="0">
                <a:solidFill>
                  <a:srgbClr val="000000"/>
                </a:solidFill>
                <a:effectLst/>
                <a:latin typeface="open sans" panose="020B0606030504020204" pitchFamily="34" charset="0"/>
              </a:rPr>
              <a:t>shaming offenders instead of victims</a:t>
            </a:r>
            <a:r>
              <a:rPr lang="en-US" sz="2400" b="0" i="0" dirty="0">
                <a:solidFill>
                  <a:srgbClr val="000000"/>
                </a:solidFill>
                <a:effectLst/>
                <a:latin typeface="open sans" panose="020B0606030504020204" pitchFamily="34" charset="0"/>
              </a:rPr>
              <a:t>. It is a big step towards reducing violence against women. Though some people are misusing the movement, this can be solved with a proper legal procedure. Behavioural change is needed to further reduce these kind of crimes.</a:t>
            </a:r>
          </a:p>
          <a:p>
            <a:pPr algn="ctr"/>
            <a:endParaRPr lang="en-US" sz="2400" dirty="0">
              <a:solidFill>
                <a:srgbClr val="000000"/>
              </a:solidFill>
              <a:latin typeface="open sans" panose="020B0606030504020204" pitchFamily="34" charset="0"/>
            </a:endParaRPr>
          </a:p>
          <a:p>
            <a:pPr algn="ctr"/>
            <a:r>
              <a:rPr lang="en-US" sz="2400" b="1" dirty="0">
                <a:solidFill>
                  <a:srgbClr val="000000"/>
                </a:solidFill>
                <a:latin typeface="open sans" panose="020B0606030504020204" pitchFamily="34" charset="0"/>
              </a:rPr>
              <a:t>NO MEANS NO</a:t>
            </a:r>
          </a:p>
          <a:p>
            <a:pPr algn="ctr"/>
            <a:r>
              <a:rPr lang="en-US" sz="2400" b="1" dirty="0">
                <a:solidFill>
                  <a:srgbClr val="000000"/>
                </a:solidFill>
                <a:latin typeface="open sans" panose="020B0606030504020204" pitchFamily="34" charset="0"/>
              </a:rPr>
              <a:t>MAY BE MEANS NO</a:t>
            </a:r>
          </a:p>
          <a:p>
            <a:pPr algn="ctr"/>
            <a:r>
              <a:rPr lang="en-US" sz="2400" b="1" dirty="0">
                <a:solidFill>
                  <a:srgbClr val="000000"/>
                </a:solidFill>
                <a:latin typeface="open sans" panose="020B0606030504020204" pitchFamily="34" charset="0"/>
              </a:rPr>
              <a:t>SILENCE MEANS NO</a:t>
            </a:r>
          </a:p>
          <a:p>
            <a:pPr algn="ctr"/>
            <a:r>
              <a:rPr lang="en-US" sz="2400" b="1" dirty="0">
                <a:solidFill>
                  <a:srgbClr val="000000"/>
                </a:solidFill>
                <a:latin typeface="open sans" panose="020B0606030504020204" pitchFamily="34" charset="0"/>
              </a:rPr>
              <a:t>ONLY YES MEANS YES</a:t>
            </a:r>
            <a:endParaRPr lang="en-IN" sz="2800" b="1" dirty="0"/>
          </a:p>
        </p:txBody>
      </p:sp>
      <p:pic>
        <p:nvPicPr>
          <p:cNvPr id="5" name="Picture 4">
            <a:extLst>
              <a:ext uri="{FF2B5EF4-FFF2-40B4-BE49-F238E27FC236}">
                <a16:creationId xmlns:a16="http://schemas.microsoft.com/office/drawing/2014/main" id="{CCE1320E-B21C-4C9E-86DA-BF40E9260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pic>
        <p:nvPicPr>
          <p:cNvPr id="6" name="Content Placeholder 3" descr="index.jpg">
            <a:extLst>
              <a:ext uri="{FF2B5EF4-FFF2-40B4-BE49-F238E27FC236}">
                <a16:creationId xmlns:a16="http://schemas.microsoft.com/office/drawing/2014/main" id="{E31E1ED0-1EF2-4A1F-A127-89FCAE615F13}"/>
              </a:ext>
            </a:extLst>
          </p:cNvPr>
          <p:cNvPicPr>
            <a:picLocks noChangeAspect="1"/>
          </p:cNvPicPr>
          <p:nvPr/>
        </p:nvPicPr>
        <p:blipFill>
          <a:blip r:embed="rId3"/>
          <a:stretch>
            <a:fillRect/>
          </a:stretch>
        </p:blipFill>
        <p:spPr>
          <a:xfrm>
            <a:off x="401350" y="4416136"/>
            <a:ext cx="3660512" cy="1937278"/>
          </a:xfrm>
          <a:prstGeom prst="rect">
            <a:avLst/>
          </a:prstGeom>
          <a:effectLst/>
        </p:spPr>
      </p:pic>
      <p:pic>
        <p:nvPicPr>
          <p:cNvPr id="2050" name="Picture 2" descr="No to sexual harassment of women | Print Version">
            <a:extLst>
              <a:ext uri="{FF2B5EF4-FFF2-40B4-BE49-F238E27FC236}">
                <a16:creationId xmlns:a16="http://schemas.microsoft.com/office/drawing/2014/main" id="{52836FCA-07AA-4B36-847E-B98ADC966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0140" y="4323811"/>
            <a:ext cx="3514678" cy="2029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8230"/>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B51D0C-85C7-4091-89BF-12EA57201697}"/>
              </a:ext>
            </a:extLst>
          </p:cNvPr>
          <p:cNvSpPr txBox="1"/>
          <p:nvPr/>
        </p:nvSpPr>
        <p:spPr>
          <a:xfrm>
            <a:off x="2478483" y="442375"/>
            <a:ext cx="7235031" cy="523220"/>
          </a:xfrm>
          <a:prstGeom prst="rect">
            <a:avLst/>
          </a:prstGeom>
          <a:noFill/>
        </p:spPr>
        <p:txBody>
          <a:bodyPr wrap="square">
            <a:spAutoFit/>
          </a:bodyPr>
          <a:lstStyle/>
          <a:p>
            <a:r>
              <a:rPr lang="hi-IN" sz="2800" b="1" dirty="0">
                <a:latin typeface="Times New Roman" pitchFamily="18" charset="0"/>
              </a:rPr>
              <a:t>सुनो द्रोपदी शस्त्र उठालो, अब गोविंद ना आयेंगे</a:t>
            </a:r>
            <a:r>
              <a:rPr lang="en-US" sz="2800" b="1" dirty="0">
                <a:latin typeface="Times New Roman" pitchFamily="18" charset="0"/>
                <a:cs typeface="Times New Roman" pitchFamily="18" charset="0"/>
              </a:rPr>
              <a:t>!</a:t>
            </a:r>
            <a:endParaRPr lang="en-IN" sz="2800" dirty="0"/>
          </a:p>
        </p:txBody>
      </p:sp>
      <p:pic>
        <p:nvPicPr>
          <p:cNvPr id="4" name="Picture 4" descr="Image result for draupadi cheer haran">
            <a:extLst>
              <a:ext uri="{FF2B5EF4-FFF2-40B4-BE49-F238E27FC236}">
                <a16:creationId xmlns:a16="http://schemas.microsoft.com/office/drawing/2014/main" id="{A806F1FD-31EB-480E-8B87-B9DFB95C6EA4}"/>
              </a:ext>
            </a:extLst>
          </p:cNvPr>
          <p:cNvPicPr>
            <a:picLocks noChangeAspect="1" noChangeArrowheads="1"/>
          </p:cNvPicPr>
          <p:nvPr/>
        </p:nvPicPr>
        <p:blipFill>
          <a:blip r:embed="rId2"/>
          <a:srcRect/>
          <a:stretch>
            <a:fillRect/>
          </a:stretch>
        </p:blipFill>
        <p:spPr bwMode="auto">
          <a:xfrm>
            <a:off x="1806388" y="1212111"/>
            <a:ext cx="8579223" cy="484751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9730823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A49F6-B18E-4912-B1D1-B8B11065C705}"/>
              </a:ext>
            </a:extLst>
          </p:cNvPr>
          <p:cNvSpPr txBox="1"/>
          <p:nvPr/>
        </p:nvSpPr>
        <p:spPr>
          <a:xfrm>
            <a:off x="4912092" y="271390"/>
            <a:ext cx="2367815" cy="584775"/>
          </a:xfrm>
          <a:prstGeom prst="rect">
            <a:avLst/>
          </a:prstGeom>
          <a:noFill/>
        </p:spPr>
        <p:txBody>
          <a:bodyPr wrap="square" rtlCol="0">
            <a:spAutoFit/>
          </a:bodyPr>
          <a:lstStyle/>
          <a:p>
            <a:r>
              <a:rPr lang="en-IN" sz="3200" dirty="0"/>
              <a:t>REFERENCES</a:t>
            </a:r>
          </a:p>
        </p:txBody>
      </p:sp>
      <p:sp>
        <p:nvSpPr>
          <p:cNvPr id="4" name="TextBox 3">
            <a:extLst>
              <a:ext uri="{FF2B5EF4-FFF2-40B4-BE49-F238E27FC236}">
                <a16:creationId xmlns:a16="http://schemas.microsoft.com/office/drawing/2014/main" id="{BAF11CBD-C632-4F65-868F-F73AA280CD03}"/>
              </a:ext>
            </a:extLst>
          </p:cNvPr>
          <p:cNvSpPr txBox="1"/>
          <p:nvPr/>
        </p:nvSpPr>
        <p:spPr>
          <a:xfrm>
            <a:off x="1335504" y="1500822"/>
            <a:ext cx="8944277" cy="5355312"/>
          </a:xfrm>
          <a:prstGeom prst="rect">
            <a:avLst/>
          </a:prstGeom>
          <a:noFill/>
        </p:spPr>
        <p:txBody>
          <a:bodyPr wrap="square">
            <a:spAutoFit/>
          </a:bodyPr>
          <a:lstStyle/>
          <a:p>
            <a:r>
              <a:rPr lang="en-IN" dirty="0">
                <a:hlinkClick r:id="rId2"/>
              </a:rPr>
              <a:t>https://vinciworks.com/blog/ten-steps-to-preventing-sexual-harassment-in-your-workplace/</a:t>
            </a:r>
            <a:endParaRPr lang="en-IN" dirty="0"/>
          </a:p>
          <a:p>
            <a:endParaRPr lang="en-IN" dirty="0"/>
          </a:p>
          <a:p>
            <a:r>
              <a:rPr lang="en-IN" dirty="0">
                <a:hlinkClick r:id="rId3"/>
              </a:rPr>
              <a:t>https://www.jatinverma.org/me-too-campaign-pros-and-cons</a:t>
            </a:r>
            <a:endParaRPr lang="en-IN" dirty="0"/>
          </a:p>
          <a:p>
            <a:endParaRPr lang="en-IN" dirty="0"/>
          </a:p>
          <a:p>
            <a:r>
              <a:rPr lang="en-IN" dirty="0">
                <a:hlinkClick r:id="rId4"/>
              </a:rPr>
              <a:t>https://www.quora.com/What-are-the-pros-and-cons-of-the-MeToo-movement</a:t>
            </a:r>
            <a:endParaRPr lang="en-IN" dirty="0"/>
          </a:p>
          <a:p>
            <a:endParaRPr lang="en-IN" dirty="0"/>
          </a:p>
          <a:p>
            <a:r>
              <a:rPr lang="en-IN" dirty="0">
                <a:hlinkClick r:id="rId5"/>
              </a:rPr>
              <a:t>https://www.forbes.com/sites/karlynborysenko/2020/02/12/the-dark-side-of-metoo-what-happens-when-men-are-falsely-accused/</a:t>
            </a:r>
            <a:endParaRPr lang="en-IN" dirty="0"/>
          </a:p>
          <a:p>
            <a:endParaRPr lang="en-IN" dirty="0"/>
          </a:p>
          <a:p>
            <a:r>
              <a:rPr lang="en-IN" dirty="0">
                <a:hlinkClick r:id="rId6"/>
              </a:rPr>
              <a:t>https://www.forbes.com/sites/karlynborysenko/2020/02/12/the-dark-side-of-metoo-what-happens-when-men-are-falsely-accused/?sh=173af9e8864d</a:t>
            </a:r>
            <a:endParaRPr lang="en-IN" dirty="0"/>
          </a:p>
          <a:p>
            <a:endParaRPr lang="en-IN" b="1" dirty="0"/>
          </a:p>
          <a:p>
            <a:r>
              <a:rPr lang="en-IN" dirty="0">
                <a:hlinkClick r:id="rId7"/>
              </a:rPr>
              <a:t>https://blog.ipleaders.in/metoo-movement-implementation-posh-law/</a:t>
            </a:r>
            <a:endParaRPr lang="en-IN" dirty="0"/>
          </a:p>
          <a:p>
            <a:endParaRPr lang="en-IN" dirty="0"/>
          </a:p>
          <a:p>
            <a:r>
              <a:rPr lang="en-IN" dirty="0">
                <a:hlinkClick r:id="rId8"/>
              </a:rPr>
              <a:t>https://en.wikipedia.org/wiki/MeToo_movement</a:t>
            </a:r>
            <a:endParaRPr lang="en-IN" dirty="0"/>
          </a:p>
          <a:p>
            <a:endParaRPr lang="en-IN" dirty="0"/>
          </a:p>
          <a:p>
            <a:endParaRPr lang="en-IN" b="1" dirty="0"/>
          </a:p>
          <a:p>
            <a:endParaRPr lang="en-IN" b="1" dirty="0"/>
          </a:p>
          <a:p>
            <a:endParaRPr lang="en-IN" dirty="0"/>
          </a:p>
        </p:txBody>
      </p:sp>
      <p:pic>
        <p:nvPicPr>
          <p:cNvPr id="5" name="Picture 4">
            <a:extLst>
              <a:ext uri="{FF2B5EF4-FFF2-40B4-BE49-F238E27FC236}">
                <a16:creationId xmlns:a16="http://schemas.microsoft.com/office/drawing/2014/main" id="{235517E2-34AF-4147-B4D8-6800A26832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71794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F76DF-4D91-45FA-A5A2-0E20351FFFA9}"/>
              </a:ext>
            </a:extLst>
          </p:cNvPr>
          <p:cNvSpPr txBox="1"/>
          <p:nvPr/>
        </p:nvSpPr>
        <p:spPr>
          <a:xfrm>
            <a:off x="4912092" y="253465"/>
            <a:ext cx="2367815" cy="584775"/>
          </a:xfrm>
          <a:prstGeom prst="rect">
            <a:avLst/>
          </a:prstGeom>
          <a:noFill/>
        </p:spPr>
        <p:txBody>
          <a:bodyPr wrap="square" rtlCol="0">
            <a:spAutoFit/>
          </a:bodyPr>
          <a:lstStyle/>
          <a:p>
            <a:r>
              <a:rPr lang="en-IN" sz="3200" dirty="0"/>
              <a:t>REFERENCES</a:t>
            </a:r>
          </a:p>
        </p:txBody>
      </p:sp>
      <p:sp>
        <p:nvSpPr>
          <p:cNvPr id="3" name="TextBox 2">
            <a:extLst>
              <a:ext uri="{FF2B5EF4-FFF2-40B4-BE49-F238E27FC236}">
                <a16:creationId xmlns:a16="http://schemas.microsoft.com/office/drawing/2014/main" id="{A6817B0E-E224-437A-9074-50F4FD8C72CE}"/>
              </a:ext>
            </a:extLst>
          </p:cNvPr>
          <p:cNvSpPr txBox="1"/>
          <p:nvPr/>
        </p:nvSpPr>
        <p:spPr>
          <a:xfrm>
            <a:off x="1271335" y="1502688"/>
            <a:ext cx="8944277" cy="5355312"/>
          </a:xfrm>
          <a:prstGeom prst="rect">
            <a:avLst/>
          </a:prstGeom>
          <a:noFill/>
        </p:spPr>
        <p:txBody>
          <a:bodyPr wrap="square">
            <a:spAutoFit/>
          </a:bodyPr>
          <a:lstStyle/>
          <a:p>
            <a:endParaRPr lang="en-IN" dirty="0"/>
          </a:p>
          <a:p>
            <a:r>
              <a:rPr lang="en-IN" dirty="0">
                <a:hlinkClick r:id="rId2"/>
              </a:rPr>
              <a:t>https://indianexpress.com/article/india/pm-modi-nhrc-delhi-metoo-mj-akbar-women-safety-triple-talaq-sexual-harassment-5399509/</a:t>
            </a:r>
            <a:endParaRPr lang="en-IN" dirty="0"/>
          </a:p>
          <a:p>
            <a:endParaRPr lang="en-IN" dirty="0"/>
          </a:p>
          <a:p>
            <a:r>
              <a:rPr lang="en-IN" dirty="0">
                <a:hlinkClick r:id="rId3"/>
              </a:rPr>
              <a:t>https://indianexpress.com/article/india/metoo-narendra-modi-mj-akbar-maenka-gandhi-wcd-ministry-5400078/</a:t>
            </a:r>
            <a:endParaRPr lang="en-IN" dirty="0"/>
          </a:p>
          <a:p>
            <a:endParaRPr lang="en-IN" dirty="0"/>
          </a:p>
          <a:p>
            <a:r>
              <a:rPr lang="en-IN" dirty="0">
                <a:hlinkClick r:id="rId4"/>
              </a:rPr>
              <a:t>https://economictimes.indiatimes.com/magazines/panache/metoo-anu-malik-finally-responds-to-sexual-harassment-allegations-says-he-may-take-legal</a:t>
            </a:r>
          </a:p>
          <a:p>
            <a:r>
              <a:rPr lang="en-IN" dirty="0">
                <a:hlinkClick r:id="rId4"/>
              </a:rPr>
              <a:t>action/articleshow/72069358.cms?from=mdr</a:t>
            </a:r>
            <a:endParaRPr lang="en-IN" dirty="0"/>
          </a:p>
          <a:p>
            <a:endParaRPr lang="en-IN" dirty="0"/>
          </a:p>
          <a:p>
            <a:r>
              <a:rPr lang="en-IN" dirty="0">
                <a:hlinkClick r:id="rId5"/>
              </a:rPr>
              <a:t>https://www.google.com/search?q=womehood&amp;rlz=1C1CHBF_enIN969IN969&amp;oq=womehood&amp;aqs=chrome..69i57j0i10i433l2j0i10l7.2856j0j7&amp;sourceid=chrome&amp;ie=UTF-8</a:t>
            </a:r>
            <a:endParaRPr lang="en-IN" dirty="0"/>
          </a:p>
          <a:p>
            <a:endParaRPr lang="en-IN" dirty="0"/>
          </a:p>
          <a:p>
            <a:r>
              <a:rPr lang="en-IN" dirty="0">
                <a:hlinkClick r:id="rId6"/>
              </a:rPr>
              <a:t>https://www.google.com/search?q=%23Sanskaari+actor+in+film+industry&amp;rlz=1C1CHBF_enIN969IN969&amp;oq=%23Sanskaari+actor+in+film+industry&amp;aqs=chrome..69i57j0i546.9593j0j7&amp;sourceid=chrome&amp;ie=UTF-8</a:t>
            </a:r>
            <a:endParaRPr lang="en-IN" dirty="0"/>
          </a:p>
          <a:p>
            <a:endParaRPr lang="en-IN" dirty="0"/>
          </a:p>
          <a:p>
            <a:endParaRPr lang="en-IN" dirty="0"/>
          </a:p>
        </p:txBody>
      </p:sp>
      <p:pic>
        <p:nvPicPr>
          <p:cNvPr id="4" name="Picture 3">
            <a:extLst>
              <a:ext uri="{FF2B5EF4-FFF2-40B4-BE49-F238E27FC236}">
                <a16:creationId xmlns:a16="http://schemas.microsoft.com/office/drawing/2014/main" id="{70F162EA-1F44-456A-9B8D-E69990373B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107608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E0D21-C4F7-4150-BC31-3267E17A771F}"/>
              </a:ext>
            </a:extLst>
          </p:cNvPr>
          <p:cNvSpPr txBox="1"/>
          <p:nvPr/>
        </p:nvSpPr>
        <p:spPr>
          <a:xfrm>
            <a:off x="3771365" y="623526"/>
            <a:ext cx="4649270" cy="769441"/>
          </a:xfrm>
          <a:prstGeom prst="rect">
            <a:avLst/>
          </a:prstGeom>
          <a:noFill/>
        </p:spPr>
        <p:txBody>
          <a:bodyPr wrap="square" rtlCol="0">
            <a:spAutoFit/>
          </a:bodyPr>
          <a:lstStyle/>
          <a:p>
            <a:r>
              <a:rPr lang="en-IN" sz="4400" b="1" dirty="0"/>
              <a:t>WHAT IS ME TOO ?</a:t>
            </a:r>
          </a:p>
        </p:txBody>
      </p:sp>
      <p:sp>
        <p:nvSpPr>
          <p:cNvPr id="4" name="TextBox 3">
            <a:extLst>
              <a:ext uri="{FF2B5EF4-FFF2-40B4-BE49-F238E27FC236}">
                <a16:creationId xmlns:a16="http://schemas.microsoft.com/office/drawing/2014/main" id="{9AB34066-E3A9-4424-B01F-96F1624C4355}"/>
              </a:ext>
            </a:extLst>
          </p:cNvPr>
          <p:cNvSpPr txBox="1"/>
          <p:nvPr/>
        </p:nvSpPr>
        <p:spPr>
          <a:xfrm>
            <a:off x="1220804" y="1961471"/>
            <a:ext cx="9750392" cy="3416320"/>
          </a:xfrm>
          <a:prstGeom prst="rect">
            <a:avLst/>
          </a:prstGeom>
          <a:noFill/>
        </p:spPr>
        <p:txBody>
          <a:bodyPr wrap="square" rtlCol="0">
            <a:spAutoFit/>
          </a:bodyPr>
          <a:lstStyle/>
          <a:p>
            <a:pPr algn="ctr"/>
            <a:r>
              <a:rPr lang="en-US" sz="3600" b="1" dirty="0">
                <a:cs typeface="Arial" panose="020B0604020202020204" pitchFamily="34" charset="0"/>
              </a:rPr>
              <a:t>#MeToo </a:t>
            </a:r>
            <a:r>
              <a:rPr lang="en-US" sz="3600" dirty="0">
                <a:cs typeface="Arial" panose="020B0604020202020204" pitchFamily="34" charset="0"/>
              </a:rPr>
              <a:t>is a social movement against sexual abuse and sexual harassment where people publicize allegations of sex crimes particularly on work place.</a:t>
            </a:r>
          </a:p>
          <a:p>
            <a:pPr algn="ctr"/>
            <a:r>
              <a:rPr lang="en-US" sz="3600" dirty="0">
                <a:cs typeface="Arial" panose="020B0604020202020204" pitchFamily="34" charset="0"/>
              </a:rPr>
              <a:t>This term was coined by sexual assault survivor and activist </a:t>
            </a:r>
            <a:r>
              <a:rPr lang="en-US" sz="3600" b="1" dirty="0">
                <a:cs typeface="Arial" panose="020B0604020202020204" pitchFamily="34" charset="0"/>
              </a:rPr>
              <a:t>Tarana Burke </a:t>
            </a:r>
            <a:r>
              <a:rPr lang="en-US" sz="3600" dirty="0">
                <a:cs typeface="Arial" panose="020B0604020202020204" pitchFamily="34" charset="0"/>
              </a:rPr>
              <a:t>in </a:t>
            </a:r>
            <a:r>
              <a:rPr lang="en-US" sz="3600" b="1" dirty="0">
                <a:cs typeface="Arial" panose="020B0604020202020204" pitchFamily="34" charset="0"/>
              </a:rPr>
              <a:t>2006</a:t>
            </a:r>
            <a:r>
              <a:rPr lang="en-US" sz="3600" dirty="0">
                <a:cs typeface="Arial" panose="020B0604020202020204" pitchFamily="34" charset="0"/>
              </a:rPr>
              <a:t>.</a:t>
            </a:r>
          </a:p>
          <a:p>
            <a:pPr algn="ctr"/>
            <a:endParaRPr lang="en-IN" sz="3600" dirty="0"/>
          </a:p>
        </p:txBody>
      </p:sp>
      <p:pic>
        <p:nvPicPr>
          <p:cNvPr id="5" name="Picture 4">
            <a:extLst>
              <a:ext uri="{FF2B5EF4-FFF2-40B4-BE49-F238E27FC236}">
                <a16:creationId xmlns:a16="http://schemas.microsoft.com/office/drawing/2014/main" id="{C9CC328C-5FA5-454F-B0CF-5F727DD45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26671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79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11C28E-A40A-4122-A2C1-37D8270A7826}"/>
              </a:ext>
            </a:extLst>
          </p:cNvPr>
          <p:cNvSpPr txBox="1"/>
          <p:nvPr/>
        </p:nvSpPr>
        <p:spPr>
          <a:xfrm>
            <a:off x="3513622" y="413879"/>
            <a:ext cx="5164756" cy="707886"/>
          </a:xfrm>
          <a:prstGeom prst="rect">
            <a:avLst/>
          </a:prstGeom>
          <a:noFill/>
        </p:spPr>
        <p:txBody>
          <a:bodyPr wrap="square" rtlCol="0">
            <a:spAutoFit/>
          </a:bodyPr>
          <a:lstStyle/>
          <a:p>
            <a:r>
              <a:rPr lang="en-IN" sz="4000" b="1" dirty="0"/>
              <a:t>WHERE IT CAME FROM</a:t>
            </a:r>
          </a:p>
        </p:txBody>
      </p:sp>
      <p:sp>
        <p:nvSpPr>
          <p:cNvPr id="5" name="TextBox 4">
            <a:extLst>
              <a:ext uri="{FF2B5EF4-FFF2-40B4-BE49-F238E27FC236}">
                <a16:creationId xmlns:a16="http://schemas.microsoft.com/office/drawing/2014/main" id="{A1D6C8D6-6C23-4741-B441-1B5B65671B28}"/>
              </a:ext>
            </a:extLst>
          </p:cNvPr>
          <p:cNvSpPr txBox="1"/>
          <p:nvPr/>
        </p:nvSpPr>
        <p:spPr>
          <a:xfrm>
            <a:off x="883920" y="1313581"/>
            <a:ext cx="10424160" cy="1569660"/>
          </a:xfrm>
          <a:prstGeom prst="rect">
            <a:avLst/>
          </a:prstGeom>
          <a:noFill/>
        </p:spPr>
        <p:txBody>
          <a:bodyPr wrap="square" rtlCol="0">
            <a:spAutoFit/>
          </a:bodyPr>
          <a:lstStyle/>
          <a:p>
            <a:r>
              <a:rPr lang="en-US" sz="3200" dirty="0"/>
              <a:t>In 2006, </a:t>
            </a:r>
            <a:r>
              <a:rPr lang="en-US" sz="3200" b="1" dirty="0"/>
              <a:t>Tarana Burke </a:t>
            </a:r>
            <a:r>
              <a:rPr lang="en-US" sz="3200" dirty="0"/>
              <a:t>founded the Me Too movement and began using the phrase </a:t>
            </a:r>
            <a:r>
              <a:rPr lang="en-US" sz="3200" b="1" dirty="0"/>
              <a:t>"Me Too" </a:t>
            </a:r>
            <a:r>
              <a:rPr lang="en-US" sz="3200" dirty="0"/>
              <a:t>to raise awareness of the pervasiveness of sexual abuse and assault in society.</a:t>
            </a:r>
            <a:endParaRPr lang="en-IN" sz="3200" dirty="0"/>
          </a:p>
        </p:txBody>
      </p:sp>
      <p:pic>
        <p:nvPicPr>
          <p:cNvPr id="7" name="Picture 6">
            <a:extLst>
              <a:ext uri="{FF2B5EF4-FFF2-40B4-BE49-F238E27FC236}">
                <a16:creationId xmlns:a16="http://schemas.microsoft.com/office/drawing/2014/main" id="{E0859E91-1A51-46D3-8AF7-4ACC64A15F2C}"/>
              </a:ext>
            </a:extLst>
          </p:cNvPr>
          <p:cNvPicPr>
            <a:picLocks noChangeAspect="1"/>
          </p:cNvPicPr>
          <p:nvPr/>
        </p:nvPicPr>
        <p:blipFill>
          <a:blip r:embed="rId2"/>
          <a:stretch>
            <a:fillRect/>
          </a:stretch>
        </p:blipFill>
        <p:spPr>
          <a:xfrm>
            <a:off x="883920" y="3429000"/>
            <a:ext cx="6673002" cy="3011799"/>
          </a:xfrm>
          <a:prstGeom prst="rect">
            <a:avLst/>
          </a:prstGeom>
        </p:spPr>
      </p:pic>
      <p:sp>
        <p:nvSpPr>
          <p:cNvPr id="10" name="TextBox 9">
            <a:extLst>
              <a:ext uri="{FF2B5EF4-FFF2-40B4-BE49-F238E27FC236}">
                <a16:creationId xmlns:a16="http://schemas.microsoft.com/office/drawing/2014/main" id="{DEF1EA4C-341C-45F5-9874-0E5026404E5D}"/>
              </a:ext>
            </a:extLst>
          </p:cNvPr>
          <p:cNvSpPr txBox="1"/>
          <p:nvPr/>
        </p:nvSpPr>
        <p:spPr>
          <a:xfrm>
            <a:off x="7556922" y="3457876"/>
            <a:ext cx="3253339" cy="2554545"/>
          </a:xfrm>
          <a:prstGeom prst="rect">
            <a:avLst/>
          </a:prstGeom>
          <a:noFill/>
        </p:spPr>
        <p:txBody>
          <a:bodyPr wrap="square" rtlCol="0">
            <a:spAutoFit/>
          </a:bodyPr>
          <a:lstStyle/>
          <a:p>
            <a:pPr algn="ctr"/>
            <a:r>
              <a:rPr lang="en-IN" sz="3200" dirty="0">
                <a:latin typeface="Times New Roman" pitchFamily="18" charset="0"/>
                <a:cs typeface="Times New Roman" pitchFamily="18" charset="0"/>
              </a:rPr>
              <a:t>Tarana Burke, An American Social Activist And Community Organizer</a:t>
            </a:r>
            <a:endParaRPr lang="en-IN" sz="3200" dirty="0"/>
          </a:p>
        </p:txBody>
      </p:sp>
      <p:pic>
        <p:nvPicPr>
          <p:cNvPr id="6" name="Picture 5">
            <a:extLst>
              <a:ext uri="{FF2B5EF4-FFF2-40B4-BE49-F238E27FC236}">
                <a16:creationId xmlns:a16="http://schemas.microsoft.com/office/drawing/2014/main" id="{D63C3914-D317-4D04-B9C0-68393B0C5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1805734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9DB-39A6-496B-938F-88B93166086D}"/>
              </a:ext>
            </a:extLst>
          </p:cNvPr>
          <p:cNvSpPr txBox="1"/>
          <p:nvPr/>
        </p:nvSpPr>
        <p:spPr>
          <a:xfrm>
            <a:off x="1543249" y="1156696"/>
            <a:ext cx="9105499" cy="1815882"/>
          </a:xfrm>
          <a:prstGeom prst="rect">
            <a:avLst/>
          </a:prstGeom>
          <a:noFill/>
        </p:spPr>
        <p:txBody>
          <a:bodyPr wrap="square" rtlCol="0">
            <a:spAutoFit/>
          </a:bodyPr>
          <a:lstStyle/>
          <a:p>
            <a:r>
              <a:rPr lang="en-US" sz="2800" b="1" dirty="0"/>
              <a:t>Alyssa Milano </a:t>
            </a:r>
            <a:r>
              <a:rPr lang="en-US" sz="2800" dirty="0"/>
              <a:t>states that while filming "Who's the Boss", she was sexually abused by a man 17 years older than her. Later in 2017 she through her tweet on MeToo she revealed that man was </a:t>
            </a:r>
            <a:r>
              <a:rPr lang="en-US" sz="2800" b="1" dirty="0"/>
              <a:t>Harvey Weinstein</a:t>
            </a:r>
            <a:r>
              <a:rPr lang="en-US" sz="2800" dirty="0"/>
              <a:t>.</a:t>
            </a:r>
            <a:endParaRPr lang="en-IN" sz="2800" dirty="0"/>
          </a:p>
        </p:txBody>
      </p:sp>
      <p:sp>
        <p:nvSpPr>
          <p:cNvPr id="3" name="TextBox 2">
            <a:extLst>
              <a:ext uri="{FF2B5EF4-FFF2-40B4-BE49-F238E27FC236}">
                <a16:creationId xmlns:a16="http://schemas.microsoft.com/office/drawing/2014/main" id="{4C6660CC-5E0C-4275-B010-A3B57AE10FF7}"/>
              </a:ext>
            </a:extLst>
          </p:cNvPr>
          <p:cNvSpPr txBox="1"/>
          <p:nvPr/>
        </p:nvSpPr>
        <p:spPr>
          <a:xfrm>
            <a:off x="4177364" y="273717"/>
            <a:ext cx="3837271" cy="707886"/>
          </a:xfrm>
          <a:prstGeom prst="rect">
            <a:avLst/>
          </a:prstGeom>
          <a:noFill/>
        </p:spPr>
        <p:txBody>
          <a:bodyPr wrap="square" rtlCol="0">
            <a:spAutoFit/>
          </a:bodyPr>
          <a:lstStyle/>
          <a:p>
            <a:r>
              <a:rPr lang="en-IN" sz="4000" dirty="0"/>
              <a:t>HOW IT STARTED</a:t>
            </a:r>
          </a:p>
        </p:txBody>
      </p:sp>
      <p:sp>
        <p:nvSpPr>
          <p:cNvPr id="4" name="Rectangle 3">
            <a:extLst>
              <a:ext uri="{FF2B5EF4-FFF2-40B4-BE49-F238E27FC236}">
                <a16:creationId xmlns:a16="http://schemas.microsoft.com/office/drawing/2014/main" id="{7E1F2EAA-54F0-4D89-A8FA-C2AA5A48B677}"/>
              </a:ext>
            </a:extLst>
          </p:cNvPr>
          <p:cNvSpPr/>
          <p:nvPr/>
        </p:nvSpPr>
        <p:spPr>
          <a:xfrm>
            <a:off x="758256" y="3147671"/>
            <a:ext cx="6838215" cy="3436612"/>
          </a:xfrm>
          <a:prstGeom prst="rect">
            <a:avLst/>
          </a:prstGeom>
          <a:blipFill>
            <a:blip r:embed="rId2"/>
            <a:stretch>
              <a:fillRect l="-2153" t="-481" r="39" b="-3396"/>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A40E9A7-4FFB-4509-AD66-B1C653F9F145}"/>
              </a:ext>
            </a:extLst>
          </p:cNvPr>
          <p:cNvSpPr/>
          <p:nvPr/>
        </p:nvSpPr>
        <p:spPr>
          <a:xfrm>
            <a:off x="8014635" y="3147671"/>
            <a:ext cx="3645835" cy="3436612"/>
          </a:xfrm>
          <a:prstGeom prst="rect">
            <a:avLst/>
          </a:prstGeom>
          <a:blipFill>
            <a:blip r:embed="rId3"/>
            <a:stretch>
              <a:fillRect l="-8616" t="-3649" r="-13702" b="-3503"/>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7ACAA8F4-2159-461E-A482-CEF7B10C01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16450738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4A0AE-DAC5-4440-A03C-573F90BE4877}"/>
              </a:ext>
            </a:extLst>
          </p:cNvPr>
          <p:cNvSpPr/>
          <p:nvPr/>
        </p:nvSpPr>
        <p:spPr>
          <a:xfrm>
            <a:off x="1790899" y="1311241"/>
            <a:ext cx="8610199" cy="3696502"/>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34DAE0BE-2323-41FB-81E6-D6AC96C0EE37}"/>
              </a:ext>
            </a:extLst>
          </p:cNvPr>
          <p:cNvSpPr txBox="1"/>
          <p:nvPr/>
        </p:nvSpPr>
        <p:spPr>
          <a:xfrm>
            <a:off x="3065843" y="418241"/>
            <a:ext cx="6060309" cy="707886"/>
          </a:xfrm>
          <a:prstGeom prst="rect">
            <a:avLst/>
          </a:prstGeom>
          <a:noFill/>
        </p:spPr>
        <p:txBody>
          <a:bodyPr wrap="square" rtlCol="0">
            <a:spAutoFit/>
          </a:bodyPr>
          <a:lstStyle/>
          <a:p>
            <a:r>
              <a:rPr lang="en-IN" sz="4000" dirty="0"/>
              <a:t>WITH A TWEET ALL STARTED </a:t>
            </a:r>
          </a:p>
        </p:txBody>
      </p:sp>
      <p:sp>
        <p:nvSpPr>
          <p:cNvPr id="4" name="TextBox 3">
            <a:extLst>
              <a:ext uri="{FF2B5EF4-FFF2-40B4-BE49-F238E27FC236}">
                <a16:creationId xmlns:a16="http://schemas.microsoft.com/office/drawing/2014/main" id="{9A7873C3-4276-4F87-9DB7-32E3D7BB00C9}"/>
              </a:ext>
            </a:extLst>
          </p:cNvPr>
          <p:cNvSpPr txBox="1"/>
          <p:nvPr/>
        </p:nvSpPr>
        <p:spPr>
          <a:xfrm>
            <a:off x="1081237" y="5351646"/>
            <a:ext cx="10029524" cy="830997"/>
          </a:xfrm>
          <a:prstGeom prst="rect">
            <a:avLst/>
          </a:prstGeom>
          <a:noFill/>
        </p:spPr>
        <p:txBody>
          <a:bodyPr wrap="square" rtlCol="0">
            <a:spAutoFit/>
          </a:bodyPr>
          <a:lstStyle/>
          <a:p>
            <a:pPr algn="ctr"/>
            <a:r>
              <a:rPr lang="en-US" sz="2400" dirty="0"/>
              <a:t>This tweet has been retweeted over half a million times in 24 hours and the hashtag was used </a:t>
            </a:r>
            <a:r>
              <a:rPr lang="en-US" sz="2400" b="1" dirty="0"/>
              <a:t>by over 4.7 million people </a:t>
            </a:r>
            <a:r>
              <a:rPr lang="en-US" sz="2400" dirty="0"/>
              <a:t>in the first 24 hours.</a:t>
            </a:r>
            <a:endParaRPr lang="en-IN" sz="2400" dirty="0"/>
          </a:p>
        </p:txBody>
      </p:sp>
      <p:pic>
        <p:nvPicPr>
          <p:cNvPr id="5" name="Picture 4">
            <a:extLst>
              <a:ext uri="{FF2B5EF4-FFF2-40B4-BE49-F238E27FC236}">
                <a16:creationId xmlns:a16="http://schemas.microsoft.com/office/drawing/2014/main" id="{C3ECDC31-FB1A-4A8C-B654-A5523CC47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65292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6FFD63-4C08-46B6-8225-1B5B5BC1F60E}"/>
              </a:ext>
            </a:extLst>
          </p:cNvPr>
          <p:cNvSpPr txBox="1"/>
          <p:nvPr/>
        </p:nvSpPr>
        <p:spPr>
          <a:xfrm>
            <a:off x="2289004" y="310519"/>
            <a:ext cx="7613987" cy="923330"/>
          </a:xfrm>
          <a:prstGeom prst="rect">
            <a:avLst/>
          </a:prstGeom>
          <a:noFill/>
        </p:spPr>
        <p:txBody>
          <a:bodyPr wrap="square" rtlCol="0">
            <a:spAutoFit/>
          </a:bodyPr>
          <a:lstStyle/>
          <a:p>
            <a:r>
              <a:rPr lang="en-US" sz="5400" dirty="0"/>
              <a:t>HOW ME TOO HITS INDIA?</a:t>
            </a:r>
            <a:endParaRPr lang="en-IN" sz="5400" dirty="0"/>
          </a:p>
        </p:txBody>
      </p:sp>
      <p:sp>
        <p:nvSpPr>
          <p:cNvPr id="3" name="TextBox 2">
            <a:extLst>
              <a:ext uri="{FF2B5EF4-FFF2-40B4-BE49-F238E27FC236}">
                <a16:creationId xmlns:a16="http://schemas.microsoft.com/office/drawing/2014/main" id="{6BD1C56D-71C4-4C7F-A439-07B0BD1200A7}"/>
              </a:ext>
            </a:extLst>
          </p:cNvPr>
          <p:cNvSpPr txBox="1"/>
          <p:nvPr/>
        </p:nvSpPr>
        <p:spPr>
          <a:xfrm>
            <a:off x="816542" y="1583953"/>
            <a:ext cx="10558913"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Me Too gathered sharp momentum in India in </a:t>
            </a:r>
            <a:r>
              <a:rPr lang="en-US" sz="2800" b="1" dirty="0"/>
              <a:t>October 2018 </a:t>
            </a:r>
            <a:r>
              <a:rPr lang="en-US" sz="2800" dirty="0"/>
              <a:t>in the entertainment industry of Bollywood, centered in Mumbai, when actress </a:t>
            </a:r>
            <a:r>
              <a:rPr lang="en-US" sz="2800" b="1" dirty="0"/>
              <a:t>Tanushree Dutta </a:t>
            </a:r>
            <a:r>
              <a:rPr lang="en-US" sz="2800" dirty="0"/>
              <a:t>on October 7, 2018 accused </a:t>
            </a:r>
            <a:r>
              <a:rPr lang="en-US" sz="2800" b="1" dirty="0"/>
              <a:t>Nana Patekar </a:t>
            </a:r>
            <a:r>
              <a:rPr lang="en-US" sz="2800" dirty="0"/>
              <a:t>of sexual harassment.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 What began as one woman's story soon became a phenomenon when the names of powerful men in the country started surfacing. From actor Alok Nath to journalist and politician MJ Akbar, the movement has brought to light many stories of sexual harassment and abuse.</a:t>
            </a:r>
            <a:endParaRPr lang="en-IN" sz="2800" dirty="0"/>
          </a:p>
        </p:txBody>
      </p:sp>
      <p:pic>
        <p:nvPicPr>
          <p:cNvPr id="4" name="Picture 3">
            <a:extLst>
              <a:ext uri="{FF2B5EF4-FFF2-40B4-BE49-F238E27FC236}">
                <a16:creationId xmlns:a16="http://schemas.microsoft.com/office/drawing/2014/main" id="{75DCE8A8-AA23-47A8-9D35-D8B90122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349509347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3332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DF93CD-FF22-47BF-A655-A04193053750}"/>
              </a:ext>
            </a:extLst>
          </p:cNvPr>
          <p:cNvSpPr txBox="1"/>
          <p:nvPr/>
        </p:nvSpPr>
        <p:spPr>
          <a:xfrm>
            <a:off x="3674443" y="325113"/>
            <a:ext cx="4843112" cy="707886"/>
          </a:xfrm>
          <a:prstGeom prst="rect">
            <a:avLst/>
          </a:prstGeom>
          <a:noFill/>
        </p:spPr>
        <p:txBody>
          <a:bodyPr wrap="square" rtlCol="0">
            <a:spAutoFit/>
          </a:bodyPr>
          <a:lstStyle/>
          <a:p>
            <a:r>
              <a:rPr lang="en-US" sz="4000" dirty="0"/>
              <a:t>ME TOO SURVIVORS</a:t>
            </a:r>
            <a:endParaRPr lang="en-IN" sz="4000" dirty="0"/>
          </a:p>
        </p:txBody>
      </p:sp>
      <p:sp>
        <p:nvSpPr>
          <p:cNvPr id="3" name="TextBox 2">
            <a:extLst>
              <a:ext uri="{FF2B5EF4-FFF2-40B4-BE49-F238E27FC236}">
                <a16:creationId xmlns:a16="http://schemas.microsoft.com/office/drawing/2014/main" id="{BB964EE6-F208-45B9-BBED-FA0B277BE86D}"/>
              </a:ext>
            </a:extLst>
          </p:cNvPr>
          <p:cNvSpPr txBox="1"/>
          <p:nvPr/>
        </p:nvSpPr>
        <p:spPr>
          <a:xfrm>
            <a:off x="932848" y="1365612"/>
            <a:ext cx="10326303" cy="1569660"/>
          </a:xfrm>
          <a:prstGeom prst="rect">
            <a:avLst/>
          </a:prstGeom>
          <a:noFill/>
        </p:spPr>
        <p:txBody>
          <a:bodyPr wrap="square" rtlCol="0">
            <a:spAutoFit/>
          </a:bodyPr>
          <a:lstStyle/>
          <a:p>
            <a:r>
              <a:rPr lang="en-US" sz="2400" b="1" dirty="0"/>
              <a:t>Alok Nath</a:t>
            </a:r>
            <a:r>
              <a:rPr lang="en-US" sz="2400" dirty="0"/>
              <a:t>, who is famous for </a:t>
            </a:r>
            <a:r>
              <a:rPr lang="en-US" sz="2400" b="1" dirty="0"/>
              <a:t>'sanskaari' </a:t>
            </a:r>
            <a:r>
              <a:rPr lang="en-US" sz="2400" dirty="0"/>
              <a:t>roles, has been accused of rape by filmmaker and writer </a:t>
            </a:r>
            <a:r>
              <a:rPr lang="en-US" sz="2400" b="1" dirty="0"/>
              <a:t>Vinta Nanda</a:t>
            </a:r>
            <a:r>
              <a:rPr lang="en-US" sz="2400" dirty="0"/>
              <a:t>. She posted about the incident on her Facebook page on October 8. She has alleged that Nath raped her more than once 19 years ago</a:t>
            </a:r>
            <a:r>
              <a:rPr lang="en-US" dirty="0"/>
              <a:t>.</a:t>
            </a:r>
            <a:endParaRPr lang="en-IN" dirty="0"/>
          </a:p>
        </p:txBody>
      </p:sp>
      <p:sp>
        <p:nvSpPr>
          <p:cNvPr id="4" name="Rectangle 3">
            <a:extLst>
              <a:ext uri="{FF2B5EF4-FFF2-40B4-BE49-F238E27FC236}">
                <a16:creationId xmlns:a16="http://schemas.microsoft.com/office/drawing/2014/main" id="{353BEC7E-5E09-4703-8A95-409D0BF88B23}"/>
              </a:ext>
            </a:extLst>
          </p:cNvPr>
          <p:cNvSpPr/>
          <p:nvPr/>
        </p:nvSpPr>
        <p:spPr>
          <a:xfrm>
            <a:off x="6487428" y="3333493"/>
            <a:ext cx="4887226" cy="264379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7BBC2E6C-638D-4587-99AD-E41DE1EBAFC9}"/>
              </a:ext>
            </a:extLst>
          </p:cNvPr>
          <p:cNvSpPr/>
          <p:nvPr/>
        </p:nvSpPr>
        <p:spPr>
          <a:xfrm>
            <a:off x="263090" y="3239009"/>
            <a:ext cx="5945204" cy="2951804"/>
          </a:xfrm>
          <a:prstGeom prst="rect">
            <a:avLst/>
          </a:prstGeom>
          <a:blipFill>
            <a:blip r:embed="rId3"/>
            <a:stretch>
              <a:fillRect r="-5064" b="-43425"/>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3A407E87-751F-4600-85B6-8960A8DCF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9545" y="235735"/>
            <a:ext cx="925391" cy="1072898"/>
          </a:xfrm>
          <a:prstGeom prst="rect">
            <a:avLst/>
          </a:prstGeom>
        </p:spPr>
      </p:pic>
    </p:spTree>
    <p:extLst>
      <p:ext uri="{BB962C8B-B14F-4D97-AF65-F5344CB8AC3E}">
        <p14:creationId xmlns:p14="http://schemas.microsoft.com/office/powerpoint/2010/main" val="12123393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1277</Words>
  <Application>Microsoft Office PowerPoint</Application>
  <PresentationFormat>Widescreen</PresentationFormat>
  <Paragraphs>107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Bahnschrift SemiBold</vt:lpstr>
      <vt:lpstr>Calibri</vt:lpstr>
      <vt:lpstr>Calibri Light</vt:lpstr>
      <vt:lpstr>Droid Serif</vt:lpstr>
      <vt:lpstr>open sans</vt:lpstr>
      <vt:lpstr>open_sans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GARG</dc:creator>
  <cp:lastModifiedBy>KAMAL GARG</cp:lastModifiedBy>
  <cp:revision>28</cp:revision>
  <dcterms:created xsi:type="dcterms:W3CDTF">2022-04-06T05:58:56Z</dcterms:created>
  <dcterms:modified xsi:type="dcterms:W3CDTF">2022-04-14T13:22:00Z</dcterms:modified>
</cp:coreProperties>
</file>