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entury Gothic" pitchFamily="34" charset="0"/>
      <p:regular r:id="rId33"/>
      <p:bold r:id="rId34"/>
      <p:italic r:id="rId35"/>
      <p:boldItalic r:id="rId36"/>
    </p:embeddedFont>
    <p:embeddedFont>
      <p:font typeface="Inter" charset="0"/>
      <p:regular r:id="rId37"/>
      <p:bold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7B283B9-06D2-4D47-8484-7148186CB793}">
  <a:tblStyle styleId="{F7B283B9-06D2-4D47-8484-7148186CB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4" name="Google Shape;24;p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4" name="Google Shape;94;p11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01" name="Google Shape;101;p12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1" name="Google Shape;31;p3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11001940" y="113546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5875" cap="flat" cmpd="sng">
            <a:solidFill>
              <a:srgbClr val="2F3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5214557" y="6457890"/>
            <a:ext cx="25875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Structure </a:t>
            </a:r>
            <a:r>
              <a:rPr lang="en-IN" sz="2000" b="1" i="0" u="none" strike="noStrike" cap="none" dirty="0" smtClean="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  <a:endParaRPr sz="2000" b="1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0" name="Google Shape;40;p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8" name="Google Shape;48;p5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8" name="Google Shape;58;p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7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6" name="Google Shape;76;p9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9" name="Google Shape;79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0" descr="RedHashing.emf"/>
          <p:cNvPicPr preferRelativeResize="0"/>
          <p:nvPr/>
        </p:nvPicPr>
        <p:blipFill rotWithShape="1">
          <a:blip r:embed="rId2">
            <a:alphaModFix/>
          </a:blip>
          <a:srcRect l="-115" t="474" r="48548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difference-in-static-and-dynamic-memory-allocatio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view-of-data-structures-set-1-linear-data-structur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view-of-data-structures-set-2-binary-tree-bst-heap-and-hash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IN" sz="4000" b="1" dirty="0"/>
              <a:t>Data Structures (15B11CI311)</a:t>
            </a:r>
            <a:r>
              <a:rPr lang="en-IN" sz="5400" b="1" dirty="0"/>
              <a:t/>
            </a:r>
            <a:br>
              <a:rPr lang="en-IN" sz="5400" b="1" dirty="0"/>
            </a:br>
            <a:r>
              <a:rPr lang="en-IN" sz="3100" b="1" dirty="0"/>
              <a:t/>
            </a:r>
            <a:br>
              <a:rPr lang="en-IN" sz="3100" b="1" dirty="0"/>
            </a:br>
            <a:r>
              <a:rPr lang="en-IN" sz="3100" dirty="0"/>
              <a:t>Odd Semester </a:t>
            </a:r>
            <a:r>
              <a:rPr lang="en-IN" sz="3100" dirty="0" smtClean="0"/>
              <a:t>2022</a:t>
            </a:r>
            <a:endParaRPr sz="31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3</a:t>
            </a:r>
            <a:r>
              <a:rPr lang="en-IN" sz="2000" baseline="30000"/>
              <a:t>rd</a:t>
            </a:r>
            <a:r>
              <a:rPr lang="en-IN" sz="2000"/>
              <a:t> Semester , Computer Science and Engineering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/>
              <a:t>Jaypee Institute Of Information Technology (JIIT), Noida</a:t>
            </a:r>
            <a:endParaRPr/>
          </a:p>
        </p:txBody>
      </p:sp>
      <p:pic>
        <p:nvPicPr>
          <p:cNvPr id="108" name="Google Shape;108;p13" descr="Jaypee Institute of Information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4578" y="2771185"/>
            <a:ext cx="1342836" cy="167019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Linear and Non-linear data structures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2" name="Google Shape;172;p22" descr="Data Structure in Java - A Complete Guide for Linear &amp; Non-Linear ..."/>
          <p:cNvPicPr preferRelativeResize="0"/>
          <p:nvPr/>
        </p:nvPicPr>
        <p:blipFill rotWithShape="1">
          <a:blip r:embed="rId3">
            <a:alphaModFix/>
          </a:blip>
          <a:srcRect t="12771"/>
          <a:stretch/>
        </p:blipFill>
        <p:spPr>
          <a:xfrm>
            <a:off x="311428" y="1613056"/>
            <a:ext cx="11240957" cy="42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4462121" y="6166398"/>
            <a:ext cx="375776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https://techvidvan.com/tutorials/data-structure-in-java/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80" name="Google Shape;180;p23" descr="Data Structure in Java - A Complete Guide for Linear &amp; Non-Linear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23404"/>
            <a:ext cx="12070079" cy="49900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462121" y="6166398"/>
            <a:ext cx="375776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https://techvidvan.com/tutorials/data-structure-in-java/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19424"/>
            <a:ext cx="6453050" cy="308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 descr="Stack Data Structure | Dev Clas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3050" y="0"/>
            <a:ext cx="5738950" cy="317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 descr="Queue (abstract data type) - Wikipedi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3051" y="3171826"/>
            <a:ext cx="5738950" cy="2928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4"/>
          <p:cNvGrpSpPr/>
          <p:nvPr/>
        </p:nvGrpSpPr>
        <p:grpSpPr>
          <a:xfrm>
            <a:off x="-1" y="0"/>
            <a:ext cx="11891586" cy="5795610"/>
            <a:chOff x="-1" y="0"/>
            <a:chExt cx="11891586" cy="5795610"/>
          </a:xfrm>
        </p:grpSpPr>
        <p:pic>
          <p:nvPicPr>
            <p:cNvPr id="193" name="Google Shape;193;p24" descr="SideNotes — Array — Abstract Data Type &amp; Data Structure | by Lucas ...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1" y="0"/>
              <a:ext cx="6453051" cy="30194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" name="Google Shape;194;p24"/>
            <p:cNvGrpSpPr/>
            <p:nvPr/>
          </p:nvGrpSpPr>
          <p:grpSpPr>
            <a:xfrm>
              <a:off x="155574" y="2223564"/>
              <a:ext cx="11736011" cy="3572046"/>
              <a:chOff x="155574" y="2223564"/>
              <a:chExt cx="11736011" cy="3572046"/>
            </a:xfrm>
          </p:grpSpPr>
          <p:sp>
            <p:nvSpPr>
              <p:cNvPr id="195" name="Google Shape;195;p24"/>
              <p:cNvSpPr txBox="1"/>
              <p:nvPr/>
            </p:nvSpPr>
            <p:spPr>
              <a:xfrm>
                <a:off x="155574" y="2223564"/>
                <a:ext cx="45720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http://123codegenerator.blogspot.com/2010/05/array-data-type.html</a:t>
                </a:r>
                <a:endParaRPr/>
              </a:p>
            </p:txBody>
          </p:sp>
          <p:sp>
            <p:nvSpPr>
              <p:cNvPr id="196" name="Google Shape;196;p24"/>
              <p:cNvSpPr txBox="1"/>
              <p:nvPr/>
            </p:nvSpPr>
            <p:spPr>
              <a:xfrm>
                <a:off x="809897" y="5564778"/>
                <a:ext cx="390363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https://www.geeksforgeeks.org/data-structures/linked-list/</a:t>
                </a:r>
                <a:endParaRPr/>
              </a:p>
            </p:txBody>
          </p:sp>
          <p:sp>
            <p:nvSpPr>
              <p:cNvPr id="197" name="Google Shape;197;p24"/>
              <p:cNvSpPr txBox="1"/>
              <p:nvPr/>
            </p:nvSpPr>
            <p:spPr>
              <a:xfrm>
                <a:off x="8059782" y="3086406"/>
                <a:ext cx="36070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https://www.softwaretestinghelp.com/stack-in-cpp</a:t>
                </a:r>
                <a:r>
                  <a:rPr lang="en-IN" sz="1800" u="sng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/</a:t>
                </a:r>
                <a:endParaRPr/>
              </a:p>
            </p:txBody>
          </p:sp>
          <p:sp>
            <p:nvSpPr>
              <p:cNvPr id="198" name="Google Shape;198;p24"/>
              <p:cNvSpPr txBox="1"/>
              <p:nvPr/>
            </p:nvSpPr>
            <p:spPr>
              <a:xfrm>
                <a:off x="7550332" y="5525589"/>
                <a:ext cx="434125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https://medium.com/@pleelaprasad/data-structures-3515827fbf89</a:t>
                </a:r>
                <a:endParaRPr/>
              </a:p>
            </p:txBody>
          </p:sp>
        </p:grpSp>
      </p:grp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++++++++++++++++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0" y="0"/>
            <a:ext cx="12192000" cy="6701246"/>
            <a:chOff x="0" y="0"/>
            <a:chExt cx="12192000" cy="6701246"/>
          </a:xfrm>
        </p:grpSpPr>
        <p:grpSp>
          <p:nvGrpSpPr>
            <p:cNvPr id="207" name="Google Shape;207;p25"/>
            <p:cNvGrpSpPr/>
            <p:nvPr/>
          </p:nvGrpSpPr>
          <p:grpSpPr>
            <a:xfrm>
              <a:off x="0" y="0"/>
              <a:ext cx="12192000" cy="6701246"/>
              <a:chOff x="0" y="0"/>
              <a:chExt cx="12192000" cy="6701246"/>
            </a:xfrm>
          </p:grpSpPr>
          <p:grpSp>
            <p:nvGrpSpPr>
              <p:cNvPr id="208" name="Google Shape;208;p25"/>
              <p:cNvGrpSpPr/>
              <p:nvPr/>
            </p:nvGrpSpPr>
            <p:grpSpPr>
              <a:xfrm>
                <a:off x="0" y="0"/>
                <a:ext cx="12192000" cy="6701246"/>
                <a:chOff x="0" y="0"/>
                <a:chExt cx="12192000" cy="6701246"/>
              </a:xfrm>
            </p:grpSpPr>
            <p:pic>
              <p:nvPicPr>
                <p:cNvPr id="209" name="Google Shape;209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0" y="0"/>
                  <a:ext cx="6949439" cy="479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0" name="Google Shape;21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6949439" y="0"/>
                  <a:ext cx="5242561" cy="43499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1" name="Google Shape;211;p25" descr="Introducing Graph Data Structure with Adjacency matrix ...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0" y="4354960"/>
                  <a:ext cx="12192000" cy="23462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2" name="Google Shape;212;p25"/>
                <p:cNvSpPr/>
                <p:nvPr/>
              </p:nvSpPr>
              <p:spPr>
                <a:xfrm>
                  <a:off x="6648994" y="3670663"/>
                  <a:ext cx="1959429" cy="68429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13" name="Google Shape;213;p25"/>
              <p:cNvSpPr/>
              <p:nvPr/>
            </p:nvSpPr>
            <p:spPr>
              <a:xfrm>
                <a:off x="4127863" y="6048104"/>
                <a:ext cx="3500845" cy="3657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117566" y="4158287"/>
              <a:ext cx="10097587" cy="2104461"/>
              <a:chOff x="117566" y="4158287"/>
              <a:chExt cx="10097587" cy="2104461"/>
            </a:xfrm>
          </p:grpSpPr>
          <p:sp>
            <p:nvSpPr>
              <p:cNvPr id="215" name="Google Shape;215;p25"/>
              <p:cNvSpPr/>
              <p:nvPr/>
            </p:nvSpPr>
            <p:spPr>
              <a:xfrm>
                <a:off x="2830285" y="6031916"/>
                <a:ext cx="6096000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https://dzone.com/articles/an-overview-to-working-of-graphs-in-data-structure</a:t>
                </a:r>
                <a:endParaRPr/>
              </a:p>
            </p:txBody>
          </p:sp>
          <p:sp>
            <p:nvSpPr>
              <p:cNvPr id="216" name="Google Shape;216;p25"/>
              <p:cNvSpPr txBox="1"/>
              <p:nvPr/>
            </p:nvSpPr>
            <p:spPr>
              <a:xfrm>
                <a:off x="117566" y="4234515"/>
                <a:ext cx="61003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https://towardsdatascience.com/8-useful-tree-data-structures-worth-knowing-8532c7231e8c</a:t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6871062" y="4158287"/>
                <a:ext cx="334409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>
                    <a:solidFill>
                      <a:srgbClr val="00206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Source: https://morioh.com/p/e9d17b46e8dd</a:t>
                </a:r>
                <a:endParaRPr/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Memory Allocation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974610" cy="288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/>
              <a:t>Memory allocation in programming is very important for storing values when you assign them to variables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/>
              <a:t>allocates memory for the variables declared by a programmer via the compiler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/>
              <a:t>allocation is done either before or at the time of program execution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Ways for memory allocation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1012704" y="1557815"/>
            <a:ext cx="10783056" cy="41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b="1"/>
              <a:t>Compile time allocation or static allocation of memory: 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The memory for named variables is allocated by the compiler. 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The memory allocated by the compiler is allocated on the stack.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Exact size and storage must be known at compile time.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for array declaration, the size has to be constant.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 b="1"/>
              <a:t>Runtime allocation or dynamic allocation of memory: 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The memory is allocated at runtime.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The memory space is allocated dynamically within the program run.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Dynamically allocated memory is allocated on the heap. 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The exact space or number of the data items does not have to be known by the compiler in advance. </a:t>
            </a:r>
            <a:endParaRPr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Pointers play a major role for dynamic memory allocation.</a:t>
            </a:r>
            <a:endParaRPr/>
          </a:p>
          <a:p>
            <a:pPr marL="228600" lvl="0" indent="-111125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52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IN"/>
              <a:t>Dynamic Memory Allocation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973516" y="1779882"/>
            <a:ext cx="9816404" cy="357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Memory de-allocation is also an important  part of this concept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The "clean-up" of storage space is done for variables or for other data storage.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It is the job of the programmer to de-allocate dynamically created space.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For de-allocating dynamic memory, </a:t>
            </a:r>
            <a:r>
              <a:rPr lang="en-IN" b="1"/>
              <a:t>delete</a:t>
            </a:r>
            <a:r>
              <a:rPr lang="en-IN"/>
              <a:t> operator is used.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In other words, dynamic memory Allocation refers to performing memory management for dynamic memory allocation manually.</a:t>
            </a:r>
            <a:endParaRPr/>
          </a:p>
          <a:p>
            <a:pPr marL="2286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Memory Parts in C++ Program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b="1"/>
              <a:t>stack: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IN"/>
              <a:t>All variables declared inside any function takes up memory from the stack.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b="1"/>
              <a:t>heap: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IN"/>
              <a:t>It is the unused memory of the program and can be used to dynamically allocate the memory at runtime.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58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The “new” Operator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1012704" y="1753758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 allocate space dynamically, unary operator </a:t>
            </a:r>
            <a:r>
              <a:rPr lang="en-IN" i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new is used </a:t>
            </a:r>
            <a:r>
              <a:rPr lang="en-I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followed by the type being allocated for memory.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solidFill>
                  <a:srgbClr val="000088"/>
                </a:solidFill>
              </a:rPr>
              <a:t>new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int</a:t>
            </a:r>
            <a:r>
              <a:rPr lang="en-IN">
                <a:solidFill>
                  <a:srgbClr val="666600"/>
                </a:solidFill>
              </a:rPr>
              <a:t>;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880000"/>
                </a:solidFill>
              </a:rPr>
              <a:t>//dynamically allocates memory for an integer type</a:t>
            </a:r>
            <a:r>
              <a:rPr lang="en-IN">
                <a:solidFill>
                  <a:srgbClr val="000000"/>
                </a:solidFill>
              </a:rPr>
              <a:t>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solidFill>
                  <a:srgbClr val="000088"/>
                </a:solidFill>
              </a:rPr>
              <a:t>new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double</a:t>
            </a:r>
            <a:r>
              <a:rPr lang="en-IN">
                <a:solidFill>
                  <a:srgbClr val="666600"/>
                </a:solidFill>
              </a:rPr>
              <a:t>;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880000"/>
                </a:solidFill>
              </a:rPr>
              <a:t>// dynamically allocates memory an double type</a:t>
            </a:r>
            <a:r>
              <a:rPr lang="en-IN">
                <a:solidFill>
                  <a:srgbClr val="000000"/>
                </a:solidFill>
              </a:rPr>
              <a:t>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solidFill>
                  <a:srgbClr val="000088"/>
                </a:solidFill>
              </a:rPr>
              <a:t>new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int</a:t>
            </a:r>
            <a:r>
              <a:rPr lang="en-IN">
                <a:solidFill>
                  <a:srgbClr val="666600"/>
                </a:solidFill>
              </a:rPr>
              <a:t>[3</a:t>
            </a:r>
            <a:r>
              <a:rPr lang="en-IN">
                <a:solidFill>
                  <a:srgbClr val="006666"/>
                </a:solidFill>
              </a:rPr>
              <a:t>0</a:t>
            </a:r>
            <a:r>
              <a:rPr lang="en-IN">
                <a:solidFill>
                  <a:srgbClr val="666600"/>
                </a:solidFill>
              </a:rPr>
              <a:t>]; </a:t>
            </a:r>
            <a:r>
              <a:rPr lang="en-IN">
                <a:solidFill>
                  <a:srgbClr val="880000"/>
                </a:solidFill>
              </a:rPr>
              <a:t>// dynamically allocates memory for integer array 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720310" y="932351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Allocating space for new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607756" y="2106455"/>
            <a:ext cx="11061730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000088"/>
                </a:solidFill>
              </a:rPr>
              <a:t>int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666600"/>
                </a:solidFill>
              </a:rPr>
              <a:t>*</a:t>
            </a:r>
            <a:r>
              <a:rPr lang="en-IN">
                <a:solidFill>
                  <a:srgbClr val="000000"/>
                </a:solidFill>
              </a:rPr>
              <a:t> ptr=NULL</a:t>
            </a:r>
            <a:r>
              <a:rPr lang="en-IN">
                <a:solidFill>
                  <a:srgbClr val="666600"/>
                </a:solidFill>
              </a:rPr>
              <a:t>;</a:t>
            </a:r>
            <a:r>
              <a:rPr lang="en-IN">
                <a:solidFill>
                  <a:srgbClr val="000000"/>
                </a:solidFill>
              </a:rPr>
              <a:t> 		</a:t>
            </a:r>
            <a:r>
              <a:rPr lang="en-IN">
                <a:solidFill>
                  <a:srgbClr val="880000"/>
                </a:solidFill>
              </a:rPr>
              <a:t>// declares a pointer ptr</a:t>
            </a:r>
            <a:endParaRPr>
              <a:solidFill>
                <a:srgbClr val="880000"/>
              </a:solidFill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000000"/>
                </a:solidFill>
              </a:rPr>
              <a:t> ptr </a:t>
            </a:r>
            <a:r>
              <a:rPr lang="en-IN">
                <a:solidFill>
                  <a:srgbClr val="666600"/>
                </a:solidFill>
              </a:rPr>
              <a:t>=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new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int</a:t>
            </a:r>
            <a:r>
              <a:rPr lang="en-IN">
                <a:solidFill>
                  <a:srgbClr val="666600"/>
                </a:solidFill>
              </a:rPr>
              <a:t>;</a:t>
            </a:r>
            <a:r>
              <a:rPr lang="en-IN">
                <a:solidFill>
                  <a:srgbClr val="000000"/>
                </a:solidFill>
              </a:rPr>
              <a:t>  	</a:t>
            </a:r>
            <a:r>
              <a:rPr lang="en-IN">
                <a:solidFill>
                  <a:srgbClr val="880000"/>
                </a:solidFill>
              </a:rPr>
              <a:t>// dynamically allocate an int for loading the address in ptr</a:t>
            </a:r>
            <a:r>
              <a:rPr lang="en-IN">
                <a:solidFill>
                  <a:srgbClr val="000000"/>
                </a:solidFill>
              </a:rPr>
              <a:t>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000088"/>
                </a:solidFill>
              </a:rPr>
              <a:t>double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666600"/>
                </a:solidFill>
              </a:rPr>
              <a:t>*</a:t>
            </a:r>
            <a:r>
              <a:rPr lang="en-IN">
                <a:solidFill>
                  <a:srgbClr val="000000"/>
                </a:solidFill>
              </a:rPr>
              <a:t> i</a:t>
            </a:r>
            <a:r>
              <a:rPr lang="en-IN">
                <a:solidFill>
                  <a:srgbClr val="666600"/>
                </a:solidFill>
              </a:rPr>
              <a:t>;</a:t>
            </a:r>
            <a:r>
              <a:rPr lang="en-IN">
                <a:solidFill>
                  <a:srgbClr val="000000"/>
                </a:solidFill>
              </a:rPr>
              <a:t>  		</a:t>
            </a:r>
            <a:r>
              <a:rPr lang="en-IN">
                <a:solidFill>
                  <a:srgbClr val="880000"/>
                </a:solidFill>
              </a:rPr>
              <a:t>// declares a pointer i</a:t>
            </a:r>
            <a:r>
              <a:rPr lang="en-IN">
                <a:solidFill>
                  <a:srgbClr val="000000"/>
                </a:solidFill>
              </a:rPr>
              <a:t>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>
                <a:solidFill>
                  <a:srgbClr val="000000"/>
                </a:solidFill>
              </a:rPr>
              <a:t>i </a:t>
            </a:r>
            <a:r>
              <a:rPr lang="en-IN">
                <a:solidFill>
                  <a:srgbClr val="666600"/>
                </a:solidFill>
              </a:rPr>
              <a:t>=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new</a:t>
            </a:r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88"/>
                </a:solidFill>
              </a:rPr>
              <a:t>double</a:t>
            </a:r>
            <a:r>
              <a:rPr lang="en-IN">
                <a:solidFill>
                  <a:srgbClr val="666600"/>
                </a:solidFill>
              </a:rPr>
              <a:t>;</a:t>
            </a:r>
            <a:r>
              <a:rPr lang="en-IN">
                <a:solidFill>
                  <a:srgbClr val="000000"/>
                </a:solidFill>
              </a:rPr>
              <a:t>      </a:t>
            </a:r>
            <a:r>
              <a:rPr lang="en-IN">
                <a:solidFill>
                  <a:srgbClr val="880000"/>
                </a:solidFill>
              </a:rPr>
              <a:t>// dynamically allocate a double and loading the address in i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31371" y="4760800"/>
            <a:ext cx="110860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above example,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have declared a pointer variable ‘ptr’ to integer and initialized it to null.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the “new” operator memory  will be allocate to the “ptr” variable. 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30270" y="953325"/>
            <a:ext cx="9603275" cy="72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IN" smtClean="0"/>
              <a:t>Lecture 2 – Introduction to Data Structures</a:t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Outline</a:t>
            </a:r>
            <a:br>
              <a:rPr lang="en-IN" smtClean="0"/>
            </a:b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1125820" y="2269392"/>
            <a:ext cx="9603275" cy="391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 smtClean="0"/>
              <a:t>Data Structures</a:t>
            </a:r>
            <a:endParaRPr smtClean="0"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 smtClean="0"/>
              <a:t>Discussion of Abstract data type</a:t>
            </a:r>
            <a:endParaRPr smtClean="0"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 smtClean="0"/>
              <a:t>Need of Linear and Non-linear data structures using examples</a:t>
            </a:r>
            <a:endParaRPr smtClean="0"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 smtClean="0"/>
              <a:t>Static and dynamic memory allocation</a:t>
            </a:r>
            <a:endParaRPr smtClean="0"/>
          </a:p>
          <a:p>
            <a:pPr marL="2857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 smtClean="0"/>
              <a:t>memory allocation for arrays and linked list</a:t>
            </a:r>
            <a:endParaRPr smtClean="0"/>
          </a:p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None/>
            </a:pP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77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Dynamic Memory Allocation for Arrays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>
            <a:off x="1064955" y="1819072"/>
            <a:ext cx="10299731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To allocate memory for an array of characters, i.e., a string of 50 characters. Using that same syntax, memory can be allocated dynamically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char* str  = NULL;                       // Pointer initialized with NULL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str= new char[50];       	//     Dynamic Allocation will be done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Here, new operator allocates 50 continuous elements of type characters to the pointer variable str and returns the pointer to the first element of str.</a:t>
            </a:r>
            <a:br>
              <a:rPr lang="en-IN"/>
            </a:b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1130270" y="914136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Dynamic Memory Allocation for Linked List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body" idx="1"/>
          </p:nvPr>
        </p:nvSpPr>
        <p:spPr>
          <a:xfrm>
            <a:off x="901339" y="1436915"/>
            <a:ext cx="10485350" cy="43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b="1"/>
              <a:t>Let us take a structure of a linked list node: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 b="1"/>
              <a:t/>
            </a:r>
            <a:br>
              <a:rPr lang="en-IN" b="1"/>
            </a:br>
            <a:r>
              <a:rPr lang="en-IN" b="1"/>
              <a:t>struct</a:t>
            </a:r>
            <a:r>
              <a:rPr lang="en-IN"/>
              <a:t> node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/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/>
              <a:t> </a:t>
            </a:r>
            <a:r>
              <a:rPr lang="en-IN" b="1"/>
              <a:t>int</a:t>
            </a:r>
            <a:r>
              <a:rPr lang="en-IN"/>
              <a:t> data;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/>
              <a:t>node *next;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/>
              <a:t> };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 b="1"/>
              <a:t>node *temp=new  node; // dynamic memory allocation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b="1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Memory is allocated required for a node by the </a:t>
            </a:r>
            <a:r>
              <a:rPr lang="en-IN" b="1"/>
              <a:t>new</a:t>
            </a:r>
            <a:r>
              <a:rPr lang="en-IN"/>
              <a:t> operator.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IN"/>
              <a:t>‘temp’ points to a node (or space allocated for the node).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568567" y="0"/>
            <a:ext cx="9603275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IN" sz="1800" b="1">
                <a:latin typeface="Century Gothic"/>
                <a:ea typeface="Century Gothic"/>
                <a:cs typeface="Century Gothic"/>
                <a:sym typeface="Century Gothic"/>
              </a:rPr>
              <a:t>Example: Linked List using new operator</a:t>
            </a:r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0" y="983464"/>
            <a:ext cx="4297680" cy="495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#include &lt;iostream&gt;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using namespace std;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struct node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    int data;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    node *next;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class linked_list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private: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    node *head,*tail;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public: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    linked_list()</a:t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3675017" y="983464"/>
            <a:ext cx="3513908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head = NULL;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tail = NULL;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add_node(int 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IN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*tmp = new node</a:t>
            </a: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tmp-&gt;data 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tmp-&gt;next = NULL;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if(head == NULL)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{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head = tmp;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tail = tmp;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7733211" y="1155628"/>
            <a:ext cx="434993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tail-&gt;next = tmp;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tail = tail-&gt;next;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linked_list 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a.add_node(1);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a.add_node(2);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return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4741817" y="5590903"/>
            <a:ext cx="502413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https://www.codesdope.com/blog/article/c-linked-lists-in-c-singly-linked-list/</a:t>
            </a:r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The Delete Operator</a:t>
            </a:r>
            <a:br>
              <a:rPr lang="en-IN"/>
            </a:b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body" idx="1"/>
          </p:nvPr>
        </p:nvSpPr>
        <p:spPr>
          <a:xfrm>
            <a:off x="418012" y="1567543"/>
            <a:ext cx="11495314" cy="441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memory allocated dynamically using the new operator has to be freed explicitly by the programmer. For this purpose, the “delete” operator is used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b="1"/>
              <a:t>The general syntax of the delete operator is: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delete pointer_variable;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b="1"/>
              <a:t>So memory allocated to the ptr  variable can be freed as: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delete ptr;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This statement frees the memory allocated to the variable “ptr” back to the memory pool.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delete operator can also be used  to free the memory allocated to arrays.</a:t>
            </a:r>
            <a:endParaRPr/>
          </a:p>
          <a:p>
            <a:pPr marL="228600" lvl="0" indent="-101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The Delete Operator</a:t>
            </a:r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209006" y="1763486"/>
            <a:ext cx="11207931" cy="41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b="1"/>
              <a:t> the memory allocated to the array str above can be freed as follows: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delete[] str;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Note the subscript operator used with the delete operator.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This is because, as we have allocated the array of elements, we need to free all the locations.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b="1"/>
              <a:t>Instead, if the following  statement had executed: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b="1"/>
              <a:t>delete str;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above statement will only delete the first element of the array.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Using subscript “[]” all the memory allocated is to be freed.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52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IN"/>
              <a:t>Malloc()</a:t>
            </a:r>
            <a:endParaRPr/>
          </a:p>
        </p:txBody>
      </p:sp>
      <p:sp>
        <p:nvSpPr>
          <p:cNvPr id="305" name="Google Shape;305;p37"/>
          <p:cNvSpPr txBox="1">
            <a:spLocks noGrp="1"/>
          </p:cNvSpPr>
          <p:nvPr>
            <p:ph type="body" idx="1"/>
          </p:nvPr>
        </p:nvSpPr>
        <p:spPr>
          <a:xfrm>
            <a:off x="1038830" y="1492499"/>
            <a:ext cx="9603275" cy="4581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malloc() function from C, also exists in C++,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But it is recommended to avoid using malloc() function.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 malloc() allocates requested size of bytes and returns a pointer to the first byte of allocated space.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main benefit of new over malloc() is that new doesn't just allocate memory, it constructs objects which is a prime concept of C++. </a:t>
            </a: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927462" y="927198"/>
            <a:ext cx="1045922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IN" sz="2000" b="1"/>
              <a:t>Dynamic memory allocation Programming Example:1</a:t>
            </a:r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1038830" y="1427185"/>
            <a:ext cx="9603275" cy="402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&lt;iostream&gt;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std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NULL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"Value is : "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endl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/>
          </a:p>
        </p:txBody>
      </p:sp>
      <p:sp>
        <p:nvSpPr>
          <p:cNvPr id="313" name="Google Shape;313;p3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182880" y="0"/>
            <a:ext cx="1073354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IN" sz="1800" b="1"/>
              <a:t>Example 2 : new and delete operators in C++.</a:t>
            </a:r>
            <a:endParaRPr sz="1800"/>
          </a:p>
        </p:txBody>
      </p:sp>
      <p:graphicFrame>
        <p:nvGraphicFramePr>
          <p:cNvPr id="319" name="Google Shape;319;p39"/>
          <p:cNvGraphicFramePr/>
          <p:nvPr/>
        </p:nvGraphicFramePr>
        <p:xfrm>
          <a:off x="447024" y="1178923"/>
          <a:ext cx="5196125" cy="5120640"/>
        </p:xfrm>
        <a:graphic>
          <a:graphicData uri="http://schemas.openxmlformats.org/drawingml/2006/table">
            <a:tbl>
              <a:tblPr>
                <a:noFill/>
                <a:tableStyleId>{F7B283B9-06D2-4D47-8484-7148186CB793}</a:tableStyleId>
              </a:tblPr>
              <a:tblGrid>
                <a:gridCol w="5196125"/>
              </a:tblGrid>
              <a:tr h="329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#include &lt;iostream&gt;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#include &lt;string&gt;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using namespace std;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int main()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int *p= NULL;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i= new int();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int *a= new int(10);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if(!p)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cout&lt;&lt;"bad memory allocation"&lt;&lt;endl;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else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cout&lt;&lt;"memory allocated successfully"&lt;&lt;endl;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*p= 5;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cout&lt;&lt;"*p= "&lt;&lt;*p&lt;&lt;endl;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cout&lt;&lt;"*a= "&lt;&lt;*a&lt;&lt;endl;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Google Shape;320;p39"/>
          <p:cNvGraphicFramePr/>
          <p:nvPr/>
        </p:nvGraphicFramePr>
        <p:xfrm>
          <a:off x="6230984" y="1200694"/>
          <a:ext cx="5434150" cy="4389120"/>
        </p:xfrm>
        <a:graphic>
          <a:graphicData uri="http://schemas.openxmlformats.org/drawingml/2006/table">
            <a:tbl>
              <a:tblPr>
                <a:noFill/>
                <a:tableStyleId>{F7B283B9-06D2-4D47-8484-7148186CB793}</a:tableStyleId>
              </a:tblPr>
              <a:tblGrid>
                <a:gridCol w="5434150"/>
              </a:tblGrid>
              <a:tr h="329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double *arr= NULL;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arr= new double[10];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if(!arr)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{cout&lt;&lt;"memory not allocated"&lt;&lt;endl;}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for(int i=0;i&lt;5;i++)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arr] = i+1;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cout&lt;&lt;“Array values : ";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for(int i=0;i&lt;5;i++)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cout&lt;&lt;arr[i]&lt;&lt;"\t";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 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delete 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delete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delete[] arr;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 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return 0;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p3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Program Output</a:t>
            </a:r>
            <a:br>
              <a:rPr lang="en-IN"/>
            </a:br>
            <a:endParaRPr/>
          </a:p>
        </p:txBody>
      </p:sp>
      <p:sp>
        <p:nvSpPr>
          <p:cNvPr id="327" name="Google Shape;327;p40"/>
          <p:cNvSpPr/>
          <p:nvPr/>
        </p:nvSpPr>
        <p:spPr>
          <a:xfrm>
            <a:off x="1180011" y="183605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 allocated successfully</a:t>
            </a:r>
            <a:b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*i=  5</a:t>
            </a:r>
            <a:b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*a=  10</a:t>
            </a:r>
            <a:b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values:1	2	3	4	5</a:t>
            </a: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xfrm>
            <a:off x="732811" y="137408"/>
            <a:ext cx="10933611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lang="en-IN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major differences between static and dynamic memory allocations </a:t>
            </a:r>
            <a:br>
              <a:rPr lang="en-IN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IN" sz="24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400">
                <a:latin typeface="Arial"/>
                <a:ea typeface="Arial"/>
                <a:cs typeface="Arial"/>
                <a:sym typeface="Arial"/>
              </a:rPr>
            </a:br>
            <a:endParaRPr sz="2400"/>
          </a:p>
        </p:txBody>
      </p:sp>
      <p:graphicFrame>
        <p:nvGraphicFramePr>
          <p:cNvPr id="334" name="Google Shape;334;p41"/>
          <p:cNvGraphicFramePr/>
          <p:nvPr/>
        </p:nvGraphicFramePr>
        <p:xfrm>
          <a:off x="2024849" y="1264412"/>
          <a:ext cx="8349550" cy="4550000"/>
        </p:xfrm>
        <a:graphic>
          <a:graphicData uri="http://schemas.openxmlformats.org/drawingml/2006/table">
            <a:tbl>
              <a:tblPr>
                <a:noFill/>
                <a:tableStyleId>{F7B283B9-06D2-4D47-8484-7148186CB793}</a:tableStyleId>
              </a:tblPr>
              <a:tblGrid>
                <a:gridCol w="4174775"/>
                <a:gridCol w="4174775"/>
              </a:tblGrid>
              <a:tr h="38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Memory Allocation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Memory Allocation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</a:tr>
              <a:tr h="83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Allocates variables permanently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Allocates variables only if program unit gets active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</a:tr>
              <a:tr h="83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Allocation is done before program execution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Allocation is done during program execution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</a:tr>
              <a:tr h="832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stack data structure for implementation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heap data structure for implementation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efficient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efficient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</a:tr>
              <a:tr h="119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Memory reusable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memory reusable and can be freed when not required</a:t>
                      </a:r>
                      <a:endParaRPr/>
                    </a:p>
                  </a:txBody>
                  <a:tcPr marL="84475" marR="84475" marT="42225" marB="422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4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2204720" y="5861278"/>
            <a:ext cx="71272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https://www.w3schools.in/difference-in-static-and-dynamic-memory-allocation/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1179815" y="1917769"/>
            <a:ext cx="9832370" cy="27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data structure is a scheme for organizing data in the memory of a computer</a:t>
            </a:r>
            <a:r>
              <a:rPr lang="en-IN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way in which the data is organized affects the performance of a program for different tasks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Every data structure has its own strengths, and weaknesses.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Also, every data structure specially suits to specific problem types depending upon the operations performed and the data organization.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body" idx="1"/>
          </p:nvPr>
        </p:nvSpPr>
        <p:spPr>
          <a:xfrm>
            <a:off x="1130270" y="1809519"/>
            <a:ext cx="9603275" cy="362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Robert Lafore, Object Oriented Programming in C++, SAMS, 2002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https://www.softwaretestinghelp.com/new-delete-operators-in-cpp/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https://www.softwaretestinghelp.com/stack-in-cpp/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https://www.tutorialspoint.com/abstract-data-type-in-data-structures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Abstract data type</a:t>
            </a:r>
            <a:endParaRPr b="1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130270" y="1557962"/>
            <a:ext cx="10626301" cy="314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Data Type is basically a type of data that can be used in different computer program such as integer, char, float etc.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The integer takes 4-bytes, character takes 1-byte of space etc.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abstract data type is special kind of data type, whose behaviour is defined by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a set of values and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set of operations.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Why abstract?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How those operations are working that is totally hidden from the user (abstract)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ADT Examples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104144" y="1623129"/>
            <a:ext cx="10260542" cy="415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ADT examples: Stack, Queue, List etc.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ADT operations: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Stack operations −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isFull():	to check whether stack is full or not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isEmpty(): to check whether stack is empty or not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push(x):	to push x into the stack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pop():	to delete one element from top of the stack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peek():	to get the top most element of the stack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size():	to get number of elements present into the stack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ADT Examples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1143333" y="1753757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Queue operations −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isFull():	to check whether queue is full or not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isEmpty():	to check whether queue is empty or not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insert(x):	to add x into the queue at the rear end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delete():	to delete one element from the front end of the queue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size():		to get number of elements present into the queue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ADT Examples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List operations −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insert(x):	to insert one element into the list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remove(x):	to remove given element from the list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size():		to get number of elements present into the list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get(i):	to get element at position i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replace(x, y):to replace x with y value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IN"/>
              <a:t>Need of Linear and Non-linear data structures using examples</a:t>
            </a:r>
            <a:br>
              <a:rPr lang="en-IN"/>
            </a:b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929973" y="1932478"/>
            <a:ext cx="10756930" cy="386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b="1" u="sng">
                <a:solidFill>
                  <a:schemeClr val="hlink"/>
                </a:solidFill>
                <a:hlinkClick r:id="rId3"/>
              </a:rPr>
              <a:t>Linear Data Structure</a:t>
            </a:r>
            <a:r>
              <a:rPr lang="en-IN" b="1"/>
              <a:t>:</a:t>
            </a:r>
            <a:r>
              <a:rPr lang="en-IN"/>
              <a:t/>
            </a:r>
            <a:br>
              <a:rPr lang="en-IN"/>
            </a:b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data elements are arranged Linearly (sequentially)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 elements are attached to its previous and next adjacent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Only single level is involved.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Therefore, all the elements can be traversed in single run only.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easy to implement because computer memory is arranged in a linear way.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/>
              <a:t>Examples: array, stack, queue, linked list, etc.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457200" y="953324"/>
            <a:ext cx="1027634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/>
              <a:t>Need of Linear and Non-linear data structures using examples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b="1" u="sng">
                <a:solidFill>
                  <a:schemeClr val="hlink"/>
                </a:solidFill>
                <a:hlinkClick r:id="rId3"/>
              </a:rPr>
              <a:t>Non-linear Data Structure</a:t>
            </a:r>
            <a:endParaRPr b="1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data elements are not arranged linearly.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single level is not involved.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All the elements can not be traversed in single run only.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not easy to implement in comparison to linear DS.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 It utilizes computer memory efficiently in comparison to a linear data structure.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/>
              <a:t> Examples: trees and graphs.</a:t>
            </a:r>
            <a:endParaRPr/>
          </a:p>
          <a:p>
            <a:pPr marL="228600" lvl="0" indent="-1111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1304</Words>
  <PresentationFormat>Custom</PresentationFormat>
  <Paragraphs>300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Noto Sans Symbols</vt:lpstr>
      <vt:lpstr>Times New Roman</vt:lpstr>
      <vt:lpstr>Inter</vt:lpstr>
      <vt:lpstr>Calibri</vt:lpstr>
      <vt:lpstr>Gallery</vt:lpstr>
      <vt:lpstr>Data Structures (15B11CI311)  Odd Semester 2022</vt:lpstr>
      <vt:lpstr>Lecture 2 – Introduction to Data Structures  Outline </vt:lpstr>
      <vt:lpstr>Data Structures</vt:lpstr>
      <vt:lpstr>Abstract data type</vt:lpstr>
      <vt:lpstr>ADT Examples</vt:lpstr>
      <vt:lpstr>ADT Examples</vt:lpstr>
      <vt:lpstr>ADT Examples</vt:lpstr>
      <vt:lpstr>Need of Linear and Non-linear data structures using examples </vt:lpstr>
      <vt:lpstr>Need of Linear and Non-linear data structures using examples</vt:lpstr>
      <vt:lpstr>Linear and Non-linear data structures</vt:lpstr>
      <vt:lpstr>Slide 11</vt:lpstr>
      <vt:lpstr>Slide 12</vt:lpstr>
      <vt:lpstr>++++++++++++++++</vt:lpstr>
      <vt:lpstr>Memory Allocation</vt:lpstr>
      <vt:lpstr>Ways for memory allocation</vt:lpstr>
      <vt:lpstr>Dynamic Memory Allocation</vt:lpstr>
      <vt:lpstr>Memory Parts in C++ Program</vt:lpstr>
      <vt:lpstr>The “new” Operator</vt:lpstr>
      <vt:lpstr>Allocating space for new</vt:lpstr>
      <vt:lpstr>Dynamic Memory Allocation for Arrays</vt:lpstr>
      <vt:lpstr>Dynamic Memory Allocation for Linked List</vt:lpstr>
      <vt:lpstr>Example: Linked List using new operator</vt:lpstr>
      <vt:lpstr>The Delete Operator </vt:lpstr>
      <vt:lpstr>The Delete Operator</vt:lpstr>
      <vt:lpstr>Malloc()</vt:lpstr>
      <vt:lpstr>Dynamic memory allocation Programming Example:1</vt:lpstr>
      <vt:lpstr>Example 2 : new and delete operators in C++.</vt:lpstr>
      <vt:lpstr>Program Output </vt:lpstr>
      <vt:lpstr>The major differences between static and dynamic memory allocations  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(15B11CI311)  Odd Semester 2021</dc:title>
  <dc:creator>prantik biswas</dc:creator>
  <cp:lastModifiedBy>prantik.biswas</cp:lastModifiedBy>
  <cp:revision>3</cp:revision>
  <dcterms:modified xsi:type="dcterms:W3CDTF">2022-08-04T05:55:26Z</dcterms:modified>
</cp:coreProperties>
</file>