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Arimo"/>
      <p:regular r:id="rId54"/>
      <p:bold r:id="rId55"/>
      <p:italic r:id="rId56"/>
      <p:boldItalic r:id="rId57"/>
    </p:embeddedFont>
    <p:embeddedFont>
      <p:font typeface="Tahom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Arimo-bold.fntdata"/><Relationship Id="rId10" Type="http://schemas.openxmlformats.org/officeDocument/2006/relationships/slide" Target="slides/slide5.xml"/><Relationship Id="rId54" Type="http://schemas.openxmlformats.org/officeDocument/2006/relationships/font" Target="fonts/Arimo-regular.fntdata"/><Relationship Id="rId13" Type="http://schemas.openxmlformats.org/officeDocument/2006/relationships/slide" Target="slides/slide8.xml"/><Relationship Id="rId57" Type="http://schemas.openxmlformats.org/officeDocument/2006/relationships/font" Target="fonts/Arimo-boldItalic.fntdata"/><Relationship Id="rId12" Type="http://schemas.openxmlformats.org/officeDocument/2006/relationships/slide" Target="slides/slide7.xml"/><Relationship Id="rId56" Type="http://schemas.openxmlformats.org/officeDocument/2006/relationships/font" Target="fonts/Arimo-italic.fntdata"/><Relationship Id="rId15" Type="http://schemas.openxmlformats.org/officeDocument/2006/relationships/slide" Target="slides/slide10.xml"/><Relationship Id="rId59" Type="http://schemas.openxmlformats.org/officeDocument/2006/relationships/font" Target="fonts/Tahoma-bold.fntdata"/><Relationship Id="rId14" Type="http://schemas.openxmlformats.org/officeDocument/2006/relationships/slide" Target="slides/slide9.xml"/><Relationship Id="rId58" Type="http://schemas.openxmlformats.org/officeDocument/2006/relationships/font" Target="fonts/Tahom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1" name="Shape 11"/>
        <p:cNvGrpSpPr/>
        <p:nvPr/>
      </p:nvGrpSpPr>
      <p:grpSpPr>
        <a:xfrm>
          <a:off x="0" y="0"/>
          <a:ext cx="0" cy="0"/>
          <a:chOff x="0" y="0"/>
          <a:chExt cx="0" cy="0"/>
        </a:xfrm>
      </p:grpSpPr>
      <p:grpSp>
        <p:nvGrpSpPr>
          <p:cNvPr id="12" name="Google Shape;12;p2"/>
          <p:cNvGrpSpPr/>
          <p:nvPr/>
        </p:nvGrpSpPr>
        <p:grpSpPr>
          <a:xfrm>
            <a:off x="0" y="0"/>
            <a:ext cx="9144000" cy="6858000"/>
            <a:chOff x="0" y="0"/>
            <a:chExt cx="5760" cy="4320"/>
          </a:xfrm>
        </p:grpSpPr>
        <p:grpSp>
          <p:nvGrpSpPr>
            <p:cNvPr id="13" name="Google Shape;13;p2"/>
            <p:cNvGrpSpPr/>
            <p:nvPr/>
          </p:nvGrpSpPr>
          <p:grpSpPr>
            <a:xfrm>
              <a:off x="0" y="0"/>
              <a:ext cx="5760" cy="4320"/>
              <a:chOff x="0" y="0"/>
              <a:chExt cx="5760" cy="4320"/>
            </a:xfrm>
          </p:grpSpPr>
          <p:sp>
            <p:nvSpPr>
              <p:cNvPr id="14" name="Google Shape;14;p2"/>
              <p:cNvSpPr/>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5" name="Google Shape;15;p2"/>
              <p:cNvGrpSpPr/>
              <p:nvPr/>
            </p:nvGrpSpPr>
            <p:grpSpPr>
              <a:xfrm>
                <a:off x="0" y="0"/>
                <a:ext cx="5760" cy="4320"/>
                <a:chOff x="0" y="0"/>
                <a:chExt cx="5760" cy="4320"/>
              </a:xfrm>
            </p:grpSpPr>
            <p:cxnSp>
              <p:nvCxnSpPr>
                <p:cNvPr id="16" name="Google Shape;16;p2"/>
                <p:cNvCxnSpPr/>
                <p:nvPr/>
              </p:nvCxnSpPr>
              <p:spPr>
                <a:xfrm>
                  <a:off x="0" y="19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7" name="Google Shape;17;p2"/>
                <p:cNvCxnSpPr/>
                <p:nvPr/>
              </p:nvCxnSpPr>
              <p:spPr>
                <a:xfrm>
                  <a:off x="0" y="38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8" name="Google Shape;18;p2"/>
                <p:cNvCxnSpPr/>
                <p:nvPr/>
              </p:nvCxnSpPr>
              <p:spPr>
                <a:xfrm>
                  <a:off x="0" y="57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19" name="Google Shape;19;p2"/>
                <p:cNvCxnSpPr/>
                <p:nvPr/>
              </p:nvCxnSpPr>
              <p:spPr>
                <a:xfrm>
                  <a:off x="0" y="76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0" name="Google Shape;20;p2"/>
                <p:cNvCxnSpPr/>
                <p:nvPr/>
              </p:nvCxnSpPr>
              <p:spPr>
                <a:xfrm>
                  <a:off x="0" y="96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1" name="Google Shape;21;p2"/>
                <p:cNvCxnSpPr/>
                <p:nvPr/>
              </p:nvCxnSpPr>
              <p:spPr>
                <a:xfrm>
                  <a:off x="0" y="115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2" name="Google Shape;22;p2"/>
                <p:cNvCxnSpPr/>
                <p:nvPr/>
              </p:nvCxnSpPr>
              <p:spPr>
                <a:xfrm>
                  <a:off x="0" y="134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3" name="Google Shape;23;p2"/>
                <p:cNvCxnSpPr/>
                <p:nvPr/>
              </p:nvCxnSpPr>
              <p:spPr>
                <a:xfrm>
                  <a:off x="0" y="153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4" name="Google Shape;24;p2"/>
                <p:cNvCxnSpPr/>
                <p:nvPr/>
              </p:nvCxnSpPr>
              <p:spPr>
                <a:xfrm>
                  <a:off x="0" y="172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5" name="Google Shape;25;p2"/>
                <p:cNvCxnSpPr/>
                <p:nvPr/>
              </p:nvCxnSpPr>
              <p:spPr>
                <a:xfrm>
                  <a:off x="0" y="192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6" name="Google Shape;26;p2"/>
                <p:cNvCxnSpPr/>
                <p:nvPr/>
              </p:nvCxnSpPr>
              <p:spPr>
                <a:xfrm>
                  <a:off x="0" y="211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7" name="Google Shape;27;p2"/>
                <p:cNvCxnSpPr/>
                <p:nvPr/>
              </p:nvCxnSpPr>
              <p:spPr>
                <a:xfrm>
                  <a:off x="0" y="230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8" name="Google Shape;28;p2"/>
                <p:cNvCxnSpPr/>
                <p:nvPr/>
              </p:nvCxnSpPr>
              <p:spPr>
                <a:xfrm>
                  <a:off x="0" y="249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29" name="Google Shape;29;p2"/>
                <p:cNvCxnSpPr/>
                <p:nvPr/>
              </p:nvCxnSpPr>
              <p:spPr>
                <a:xfrm>
                  <a:off x="0" y="268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0" name="Google Shape;30;p2"/>
                <p:cNvCxnSpPr/>
                <p:nvPr/>
              </p:nvCxnSpPr>
              <p:spPr>
                <a:xfrm>
                  <a:off x="0" y="288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1" name="Google Shape;31;p2"/>
                <p:cNvCxnSpPr/>
                <p:nvPr/>
              </p:nvCxnSpPr>
              <p:spPr>
                <a:xfrm>
                  <a:off x="0" y="307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2" name="Google Shape;32;p2"/>
                <p:cNvCxnSpPr/>
                <p:nvPr/>
              </p:nvCxnSpPr>
              <p:spPr>
                <a:xfrm>
                  <a:off x="0" y="326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3" name="Google Shape;33;p2"/>
                <p:cNvCxnSpPr/>
                <p:nvPr/>
              </p:nvCxnSpPr>
              <p:spPr>
                <a:xfrm>
                  <a:off x="0" y="3456"/>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4" name="Google Shape;34;p2"/>
                <p:cNvCxnSpPr/>
                <p:nvPr/>
              </p:nvCxnSpPr>
              <p:spPr>
                <a:xfrm>
                  <a:off x="0" y="3648"/>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5" name="Google Shape;35;p2"/>
                <p:cNvCxnSpPr/>
                <p:nvPr/>
              </p:nvCxnSpPr>
              <p:spPr>
                <a:xfrm>
                  <a:off x="0" y="3840"/>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6" name="Google Shape;36;p2"/>
                <p:cNvCxnSpPr/>
                <p:nvPr/>
              </p:nvCxnSpPr>
              <p:spPr>
                <a:xfrm>
                  <a:off x="0" y="4032"/>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7" name="Google Shape;37;p2"/>
                <p:cNvCxnSpPr/>
                <p:nvPr/>
              </p:nvCxnSpPr>
              <p:spPr>
                <a:xfrm>
                  <a:off x="0" y="4224"/>
                  <a:ext cx="5760" cy="0"/>
                </a:xfrm>
                <a:prstGeom prst="straightConnector1">
                  <a:avLst/>
                </a:prstGeom>
                <a:noFill/>
                <a:ln cap="flat" cmpd="sng" w="9525">
                  <a:solidFill>
                    <a:schemeClr val="folHlink"/>
                  </a:solidFill>
                  <a:prstDash val="solid"/>
                  <a:miter lim="800000"/>
                  <a:headEnd len="sm" w="sm" type="none"/>
                  <a:tailEnd len="sm" w="sm" type="none"/>
                </a:ln>
              </p:spPr>
            </p:cxnSp>
            <p:cxnSp>
              <p:nvCxnSpPr>
                <p:cNvPr id="38" name="Google Shape;38;p2"/>
                <p:cNvCxnSpPr/>
                <p:nvPr/>
              </p:nvCxnSpPr>
              <p:spPr>
                <a:xfrm>
                  <a:off x="1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39" name="Google Shape;39;p2"/>
                <p:cNvCxnSpPr/>
                <p:nvPr/>
              </p:nvCxnSpPr>
              <p:spPr>
                <a:xfrm>
                  <a:off x="3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0" name="Google Shape;40;p2"/>
                <p:cNvCxnSpPr/>
                <p:nvPr/>
              </p:nvCxnSpPr>
              <p:spPr>
                <a:xfrm>
                  <a:off x="5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1" name="Google Shape;41;p2"/>
                <p:cNvCxnSpPr/>
                <p:nvPr/>
              </p:nvCxnSpPr>
              <p:spPr>
                <a:xfrm>
                  <a:off x="76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2" name="Google Shape;42;p2"/>
                <p:cNvCxnSpPr/>
                <p:nvPr/>
              </p:nvCxnSpPr>
              <p:spPr>
                <a:xfrm>
                  <a:off x="96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3" name="Google Shape;43;p2"/>
                <p:cNvCxnSpPr/>
                <p:nvPr/>
              </p:nvCxnSpPr>
              <p:spPr>
                <a:xfrm>
                  <a:off x="115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4" name="Google Shape;44;p2"/>
                <p:cNvCxnSpPr/>
                <p:nvPr/>
              </p:nvCxnSpPr>
              <p:spPr>
                <a:xfrm>
                  <a:off x="134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5" name="Google Shape;45;p2"/>
                <p:cNvCxnSpPr/>
                <p:nvPr/>
              </p:nvCxnSpPr>
              <p:spPr>
                <a:xfrm>
                  <a:off x="153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6" name="Google Shape;46;p2"/>
                <p:cNvCxnSpPr/>
                <p:nvPr/>
              </p:nvCxnSpPr>
              <p:spPr>
                <a:xfrm>
                  <a:off x="172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7" name="Google Shape;47;p2"/>
                <p:cNvCxnSpPr/>
                <p:nvPr/>
              </p:nvCxnSpPr>
              <p:spPr>
                <a:xfrm>
                  <a:off x="192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8" name="Google Shape;48;p2"/>
                <p:cNvCxnSpPr/>
                <p:nvPr/>
              </p:nvCxnSpPr>
              <p:spPr>
                <a:xfrm>
                  <a:off x="211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49" name="Google Shape;49;p2"/>
                <p:cNvCxnSpPr/>
                <p:nvPr/>
              </p:nvCxnSpPr>
              <p:spPr>
                <a:xfrm>
                  <a:off x="230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0" name="Google Shape;50;p2"/>
                <p:cNvCxnSpPr/>
                <p:nvPr/>
              </p:nvCxnSpPr>
              <p:spPr>
                <a:xfrm>
                  <a:off x="249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1" name="Google Shape;51;p2"/>
                <p:cNvCxnSpPr/>
                <p:nvPr/>
              </p:nvCxnSpPr>
              <p:spPr>
                <a:xfrm>
                  <a:off x="268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2" name="Google Shape;52;p2"/>
                <p:cNvCxnSpPr/>
                <p:nvPr/>
              </p:nvCxnSpPr>
              <p:spPr>
                <a:xfrm>
                  <a:off x="288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3" name="Google Shape;53;p2"/>
                <p:cNvCxnSpPr/>
                <p:nvPr/>
              </p:nvCxnSpPr>
              <p:spPr>
                <a:xfrm>
                  <a:off x="307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4" name="Google Shape;54;p2"/>
                <p:cNvCxnSpPr/>
                <p:nvPr/>
              </p:nvCxnSpPr>
              <p:spPr>
                <a:xfrm>
                  <a:off x="326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5" name="Google Shape;55;p2"/>
                <p:cNvCxnSpPr/>
                <p:nvPr/>
              </p:nvCxnSpPr>
              <p:spPr>
                <a:xfrm>
                  <a:off x="345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6" name="Google Shape;56;p2"/>
                <p:cNvCxnSpPr/>
                <p:nvPr/>
              </p:nvCxnSpPr>
              <p:spPr>
                <a:xfrm>
                  <a:off x="364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7" name="Google Shape;57;p2"/>
                <p:cNvCxnSpPr/>
                <p:nvPr/>
              </p:nvCxnSpPr>
              <p:spPr>
                <a:xfrm>
                  <a:off x="384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8" name="Google Shape;58;p2"/>
                <p:cNvCxnSpPr/>
                <p:nvPr/>
              </p:nvCxnSpPr>
              <p:spPr>
                <a:xfrm>
                  <a:off x="403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59" name="Google Shape;59;p2"/>
                <p:cNvCxnSpPr/>
                <p:nvPr/>
              </p:nvCxnSpPr>
              <p:spPr>
                <a:xfrm>
                  <a:off x="422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0" name="Google Shape;60;p2"/>
                <p:cNvCxnSpPr/>
                <p:nvPr/>
              </p:nvCxnSpPr>
              <p:spPr>
                <a:xfrm>
                  <a:off x="441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1" name="Google Shape;61;p2"/>
                <p:cNvCxnSpPr/>
                <p:nvPr/>
              </p:nvCxnSpPr>
              <p:spPr>
                <a:xfrm>
                  <a:off x="4608"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2" name="Google Shape;62;p2"/>
                <p:cNvCxnSpPr/>
                <p:nvPr/>
              </p:nvCxnSpPr>
              <p:spPr>
                <a:xfrm>
                  <a:off x="4800"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3" name="Google Shape;63;p2"/>
                <p:cNvCxnSpPr/>
                <p:nvPr/>
              </p:nvCxnSpPr>
              <p:spPr>
                <a:xfrm>
                  <a:off x="4992"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4" name="Google Shape;64;p2"/>
                <p:cNvCxnSpPr/>
                <p:nvPr/>
              </p:nvCxnSpPr>
              <p:spPr>
                <a:xfrm>
                  <a:off x="5184"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5" name="Google Shape;65;p2"/>
                <p:cNvCxnSpPr/>
                <p:nvPr/>
              </p:nvCxnSpPr>
              <p:spPr>
                <a:xfrm>
                  <a:off x="5376" y="0"/>
                  <a:ext cx="0" cy="4320"/>
                </a:xfrm>
                <a:prstGeom prst="straightConnector1">
                  <a:avLst/>
                </a:prstGeom>
                <a:noFill/>
                <a:ln cap="flat" cmpd="sng" w="9525">
                  <a:solidFill>
                    <a:schemeClr val="folHlink"/>
                  </a:solidFill>
                  <a:prstDash val="solid"/>
                  <a:miter lim="800000"/>
                  <a:headEnd len="sm" w="sm" type="none"/>
                  <a:tailEnd len="sm" w="sm" type="none"/>
                </a:ln>
              </p:spPr>
            </p:cxnSp>
            <p:cxnSp>
              <p:nvCxnSpPr>
                <p:cNvPr id="66" name="Google Shape;66;p2"/>
                <p:cNvCxnSpPr/>
                <p:nvPr/>
              </p:nvCxnSpPr>
              <p:spPr>
                <a:xfrm>
                  <a:off x="5568" y="0"/>
                  <a:ext cx="0" cy="4320"/>
                </a:xfrm>
                <a:prstGeom prst="straightConnector1">
                  <a:avLst/>
                </a:prstGeom>
                <a:noFill/>
                <a:ln cap="flat" cmpd="sng" w="9525">
                  <a:solidFill>
                    <a:schemeClr val="folHlink"/>
                  </a:solidFill>
                  <a:prstDash val="solid"/>
                  <a:miter lim="800000"/>
                  <a:headEnd len="sm" w="sm" type="none"/>
                  <a:tailEnd len="sm" w="sm" type="none"/>
                </a:ln>
              </p:spPr>
            </p:cxnSp>
          </p:grpSp>
          <p:cxnSp>
            <p:nvCxnSpPr>
              <p:cNvPr id="67" name="Google Shape;67;p2"/>
              <p:cNvCxnSpPr/>
              <p:nvPr/>
            </p:nvCxnSpPr>
            <p:spPr>
              <a:xfrm>
                <a:off x="5568" y="0"/>
                <a:ext cx="0" cy="1488"/>
              </a:xfrm>
              <a:prstGeom prst="straightConnector1">
                <a:avLst/>
              </a:prstGeom>
              <a:noFill/>
              <a:ln cap="flat" cmpd="sng" w="9525">
                <a:solidFill>
                  <a:schemeClr val="hlink"/>
                </a:solidFill>
                <a:prstDash val="solid"/>
                <a:miter lim="800000"/>
                <a:headEnd len="sm" w="sm" type="none"/>
                <a:tailEnd len="sm" w="sm" type="none"/>
              </a:ln>
            </p:spPr>
          </p:cxnSp>
        </p:grpSp>
        <p:grpSp>
          <p:nvGrpSpPr>
            <p:cNvPr id="68" name="Google Shape;68;p2"/>
            <p:cNvGrpSpPr/>
            <p:nvPr/>
          </p:nvGrpSpPr>
          <p:grpSpPr>
            <a:xfrm>
              <a:off x="3" y="559"/>
              <a:ext cx="4192" cy="1796"/>
              <a:chOff x="3" y="559"/>
              <a:chExt cx="4192" cy="1796"/>
            </a:xfrm>
          </p:grpSpPr>
          <p:cxnSp>
            <p:nvCxnSpPr>
              <p:cNvPr id="69" name="Google Shape;69;p2"/>
              <p:cNvCxnSpPr/>
              <p:nvPr/>
            </p:nvCxnSpPr>
            <p:spPr>
              <a:xfrm>
                <a:off x="506" y="559"/>
                <a:ext cx="0" cy="1796"/>
              </a:xfrm>
              <a:prstGeom prst="straightConnector1">
                <a:avLst/>
              </a:prstGeom>
              <a:noFill/>
              <a:ln cap="flat" cmpd="sng" w="9525">
                <a:solidFill>
                  <a:schemeClr val="hlink"/>
                </a:solidFill>
                <a:prstDash val="solid"/>
                <a:miter lim="800000"/>
                <a:headEnd len="sm" w="sm" type="none"/>
                <a:tailEnd len="sm" w="sm" type="none"/>
              </a:ln>
            </p:spPr>
          </p:cxnSp>
          <p:cxnSp>
            <p:nvCxnSpPr>
              <p:cNvPr id="70" name="Google Shape;70;p2"/>
              <p:cNvCxnSpPr/>
              <p:nvPr/>
            </p:nvCxnSpPr>
            <p:spPr>
              <a:xfrm rot="10800000">
                <a:off x="3" y="1924"/>
                <a:ext cx="3211" cy="1"/>
              </a:xfrm>
              <a:prstGeom prst="straightConnector1">
                <a:avLst/>
              </a:prstGeom>
              <a:noFill/>
              <a:ln cap="flat" cmpd="sng" w="9525">
                <a:solidFill>
                  <a:schemeClr val="hlink"/>
                </a:solidFill>
                <a:prstDash val="solid"/>
                <a:miter lim="800000"/>
                <a:headEnd len="sm" w="sm" type="none"/>
                <a:tailEnd len="sm" w="sm" type="none"/>
              </a:ln>
            </p:spPr>
          </p:cxnSp>
          <p:cxnSp>
            <p:nvCxnSpPr>
              <p:cNvPr id="71" name="Google Shape;71;p2"/>
              <p:cNvCxnSpPr/>
              <p:nvPr/>
            </p:nvCxnSpPr>
            <p:spPr>
              <a:xfrm rot="10800000">
                <a:off x="384" y="938"/>
                <a:ext cx="3811" cy="1"/>
              </a:xfrm>
              <a:prstGeom prst="straightConnector1">
                <a:avLst/>
              </a:prstGeom>
              <a:noFill/>
              <a:ln cap="flat" cmpd="sng" w="9525">
                <a:solidFill>
                  <a:schemeClr val="hlink"/>
                </a:solidFill>
                <a:prstDash val="solid"/>
                <a:miter lim="800000"/>
                <a:headEnd len="sm" w="sm" type="none"/>
                <a:tailEnd len="sm" w="sm" type="none"/>
              </a:ln>
            </p:spPr>
          </p:cxnSp>
          <p:cxnSp>
            <p:nvCxnSpPr>
              <p:cNvPr id="72" name="Google Shape;72;p2"/>
              <p:cNvCxnSpPr/>
              <p:nvPr/>
            </p:nvCxnSpPr>
            <p:spPr>
              <a:xfrm flipH="1" rot="-5400000">
                <a:off x="425" y="860"/>
                <a:ext cx="156" cy="157"/>
              </a:xfrm>
              <a:prstGeom prst="curvedConnector2">
                <a:avLst/>
              </a:prstGeom>
              <a:noFill/>
              <a:ln cap="flat" cmpd="sng" w="9525">
                <a:solidFill>
                  <a:schemeClr val="hlink"/>
                </a:solidFill>
                <a:prstDash val="solid"/>
                <a:miter lim="800000"/>
                <a:headEnd len="sm" w="sm" type="none"/>
                <a:tailEnd len="sm" w="sm" type="none"/>
              </a:ln>
            </p:spPr>
          </p:cxnSp>
        </p:grpSp>
        <p:grpSp>
          <p:nvGrpSpPr>
            <p:cNvPr id="73" name="Google Shape;73;p2"/>
            <p:cNvGrpSpPr/>
            <p:nvPr/>
          </p:nvGrpSpPr>
          <p:grpSpPr>
            <a:xfrm>
              <a:off x="1480" y="1952"/>
              <a:ext cx="3808" cy="1812"/>
              <a:chOff x="1480" y="1952"/>
              <a:chExt cx="3808" cy="1812"/>
            </a:xfrm>
          </p:grpSpPr>
          <p:cxnSp>
            <p:nvCxnSpPr>
              <p:cNvPr id="74" name="Google Shape;74;p2"/>
              <p:cNvCxnSpPr/>
              <p:nvPr/>
            </p:nvCxnSpPr>
            <p:spPr>
              <a:xfrm>
                <a:off x="1480" y="3442"/>
                <a:ext cx="3808" cy="0"/>
              </a:xfrm>
              <a:prstGeom prst="straightConnector1">
                <a:avLst/>
              </a:prstGeom>
              <a:noFill/>
              <a:ln cap="flat" cmpd="sng" w="9525">
                <a:solidFill>
                  <a:schemeClr val="hlink"/>
                </a:solidFill>
                <a:prstDash val="solid"/>
                <a:miter lim="800000"/>
                <a:headEnd len="sm" w="sm" type="none"/>
                <a:tailEnd len="sm" w="sm" type="none"/>
              </a:ln>
            </p:spPr>
          </p:cxnSp>
          <p:cxnSp>
            <p:nvCxnSpPr>
              <p:cNvPr id="75" name="Google Shape;75;p2"/>
              <p:cNvCxnSpPr/>
              <p:nvPr/>
            </p:nvCxnSpPr>
            <p:spPr>
              <a:xfrm>
                <a:off x="5172" y="1952"/>
                <a:ext cx="0" cy="1812"/>
              </a:xfrm>
              <a:prstGeom prst="straightConnector1">
                <a:avLst/>
              </a:prstGeom>
              <a:noFill/>
              <a:ln cap="flat" cmpd="sng" w="9525">
                <a:solidFill>
                  <a:schemeClr val="hlink"/>
                </a:solidFill>
                <a:prstDash val="solid"/>
                <a:miter lim="800000"/>
                <a:headEnd len="sm" w="sm" type="none"/>
                <a:tailEnd len="sm" w="sm" type="none"/>
              </a:ln>
            </p:spPr>
          </p:cxnSp>
          <p:cxnSp>
            <p:nvCxnSpPr>
              <p:cNvPr id="76" name="Google Shape;76;p2"/>
              <p:cNvCxnSpPr/>
              <p:nvPr/>
            </p:nvCxnSpPr>
            <p:spPr>
              <a:xfrm rot="5400000">
                <a:off x="5096" y="3346"/>
                <a:ext cx="156" cy="157"/>
              </a:xfrm>
              <a:prstGeom prst="curvedConnector2">
                <a:avLst/>
              </a:prstGeom>
              <a:noFill/>
              <a:ln cap="flat" cmpd="sng" w="9525">
                <a:solidFill>
                  <a:schemeClr val="hlink"/>
                </a:solidFill>
                <a:prstDash val="solid"/>
                <a:miter lim="800000"/>
                <a:headEnd len="sm" w="sm" type="none"/>
                <a:tailEnd len="sm" w="sm" type="none"/>
              </a:ln>
            </p:spPr>
          </p:cxnSp>
        </p:grpSp>
      </p:grpSp>
      <p:sp>
        <p:nvSpPr>
          <p:cNvPr id="77" name="Google Shape;77;p2"/>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Rectangle: Click to edit Master text styles &#10;Second level &#10;Third level &#10;Fourth level &#10;Fifth level" id="78" name="Google Shape;78;p2"/>
          <p:cNvSpPr txBox="1"/>
          <p:nvPr>
            <p:ph idx="1" type="subTitle"/>
          </p:nvPr>
        </p:nvSpPr>
        <p:spPr>
          <a:xfrm>
            <a:off x="990600" y="3309937"/>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79" name="Google Shape;79;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2" name="Shape 82"/>
        <p:cNvGrpSpPr/>
        <p:nvPr/>
      </p:nvGrpSpPr>
      <p:grpSpPr>
        <a:xfrm>
          <a:off x="0" y="0"/>
          <a:ext cx="0" cy="0"/>
          <a:chOff x="0" y="0"/>
          <a:chExt cx="0" cy="0"/>
        </a:xfrm>
      </p:grpSpPr>
      <p:sp>
        <p:nvSpPr>
          <p:cNvPr id="83" name="Google Shape;83;p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 name="Google Shape;7;p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ahoma"/>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81000" lvl="2" marL="13716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55600" lvl="4" marL="22860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indent="-355600" lvl="5" marL="2743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6pPr>
            <a:lvl7pPr indent="-355600" lvl="6" marL="32004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7pPr>
            <a:lvl8pPr indent="-355600" lvl="7" marL="3657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8pPr>
            <a:lvl9pPr indent="-355600" lvl="8" marL="4114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w3schools.com/tags/tag_table.asp" TargetMode="External"/><Relationship Id="rId4" Type="http://schemas.openxmlformats.org/officeDocument/2006/relationships/hyperlink" Target="http://www.w3schools.com/tags/tag_th.asp" TargetMode="External"/><Relationship Id="rId11" Type="http://schemas.openxmlformats.org/officeDocument/2006/relationships/hyperlink" Target="http://www.w3schools.com/tags/tag_tbody.asp" TargetMode="External"/><Relationship Id="rId10" Type="http://schemas.openxmlformats.org/officeDocument/2006/relationships/hyperlink" Target="http://www.w3schools.com/tags/tag_thead.asp" TargetMode="External"/><Relationship Id="rId12" Type="http://schemas.openxmlformats.org/officeDocument/2006/relationships/hyperlink" Target="http://www.w3schools.com/tags/tag_tfoot.asp" TargetMode="External"/><Relationship Id="rId9" Type="http://schemas.openxmlformats.org/officeDocument/2006/relationships/hyperlink" Target="http://www.w3schools.com/tags/tag_col.asp" TargetMode="External"/><Relationship Id="rId5" Type="http://schemas.openxmlformats.org/officeDocument/2006/relationships/hyperlink" Target="http://www.w3schools.com/tags/tag_tr.asp" TargetMode="External"/><Relationship Id="rId6" Type="http://schemas.openxmlformats.org/officeDocument/2006/relationships/hyperlink" Target="http://www.w3schools.com/tags/tag_td.asp" TargetMode="External"/><Relationship Id="rId7" Type="http://schemas.openxmlformats.org/officeDocument/2006/relationships/hyperlink" Target="http://www.w3schools.com/tags/tag_caption.asp" TargetMode="External"/><Relationship Id="rId8" Type="http://schemas.openxmlformats.org/officeDocument/2006/relationships/hyperlink" Target="http://www.w3schools.com/tags/tag_colgroup.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http://www.w3schools.com/html/tryit.asp?filename=tryhtml_frame_navigation" TargetMode="External"/><Relationship Id="rId6" Type="http://schemas.openxmlformats.org/officeDocument/2006/relationships/hyperlink" Target="about:blank" TargetMode="External"/><Relationship Id="rId7" Type="http://schemas.openxmlformats.org/officeDocument/2006/relationships/hyperlink" Target="http://www.w3schools.com/html/tryit.asp?filename=tryhtml_frame_jump" TargetMode="External"/><Relationship Id="rId8" Type="http://schemas.openxmlformats.org/officeDocument/2006/relationships/hyperlink" Target="http://www.w3schools.com/html/tryit.asp?filename=tryhtml_frame_navigation2"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www.w3schools.com/tags/tag_form.asp" TargetMode="External"/><Relationship Id="rId4" Type="http://schemas.openxmlformats.org/officeDocument/2006/relationships/hyperlink" Target="http://www.w3schools.com/tags/tag_input.asp" TargetMode="External"/><Relationship Id="rId11" Type="http://schemas.openxmlformats.org/officeDocument/2006/relationships/hyperlink" Target="http://www.w3schools.com/tags/tag_option.asp" TargetMode="External"/><Relationship Id="rId10" Type="http://schemas.openxmlformats.org/officeDocument/2006/relationships/hyperlink" Target="http://www.w3schools.com/tags/tag_optgroup.asp" TargetMode="External"/><Relationship Id="rId12" Type="http://schemas.openxmlformats.org/officeDocument/2006/relationships/hyperlink" Target="http://www.w3schools.com/tags/tag_button.asp" TargetMode="External"/><Relationship Id="rId9" Type="http://schemas.openxmlformats.org/officeDocument/2006/relationships/hyperlink" Target="http://www.w3schools.com/tags/tag_select.asp" TargetMode="External"/><Relationship Id="rId5" Type="http://schemas.openxmlformats.org/officeDocument/2006/relationships/hyperlink" Target="http://www.w3schools.com/tags/tag_textarea.asp" TargetMode="External"/><Relationship Id="rId6" Type="http://schemas.openxmlformats.org/officeDocument/2006/relationships/hyperlink" Target="http://www.w3schools.com/tags/tag_label.asp" TargetMode="External"/><Relationship Id="rId7" Type="http://schemas.openxmlformats.org/officeDocument/2006/relationships/hyperlink" Target="http://www.w3schools.com/tags/tag_fieldset.asp" TargetMode="External"/><Relationship Id="rId8" Type="http://schemas.openxmlformats.org/officeDocument/2006/relationships/hyperlink" Target="http://www.w3schools.com/tags/tag_legend.as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www.w3schools.com/html/html_reference.a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4"/>
          <p:cNvSpPr txBox="1"/>
          <p:nvPr>
            <p:ph type="ctrTitle"/>
          </p:nvPr>
        </p:nvSpPr>
        <p:spPr>
          <a:xfrm>
            <a:off x="990600" y="1066800"/>
            <a:ext cx="7721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Tahoma"/>
              <a:buNone/>
            </a:pPr>
            <a:r>
              <a:rPr b="1" i="0" lang="en-US" sz="5400" u="none">
                <a:solidFill>
                  <a:schemeClr val="dk2"/>
                </a:solidFill>
                <a:latin typeface="Tahoma"/>
                <a:ea typeface="Tahoma"/>
                <a:cs typeface="Tahoma"/>
                <a:sym typeface="Tahoma"/>
              </a:rPr>
              <a:t>HTML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3"/>
          <p:cNvSpPr txBox="1"/>
          <p:nvPr>
            <p:ph idx="1" type="body"/>
          </p:nvPr>
        </p:nvSpPr>
        <p:spPr>
          <a:xfrm>
            <a:off x="1066800" y="7620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1" i="0" lang="en-US" sz="2800" u="sng">
                <a:solidFill>
                  <a:schemeClr val="dk1"/>
                </a:solidFill>
                <a:latin typeface="Tahoma"/>
                <a:ea typeface="Tahoma"/>
                <a:cs typeface="Tahoma"/>
                <a:sym typeface="Tahoma"/>
              </a:rPr>
              <a:t>Paragraph</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&lt;p&gt;This is a paragraph.&lt;/p&gt;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&lt;p&gt;Paragraph elements are defined by the p tag.&lt;/p&gt; </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 </a:t>
            </a:r>
            <a:r>
              <a:rPr b="1" i="0" lang="en-US" sz="2800" u="sng">
                <a:solidFill>
                  <a:schemeClr val="dk1"/>
                </a:solidFill>
                <a:latin typeface="Tahoma"/>
                <a:ea typeface="Tahoma"/>
                <a:cs typeface="Tahoma"/>
                <a:sym typeface="Tahoma"/>
              </a:rPr>
              <a:t>With break and horizontal rule</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&lt;hr width=50 color=”red”&gt;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To break&lt;br&gt;lines&lt;br&gt;in a&lt;br&gt;paragraph,&lt;br&gt;use the br tag.</a:t>
            </a:r>
            <a:endParaRPr/>
          </a:p>
          <a:p>
            <a:pPr indent="-342900" lvl="0" marL="342900" marR="0" rtl="0" algn="l">
              <a:lnSpc>
                <a:spcPct val="9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&lt;/p&gt;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Definition list</a:t>
            </a:r>
            <a:endParaRPr/>
          </a:p>
        </p:txBody>
      </p:sp>
      <p:sp>
        <p:nvSpPr>
          <p:cNvPr id="152" name="Google Shape;152;p14"/>
          <p:cNvSpPr txBox="1"/>
          <p:nvPr>
            <p:ph idx="1" type="body"/>
          </p:nvPr>
        </p:nvSpPr>
        <p:spPr>
          <a:xfrm>
            <a:off x="990600" y="1447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&lt;dt&gt;First term&lt;/dt&gt;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&lt;dd&gt;Definition&lt;/dd&gt;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&lt;dt&gt;Next term&lt;/dt&gt;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&lt;dd&gt;Definition&lt;/dd&gt;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&lt;/dl&gt; </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-Abbreviations and acronyms</a:t>
            </a:r>
            <a:br>
              <a:rPr b="0" i="0" lang="en-US" sz="3600" u="none">
                <a:solidFill>
                  <a:schemeClr val="dk2"/>
                </a:solidFill>
                <a:latin typeface="verdana"/>
                <a:ea typeface="verdana"/>
                <a:cs typeface="verdana"/>
                <a:sym typeface="verdana"/>
              </a:rPr>
            </a:br>
            <a:endParaRPr/>
          </a:p>
        </p:txBody>
      </p:sp>
      <p:sp>
        <p:nvSpPr>
          <p:cNvPr id="158" name="Google Shape;158;p1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&lt;abbr title="United Nations"&gt;UN&lt;/abbr&gt;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&lt;br&gt;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&lt;acronym title="World Wide Web"&gt;WWW&lt;/acronym&gt;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Note: The title attribute is used to show the spelled-out version when holding the mouse pointer over the acronym or abbreviation.&lt;/p&gt;</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The title attribute is used to show the spelled-out version when holding the mouse pointer over the acronym or abbreviation.</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This only works for the acronym element in IE 5.</a:t>
            </a:r>
            <a:endParaRPr/>
          </a:p>
          <a:p>
            <a:pPr indent="-342900" lvl="0" marL="342900" marR="0" rtl="0" algn="l">
              <a:lnSpc>
                <a:spcPct val="90000"/>
              </a:lnSpc>
              <a:spcBef>
                <a:spcPts val="400"/>
              </a:spcBef>
              <a:spcAft>
                <a:spcPts val="0"/>
              </a:spcAft>
              <a:buClr>
                <a:schemeClr val="dk1"/>
              </a:buClr>
              <a:buSzPts val="2000"/>
              <a:buFont typeface="Batang"/>
              <a:buNone/>
            </a:pPr>
            <a:r>
              <a:rPr b="0" i="0" lang="en-US" sz="2000" u="none">
                <a:solidFill>
                  <a:schemeClr val="dk1"/>
                </a:solidFill>
                <a:latin typeface="Batang"/>
                <a:ea typeface="Batang"/>
                <a:cs typeface="Batang"/>
                <a:sym typeface="Batang"/>
              </a:rPr>
              <a:t>This works for both the abbr and acronym element in Netscape 6.2.</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Batang"/>
              <a:ea typeface="Batang"/>
              <a:cs typeface="Batang"/>
              <a:sym typeface="Batang"/>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type="title"/>
          </p:nvPr>
        </p:nvSpPr>
        <p:spPr>
          <a:xfrm>
            <a:off x="1066800" y="13716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How to mark deleted and inserted text </a:t>
            </a:r>
            <a:br>
              <a:rPr b="0" i="0" lang="en-US" sz="3600" u="none">
                <a:solidFill>
                  <a:schemeClr val="dk2"/>
                </a:solidFill>
                <a:latin typeface="verdana"/>
                <a:ea typeface="verdana"/>
                <a:cs typeface="verdana"/>
                <a:sym typeface="verdana"/>
              </a:rPr>
            </a:br>
            <a:br>
              <a:rPr b="0" i="0" lang="en-US" sz="4400" u="none">
                <a:solidFill>
                  <a:schemeClr val="dk2"/>
                </a:solidFill>
                <a:latin typeface="Tahoma"/>
                <a:ea typeface="Tahoma"/>
                <a:cs typeface="Tahoma"/>
                <a:sym typeface="Tahoma"/>
              </a:rPr>
            </a:br>
            <a:endParaRPr/>
          </a:p>
        </p:txBody>
      </p:sp>
      <p:sp>
        <p:nvSpPr>
          <p:cNvPr id="164" name="Google Shape;164;p1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None/>
            </a:pPr>
            <a:r>
              <a:rPr b="1" i="0" lang="en-US" sz="3200" u="none">
                <a:solidFill>
                  <a:schemeClr val="dk1"/>
                </a:solidFill>
                <a:latin typeface="verdana"/>
                <a:ea typeface="verdana"/>
                <a:cs typeface="verdana"/>
                <a:sym typeface="verdana"/>
              </a:rPr>
              <a:t> </a:t>
            </a:r>
            <a:endParaRPr b="0" i="0" sz="3200" u="none">
              <a:solidFill>
                <a:schemeClr val="dk1"/>
              </a:solidFill>
              <a:latin typeface="verdana"/>
              <a:ea typeface="verdana"/>
              <a:cs typeface="verdana"/>
              <a:sym typeface="verdan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verdana"/>
              <a:ea typeface="verdana"/>
              <a:cs typeface="verdana"/>
              <a:sym typeface="verdana"/>
            </a:endParaRPr>
          </a:p>
        </p:txBody>
      </p:sp>
      <p:sp>
        <p:nvSpPr>
          <p:cNvPr id="165" name="Google Shape;165;p16"/>
          <p:cNvSpPr txBox="1"/>
          <p:nvPr/>
        </p:nvSpPr>
        <p:spPr>
          <a:xfrm>
            <a:off x="1143000" y="1752600"/>
            <a:ext cx="5715000" cy="4291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 dozen 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&lt;del&gt;twenty&lt;/del&gt; &lt;!—strikethro--!&gt;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&lt;ins&gt;twelve&lt;/ins&gt;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pieces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&lt;/p&gt;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Long and short quotations</a:t>
            </a:r>
            <a:endParaRPr/>
          </a:p>
        </p:txBody>
      </p:sp>
      <p:sp>
        <p:nvSpPr>
          <p:cNvPr id="171" name="Google Shape;171;p1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With the block quote element, the browser inserts line breaks and margins, but the q element does not render as anything special. </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Here comes a long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&lt;blockquote&gt;</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This is a long quotation. This is a long quotation. This is a long quotation. This is a long quotation. This is a long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&lt;/blockquote&gt;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Here comes a short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&lt;q&gt;</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This is a short quotation</a:t>
            </a:r>
            <a:endParaRPr/>
          </a:p>
          <a:p>
            <a:pPr indent="-342900" lvl="0" marL="342900" marR="0" rtl="0" algn="l">
              <a:lnSpc>
                <a:spcPct val="9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&lt;/q&gt;</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18"/>
          <p:cNvSpPr txBox="1"/>
          <p:nvPr>
            <p:ph type="title"/>
          </p:nvPr>
        </p:nvSpPr>
        <p:spPr>
          <a:xfrm>
            <a:off x="1066800" y="6858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Lists</a:t>
            </a:r>
            <a:br>
              <a:rPr b="0" i="0" lang="en-US" sz="4400" u="none">
                <a:solidFill>
                  <a:schemeClr val="dk2"/>
                </a:solidFill>
                <a:latin typeface="verdana"/>
                <a:ea typeface="verdana"/>
                <a:cs typeface="verdana"/>
                <a:sym typeface="verdana"/>
              </a:rPr>
            </a:br>
            <a:endParaRPr/>
          </a:p>
        </p:txBody>
      </p:sp>
      <p:sp>
        <p:nvSpPr>
          <p:cNvPr id="177" name="Google Shape;177;p1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1" i="0" lang="en-US" sz="2800" u="none">
                <a:solidFill>
                  <a:schemeClr val="dk1"/>
                </a:solidFill>
                <a:latin typeface="verdana"/>
                <a:ea typeface="verdana"/>
                <a:cs typeface="verdana"/>
                <a:sym typeface="verdana"/>
              </a:rPr>
              <a:t>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An unordered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An ordered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types of ordered 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types of unordered Lists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Nested list</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Nested list 2</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Definition list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An ordered list</a:t>
            </a:r>
            <a:br>
              <a:rPr b="0" i="0" lang="en-US" sz="4400" u="none">
                <a:solidFill>
                  <a:schemeClr val="dk2"/>
                </a:solidFill>
                <a:latin typeface="verdana"/>
                <a:ea typeface="verdana"/>
                <a:cs typeface="verdana"/>
                <a:sym typeface="verdana"/>
              </a:rPr>
            </a:br>
            <a:endParaRPr/>
          </a:p>
        </p:txBody>
      </p:sp>
      <p:sp>
        <p:nvSpPr>
          <p:cNvPr id="183" name="Google Shape;183;p19"/>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&lt;h4&gt;An Ordered List:&lt;/h4&gt;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&lt;li&gt;Coffee&lt;/li&gt;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&lt;li&gt;Tea&lt;/li&gt;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&lt;li&gt;Milk&lt;/li&gt;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By default will show 1,2,3,4</a:t>
            </a:r>
            <a:endParaRPr/>
          </a:p>
          <a:p>
            <a:pPr indent="-3429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189" name="Google Shape;189;p20"/>
          <p:cNvSpPr txBox="1"/>
          <p:nvPr>
            <p:ph idx="1" type="body"/>
          </p:nvPr>
        </p:nvSpPr>
        <p:spPr>
          <a:xfrm>
            <a:off x="1524000" y="6858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&lt;h4&gt;Numbered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&lt;h4&gt;Letters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type="A"&gt;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1"/>
          <p:cNvSpPr txBox="1"/>
          <p:nvPr>
            <p:ph idx="1" type="body"/>
          </p:nvPr>
        </p:nvSpPr>
        <p:spPr>
          <a:xfrm>
            <a:off x="1295400" y="457200"/>
            <a:ext cx="6553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&lt;h4&gt;Lowercase letters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type="a"&gt;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&lt;h4&gt;Roman numbers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 type="I"&gt;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&lt;/ol&gt;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00" name="Google Shape;200;p2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&lt;h4&gt;Lowercase Roman numbers list:&lt;/h4&gt;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&lt;ol type="i"&gt;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&lt;li&gt;Apples&lt;/li&gt;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&lt;li&gt;Bananas&lt;/li&gt;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&lt;li&gt;Lemons&lt;/li&gt;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&lt;li&gt;Oranges&lt;/li&gt;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&lt;/ol&gt;  </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HTML</a:t>
            </a:r>
            <a:endParaRPr/>
          </a:p>
        </p:txBody>
      </p:sp>
      <p:sp>
        <p:nvSpPr>
          <p:cNvPr id="98" name="Google Shape;98;p5"/>
          <p:cNvSpPr txBox="1"/>
          <p:nvPr>
            <p:ph idx="1" type="body"/>
          </p:nvPr>
        </p:nvSpPr>
        <p:spPr>
          <a:xfrm>
            <a:off x="1066800" y="1447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HYPER TEXT MARK UP LANGUAGE</a:t>
            </a:r>
            <a:endParaRPr/>
          </a:p>
          <a:p>
            <a:pPr indent="-342900" lvl="0" marL="342900" marR="0" rtl="0" algn="l">
              <a:lnSpc>
                <a:spcPct val="90000"/>
              </a:lnSpc>
              <a:spcBef>
                <a:spcPts val="56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HTML is the </a:t>
            </a:r>
            <a:r>
              <a:rPr b="1" i="1" lang="en-US" sz="2800" u="none" cap="none" strike="noStrike">
                <a:solidFill>
                  <a:schemeClr val="dk1"/>
                </a:solidFill>
                <a:latin typeface="Arial"/>
                <a:ea typeface="Arial"/>
                <a:cs typeface="Arial"/>
                <a:sym typeface="Arial"/>
              </a:rPr>
              <a:t>lingua franca</a:t>
            </a:r>
            <a:r>
              <a:rPr b="1" i="0" lang="en-US" sz="2800" u="none" cap="none" strike="noStrike">
                <a:solidFill>
                  <a:schemeClr val="dk1"/>
                </a:solidFill>
                <a:latin typeface="Arial"/>
                <a:ea typeface="Arial"/>
                <a:cs typeface="Arial"/>
                <a:sym typeface="Arial"/>
              </a:rPr>
              <a:t> for publishing hypertext on the World Wide Web. It is a non-proprietary format based upon SGML, and can be created and processed by a wide range of tools, from simple plain text editors - you type it in from scratch- to sophisticated </a:t>
            </a:r>
            <a:r>
              <a:rPr b="1" i="1" lang="en-US" sz="2800" u="none" cap="none" strike="noStrike">
                <a:solidFill>
                  <a:schemeClr val="dk1"/>
                </a:solidFill>
                <a:latin typeface="Arial"/>
                <a:ea typeface="Arial"/>
                <a:cs typeface="Arial"/>
                <a:sym typeface="Arial"/>
              </a:rPr>
              <a:t>WYSIWYG</a:t>
            </a:r>
            <a:r>
              <a:rPr b="1" i="0" lang="en-US" sz="2800" u="none" cap="none" strike="noStrike">
                <a:solidFill>
                  <a:schemeClr val="dk1"/>
                </a:solidFill>
                <a:latin typeface="Arial"/>
                <a:ea typeface="Arial"/>
                <a:cs typeface="Arial"/>
                <a:sym typeface="Arial"/>
              </a:rPr>
              <a:t> authoring tools. HTML uses tags such as </a:t>
            </a:r>
            <a:r>
              <a:rPr b="1" i="0" lang="en-US" sz="2800" u="none" cap="none" strike="noStrike">
                <a:solidFill>
                  <a:schemeClr val="dk1"/>
                </a:solidFill>
                <a:latin typeface="Arimo"/>
                <a:ea typeface="Arimo"/>
                <a:cs typeface="Arimo"/>
                <a:sym typeface="Arimo"/>
              </a:rPr>
              <a:t>&lt;h1&gt;</a:t>
            </a:r>
            <a:r>
              <a:rPr b="1" i="0" lang="en-US" sz="2800" u="none" cap="none" strike="noStrike">
                <a:solidFill>
                  <a:schemeClr val="dk1"/>
                </a:solidFill>
                <a:latin typeface="Arial"/>
                <a:ea typeface="Arial"/>
                <a:cs typeface="Arial"/>
                <a:sym typeface="Arial"/>
              </a:rPr>
              <a:t> and </a:t>
            </a:r>
            <a:r>
              <a:rPr b="1" i="0" lang="en-US" sz="2800" u="none" cap="none" strike="noStrike">
                <a:solidFill>
                  <a:schemeClr val="dk1"/>
                </a:solidFill>
                <a:latin typeface="Arimo"/>
                <a:ea typeface="Arimo"/>
                <a:cs typeface="Arimo"/>
                <a:sym typeface="Arimo"/>
              </a:rPr>
              <a:t>&lt;/h1&gt;</a:t>
            </a:r>
            <a:r>
              <a:rPr b="1" i="0" lang="en-US" sz="2800" u="none" cap="none" strike="noStrike">
                <a:solidFill>
                  <a:schemeClr val="dk1"/>
                </a:solidFill>
                <a:latin typeface="Arial"/>
                <a:ea typeface="Arial"/>
                <a:cs typeface="Arial"/>
                <a:sym typeface="Arial"/>
              </a:rPr>
              <a:t> to structure text into headings, paragraphs, lists, hypertext links etc.</a:t>
            </a:r>
            <a:endParaRPr/>
          </a:p>
          <a:p>
            <a:pPr indent="-165100" lvl="0" marL="342900" marR="0" rtl="0" algn="l">
              <a:lnSpc>
                <a:spcPct val="100000"/>
              </a:lnSpc>
              <a:spcBef>
                <a:spcPts val="560"/>
              </a:spcBef>
              <a:spcAft>
                <a:spcPts val="0"/>
              </a:spcAft>
              <a:buClr>
                <a:schemeClr val="dk1"/>
              </a:buClr>
              <a:buSzPts val="2800"/>
              <a:buFont typeface="Tahoma"/>
              <a:buNone/>
            </a:pPr>
            <a:r>
              <a:t/>
            </a:r>
            <a:endParaRPr b="1"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An unordered list</a:t>
            </a:r>
            <a:br>
              <a:rPr b="0" i="0" lang="en-US" sz="4400" u="none">
                <a:solidFill>
                  <a:schemeClr val="dk2"/>
                </a:solidFill>
                <a:latin typeface="verdana"/>
                <a:ea typeface="verdana"/>
                <a:cs typeface="verdana"/>
                <a:sym typeface="verdana"/>
              </a:rPr>
            </a:br>
            <a:endParaRPr/>
          </a:p>
        </p:txBody>
      </p:sp>
      <p:sp>
        <p:nvSpPr>
          <p:cNvPr id="206" name="Google Shape;206;p23"/>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&lt;h4&gt;An Unordered List:&lt;/h4&gt;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&lt;ul&gt;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&lt;li&gt;Coffee&lt;/li&gt;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&lt;li&gt;Tea&lt;/li&gt;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  &lt;li&gt;Milk&lt;/li&gt;</a:t>
            </a:r>
            <a:endParaRPr/>
          </a:p>
          <a:p>
            <a:pPr indent="-342900" lvl="0" marL="342900" marR="0" rtl="0" algn="l">
              <a:lnSpc>
                <a:spcPct val="100000"/>
              </a:lnSpc>
              <a:spcBef>
                <a:spcPts val="64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&lt;/ul&gt;</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12" name="Google Shape;212;p24"/>
          <p:cNvSpPr txBox="1"/>
          <p:nvPr>
            <p:ph idx="1" type="body"/>
          </p:nvPr>
        </p:nvSpPr>
        <p:spPr>
          <a:xfrm>
            <a:off x="1447800" y="533400"/>
            <a:ext cx="6248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&lt;</a:t>
            </a:r>
            <a:r>
              <a:rPr b="0" i="0" lang="en-US" sz="2400" u="none">
                <a:solidFill>
                  <a:schemeClr val="dk1"/>
                </a:solidFill>
                <a:latin typeface="Tahoma"/>
                <a:ea typeface="Tahoma"/>
                <a:cs typeface="Tahoma"/>
                <a:sym typeface="Tahoma"/>
              </a:rPr>
              <a:t>h4&gt;Disc bullets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 type="disc"&gt;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&lt;/ul&gt;  </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&lt;h4&gt;Circle bullets list:&lt;/h4&gt;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&lt;ul type="circle"&gt;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&lt;li&gt;Apples&lt;/li&gt;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&lt;li&gt;Bananas&lt;/li&gt;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&lt;li&gt;Lemons&lt;/li&gt;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&lt;li&gt;Oranges&lt;/li&gt;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&lt;/ul&gt;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18" name="Google Shape;218;p25"/>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&lt;h4&gt;Square bullets list:&lt;/h4&gt;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 type="square"&gt;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&lt;li&gt;Apples&lt;/li&gt;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&lt;li&gt;Bananas&lt;/li&gt;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&lt;li&gt;Lemons&lt;/li&gt;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&lt;li&gt;Oranges&lt;/li&gt;</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&lt;/ul&gt;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6"/>
          <p:cNvSpPr txBox="1"/>
          <p:nvPr>
            <p:ph idx="1" type="body"/>
          </p:nvPr>
        </p:nvSpPr>
        <p:spPr>
          <a:xfrm>
            <a:off x="1066800" y="304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verdana"/>
              <a:buNone/>
            </a:pPr>
            <a:r>
              <a:rPr b="1" i="0" lang="en-US" sz="2400" u="none">
                <a:solidFill>
                  <a:srgbClr val="000000"/>
                </a:solidFill>
                <a:latin typeface="verdana"/>
                <a:ea typeface="verdana"/>
                <a:cs typeface="verdana"/>
                <a:sym typeface="verdana"/>
              </a:rPr>
              <a:t>Links</a:t>
            </a:r>
            <a:endParaRPr b="1" i="0" sz="24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1)&lt;p&gt;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is a mail link:</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href="mailto:someone@microsoft.com?subject=Hello%20again"&gt;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Send Mail&lt;/a&gt;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2)&lt;p&gt;Locked in a frame?&lt;/p&gt;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href="http://www.w3schools.com/"</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target="_top"&gt;Click here!&lt;/a&gt;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3) &lt;p&gt;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href="#C4"&gt;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See also Chapter 4.</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 &lt;a name="C4"&gt;&lt;h2&gt;Chapter 4&lt;/h2&gt;&lt;/a&gt;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&lt;p&gt;This chapter explains &lt;/p&gt;</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229" name="Google Shape;229;p27"/>
          <p:cNvSpPr txBox="1"/>
          <p:nvPr>
            <p:ph idx="1" type="body"/>
          </p:nvPr>
        </p:nvSpPr>
        <p:spPr>
          <a:xfrm>
            <a:off x="990600" y="609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4) &lt;a href="lastpage.htm" target="_blank"&gt;Last Page&lt;/a&gt;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5) You can also use an image as a link:</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href="lastpage.htm"&gt;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&lt;img border="0" src="buttonnext.gif" width="65" height="38"&gt;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6) &lt;p&gt;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href="lastpage.htm"&gt;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text&lt;/a&gt; is a link to a page on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Web site.</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&lt;a href="http://www.microsoft.com/"&gt;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This text&lt;/a&gt; is a link to a page on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World Wide Web.</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&lt;/p&gt;</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8"/>
          <p:cNvSpPr txBox="1"/>
          <p:nvPr>
            <p:ph type="title"/>
          </p:nvPr>
        </p:nvSpPr>
        <p:spPr>
          <a:xfrm>
            <a:off x="990600" y="685800"/>
            <a:ext cx="7620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000"/>
              <a:buFont typeface="verdana"/>
              <a:buNone/>
            </a:pPr>
            <a:r>
              <a:rPr b="1" i="0" lang="en-US" sz="4000" u="none">
                <a:solidFill>
                  <a:srgbClr val="000000"/>
                </a:solidFill>
                <a:latin typeface="verdana"/>
                <a:ea typeface="verdana"/>
                <a:cs typeface="verdana"/>
                <a:sym typeface="verdana"/>
              </a:rPr>
              <a:t>Tables</a:t>
            </a:r>
            <a:br>
              <a:rPr b="1" i="0" lang="en-US" sz="4000" u="none">
                <a:solidFill>
                  <a:srgbClr val="000000"/>
                </a:solidFill>
                <a:latin typeface="verdana"/>
                <a:ea typeface="verdana"/>
                <a:cs typeface="verdana"/>
                <a:sym typeface="verdana"/>
              </a:rPr>
            </a:br>
            <a:endParaRPr/>
          </a:p>
        </p:txBody>
      </p:sp>
      <p:sp>
        <p:nvSpPr>
          <p:cNvPr id="235" name="Google Shape;235;p2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Tables are defined with the &lt;table&gt; tag. A table is divided into rows (with the &lt;tr&gt; tag), and each row is divided into data cells (with the &lt;td&gt; tag). The letters td stands for "table data," which is the content of a data cell. A data cell can contain text, images, lists, paragraphs, forms, horizontal rules, tables, etc.</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verdana"/>
              <a:buNone/>
            </a:pPr>
            <a:r>
              <a:rPr b="1" i="0" lang="en-US" sz="4400" u="none">
                <a:solidFill>
                  <a:srgbClr val="000000"/>
                </a:solidFill>
                <a:latin typeface="verdana"/>
                <a:ea typeface="verdana"/>
                <a:cs typeface="verdana"/>
                <a:sym typeface="verdana"/>
              </a:rPr>
              <a:t>Basic Tables</a:t>
            </a:r>
            <a:br>
              <a:rPr b="1" i="0" lang="en-US" sz="4400" u="none">
                <a:solidFill>
                  <a:srgbClr val="000000"/>
                </a:solidFill>
                <a:latin typeface="verdana"/>
                <a:ea typeface="verdana"/>
                <a:cs typeface="verdana"/>
                <a:sym typeface="verdana"/>
              </a:rPr>
            </a:br>
            <a:endParaRPr/>
          </a:p>
        </p:txBody>
      </p:sp>
      <p:sp>
        <p:nvSpPr>
          <p:cNvPr id="241" name="Google Shape;241;p29"/>
          <p:cNvSpPr txBox="1"/>
          <p:nvPr>
            <p:ph idx="1" type="body"/>
          </p:nvPr>
        </p:nvSpPr>
        <p:spPr>
          <a:xfrm>
            <a:off x="2057400" y="1219200"/>
            <a:ext cx="6629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&lt;table border="1"&gt;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&lt;tr&gt;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&lt;td&gt;row 1, cell 1&lt;/td&gt;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&lt;td&gt;row 1, cell 2&lt;/td&gt;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&lt;td&gt;row 2, cell 1&lt;/td&gt;</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 &lt;td&gt;row 2, cell 2&lt;/td&gt;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&lt;/tr&gt; </a:t>
            </a:r>
            <a:endParaRPr/>
          </a:p>
          <a:p>
            <a:pPr indent="-342900" lvl="0" marL="342900" marR="0" rtl="0" algn="l">
              <a:lnSpc>
                <a:spcPct val="90000"/>
              </a:lnSpc>
              <a:spcBef>
                <a:spcPts val="560"/>
              </a:spcBef>
              <a:spcAft>
                <a:spcPts val="0"/>
              </a:spcAft>
              <a:buClr>
                <a:srgbClr val="000000"/>
              </a:buClr>
              <a:buSzPts val="2800"/>
              <a:buFont typeface="Arimo"/>
              <a:buNone/>
            </a:pPr>
            <a:r>
              <a:rPr b="0" i="0" lang="en-US" sz="2800" u="none">
                <a:solidFill>
                  <a:srgbClr val="000000"/>
                </a:solidFill>
                <a:latin typeface="Arimo"/>
                <a:ea typeface="Arimo"/>
                <a:cs typeface="Arimo"/>
                <a:sym typeface="Arimo"/>
              </a:rPr>
              <a:t>&lt;/table&gt;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0"/>
          <p:cNvSpPr txBox="1"/>
          <p:nvPr>
            <p:ph idx="1" type="body"/>
          </p:nvPr>
        </p:nvSpPr>
        <p:spPr>
          <a:xfrm>
            <a:off x="1676400" y="3048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1800"/>
              <a:buFont typeface="verdana"/>
              <a:buNone/>
            </a:pPr>
            <a:r>
              <a:rPr b="1" i="0" lang="en-US" sz="1800" u="sng">
                <a:solidFill>
                  <a:srgbClr val="000000"/>
                </a:solidFill>
                <a:latin typeface="verdana"/>
                <a:ea typeface="verdana"/>
                <a:cs typeface="verdana"/>
                <a:sym typeface="verdana"/>
              </a:rPr>
              <a:t>Tables and the Border Attribute</a:t>
            </a:r>
            <a:endParaRPr b="1" i="0" sz="2400" u="sng">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 border="1"&gt;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1&lt;/td&gt;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2&lt;/td&gt;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&lt;/table&gt;</a:t>
            </a:r>
            <a:endParaRPr/>
          </a:p>
          <a:p>
            <a:pPr indent="-342900" lvl="0" marL="342900" marR="0" rtl="0" algn="l">
              <a:lnSpc>
                <a:spcPct val="90000"/>
              </a:lnSpc>
              <a:spcBef>
                <a:spcPts val="400"/>
              </a:spcBef>
              <a:spcAft>
                <a:spcPts val="0"/>
              </a:spcAft>
              <a:buClr>
                <a:srgbClr val="000000"/>
              </a:buClr>
              <a:buSzPts val="2000"/>
              <a:buFont typeface="verdana"/>
              <a:buNone/>
            </a:pPr>
            <a:r>
              <a:rPr b="1" i="0" lang="en-US" sz="2000" u="sng">
                <a:solidFill>
                  <a:srgbClr val="000000"/>
                </a:solidFill>
                <a:latin typeface="verdana"/>
                <a:ea typeface="verdana"/>
                <a:cs typeface="verdana"/>
                <a:sym typeface="verdana"/>
              </a:rPr>
              <a:t>Headings in a Table</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&lt;table border="1"&gt;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&lt;th&gt;Heading&lt;/th&gt;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&lt;th&gt;Another Heading&lt;/th&gt;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 &lt;td&gt;row 1, cell 1&lt;/td&gt;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&lt;td&gt;row 1, cell 2&lt;/td&gt;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&lt;/tr&gt; </a:t>
            </a:r>
            <a:endParaRPr/>
          </a:p>
          <a:p>
            <a:pPr indent="-342900" lvl="0" marL="342900" marR="0" rtl="0" algn="l">
              <a:lnSpc>
                <a:spcPct val="90000"/>
              </a:lnSpc>
              <a:spcBef>
                <a:spcPts val="400"/>
              </a:spcBef>
              <a:spcAft>
                <a:spcPts val="0"/>
              </a:spcAft>
              <a:buClr>
                <a:srgbClr val="000000"/>
              </a:buClr>
              <a:buSzPts val="2000"/>
              <a:buFont typeface="Arimo"/>
              <a:buNone/>
            </a:pPr>
            <a:r>
              <a:rPr b="1" i="0" lang="en-US" sz="2000" u="none">
                <a:solidFill>
                  <a:srgbClr val="000000"/>
                </a:solidFill>
                <a:latin typeface="Arimo"/>
                <a:ea typeface="Arimo"/>
                <a:cs typeface="Arimo"/>
                <a:sym typeface="Arimo"/>
              </a:rPr>
              <a:t>Note: for empty space we can add &lt;td&gt;&amp;nbsp;&lt;/td&gt;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1"/>
          <p:cNvSpPr txBox="1"/>
          <p:nvPr>
            <p:ph type="title"/>
          </p:nvPr>
        </p:nvSpPr>
        <p:spPr>
          <a:xfrm>
            <a:off x="609600" y="3048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 </a:t>
            </a:r>
            <a:endParaRPr/>
          </a:p>
        </p:txBody>
      </p:sp>
      <p:sp>
        <p:nvSpPr>
          <p:cNvPr id="252" name="Google Shape;252;p31"/>
          <p:cNvSpPr txBox="1"/>
          <p:nvPr>
            <p:ph idx="1" type="body"/>
          </p:nvPr>
        </p:nvSpPr>
        <p:spPr>
          <a:xfrm>
            <a:off x="1143000" y="457200"/>
            <a:ext cx="7315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None/>
            </a:pPr>
            <a:r>
              <a:rPr b="0" i="1" lang="en-US" sz="2800" u="sng">
                <a:solidFill>
                  <a:schemeClr val="dk1"/>
                </a:solidFill>
                <a:latin typeface="verdana"/>
                <a:ea typeface="verdana"/>
                <a:cs typeface="verdana"/>
                <a:sym typeface="verdana"/>
              </a:rPr>
              <a:t>Cell padding</a:t>
            </a:r>
            <a:br>
              <a:rPr b="0" i="1" lang="en-US" sz="2800" u="sng">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This example demonstrates how to use cellpadding to create more white space between the cell content and its borders.</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3"/>
              </a:rPr>
              <a:t>See html example</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SzPts val="2800"/>
              <a:buFont typeface="verdana"/>
              <a:buNone/>
            </a:pPr>
            <a:r>
              <a:rPr b="0" i="1" lang="en-US" sz="2800" u="sng">
                <a:solidFill>
                  <a:schemeClr val="dk1"/>
                </a:solidFill>
                <a:latin typeface="verdana"/>
                <a:ea typeface="verdana"/>
                <a:cs typeface="verdana"/>
                <a:sym typeface="verdana"/>
              </a:rPr>
              <a:t>Cell spacing</a:t>
            </a:r>
            <a:br>
              <a:rPr b="0" i="1" lang="en-US" sz="2800" u="sng">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This example demonstrates how to use cellspacing to increase the distance between the cells.</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4"/>
              </a:rPr>
              <a:t>See html example</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sng">
              <a:solidFill>
                <a:schemeClr val="hlink"/>
              </a:solidFill>
              <a:latin typeface="Tahoma"/>
              <a:ea typeface="Tahoma"/>
              <a:cs typeface="Tahoma"/>
              <a:sym typeface="Tahoma"/>
              <a:hlinkClick r:id="rId5"/>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&lt;h4&gt;A background image:&lt;/h4&gt;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&lt;table border="1" </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background="bgdesert.jpg"&gt;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&lt;td&gt;First&lt;/td&gt;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&lt;td&gt;Row&lt;/td&gt;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   </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&lt;td&gt;Second&lt;/td&gt;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&lt;td&gt;Row&lt;/td&gt;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&lt;/tr&gt;</a:t>
            </a:r>
            <a:endParaRPr/>
          </a:p>
          <a:p>
            <a:pPr indent="0" lvl="0" marL="0" rtl="0" algn="l">
              <a:lnSpc>
                <a:spcPct val="9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&lt;/table&gt;</a:t>
            </a:r>
            <a:endParaRPr/>
          </a:p>
          <a:p>
            <a:pPr indent="0" lvl="0" marL="0" rtl="0" algn="l">
              <a:lnSpc>
                <a:spcPct val="100000"/>
              </a:lnSpc>
              <a:spcBef>
                <a:spcPts val="0"/>
              </a:spcBef>
              <a:spcAft>
                <a:spcPts val="0"/>
              </a:spcAft>
              <a:buSzPts val="1400"/>
              <a:buNone/>
            </a:pPr>
            <a:r>
              <a:t/>
            </a:r>
            <a:endParaRPr b="0" i="0" sz="2400" u="none">
              <a:solidFill>
                <a:schemeClr val="dk1"/>
              </a:solidFill>
              <a:latin typeface="Times New Roman"/>
              <a:ea typeface="Times New Roman"/>
              <a:cs typeface="Times New Roman"/>
              <a:sym typeface="Times New Roman"/>
            </a:endParaRPr>
          </a:p>
        </p:txBody>
      </p:sp>
      <p:sp>
        <p:nvSpPr>
          <p:cNvPr id="258" name="Google Shape;258;p32"/>
          <p:cNvSpPr txBox="1"/>
          <p:nvPr>
            <p:ph idx="1" type="body"/>
          </p:nvPr>
        </p:nvSpPr>
        <p:spPr>
          <a:xfrm>
            <a:off x="1524000" y="609600"/>
            <a:ext cx="3048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&lt;h4&gt;</a:t>
            </a:r>
            <a:r>
              <a:rPr b="1" i="0" lang="en-US" sz="2400" u="none">
                <a:solidFill>
                  <a:schemeClr val="dk1"/>
                </a:solidFill>
                <a:latin typeface="Tahoma"/>
                <a:ea typeface="Tahoma"/>
                <a:cs typeface="Tahoma"/>
                <a:sym typeface="Tahoma"/>
              </a:rPr>
              <a:t>A background color</a:t>
            </a:r>
            <a:r>
              <a:rPr b="0" i="0" lang="en-US" sz="2400" u="none">
                <a:solidFill>
                  <a:schemeClr val="dk1"/>
                </a:solidFill>
                <a:latin typeface="Tahoma"/>
                <a:ea typeface="Tahoma"/>
                <a:cs typeface="Tahoma"/>
                <a:sym typeface="Tahoma"/>
              </a:rPr>
              <a:t>:&lt;/h4&gt;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&lt;table border="1" </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bgcolor="red"&gt;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&lt;td&gt;First&lt;/td&gt;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   </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&lt;td&gt;Second&lt;/td&gt;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&lt;/table&gt;</a:t>
            </a:r>
            <a:endParaRPr/>
          </a:p>
          <a:p>
            <a:pPr indent="-342900" lvl="0" marL="342900" marR="0" rtl="0" algn="l">
              <a:lnSpc>
                <a:spcPct val="9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
        <p:nvSpPr>
          <p:cNvPr id="259" name="Google Shape;259;p32"/>
          <p:cNvSpPr txBox="1"/>
          <p:nvPr/>
        </p:nvSpPr>
        <p:spPr>
          <a:xfrm>
            <a:off x="5562600" y="381000"/>
            <a:ext cx="2971800" cy="60436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&lt;h4&gt;A background image:&lt;/h4&gt;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&lt;table border="1"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background="bgdesert.jpg"&gt;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&lt;td&gt;First&lt;/td&gt;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&lt;td&gt;Row&lt;/td&gt;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&lt;td&gt;Second&lt;/td&gt;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&lt;td&gt;Row&lt;/td&gt;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&lt;/table&gt;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32"/>
          <p:cNvSpPr txBox="1"/>
          <p:nvPr/>
        </p:nvSpPr>
        <p:spPr>
          <a:xfrm>
            <a:off x="1447800" y="5943600"/>
            <a:ext cx="64770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Adding background color and Image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STRUCTURE OF HTML DOCUMENT</a:t>
            </a:r>
            <a:endParaRPr/>
          </a:p>
        </p:txBody>
      </p:sp>
      <p:sp>
        <p:nvSpPr>
          <p:cNvPr id="104" name="Google Shape;104;p6"/>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&lt;HEAD&gt;&lt;TITLE&gt;HELLO CLASS HOW ARE U TODAY&lt;/TITLE&gt;&lt;/HEAD&gt;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&lt;BODY&gt;WE ARE LEARNING HTML</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480"/>
              </a:spcBef>
              <a:spcAft>
                <a:spcPts val="0"/>
              </a:spcAft>
              <a:buClr>
                <a:schemeClr val="dk1"/>
              </a:buClr>
              <a:buSzPts val="2400"/>
              <a:buFont typeface="Tahoma"/>
              <a:buNone/>
            </a:pPr>
            <a:r>
              <a:t/>
            </a:r>
            <a:endParaRPr b="1" i="0" sz="2400" u="sng">
              <a:solidFill>
                <a:srgbClr val="FF3300"/>
              </a:solidFill>
              <a:latin typeface="Tahoma"/>
              <a:ea typeface="Tahoma"/>
              <a:cs typeface="Tahoma"/>
              <a:sym typeface="Tahoma"/>
            </a:endParaRPr>
          </a:p>
          <a:p>
            <a:pPr indent="-342900" lvl="0" marL="342900" marR="0" rtl="0" algn="l">
              <a:lnSpc>
                <a:spcPct val="90000"/>
              </a:lnSpc>
              <a:spcBef>
                <a:spcPts val="480"/>
              </a:spcBef>
              <a:spcAft>
                <a:spcPts val="0"/>
              </a:spcAft>
              <a:buClr>
                <a:srgbClr val="FF3300"/>
              </a:buClr>
              <a:buSzPts val="2400"/>
              <a:buFont typeface="Tahoma"/>
              <a:buNone/>
            </a:pPr>
            <a:r>
              <a:rPr b="1" i="0" lang="en-US" sz="2400" u="sng">
                <a:solidFill>
                  <a:srgbClr val="FF3300"/>
                </a:solidFill>
                <a:latin typeface="Tahoma"/>
                <a:ea typeface="Tahoma"/>
                <a:cs typeface="Tahoma"/>
                <a:sym typeface="Tahoma"/>
              </a:rPr>
              <a:t>NOTE:</a:t>
            </a:r>
            <a:r>
              <a:rPr b="0" i="0" lang="en-US" sz="2400" u="none">
                <a:solidFill>
                  <a:schemeClr val="dk1"/>
                </a:solidFill>
                <a:latin typeface="Tahoma"/>
                <a:ea typeface="Tahoma"/>
                <a:cs typeface="Tahoma"/>
                <a:sym typeface="Tahoma"/>
              </a:rPr>
              <a:t>SAVE IT AS T.HTML OR T.HTM AND RUN IN BROWSER WRIITNG URL (WITH PROPER PATH).</a:t>
            </a:r>
            <a:endParaRPr/>
          </a:p>
          <a:p>
            <a:pPr indent="-342900" lvl="0" marL="342900" marR="0" rtl="0" algn="l">
              <a:lnSpc>
                <a:spcPct val="90000"/>
              </a:lnSpc>
              <a:spcBef>
                <a:spcPts val="480"/>
              </a:spcBef>
              <a:spcAft>
                <a:spcPts val="0"/>
              </a:spcAft>
              <a:buClr>
                <a:srgbClr val="FF3300"/>
              </a:buClr>
              <a:buSzPts val="2400"/>
              <a:buFont typeface="Tahoma"/>
              <a:buNone/>
            </a:pPr>
            <a:r>
              <a:rPr b="1" i="0" lang="en-US" sz="2400" u="none">
                <a:solidFill>
                  <a:srgbClr val="FF3300"/>
                </a:solidFill>
                <a:latin typeface="Tahoma"/>
                <a:ea typeface="Tahoma"/>
                <a:cs typeface="Tahoma"/>
                <a:sym typeface="Tahoma"/>
              </a:rPr>
              <a:t>Html editors: Front page 2000, Macromedia Dreamweaver, CoffeeCup HTML Editor.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Adding background to table cell</a:t>
            </a:r>
            <a:endParaRPr/>
          </a:p>
        </p:txBody>
      </p:sp>
      <p:sp>
        <p:nvSpPr>
          <p:cNvPr id="266" name="Google Shape;266;p33"/>
          <p:cNvSpPr txBox="1"/>
          <p:nvPr>
            <p:ph idx="1" type="body"/>
          </p:nvPr>
        </p:nvSpPr>
        <p:spPr>
          <a:xfrm>
            <a:off x="1752600" y="1447800"/>
            <a:ext cx="6934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&lt;table border="1"&gt;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 bgcolor="red"&gt;First&lt;/td&gt;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   </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 </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background="bgdesert.jpg"&gt;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Second&lt;/td&gt;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&lt;td&gt;Row&lt;/td&gt;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&lt;/tr&gt;</a:t>
            </a:r>
            <a:endParaRPr/>
          </a:p>
          <a:p>
            <a:pPr indent="-342900" lvl="0" marL="342900" marR="0" rtl="0" algn="l">
              <a:lnSpc>
                <a:spcPct val="90000"/>
              </a:lnSpc>
              <a:spcBef>
                <a:spcPts val="48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&lt;/table&gt;</a:t>
            </a:r>
            <a:endParaRPr/>
          </a:p>
          <a:p>
            <a:pPr indent="-190500" lvl="0" marL="342900" marR="0" rtl="0" algn="l">
              <a:lnSpc>
                <a:spcPct val="100000"/>
              </a:lnSpc>
              <a:spcBef>
                <a:spcPts val="480"/>
              </a:spcBef>
              <a:spcAft>
                <a:spcPts val="0"/>
              </a:spcAft>
              <a:buClr>
                <a:schemeClr val="dk1"/>
              </a:buClr>
              <a:buSzPts val="2400"/>
              <a:buFont typeface="Tahoma"/>
              <a:buNone/>
            </a:pPr>
            <a:r>
              <a:t/>
            </a:r>
            <a:endParaRPr b="1" i="0" sz="2400" u="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Table tag descritpton</a:t>
            </a:r>
            <a:endParaRPr/>
          </a:p>
        </p:txBody>
      </p:sp>
      <p:sp>
        <p:nvSpPr>
          <p:cNvPr id="272" name="Google Shape;272;p34"/>
          <p:cNvSpPr txBox="1"/>
          <p:nvPr>
            <p:ph idx="1" type="body"/>
          </p:nvPr>
        </p:nvSpPr>
        <p:spPr>
          <a:xfrm>
            <a:off x="914400" y="11430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t/>
            </a:r>
            <a:endParaRPr b="1" i="0" sz="2400" u="none">
              <a:solidFill>
                <a:srgbClr val="000000"/>
              </a:solidFill>
              <a:latin typeface="verdana"/>
              <a:ea typeface="verdana"/>
              <a:cs typeface="verdana"/>
              <a:sym typeface="verdana"/>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3"/>
              </a:rPr>
              <a:t>&lt;table&gt;</a:t>
            </a:r>
            <a:r>
              <a:rPr b="1" i="0" lang="en-US" sz="2400" u="none">
                <a:solidFill>
                  <a:srgbClr val="000000"/>
                </a:solidFill>
                <a:latin typeface="verdana"/>
                <a:ea typeface="verdana"/>
                <a:cs typeface="verdana"/>
                <a:sym typeface="verdana"/>
              </a:rPr>
              <a:t>Defines a table</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4"/>
              </a:rPr>
              <a:t>&lt;th&gt;</a:t>
            </a:r>
            <a:r>
              <a:rPr b="1" i="0" lang="en-US" sz="2400" u="none">
                <a:solidFill>
                  <a:srgbClr val="000000"/>
                </a:solidFill>
                <a:latin typeface="verdana"/>
                <a:ea typeface="verdana"/>
                <a:cs typeface="verdana"/>
                <a:sym typeface="verdana"/>
              </a:rPr>
              <a:t>Defines a table header</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5"/>
              </a:rPr>
              <a:t>&lt;tr&gt;</a:t>
            </a:r>
            <a:r>
              <a:rPr b="1" i="0" lang="en-US" sz="2400" u="none">
                <a:solidFill>
                  <a:srgbClr val="000000"/>
                </a:solidFill>
                <a:latin typeface="verdana"/>
                <a:ea typeface="verdana"/>
                <a:cs typeface="verdana"/>
                <a:sym typeface="verdana"/>
              </a:rPr>
              <a:t>Defines a table row</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6"/>
              </a:rPr>
              <a:t>&lt;td&gt;</a:t>
            </a:r>
            <a:r>
              <a:rPr b="1" i="0" lang="en-US" sz="2400" u="none">
                <a:solidFill>
                  <a:srgbClr val="000000"/>
                </a:solidFill>
                <a:latin typeface="verdana"/>
                <a:ea typeface="verdana"/>
                <a:cs typeface="verdana"/>
                <a:sym typeface="verdana"/>
              </a:rPr>
              <a:t>Defines a table cell</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7"/>
              </a:rPr>
              <a:t>&lt;caption&gt;</a:t>
            </a:r>
            <a:r>
              <a:rPr b="1" i="0" lang="en-US" sz="2400" u="none">
                <a:solidFill>
                  <a:srgbClr val="000000"/>
                </a:solidFill>
                <a:latin typeface="verdana"/>
                <a:ea typeface="verdana"/>
                <a:cs typeface="verdana"/>
                <a:sym typeface="verdana"/>
              </a:rPr>
              <a:t>Defines a table caption</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8"/>
              </a:rPr>
              <a:t>&lt;colgroup&gt;</a:t>
            </a:r>
            <a:r>
              <a:rPr b="1" i="0" lang="en-US" sz="2400" u="none">
                <a:solidFill>
                  <a:srgbClr val="000000"/>
                </a:solidFill>
                <a:latin typeface="verdana"/>
                <a:ea typeface="verdana"/>
                <a:cs typeface="verdana"/>
                <a:sym typeface="verdana"/>
              </a:rPr>
              <a:t>Defines groups of table columns</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9"/>
              </a:rPr>
              <a:t>&lt;col&gt;</a:t>
            </a:r>
            <a:r>
              <a:rPr b="1" i="0" lang="en-US" sz="2400" u="none">
                <a:solidFill>
                  <a:srgbClr val="000000"/>
                </a:solidFill>
                <a:latin typeface="verdana"/>
                <a:ea typeface="verdana"/>
                <a:cs typeface="verdana"/>
                <a:sym typeface="verdana"/>
              </a:rPr>
              <a:t>Defines the attribute values for one or more columns in a table</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0"/>
              </a:rPr>
              <a:t>&lt;thead&gt;</a:t>
            </a:r>
            <a:r>
              <a:rPr b="1" i="0" lang="en-US" sz="2400" u="none">
                <a:solidFill>
                  <a:srgbClr val="000000"/>
                </a:solidFill>
                <a:latin typeface="verdana"/>
                <a:ea typeface="verdana"/>
                <a:cs typeface="verdana"/>
                <a:sym typeface="verdana"/>
              </a:rPr>
              <a:t>Defines a table head</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1"/>
              </a:rPr>
              <a:t>&lt;tbody&gt;</a:t>
            </a:r>
            <a:r>
              <a:rPr b="1" i="0" lang="en-US" sz="2400" u="none">
                <a:solidFill>
                  <a:srgbClr val="000000"/>
                </a:solidFill>
                <a:latin typeface="verdana"/>
                <a:ea typeface="verdana"/>
                <a:cs typeface="verdana"/>
                <a:sym typeface="verdana"/>
              </a:rPr>
              <a:t>Defines a table body </a:t>
            </a:r>
            <a:endParaRPr/>
          </a:p>
          <a:p>
            <a:pPr indent="-342900" lvl="0" marL="342900" marR="0" rtl="0" algn="l">
              <a:lnSpc>
                <a:spcPct val="90000"/>
              </a:lnSpc>
              <a:spcBef>
                <a:spcPts val="480"/>
              </a:spcBef>
              <a:spcAft>
                <a:spcPts val="0"/>
              </a:spcAft>
              <a:buClr>
                <a:srgbClr val="000000"/>
              </a:buClr>
              <a:buSzPts val="2400"/>
              <a:buFont typeface="Tahoma"/>
              <a:buChar char="•"/>
            </a:pPr>
            <a:r>
              <a:rPr b="1" i="0" lang="en-US" sz="2400" u="sng">
                <a:solidFill>
                  <a:schemeClr val="hlink"/>
                </a:solidFill>
                <a:latin typeface="Tahoma"/>
                <a:ea typeface="Tahoma"/>
                <a:cs typeface="Tahoma"/>
                <a:sym typeface="Tahoma"/>
                <a:hlinkClick r:id="rId12"/>
              </a:rPr>
              <a:t>&lt;tfoot&gt;</a:t>
            </a:r>
            <a:r>
              <a:rPr b="1" i="0" lang="en-US" sz="2400" u="none">
                <a:solidFill>
                  <a:srgbClr val="000000"/>
                </a:solidFill>
                <a:latin typeface="verdana"/>
                <a:ea typeface="verdana"/>
                <a:cs typeface="verdana"/>
                <a:sym typeface="verdana"/>
              </a:rPr>
              <a:t>Defines a table footer </a:t>
            </a:r>
            <a:endParaRPr/>
          </a:p>
          <a:p>
            <a:pPr indent="-190500" lvl="0" marL="342900" marR="0" rtl="0" algn="l">
              <a:lnSpc>
                <a:spcPct val="100000"/>
              </a:lnSpc>
              <a:spcBef>
                <a:spcPts val="480"/>
              </a:spcBef>
              <a:spcAft>
                <a:spcPts val="0"/>
              </a:spcAft>
              <a:buClr>
                <a:schemeClr val="dk1"/>
              </a:buClr>
              <a:buSzPts val="2400"/>
              <a:buFont typeface="Tahoma"/>
              <a:buNone/>
            </a:pPr>
            <a:r>
              <a:t/>
            </a:r>
            <a:endParaRPr b="1" i="0" sz="2400" u="none">
              <a:solidFill>
                <a:srgbClr val="000000"/>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p35"/>
          <p:cNvSpPr txBox="1"/>
          <p:nvPr>
            <p:ph type="title"/>
          </p:nvPr>
        </p:nvSpPr>
        <p:spPr>
          <a:xfrm>
            <a:off x="609600" y="6858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verdana"/>
              <a:buNone/>
            </a:pPr>
            <a:r>
              <a:rPr b="1" i="0" lang="en-US" sz="4400" u="none">
                <a:solidFill>
                  <a:srgbClr val="000000"/>
                </a:solidFill>
                <a:latin typeface="verdana"/>
                <a:ea typeface="verdana"/>
                <a:cs typeface="verdana"/>
                <a:sym typeface="verdana"/>
              </a:rPr>
              <a:t>Frame</a:t>
            </a:r>
            <a:br>
              <a:rPr b="1" i="0" lang="en-US" sz="4400" u="none">
                <a:solidFill>
                  <a:srgbClr val="000000"/>
                </a:solidFill>
                <a:latin typeface="verdana"/>
                <a:ea typeface="verdana"/>
                <a:cs typeface="verdana"/>
                <a:sym typeface="verdana"/>
              </a:rPr>
            </a:br>
            <a:endParaRPr/>
          </a:p>
        </p:txBody>
      </p:sp>
      <p:sp>
        <p:nvSpPr>
          <p:cNvPr id="278" name="Google Shape;278;p35"/>
          <p:cNvSpPr txBox="1"/>
          <p:nvPr>
            <p:ph idx="1" type="body"/>
          </p:nvPr>
        </p:nvSpPr>
        <p:spPr>
          <a:xfrm>
            <a:off x="990600" y="990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With frames, you can display more than one HTML document in the same browser window. Each HTML document is called a frame, and each frame is independent of the others.</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The disadvantages of using frames are:</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web developer must keep track of more HTML documents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It is difficult to print the entire page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Frameset Tag</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&lt;frameset&gt; tag defines how to divide the window into frames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Each frameset defines a set of rows </a:t>
            </a:r>
            <a:r>
              <a:rPr b="1" i="0" lang="en-US" sz="2000" u="none">
                <a:solidFill>
                  <a:schemeClr val="dk1"/>
                </a:solidFill>
                <a:latin typeface="verdana"/>
                <a:ea typeface="verdana"/>
                <a:cs typeface="verdana"/>
                <a:sym typeface="verdana"/>
              </a:rPr>
              <a:t>or</a:t>
            </a:r>
            <a:r>
              <a:rPr b="0" i="0" lang="en-US" sz="2000" u="none">
                <a:solidFill>
                  <a:schemeClr val="dk1"/>
                </a:solidFill>
                <a:latin typeface="verdana"/>
                <a:ea typeface="verdana"/>
                <a:cs typeface="verdana"/>
                <a:sym typeface="verdana"/>
              </a:rPr>
              <a:t> columns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values of the rows/columns indicate the amount of screen area each row/column will occupy </a:t>
            </a:r>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320"/>
              </a:spcBef>
              <a:spcAft>
                <a:spcPts val="0"/>
              </a:spcAft>
              <a:buClr>
                <a:srgbClr val="000000"/>
              </a:buClr>
              <a:buSzPts val="1600"/>
              <a:buFont typeface="verdana"/>
              <a:buNone/>
            </a:pPr>
            <a:r>
              <a:rPr b="1" i="0" lang="en-US" sz="1600" u="none">
                <a:solidFill>
                  <a:srgbClr val="000000"/>
                </a:solidFill>
                <a:latin typeface="verdana"/>
                <a:ea typeface="verdana"/>
                <a:cs typeface="verdana"/>
                <a:sym typeface="verdana"/>
              </a:rPr>
              <a:t> </a:t>
            </a:r>
            <a:endParaRPr/>
          </a:p>
          <a:p>
            <a:pPr indent="-241300" lvl="0" marL="342900" marR="0" rtl="0" algn="l">
              <a:lnSpc>
                <a:spcPct val="100000"/>
              </a:lnSpc>
              <a:spcBef>
                <a:spcPts val="320"/>
              </a:spcBef>
              <a:spcAft>
                <a:spcPts val="0"/>
              </a:spcAft>
              <a:buClr>
                <a:schemeClr val="dk1"/>
              </a:buClr>
              <a:buSzPts val="1600"/>
              <a:buFont typeface="Tahoma"/>
              <a:buNone/>
            </a:pPr>
            <a:r>
              <a:t/>
            </a:r>
            <a:endParaRPr b="1" i="0" sz="1600" u="none">
              <a:solidFill>
                <a:srgbClr val="000000"/>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6"/>
          <p:cNvSpPr txBox="1"/>
          <p:nvPr>
            <p:ph type="title"/>
          </p:nvPr>
        </p:nvSpPr>
        <p:spPr>
          <a:xfrm>
            <a:off x="1066800" y="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Bookman Old Style"/>
              <a:buNone/>
            </a:pPr>
            <a:r>
              <a:rPr b="1" i="0" lang="en-US" sz="4400" u="none">
                <a:solidFill>
                  <a:srgbClr val="000000"/>
                </a:solidFill>
                <a:latin typeface="Bookman Old Style"/>
                <a:ea typeface="Bookman Old Style"/>
                <a:cs typeface="Bookman Old Style"/>
                <a:sym typeface="Bookman Old Style"/>
              </a:rPr>
              <a:t>Frame</a:t>
            </a:r>
            <a:endParaRPr/>
          </a:p>
        </p:txBody>
      </p:sp>
      <p:sp>
        <p:nvSpPr>
          <p:cNvPr id="284" name="Google Shape;284;p36"/>
          <p:cNvSpPr txBox="1"/>
          <p:nvPr>
            <p:ph idx="1" type="body"/>
          </p:nvPr>
        </p:nvSpPr>
        <p:spPr>
          <a:xfrm>
            <a:off x="990600" y="1219200"/>
            <a:ext cx="76200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Vertical Frame – </a:t>
            </a:r>
            <a:r>
              <a:rPr b="1" i="0" lang="en-US" sz="2800" u="sng">
                <a:solidFill>
                  <a:schemeClr val="hlink"/>
                </a:solidFill>
                <a:latin typeface="Tahoma"/>
                <a:ea typeface="Tahoma"/>
                <a:cs typeface="Tahoma"/>
                <a:sym typeface="Tahoma"/>
                <a:hlinkClick r:id="rId3"/>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Horizontal Frame – </a:t>
            </a:r>
            <a:r>
              <a:rPr b="1" i="0" lang="en-US" sz="2800" u="sng">
                <a:solidFill>
                  <a:schemeClr val="hlink"/>
                </a:solidFill>
                <a:latin typeface="Tahoma"/>
                <a:ea typeface="Tahoma"/>
                <a:cs typeface="Tahoma"/>
                <a:sym typeface="Tahoma"/>
                <a:hlinkClick r:id="rId4"/>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No Frame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Frameset with noresize="noresize“ </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sng">
                <a:solidFill>
                  <a:schemeClr val="hlink"/>
                </a:solidFill>
                <a:latin typeface="Tahoma"/>
                <a:ea typeface="Tahoma"/>
                <a:cs typeface="Tahoma"/>
                <a:sym typeface="Tahoma"/>
                <a:hlinkClick r:id="rId5"/>
              </a:rPr>
              <a:t>Navigation frame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Inline frame </a:t>
            </a:r>
            <a:r>
              <a:rPr b="1" i="0" lang="en-US" sz="2800" u="sng">
                <a:solidFill>
                  <a:schemeClr val="hlink"/>
                </a:solidFill>
                <a:latin typeface="Tahoma"/>
                <a:ea typeface="Tahoma"/>
                <a:cs typeface="Tahoma"/>
                <a:sym typeface="Tahoma"/>
                <a:hlinkClick r:id="rId6"/>
              </a:rPr>
              <a:t>example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Jump to a specified section within a frame </a:t>
            </a:r>
            <a:r>
              <a:rPr b="1" i="0" lang="en-US" sz="2800" u="sng">
                <a:solidFill>
                  <a:schemeClr val="hlink"/>
                </a:solidFill>
                <a:latin typeface="Tahoma"/>
                <a:ea typeface="Tahoma"/>
                <a:cs typeface="Tahoma"/>
                <a:sym typeface="Tahoma"/>
                <a:hlinkClick r:id="rId7"/>
              </a:rPr>
              <a:t>example</a:t>
            </a:r>
            <a:r>
              <a:rPr b="1" i="0" lang="en-US" sz="2800" u="none">
                <a:solidFill>
                  <a:srgbClr val="3399FF"/>
                </a:solidFill>
                <a:latin typeface="Bookman Old Style"/>
                <a:ea typeface="Bookman Old Style"/>
                <a:cs typeface="Bookman Old Style"/>
                <a:sym typeface="Bookman Old Style"/>
              </a:rPr>
              <a:t> </a:t>
            </a:r>
            <a:endParaRPr/>
          </a:p>
          <a:p>
            <a:pPr indent="-342900" lvl="0" marL="342900" marR="0" rtl="0" algn="l">
              <a:lnSpc>
                <a:spcPct val="90000"/>
              </a:lnSpc>
              <a:spcBef>
                <a:spcPts val="560"/>
              </a:spcBef>
              <a:spcAft>
                <a:spcPts val="0"/>
              </a:spcAft>
              <a:buClr>
                <a:srgbClr val="FF3300"/>
              </a:buClr>
              <a:buSzPts val="3080"/>
              <a:buFont typeface="Noto Sans Symbols"/>
              <a:buAutoNum type="arabicParenR"/>
            </a:pPr>
            <a:r>
              <a:rPr b="1" i="0" lang="en-US" sz="2800" u="none">
                <a:solidFill>
                  <a:srgbClr val="FF3300"/>
                </a:solidFill>
                <a:latin typeface="Bookman Old Style"/>
                <a:ea typeface="Bookman Old Style"/>
                <a:cs typeface="Bookman Old Style"/>
                <a:sym typeface="Bookman Old Style"/>
              </a:rPr>
              <a:t>Jump to a specified section with frame navigation </a:t>
            </a:r>
            <a:r>
              <a:rPr b="1" i="0" lang="en-US" sz="2800" u="sng">
                <a:solidFill>
                  <a:schemeClr val="hlink"/>
                </a:solidFill>
                <a:latin typeface="Tahoma"/>
                <a:ea typeface="Tahoma"/>
                <a:cs typeface="Tahoma"/>
                <a:sym typeface="Tahoma"/>
                <a:hlinkClick r:id="rId8"/>
              </a:rPr>
              <a:t>example</a:t>
            </a:r>
            <a:r>
              <a:rPr b="1" i="0" lang="en-US" sz="2800" u="none">
                <a:solidFill>
                  <a:srgbClr val="3399FF"/>
                </a:solidFill>
                <a:latin typeface="Bookman Old Style"/>
                <a:ea typeface="Bookman Old Style"/>
                <a:cs typeface="Bookman Old Style"/>
                <a:sym typeface="Bookman Old Style"/>
              </a:rPr>
              <a:t> </a:t>
            </a:r>
            <a:endParaRPr/>
          </a:p>
          <a:p>
            <a:pPr indent="-147320" lvl="0" marL="342900" marR="0" rtl="0" algn="l">
              <a:lnSpc>
                <a:spcPct val="90000"/>
              </a:lnSpc>
              <a:spcBef>
                <a:spcPts val="560"/>
              </a:spcBef>
              <a:spcAft>
                <a:spcPts val="0"/>
              </a:spcAft>
              <a:buClr>
                <a:srgbClr val="FF3300"/>
              </a:buClr>
              <a:buSzPts val="3080"/>
              <a:buFont typeface="Noto Sans Symbols"/>
              <a:buNone/>
            </a:pPr>
            <a:r>
              <a:t/>
            </a:r>
            <a:endParaRPr b="1" i="0" sz="2800" u="none">
              <a:solidFill>
                <a:srgbClr val="FF3300"/>
              </a:solidFill>
              <a:latin typeface="Bookman Old Style"/>
              <a:ea typeface="Bookman Old Style"/>
              <a:cs typeface="Bookman Old Style"/>
              <a:sym typeface="Bookman Old Style"/>
            </a:endParaRPr>
          </a:p>
          <a:p>
            <a:pPr indent="-190500" lvl="0" marL="342900" marR="0" rtl="0" algn="l">
              <a:lnSpc>
                <a:spcPct val="90000"/>
              </a:lnSpc>
              <a:spcBef>
                <a:spcPts val="480"/>
              </a:spcBef>
              <a:spcAft>
                <a:spcPts val="0"/>
              </a:spcAft>
              <a:buClr>
                <a:schemeClr val="dk1"/>
              </a:buClr>
              <a:buSzPts val="2400"/>
              <a:buFont typeface="Tahoma"/>
              <a:buNone/>
            </a:pPr>
            <a:r>
              <a:t/>
            </a:r>
            <a:endParaRPr b="1" i="0" sz="2400" u="none">
              <a:solidFill>
                <a:srgbClr val="FF3300"/>
              </a:solidFill>
              <a:latin typeface="Batang"/>
              <a:ea typeface="Batang"/>
              <a:cs typeface="Batang"/>
              <a:sym typeface="Batang"/>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 frame</a:t>
            </a:r>
            <a:endParaRPr/>
          </a:p>
        </p:txBody>
      </p:sp>
      <p:sp>
        <p:nvSpPr>
          <p:cNvPr id="290" name="Google Shape;290;p37"/>
          <p:cNvSpPr txBox="1"/>
          <p:nvPr>
            <p:ph idx="1" type="body"/>
          </p:nvPr>
        </p:nvSpPr>
        <p:spPr>
          <a:xfrm>
            <a:off x="1066800" y="13716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 cols="25%,50%,25%"&gt;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src="frame_a.htm"&gt;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src="frame_b.htm"&gt;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 src="frame_c.htm"&gt;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&lt;noframes&gt;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&lt;body&gt;Your browser does not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handle frames!&lt;/body&gt;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&lt;/noframes&gt;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&lt;/html&gt;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noresize</a:t>
            </a:r>
            <a:endParaRPr/>
          </a:p>
        </p:txBody>
      </p:sp>
      <p:sp>
        <p:nvSpPr>
          <p:cNvPr id="296" name="Google Shape;296;p3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  &lt;frameset rows="50%,50%"&gt;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src="frame_a.htm"&gt;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 cols="25%,75%"&gt;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src="frame_b.htm"&gt;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 noresize="noresize" src="frame_c.htm"&gt;</a:t>
            </a:r>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a:p>
            <a:pPr indent="-342900" lvl="0" marL="342900" marR="0" rtl="0" algn="l">
              <a:lnSpc>
                <a:spcPct val="9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342900" lvl="0" marL="342900" marR="0" rtl="0" algn="l">
              <a:lnSpc>
                <a:spcPct val="90000"/>
              </a:lnSpc>
              <a:spcBef>
                <a:spcPts val="56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&lt;/frameset&gt;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39"/>
          <p:cNvSpPr txBox="1"/>
          <p:nvPr>
            <p:ph type="title"/>
          </p:nvPr>
        </p:nvSpPr>
        <p:spPr>
          <a:xfrm>
            <a:off x="7086600" y="381000"/>
            <a:ext cx="2057400" cy="381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Fonts</a:t>
            </a:r>
            <a:endParaRPr/>
          </a:p>
        </p:txBody>
      </p:sp>
      <p:sp>
        <p:nvSpPr>
          <p:cNvPr id="302" name="Google Shape;302;p39"/>
          <p:cNvSpPr txBox="1"/>
          <p:nvPr>
            <p:ph idx="1" type="body"/>
          </p:nvPr>
        </p:nvSpPr>
        <p:spPr>
          <a:xfrm>
            <a:off x="914400" y="1295400"/>
            <a:ext cx="7620000" cy="4114800"/>
          </a:xfrm>
          <a:prstGeom prst="rect">
            <a:avLst/>
          </a:prstGeom>
          <a:solidFill>
            <a:schemeClr val="lt2">
              <a:alpha val="49411"/>
            </a:schemeClr>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Note: The &lt;font&gt; tag in HTML is </a:t>
            </a:r>
            <a:r>
              <a:rPr b="1" i="0" lang="en-US" sz="2000" u="sng">
                <a:solidFill>
                  <a:srgbClr val="000000"/>
                </a:solidFill>
                <a:latin typeface="Bookman Old Style"/>
                <a:ea typeface="Bookman Old Style"/>
                <a:cs typeface="Bookman Old Style"/>
                <a:sym typeface="Bookman Old Style"/>
              </a:rPr>
              <a:t>deprecated</a:t>
            </a:r>
            <a:r>
              <a:rPr b="1" i="0" lang="en-US" sz="2000" u="none">
                <a:solidFill>
                  <a:srgbClr val="000000"/>
                </a:solidFill>
                <a:latin typeface="Bookman Old Style"/>
                <a:ea typeface="Bookman Old Style"/>
                <a:cs typeface="Bookman Old Style"/>
                <a:sym typeface="Bookman Old Style"/>
              </a:rPr>
              <a:t>. It is supposed to be removed in a future version of HTML.</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1&gt;&lt;p&gt; &lt;font size="2" face="Verdana“ color=“red”&gt; This is a paragraph. &lt;/font&gt; &lt;/p&gt;&lt;p&gt; &lt;font size="3" face="Times"&gt; This is another paragraph. &lt;/font&gt; &lt;/p&gt;</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2&gt;&lt;h1 style="color:blue"&gt;A heading&lt;/h1&gt;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&lt;p style="color:red"&gt;A paragraph&lt;/p&gt;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3&gt;&lt;p style="font-family:verdana;font-size:80%;color:green"&gt;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This is a paragraph with some text in it.&lt;/p&gt;</a:t>
            </a:r>
            <a:endParaRPr/>
          </a:p>
          <a:p>
            <a:pPr indent="-342900" lvl="0" marL="342900" marR="0" rtl="0" algn="l">
              <a:lnSpc>
                <a:spcPct val="90000"/>
              </a:lnSpc>
              <a:spcBef>
                <a:spcPts val="400"/>
              </a:spcBef>
              <a:spcAft>
                <a:spcPts val="0"/>
              </a:spcAft>
              <a:buClr>
                <a:srgbClr val="000000"/>
              </a:buClr>
              <a:buSzPts val="2000"/>
              <a:buFont typeface="Bookman Old Style"/>
              <a:buNone/>
            </a:pPr>
            <a:r>
              <a:rPr b="1" i="0" lang="en-US" sz="2000" u="none">
                <a:solidFill>
                  <a:srgbClr val="000000"/>
                </a:solidFill>
                <a:latin typeface="Bookman Old Style"/>
                <a:ea typeface="Bookman Old Style"/>
                <a:cs typeface="Bookman Old Style"/>
                <a:sym typeface="Bookman Old Style"/>
              </a:rPr>
              <a:t> </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40"/>
          <p:cNvSpPr txBox="1"/>
          <p:nvPr>
            <p:ph type="title"/>
          </p:nvPr>
        </p:nvSpPr>
        <p:spPr>
          <a:xfrm>
            <a:off x="5429250" y="304800"/>
            <a:ext cx="295275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Font Attributes</a:t>
            </a:r>
            <a:endParaRPr/>
          </a:p>
        </p:txBody>
      </p:sp>
      <p:sp>
        <p:nvSpPr>
          <p:cNvPr id="308" name="Google Shape;308;p40"/>
          <p:cNvSpPr txBox="1"/>
          <p:nvPr>
            <p:ph idx="1" type="body"/>
          </p:nvPr>
        </p:nvSpPr>
        <p:spPr>
          <a:xfrm>
            <a:off x="1219200" y="0"/>
            <a:ext cx="6400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Tahoma"/>
              <a:buNone/>
            </a:pPr>
            <a:r>
              <a:t/>
            </a:r>
            <a:endParaRPr b="0"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size="2"</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size="+1"</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Increases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size="-number"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size="-1"</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Decreases the font size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face="face-name"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face="Times"</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color="color-value"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color="#eeff00"</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color</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color="color-name"</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color="red"</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Defines the font color</a:t>
            </a:r>
            <a:endParaRPr/>
          </a:p>
          <a:p>
            <a:pPr indent="-342900" lvl="0" marL="342900" marR="0" rtl="0" algn="l">
              <a:lnSpc>
                <a:spcPct val="90000"/>
              </a:lnSpc>
              <a:spcBef>
                <a:spcPts val="320"/>
              </a:spcBef>
              <a:spcAft>
                <a:spcPts val="0"/>
              </a:spcAft>
              <a:buClr>
                <a:srgbClr val="000000"/>
              </a:buClr>
              <a:buSzPts val="1600"/>
              <a:buFont typeface="verdana"/>
              <a:buNone/>
            </a:pPr>
            <a:br>
              <a:rPr b="0" i="0" lang="en-US" sz="1600" u="none">
                <a:solidFill>
                  <a:srgbClr val="000000"/>
                </a:solidFill>
                <a:latin typeface="verdana"/>
                <a:ea typeface="verdana"/>
                <a:cs typeface="verdana"/>
                <a:sym typeface="verdana"/>
              </a:rPr>
            </a:br>
            <a:endParaRPr/>
          </a:p>
          <a:p>
            <a:pPr indent="-342900" lvl="0" marL="342900" marR="0" rtl="0" algn="l">
              <a:lnSpc>
                <a:spcPct val="9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14" name="Google Shape;314;p41"/>
          <p:cNvSpPr txBox="1"/>
          <p:nvPr>
            <p:ph idx="1" type="body"/>
          </p:nvPr>
        </p:nvSpPr>
        <p:spPr>
          <a:xfrm>
            <a:off x="1295400" y="762000"/>
            <a:ext cx="71628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99FF"/>
              </a:buClr>
              <a:buSzPts val="2800"/>
              <a:buFont typeface="verdana"/>
              <a:buNone/>
            </a:pPr>
            <a:r>
              <a:rPr b="1" i="0" lang="en-US" sz="2800" u="none">
                <a:solidFill>
                  <a:srgbClr val="3399FF"/>
                </a:solidFill>
                <a:latin typeface="verdana"/>
                <a:ea typeface="verdana"/>
                <a:cs typeface="verdana"/>
                <a:sym typeface="verdana"/>
              </a:rPr>
              <a:t>Basic Form</a:t>
            </a:r>
            <a:endParaRPr/>
          </a:p>
          <a:p>
            <a:pPr indent="-342900" lvl="0" marL="342900" marR="0" rtl="0" algn="l">
              <a:lnSpc>
                <a:spcPct val="90000"/>
              </a:lnSpc>
              <a:spcBef>
                <a:spcPts val="560"/>
              </a:spcBef>
              <a:spcAft>
                <a:spcPts val="0"/>
              </a:spcAft>
              <a:buClr>
                <a:schemeClr val="dk1"/>
              </a:buClr>
              <a:buSzPts val="2800"/>
              <a:buFont typeface="Tahoma"/>
              <a:buNone/>
            </a:pPr>
            <a:r>
              <a:t/>
            </a:r>
            <a:endParaRPr b="1" i="0" sz="2800" u="none">
              <a:solidFill>
                <a:srgbClr val="3399FF"/>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HTML Forms are used to select different kinds of user input</a:t>
            </a:r>
            <a:endParaRPr/>
          </a:p>
          <a:p>
            <a:pPr indent="-342900" lvl="0" marL="342900" marR="0" rtl="0" algn="l">
              <a:lnSpc>
                <a:spcPct val="90000"/>
              </a:lnSpc>
              <a:spcBef>
                <a:spcPts val="400"/>
              </a:spcBef>
              <a:spcAft>
                <a:spcPts val="0"/>
              </a:spcAft>
              <a:buClr>
                <a:schemeClr val="dk1"/>
              </a:buClr>
              <a:buSzPts val="2000"/>
              <a:buFont typeface="Tahoma"/>
              <a:buNone/>
            </a:pPr>
            <a:r>
              <a:t/>
            </a:r>
            <a:endParaRPr b="1" i="0" sz="2000" u="none">
              <a:solidFill>
                <a:srgbClr val="3399FF"/>
              </a:solidFill>
              <a:latin typeface="verdana"/>
              <a:ea typeface="verdana"/>
              <a:cs typeface="verdana"/>
              <a:sym typeface="verdana"/>
            </a:endParaRPr>
          </a:p>
          <a:p>
            <a:pPr indent="-342900" lvl="0" marL="342900" marR="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 A form is an area that can contain form elements.</a:t>
            </a:r>
            <a:endParaRPr/>
          </a:p>
          <a:p>
            <a:pPr indent="-342900" lvl="0" marL="342900" marR="0" rtl="0" algn="l">
              <a:lnSpc>
                <a:spcPct val="90000"/>
              </a:lnSpc>
              <a:spcBef>
                <a:spcPts val="36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Form elements are elements that allow the user to enter information (like text fields, textarea fields, drop-down menus, radio buttons, checkboxes, etc.) in a form.</a:t>
            </a:r>
            <a:endParaRPr/>
          </a:p>
          <a:p>
            <a:pPr indent="-342900" lvl="0" marL="342900" marR="0" rtl="0" algn="l">
              <a:lnSpc>
                <a:spcPct val="90000"/>
              </a:lnSpc>
              <a:spcBef>
                <a:spcPts val="360"/>
              </a:spcBef>
              <a:spcAft>
                <a:spcPts val="0"/>
              </a:spcAft>
              <a:buClr>
                <a:schemeClr val="dk1"/>
              </a:buClr>
              <a:buSzPts val="1800"/>
              <a:buFont typeface="Tahoma"/>
              <a:buNone/>
            </a:pPr>
            <a:r>
              <a:t/>
            </a:r>
            <a:endParaRPr b="0" i="0" sz="18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A form is defined with the </a:t>
            </a:r>
            <a:endParaRPr/>
          </a:p>
          <a:p>
            <a:pPr indent="-342900" lvl="0" marL="342900" marR="0" rtl="0" algn="l">
              <a:lnSpc>
                <a:spcPct val="90000"/>
              </a:lnSpc>
              <a:spcBef>
                <a:spcPts val="4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&lt;form&gt; tag.</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&lt;form&gt;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&lt;input&gt;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&lt;input&gt; </a:t>
            </a:r>
            <a:endParaRPr/>
          </a:p>
          <a:p>
            <a:pPr indent="-342900" lvl="0" marL="342900" marR="0" rtl="0" algn="l">
              <a:lnSpc>
                <a:spcPct val="90000"/>
              </a:lnSpc>
              <a:spcBef>
                <a:spcPts val="400"/>
              </a:spcBef>
              <a:spcAft>
                <a:spcPts val="0"/>
              </a:spcAft>
              <a:buClr>
                <a:srgbClr val="000000"/>
              </a:buClr>
              <a:buSzPts val="2000"/>
              <a:buFont typeface="Arimo"/>
              <a:buNone/>
            </a:pPr>
            <a:r>
              <a:rPr b="0" i="0" lang="en-US" sz="2000" u="none">
                <a:solidFill>
                  <a:srgbClr val="000000"/>
                </a:solidFill>
                <a:latin typeface="Arimo"/>
                <a:ea typeface="Arimo"/>
                <a:cs typeface="Arimo"/>
                <a:sym typeface="Arimo"/>
              </a:rPr>
              <a:t>&lt;/form&gt;</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42"/>
          <p:cNvSpPr txBox="1"/>
          <p:nvPr>
            <p:ph idx="1" type="body"/>
          </p:nvPr>
        </p:nvSpPr>
        <p:spPr>
          <a:xfrm>
            <a:off x="914400" y="304800"/>
            <a:ext cx="7620000" cy="6553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Text Fields</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&lt;form&gt;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First name: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&lt;input type="text" name=“f1"&gt;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&lt;br&gt;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Last name: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&lt;input type="text" name=“l1"&gt; </a:t>
            </a:r>
            <a:endParaRPr/>
          </a:p>
          <a:p>
            <a:pPr indent="-342900" lvl="0" marL="342900" marR="0" rtl="0" algn="l">
              <a:lnSpc>
                <a:spcPct val="100000"/>
              </a:lnSpc>
              <a:spcBef>
                <a:spcPts val="400"/>
              </a:spcBef>
              <a:spcAft>
                <a:spcPts val="0"/>
              </a:spcAft>
              <a:buClr>
                <a:srgbClr val="000000"/>
              </a:buClr>
              <a:buSzPts val="2000"/>
              <a:buFont typeface="Batang"/>
              <a:buNone/>
            </a:pPr>
            <a:r>
              <a:rPr b="0" i="0" lang="en-US" sz="2000" u="none">
                <a:solidFill>
                  <a:srgbClr val="000000"/>
                </a:solidFill>
                <a:latin typeface="Batang"/>
                <a:ea typeface="Batang"/>
                <a:cs typeface="Batang"/>
                <a:sym typeface="Batang"/>
              </a:rPr>
              <a:t>&lt;/form&gt;</a:t>
            </a:r>
            <a:endParaRPr/>
          </a:p>
          <a:p>
            <a:pPr indent="-342900" lvl="0" marL="342900" marR="0" rtl="0" algn="l">
              <a:lnSpc>
                <a:spcPct val="100000"/>
              </a:lnSpc>
              <a:spcBef>
                <a:spcPts val="40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RADIO BUTTONS</a:t>
            </a:r>
            <a:endParaRPr/>
          </a:p>
          <a:p>
            <a:pPr indent="-342900" lvl="0" marL="342900" marR="0" rtl="0" algn="l">
              <a:lnSpc>
                <a:spcPct val="100000"/>
              </a:lnSpc>
              <a:spcBef>
                <a:spcPts val="400"/>
              </a:spcBef>
              <a:spcAft>
                <a:spcPts val="0"/>
              </a:spcAft>
              <a:buClr>
                <a:srgbClr val="000000"/>
              </a:buClr>
              <a:buSzPts val="2000"/>
              <a:buFont typeface="Batang"/>
              <a:buNone/>
            </a:pPr>
            <a:r>
              <a:rPr b="1" i="0" lang="en-US" sz="2000" u="none">
                <a:solidFill>
                  <a:srgbClr val="000000"/>
                </a:solidFill>
                <a:latin typeface="Batang"/>
                <a:ea typeface="Batang"/>
                <a:cs typeface="Batang"/>
                <a:sym typeface="Batang"/>
              </a:rPr>
              <a:t>&lt;input type="radio"  name="sex"  value="male"&gt; Male &lt;br&gt; &lt;input type="radio" name="sex" value="female"&gt; Female </a:t>
            </a:r>
            <a:endParaRPr/>
          </a:p>
          <a:p>
            <a:pPr indent="-342900" lvl="0" marL="342900" marR="0" rtl="0" algn="l">
              <a:lnSpc>
                <a:spcPct val="100000"/>
              </a:lnSpc>
              <a:spcBef>
                <a:spcPts val="400"/>
              </a:spcBef>
              <a:spcAft>
                <a:spcPts val="0"/>
              </a:spcAft>
              <a:buClr>
                <a:srgbClr val="3399FF"/>
              </a:buClr>
              <a:buSzPts val="2000"/>
              <a:buFont typeface="Batang"/>
              <a:buChar char="•"/>
            </a:pPr>
            <a:r>
              <a:rPr b="1" i="0" lang="en-US" sz="2000" u="none">
                <a:solidFill>
                  <a:srgbClr val="3399FF"/>
                </a:solidFill>
                <a:latin typeface="Batang"/>
                <a:ea typeface="Batang"/>
                <a:cs typeface="Batang"/>
                <a:sym typeface="Batang"/>
              </a:rPr>
              <a:t>CHECKBOX</a:t>
            </a:r>
            <a:endParaRPr/>
          </a:p>
          <a:p>
            <a:pPr indent="-342900" lvl="0" marL="342900" marR="0" rtl="0" algn="l">
              <a:lnSpc>
                <a:spcPct val="100000"/>
              </a:lnSpc>
              <a:spcBef>
                <a:spcPts val="400"/>
              </a:spcBef>
              <a:spcAft>
                <a:spcPts val="0"/>
              </a:spcAft>
              <a:buClr>
                <a:srgbClr val="000000"/>
              </a:buClr>
              <a:buSzPts val="2000"/>
              <a:buFont typeface="Batang"/>
              <a:buNone/>
            </a:pPr>
            <a:r>
              <a:rPr b="1" i="0" lang="en-US" sz="2000" u="none">
                <a:solidFill>
                  <a:srgbClr val="000000"/>
                </a:solidFill>
                <a:latin typeface="Batang"/>
                <a:ea typeface="Batang"/>
                <a:cs typeface="Batang"/>
                <a:sym typeface="Batang"/>
              </a:rPr>
              <a:t>&lt;input type="checkbox" name="bike"&gt; I have a bike &lt;br&gt; &lt;input type="checkbox" name="car"&gt; I have a car </a:t>
            </a:r>
            <a:endParaRPr/>
          </a:p>
          <a:p>
            <a:pPr indent="-342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atang"/>
              <a:ea typeface="Batang"/>
              <a:cs typeface="Batang"/>
              <a:sym typeface="Batang"/>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rgbClr val="000000"/>
              </a:solidFill>
              <a:latin typeface="Batang"/>
              <a:ea typeface="Batang"/>
              <a:cs typeface="Batang"/>
              <a:sym typeface="Batang"/>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BASIC HTML TUTORIAL</a:t>
            </a:r>
            <a:endParaRPr/>
          </a:p>
        </p:txBody>
      </p:sp>
      <p:sp>
        <p:nvSpPr>
          <p:cNvPr id="110" name="Google Shape;110;p7"/>
          <p:cNvSpPr txBox="1"/>
          <p:nvPr>
            <p:ph idx="1" type="body"/>
          </p:nvPr>
        </p:nvSpPr>
        <p:spPr>
          <a:xfrm>
            <a:off x="1600200" y="19050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Basic Tags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Formatting Text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Links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Frames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Tables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Lists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Forms and Input</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Images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Backgrounds</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The Head Section</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The Meta Tag</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hlink"/>
              </a:buClr>
              <a:buSzPts val="2200"/>
              <a:buFont typeface="verdana"/>
              <a:buAutoNum type="arabicPeriod"/>
            </a:pPr>
            <a:r>
              <a:rPr b="1" i="0" lang="en-US" sz="2000" u="none">
                <a:solidFill>
                  <a:schemeClr val="dk1"/>
                </a:solidFill>
                <a:latin typeface="verdana"/>
                <a:ea typeface="verdana"/>
                <a:cs typeface="verdana"/>
                <a:sym typeface="verdana"/>
              </a:rPr>
              <a:t>Scripts</a:t>
            </a:r>
            <a:endParaRPr b="0" i="0" sz="2000" u="none">
              <a:solidFill>
                <a:schemeClr val="dk1"/>
              </a:solidFill>
              <a:latin typeface="verdana"/>
              <a:ea typeface="verdana"/>
              <a:cs typeface="verdana"/>
              <a:sym typeface="verdan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txBox="1"/>
          <p:nvPr>
            <p:ph idx="1" type="body"/>
          </p:nvPr>
        </p:nvSpPr>
        <p:spPr>
          <a:xfrm>
            <a:off x="838200" y="762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verdana"/>
              <a:buChar char="•"/>
            </a:pPr>
            <a:r>
              <a:rPr b="1" i="0" lang="en-US" sz="2400" u="none">
                <a:solidFill>
                  <a:srgbClr val="000000"/>
                </a:solidFill>
                <a:latin typeface="verdana"/>
                <a:ea typeface="verdana"/>
                <a:cs typeface="verdana"/>
                <a:sym typeface="verdana"/>
              </a:rPr>
              <a:t>The Form's Action Attribute and the Submit Button</a:t>
            </a:r>
            <a:endParaRPr/>
          </a:p>
          <a:p>
            <a:pPr indent="-342900" lvl="0" marL="342900" marR="0" rtl="0" algn="l">
              <a:lnSpc>
                <a:spcPct val="90000"/>
              </a:lnSpc>
              <a:spcBef>
                <a:spcPts val="480"/>
              </a:spcBef>
              <a:spcAft>
                <a:spcPts val="0"/>
              </a:spcAft>
              <a:buClr>
                <a:srgbClr val="000000"/>
              </a:buClr>
              <a:buSzPts val="2400"/>
              <a:buFont typeface="verdana"/>
              <a:buChar char="•"/>
            </a:pPr>
            <a:r>
              <a:rPr b="0" i="0" lang="en-US" sz="2400" u="none">
                <a:solidFill>
                  <a:srgbClr val="000000"/>
                </a:solidFill>
                <a:latin typeface="verdana"/>
                <a:ea typeface="verdana"/>
                <a:cs typeface="verdana"/>
                <a:sym typeface="verdana"/>
              </a:rPr>
              <a:t>When the user clicks on the "Submit" button, the content of the form is sent to another file. The form's action attribute defines the name of the file to send the content to. The file defined in the action attribute usually does something with the received input.</a:t>
            </a:r>
            <a:endParaRPr/>
          </a:p>
          <a:p>
            <a:pPr indent="-342900" lvl="0" marL="342900" marR="0" rtl="0" algn="l">
              <a:lnSpc>
                <a:spcPct val="90000"/>
              </a:lnSpc>
              <a:spcBef>
                <a:spcPts val="480"/>
              </a:spcBef>
              <a:spcAft>
                <a:spcPts val="0"/>
              </a:spcAft>
              <a:buClr>
                <a:srgbClr val="000000"/>
              </a:buClr>
              <a:buSzPts val="2400"/>
              <a:buFont typeface="Arimo"/>
              <a:buChar char="•"/>
            </a:pPr>
            <a:r>
              <a:rPr b="1" i="0" lang="en-US" sz="2400" u="none">
                <a:solidFill>
                  <a:srgbClr val="000000"/>
                </a:solidFill>
                <a:latin typeface="Arimo"/>
                <a:ea typeface="Arimo"/>
                <a:cs typeface="Arimo"/>
                <a:sym typeface="Arimo"/>
              </a:rPr>
              <a:t>&lt;form name="input" action="html_form_action.asp" method="get"&gt; Username: &lt;input type="text" name="user"&gt; &lt;input type="submit" value="Submit"&gt; &lt;/form&gt;</a:t>
            </a:r>
            <a:endParaRPr/>
          </a:p>
          <a:p>
            <a:pPr indent="-342900" lvl="0" marL="342900" marR="0" rtl="0" algn="l">
              <a:lnSpc>
                <a:spcPct val="90000"/>
              </a:lnSpc>
              <a:spcBef>
                <a:spcPts val="480"/>
              </a:spcBef>
              <a:spcAft>
                <a:spcPts val="0"/>
              </a:spcAft>
              <a:buClr>
                <a:srgbClr val="000000"/>
              </a:buClr>
              <a:buSzPts val="2400"/>
              <a:buFont typeface="Arimo"/>
              <a:buChar char="•"/>
            </a:pPr>
            <a:r>
              <a:rPr b="1" i="0" lang="en-US" sz="2400" u="none">
                <a:solidFill>
                  <a:srgbClr val="000000"/>
                </a:solidFill>
                <a:latin typeface="Arimo"/>
                <a:ea typeface="Arimo"/>
                <a:cs typeface="Arimo"/>
                <a:sym typeface="Arimo"/>
              </a:rPr>
              <a:t>Some examples of Forms:</a:t>
            </a:r>
            <a:r>
              <a:rPr b="0" i="0" lang="en-US" sz="2400" u="none">
                <a:solidFill>
                  <a:srgbClr val="000000"/>
                </a:solidFill>
                <a:latin typeface="Arimo"/>
                <a:ea typeface="Arimo"/>
                <a:cs typeface="Arimo"/>
                <a:sym typeface="Arimo"/>
              </a:rPr>
              <a:t> 1, </a:t>
            </a:r>
            <a:r>
              <a:rPr b="0" i="0" lang="en-US" sz="2400" u="sng">
                <a:solidFill>
                  <a:schemeClr val="hlink"/>
                </a:solidFill>
                <a:latin typeface="Tahoma"/>
                <a:ea typeface="Tahoma"/>
                <a:cs typeface="Tahoma"/>
                <a:sym typeface="Tahoma"/>
                <a:hlinkClick r:id="rId3"/>
              </a:rPr>
              <a:t>2</a:t>
            </a:r>
            <a:r>
              <a:rPr b="0" i="0" lang="en-US" sz="2400" u="none">
                <a:solidFill>
                  <a:srgbClr val="000000"/>
                </a:solidFill>
                <a:latin typeface="Arimo"/>
                <a:ea typeface="Arimo"/>
                <a:cs typeface="Arimo"/>
                <a:sym typeface="Arimo"/>
              </a:rPr>
              <a:t> 1, 2, </a:t>
            </a:r>
            <a:r>
              <a:rPr b="0" i="0" lang="en-US" sz="2400" u="sng">
                <a:solidFill>
                  <a:schemeClr val="hlink"/>
                </a:solidFill>
                <a:latin typeface="Tahoma"/>
                <a:ea typeface="Tahoma"/>
                <a:cs typeface="Tahoma"/>
                <a:sym typeface="Tahoma"/>
                <a:hlinkClick r:id="rId4"/>
              </a:rPr>
              <a:t>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44"/>
          <p:cNvSpPr txBox="1"/>
          <p:nvPr>
            <p:ph idx="1" type="body"/>
          </p:nvPr>
        </p:nvSpPr>
        <p:spPr>
          <a:xfrm>
            <a:off x="609600" y="6858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Form Tags  </a:t>
            </a:r>
            <a:endParaRPr/>
          </a:p>
          <a:p>
            <a:pPr indent="-342900" lvl="0" marL="342900" marR="0" rtl="0" algn="l">
              <a:lnSpc>
                <a:spcPct val="90000"/>
              </a:lnSpc>
              <a:spcBef>
                <a:spcPts val="400"/>
              </a:spcBef>
              <a:spcAft>
                <a:spcPts val="0"/>
              </a:spcAft>
              <a:buClr>
                <a:srgbClr val="000000"/>
              </a:buClr>
              <a:buSzPts val="2000"/>
              <a:buFont typeface="verdana"/>
              <a:buNone/>
            </a:pPr>
            <a:r>
              <a:rPr b="0" i="0" lang="en-US" sz="2000" u="none">
                <a:solidFill>
                  <a:srgbClr val="000000"/>
                </a:solidFill>
                <a:latin typeface="verdana"/>
                <a:ea typeface="verdana"/>
                <a:cs typeface="verdana"/>
                <a:sym typeface="verdana"/>
              </a:rPr>
              <a:t>Description</a:t>
            </a:r>
            <a:endParaRPr/>
          </a:p>
          <a:p>
            <a:pPr indent="-342900" lvl="0" marL="342900" marR="0" rtl="0" algn="l">
              <a:lnSpc>
                <a:spcPct val="90000"/>
              </a:lnSpc>
              <a:spcBef>
                <a:spcPts val="400"/>
              </a:spcBef>
              <a:spcAft>
                <a:spcPts val="0"/>
              </a:spcAft>
              <a:buClr>
                <a:schemeClr val="dk1"/>
              </a:buClr>
              <a:buSzPts val="2000"/>
              <a:buFont typeface="Tahoma"/>
              <a:buNone/>
            </a:pPr>
            <a:r>
              <a:t/>
            </a:r>
            <a:endParaRPr b="0" i="0" sz="2000" u="none">
              <a:solidFill>
                <a:srgbClr val="000000"/>
              </a:solidFill>
              <a:latin typeface="verdana"/>
              <a:ea typeface="verdana"/>
              <a:cs typeface="verdana"/>
              <a:sym typeface="verdana"/>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3"/>
              </a:rPr>
              <a:t>&lt;form&gt;</a:t>
            </a:r>
            <a:r>
              <a:rPr b="0" i="0" lang="en-US" sz="2000" u="none">
                <a:solidFill>
                  <a:srgbClr val="000000"/>
                </a:solidFill>
                <a:latin typeface="verdana"/>
                <a:ea typeface="verdana"/>
                <a:cs typeface="verdana"/>
                <a:sym typeface="verdana"/>
              </a:rPr>
              <a:t>Defines a form for user input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4"/>
              </a:rPr>
              <a:t>&lt;input&gt;</a:t>
            </a:r>
            <a:r>
              <a:rPr b="0" i="0" lang="en-US" sz="2000" u="none">
                <a:solidFill>
                  <a:srgbClr val="000000"/>
                </a:solidFill>
                <a:latin typeface="verdana"/>
                <a:ea typeface="verdana"/>
                <a:cs typeface="verdana"/>
                <a:sym typeface="verdana"/>
              </a:rPr>
              <a:t>Defines an input field</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5"/>
              </a:rPr>
              <a:t>&lt;textarea&gt;</a:t>
            </a:r>
            <a:r>
              <a:rPr b="0" i="0" lang="en-US" sz="2000" u="none">
                <a:solidFill>
                  <a:srgbClr val="000000"/>
                </a:solidFill>
                <a:latin typeface="verdana"/>
                <a:ea typeface="verdana"/>
                <a:cs typeface="verdana"/>
                <a:sym typeface="verdana"/>
              </a:rPr>
              <a:t>Defines a text-area (a multi-line text input control)</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6"/>
              </a:rPr>
              <a:t>&lt;label&gt;</a:t>
            </a:r>
            <a:r>
              <a:rPr b="0" i="0" lang="en-US" sz="2000" u="none">
                <a:solidFill>
                  <a:srgbClr val="000000"/>
                </a:solidFill>
                <a:latin typeface="verdana"/>
                <a:ea typeface="verdana"/>
                <a:cs typeface="verdana"/>
                <a:sym typeface="verdana"/>
              </a:rPr>
              <a:t>Defines a label to a control</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7"/>
              </a:rPr>
              <a:t>&lt;fieldset&gt;</a:t>
            </a:r>
            <a:r>
              <a:rPr b="0" i="0" lang="en-US" sz="2000" u="none">
                <a:solidFill>
                  <a:srgbClr val="000000"/>
                </a:solidFill>
                <a:latin typeface="verdana"/>
                <a:ea typeface="verdana"/>
                <a:cs typeface="verdana"/>
                <a:sym typeface="verdana"/>
              </a:rPr>
              <a:t>Defines a fieldset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8"/>
              </a:rPr>
              <a:t>&lt;legend&gt;</a:t>
            </a:r>
            <a:r>
              <a:rPr b="0" i="0" lang="en-US" sz="2000" u="none">
                <a:solidFill>
                  <a:srgbClr val="000000"/>
                </a:solidFill>
                <a:latin typeface="verdana"/>
                <a:ea typeface="verdana"/>
                <a:cs typeface="verdana"/>
                <a:sym typeface="verdana"/>
              </a:rPr>
              <a:t>Defines a caption for a fieldset</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9"/>
              </a:rPr>
              <a:t>&lt;select&gt;</a:t>
            </a:r>
            <a:r>
              <a:rPr b="0" i="0" lang="en-US" sz="2000" u="none">
                <a:solidFill>
                  <a:srgbClr val="000000"/>
                </a:solidFill>
                <a:latin typeface="verdana"/>
                <a:ea typeface="verdana"/>
                <a:cs typeface="verdana"/>
                <a:sym typeface="verdana"/>
              </a:rPr>
              <a:t>Defines a selectable list (a drop-down box)</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0"/>
              </a:rPr>
              <a:t>&lt;optgroup&gt;</a:t>
            </a:r>
            <a:r>
              <a:rPr b="0" i="0" lang="en-US" sz="2000" u="none">
                <a:solidFill>
                  <a:srgbClr val="000000"/>
                </a:solidFill>
                <a:latin typeface="verdana"/>
                <a:ea typeface="verdana"/>
                <a:cs typeface="verdana"/>
                <a:sym typeface="verdana"/>
              </a:rPr>
              <a:t>Defines an option group</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1"/>
              </a:rPr>
              <a:t>&lt;option&gt;</a:t>
            </a:r>
            <a:r>
              <a:rPr b="0" i="0" lang="en-US" sz="2000" u="none">
                <a:solidFill>
                  <a:srgbClr val="000000"/>
                </a:solidFill>
                <a:latin typeface="verdana"/>
                <a:ea typeface="verdana"/>
                <a:cs typeface="verdana"/>
                <a:sym typeface="verdana"/>
              </a:rPr>
              <a:t>Defines an option in the drop-down box</a:t>
            </a:r>
            <a:endParaRPr/>
          </a:p>
          <a:p>
            <a:pPr indent="-342900" lvl="0" marL="342900" marR="0" rtl="0" algn="l">
              <a:lnSpc>
                <a:spcPct val="90000"/>
              </a:lnSpc>
              <a:spcBef>
                <a:spcPts val="400"/>
              </a:spcBef>
              <a:spcAft>
                <a:spcPts val="0"/>
              </a:spcAft>
              <a:buClr>
                <a:srgbClr val="000000"/>
              </a:buClr>
              <a:buSzPts val="2000"/>
              <a:buFont typeface="Tahoma"/>
              <a:buChar char="•"/>
            </a:pPr>
            <a:r>
              <a:rPr b="0" i="0" lang="en-US" sz="2000" u="sng">
                <a:solidFill>
                  <a:schemeClr val="hlink"/>
                </a:solidFill>
                <a:latin typeface="Tahoma"/>
                <a:ea typeface="Tahoma"/>
                <a:cs typeface="Tahoma"/>
                <a:sym typeface="Tahoma"/>
                <a:hlinkClick r:id="rId12"/>
              </a:rPr>
              <a:t>&lt;button&gt;</a:t>
            </a:r>
            <a:r>
              <a:rPr b="0" i="0" lang="en-US" sz="2000" u="none">
                <a:solidFill>
                  <a:srgbClr val="000000"/>
                </a:solidFill>
                <a:latin typeface="verdana"/>
                <a:ea typeface="verdana"/>
                <a:cs typeface="verdana"/>
                <a:sym typeface="verdana"/>
              </a:rPr>
              <a:t>Defines a push button</a:t>
            </a:r>
            <a:endParaRPr/>
          </a:p>
          <a:p>
            <a:pPr indent="-342900" lvl="0" marL="342900" marR="0" rtl="0" algn="l">
              <a:lnSpc>
                <a:spcPct val="90000"/>
              </a:lnSpc>
              <a:spcBef>
                <a:spcPts val="400"/>
              </a:spcBef>
              <a:spcAft>
                <a:spcPts val="0"/>
              </a:spcAft>
              <a:buClr>
                <a:srgbClr val="000000"/>
              </a:buClr>
              <a:buSzPts val="2000"/>
              <a:buFont typeface="verdana"/>
              <a:buChar char="•"/>
            </a:pPr>
            <a:r>
              <a:rPr b="0" i="0" lang="en-US" sz="2000" u="none">
                <a:solidFill>
                  <a:srgbClr val="000000"/>
                </a:solidFill>
                <a:latin typeface="verdana"/>
                <a:ea typeface="verdana"/>
                <a:cs typeface="verdana"/>
                <a:sym typeface="verdana"/>
              </a:rPr>
              <a:t>&lt;isindex&gt;</a:t>
            </a:r>
            <a:endParaRPr/>
          </a:p>
          <a:p>
            <a:pPr indent="-342900" lvl="0" marL="342900" marR="0" rtl="0" algn="l">
              <a:lnSpc>
                <a:spcPct val="90000"/>
              </a:lnSpc>
              <a:spcBef>
                <a:spcPts val="400"/>
              </a:spcBef>
              <a:spcAft>
                <a:spcPts val="0"/>
              </a:spcAft>
              <a:buClr>
                <a:srgbClr val="FF0000"/>
              </a:buClr>
              <a:buSzPts val="2000"/>
              <a:buFont typeface="verdana"/>
              <a:buChar char="•"/>
            </a:pPr>
            <a:r>
              <a:rPr b="0" i="0" lang="en-US" sz="2000" u="none">
                <a:solidFill>
                  <a:srgbClr val="FF0000"/>
                </a:solidFill>
                <a:latin typeface="verdana"/>
                <a:ea typeface="verdana"/>
                <a:cs typeface="verdana"/>
                <a:sym typeface="verdana"/>
              </a:rPr>
              <a:t>Deprecated. Use &lt;input&gt; instead</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rgbClr val="FF0000"/>
              </a:solidFill>
              <a:latin typeface="verdana"/>
              <a:ea typeface="verdana"/>
              <a:cs typeface="verdana"/>
              <a:sym typeface="verdan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35" name="Google Shape;335;p45"/>
          <p:cNvSpPr txBox="1"/>
          <p:nvPr>
            <p:ph idx="1" type="body"/>
          </p:nvPr>
        </p:nvSpPr>
        <p:spPr>
          <a:xfrm>
            <a:off x="838200" y="457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The Alt Attribute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alt attribute is used to define an "alternate text" for an image. The value of the alt attribute is an author-defined text: </a:t>
            </a:r>
            <a:endParaRPr/>
          </a:p>
          <a:p>
            <a:pPr indent="-342900" lvl="0" marL="342900" marR="0" rtl="0" algn="l">
              <a:lnSpc>
                <a:spcPct val="90000"/>
              </a:lnSpc>
              <a:spcBef>
                <a:spcPts val="560"/>
              </a:spcBef>
              <a:spcAft>
                <a:spcPts val="0"/>
              </a:spcAft>
              <a:buClr>
                <a:srgbClr val="000000"/>
              </a:buClr>
              <a:buSzPts val="2800"/>
              <a:buFont typeface="Arimo"/>
              <a:buChar char="•"/>
            </a:pPr>
            <a:r>
              <a:rPr b="0" i="0" lang="en-US" sz="2800" u="none">
                <a:solidFill>
                  <a:srgbClr val="000000"/>
                </a:solidFill>
                <a:latin typeface="Arimo"/>
                <a:ea typeface="Arimo"/>
                <a:cs typeface="Arimo"/>
                <a:sym typeface="Arimo"/>
              </a:rPr>
              <a:t>&lt;img src="boat.gif" alt="Big Boat"&gt;</a:t>
            </a:r>
            <a:r>
              <a:rPr b="0" i="0" lang="en-US" sz="2800" u="none">
                <a:solidFill>
                  <a:schemeClr val="dk1"/>
                </a:solidFill>
                <a:latin typeface="verdana"/>
                <a:ea typeface="verdana"/>
                <a:cs typeface="verdana"/>
                <a:sym typeface="verdana"/>
              </a:rPr>
              <a:t>The "alt" attribute tells the reader what he or she is missing on a page if the browser can't load images. The browser will then display the alternate text instead of the image. It is a good practice to include the "alt" attribute for each image on a page, to improve the display and usefulness of your document for people who have text-only browsers.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6"/>
          <p:cNvSpPr txBox="1"/>
          <p:nvPr>
            <p:ph idx="1" type="body"/>
          </p:nvPr>
        </p:nvSpPr>
        <p:spPr>
          <a:xfrm>
            <a:off x="609600" y="6096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verdana"/>
              <a:buNone/>
            </a:pPr>
            <a:r>
              <a:rPr b="1" i="0" lang="en-US" sz="2000" u="none">
                <a:solidFill>
                  <a:srgbClr val="000000"/>
                </a:solidFill>
                <a:latin typeface="verdana"/>
                <a:ea typeface="verdana"/>
                <a:cs typeface="verdana"/>
                <a:sym typeface="verdana"/>
              </a:rPr>
              <a:t>The Meta Element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  the head element contains general information (meta-information) about a document. </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none">
                <a:solidFill>
                  <a:schemeClr val="dk1"/>
                </a:solidFill>
                <a:latin typeface="verdana"/>
                <a:ea typeface="verdana"/>
                <a:cs typeface="verdana"/>
                <a:sym typeface="verdana"/>
              </a:rPr>
              <a:t>Document descriptionInformation inside a meta element describes the document.</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sng">
                <a:solidFill>
                  <a:schemeClr val="hlink"/>
                </a:solidFill>
                <a:latin typeface="Tahoma"/>
                <a:ea typeface="Tahoma"/>
                <a:cs typeface="Tahoma"/>
                <a:sym typeface="Tahoma"/>
                <a:hlinkClick r:id="rId3"/>
              </a:rPr>
              <a:t>Document keywords</a:t>
            </a:r>
            <a:br>
              <a:rPr b="0" i="0" lang="en-US" sz="2000" u="none">
                <a:solidFill>
                  <a:schemeClr val="dk1"/>
                </a:solidFill>
                <a:latin typeface="verdana"/>
                <a:ea typeface="verdana"/>
                <a:cs typeface="verdana"/>
                <a:sym typeface="verdana"/>
              </a:rPr>
            </a:br>
            <a:r>
              <a:rPr b="0" i="0" lang="en-US" sz="2000" u="none">
                <a:solidFill>
                  <a:schemeClr val="dk1"/>
                </a:solidFill>
                <a:latin typeface="verdana"/>
                <a:ea typeface="verdana"/>
                <a:cs typeface="verdana"/>
                <a:sym typeface="verdana"/>
              </a:rPr>
              <a:t>Information inside a meta element describes the document's keywords.</a:t>
            </a:r>
            <a:endParaRPr/>
          </a:p>
          <a:p>
            <a:pPr indent="-342900" lvl="0" marL="342900" marR="0" rtl="0" algn="l">
              <a:lnSpc>
                <a:spcPct val="90000"/>
              </a:lnSpc>
              <a:spcBef>
                <a:spcPts val="400"/>
              </a:spcBef>
              <a:spcAft>
                <a:spcPts val="0"/>
              </a:spcAft>
              <a:buClr>
                <a:schemeClr val="hlink"/>
              </a:buClr>
              <a:buSzPts val="2200"/>
              <a:buFont typeface="Noto Sans Symbols"/>
              <a:buAutoNum type="arabicPeriod"/>
            </a:pPr>
            <a:r>
              <a:rPr b="0" i="0" lang="en-US" sz="2000" u="sng">
                <a:solidFill>
                  <a:schemeClr val="hlink"/>
                </a:solidFill>
                <a:latin typeface="Tahoma"/>
                <a:ea typeface="Tahoma"/>
                <a:cs typeface="Tahoma"/>
                <a:sym typeface="Tahoma"/>
                <a:hlinkClick r:id="rId4"/>
              </a:rPr>
              <a:t>Redirect a user</a:t>
            </a:r>
            <a:r>
              <a:rPr b="0" i="0" lang="en-US" sz="2000" u="none">
                <a:solidFill>
                  <a:schemeClr val="dk1"/>
                </a:solidFill>
                <a:latin typeface="verdana"/>
                <a:ea typeface="verdana"/>
                <a:cs typeface="verdana"/>
                <a:sym typeface="verdana"/>
              </a:rPr>
              <a:t>This example demonstrates how to redirect a user if your site address has changed.</a:t>
            </a:r>
            <a:endParaRPr/>
          </a:p>
          <a:p>
            <a:pPr indent="-215900" lvl="0" marL="342900" marR="0" rtl="0" algn="l">
              <a:lnSpc>
                <a:spcPct val="9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HTML also includes a meta element that goes inside the head element. The purpose of the meta element is to provide meta-information about the document. </a:t>
            </a:r>
            <a:endParaRPr/>
          </a:p>
          <a:p>
            <a:pPr indent="-342900" lvl="0" marL="342900" marR="0" rtl="0" algn="l">
              <a:lnSpc>
                <a:spcPct val="9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Most often the meta element is used to provide information that is relevant to browsers or search engines like describing the content of your document.</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400" u="none">
              <a:solidFill>
                <a:schemeClr val="dk2"/>
              </a:solidFill>
              <a:latin typeface="Tahoma"/>
              <a:ea typeface="Tahoma"/>
              <a:cs typeface="Tahoma"/>
              <a:sym typeface="Tahoma"/>
            </a:endParaRPr>
          </a:p>
        </p:txBody>
      </p:sp>
      <p:sp>
        <p:nvSpPr>
          <p:cNvPr id="346" name="Google Shape;346;p47"/>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Entities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&amp;lt; is the same as &lt;</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&amp;gt; is the same as &gt;</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&amp;#169; is the same as © </a:t>
            </a:r>
            <a:endParaRPr/>
          </a:p>
          <a:p>
            <a:pPr indent="-342900" lvl="0" marL="342900" marR="0" rtl="0" algn="l">
              <a:lnSpc>
                <a:spcPct val="100000"/>
              </a:lnSpc>
              <a:spcBef>
                <a:spcPts val="560"/>
              </a:spcBef>
              <a:spcAft>
                <a:spcPts val="0"/>
              </a:spcAft>
              <a:buClr>
                <a:schemeClr val="dk1"/>
              </a:buClr>
              <a:buSzPts val="2800"/>
              <a:buFont typeface="Tahoma"/>
              <a:buNone/>
            </a:pPr>
            <a:r>
              <a:rPr b="0" i="0" lang="en-US" sz="2800" u="sng">
                <a:solidFill>
                  <a:schemeClr val="hlink"/>
                </a:solidFill>
                <a:latin typeface="Tahoma"/>
                <a:ea typeface="Tahoma"/>
                <a:cs typeface="Tahoma"/>
                <a:sym typeface="Tahoma"/>
                <a:hlinkClick r:id="rId3"/>
              </a:rPr>
              <a:t>http://www.w3schools.com/html/html_reference.asp-</a:t>
            </a:r>
            <a:r>
              <a:rPr b="0" i="0" lang="en-US" sz="2800" u="none">
                <a:solidFill>
                  <a:schemeClr val="dk1"/>
                </a:solidFill>
                <a:latin typeface="verdana"/>
                <a:ea typeface="verdana"/>
                <a:cs typeface="verdana"/>
                <a:sym typeface="verdana"/>
              </a:rPr>
              <a:t> note: gives list of tags in form of table and their suitability to specific browser version.</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Html webserver</a:t>
            </a:r>
            <a:endParaRPr/>
          </a:p>
        </p:txBody>
      </p:sp>
      <p:sp>
        <p:nvSpPr>
          <p:cNvPr id="352" name="Google Shape;352;p4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verdana"/>
              <a:buNone/>
            </a:pPr>
            <a:r>
              <a:rPr b="1" i="0" lang="en-US" sz="2800" u="none">
                <a:solidFill>
                  <a:srgbClr val="000000"/>
                </a:solidFill>
                <a:latin typeface="verdana"/>
                <a:ea typeface="verdana"/>
                <a:cs typeface="verdana"/>
                <a:sym typeface="verdana"/>
              </a:rPr>
              <a:t>Personal Web Server (PWS)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PWS turns any Windows computer into a Web server. PWS is easy to install and ideal for developing and testing Web applications. PWS has been optimized for workstation use, but has all the requirements of a full Web server. It also runs Active Server Pages (ASP) just like its </a:t>
            </a:r>
            <a:r>
              <a:rPr b="1" i="0" lang="en-US" sz="2800" u="none">
                <a:solidFill>
                  <a:schemeClr val="dk1"/>
                </a:solidFill>
                <a:latin typeface="verdana"/>
                <a:ea typeface="verdana"/>
                <a:cs typeface="verdana"/>
                <a:sym typeface="verdana"/>
              </a:rPr>
              <a:t>larger brother IIS. </a:t>
            </a:r>
            <a:endParaRPr/>
          </a:p>
          <a:p>
            <a:pPr indent="-165100" lvl="0" marL="342900" marR="0" rtl="0" algn="l">
              <a:lnSpc>
                <a:spcPct val="100000"/>
              </a:lnSpc>
              <a:spcBef>
                <a:spcPts val="560"/>
              </a:spcBef>
              <a:spcAft>
                <a:spcPts val="0"/>
              </a:spcAft>
              <a:buClr>
                <a:schemeClr val="dk1"/>
              </a:buClr>
              <a:buSzPts val="2800"/>
              <a:buFont typeface="Tahoma"/>
              <a:buNone/>
            </a:pPr>
            <a:r>
              <a:t/>
            </a:r>
            <a:endParaRPr b="1" i="0" sz="2800" u="none">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00B09"/>
              </a:buClr>
              <a:buSzPts val="4400"/>
              <a:buFont typeface="verdana"/>
              <a:buNone/>
            </a:pPr>
            <a:r>
              <a:rPr b="1" i="0" lang="en-US" sz="4400" u="none">
                <a:solidFill>
                  <a:srgbClr val="900B09"/>
                </a:solidFill>
                <a:latin typeface="verdana"/>
                <a:ea typeface="verdana"/>
                <a:cs typeface="verdana"/>
                <a:sym typeface="verdana"/>
              </a:rPr>
              <a:t>HTML Advanced</a:t>
            </a:r>
            <a:endParaRPr/>
          </a:p>
        </p:txBody>
      </p:sp>
      <p:sp>
        <p:nvSpPr>
          <p:cNvPr id="358" name="Google Shape;358;p49"/>
          <p:cNvSpPr txBox="1"/>
          <p:nvPr>
            <p:ph idx="1" type="body"/>
          </p:nvPr>
        </p:nvSpPr>
        <p:spPr>
          <a:xfrm>
            <a:off x="2236787" y="1905000"/>
            <a:ext cx="63738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Layout</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Fonts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4.0 Why</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Styles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Head</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Meta</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URLs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Scripts</a:t>
            </a:r>
            <a:endParaRPr/>
          </a:p>
          <a:p>
            <a:pPr indent="-342900" lvl="0" marL="342900" marR="0" rtl="0" algn="l">
              <a:lnSpc>
                <a:spcPct val="90000"/>
              </a:lnSpc>
              <a:spcBef>
                <a:spcPts val="560"/>
              </a:spcBef>
              <a:spcAft>
                <a:spcPts val="0"/>
              </a:spcAft>
              <a:buClr>
                <a:schemeClr val="dk1"/>
              </a:buClr>
              <a:buSzPts val="2800"/>
              <a:buFont typeface="Tahoma"/>
              <a:buNone/>
            </a:pPr>
            <a:r>
              <a:rPr b="1" i="0" lang="en-US" sz="2800" u="none">
                <a:solidFill>
                  <a:schemeClr val="dk1"/>
                </a:solidFill>
                <a:latin typeface="Tahoma"/>
                <a:ea typeface="Tahoma"/>
                <a:cs typeface="Tahoma"/>
                <a:sym typeface="Tahoma"/>
              </a:rPr>
              <a:t>HTML Web server</a:t>
            </a:r>
            <a:r>
              <a:rPr b="0" i="0" lang="en-US" sz="2800" u="none">
                <a:solidFill>
                  <a:schemeClr val="dk1"/>
                </a:solidFill>
                <a:latin typeface="Tahoma"/>
                <a:ea typeface="Tahoma"/>
                <a:cs typeface="Tahoma"/>
                <a:sym typeface="Tahoma"/>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1" i="0" lang="en-US" sz="3600" u="none">
                <a:solidFill>
                  <a:schemeClr val="dk2"/>
                </a:solidFill>
                <a:latin typeface="verdana"/>
                <a:ea typeface="verdana"/>
                <a:cs typeface="verdana"/>
                <a:sym typeface="verdana"/>
              </a:rPr>
              <a:t>HTML Tags</a:t>
            </a:r>
            <a:endParaRPr/>
          </a:p>
        </p:txBody>
      </p:sp>
      <p:sp>
        <p:nvSpPr>
          <p:cNvPr id="364" name="Google Shape;364;p50"/>
          <p:cNvSpPr txBox="1"/>
          <p:nvPr>
            <p:ph idx="1" type="body"/>
          </p:nvPr>
        </p:nvSpPr>
        <p:spPr>
          <a:xfrm>
            <a:off x="1071562" y="1905000"/>
            <a:ext cx="7072312" cy="4114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LETS SEE WORKABLE BASIC HTML CODE IN AN ONLINE CLASSROOM</a:t>
            </a:r>
            <a:endParaRPr/>
          </a:p>
          <a:p>
            <a:pPr indent="-342900" lvl="0" marL="342900" marR="0" rtl="0" algn="ctr">
              <a:lnSpc>
                <a:spcPct val="90000"/>
              </a:lnSpc>
              <a:spcBef>
                <a:spcPts val="640"/>
              </a:spcBef>
              <a:spcAft>
                <a:spcPts val="0"/>
              </a:spcAft>
              <a:buClr>
                <a:schemeClr val="dk1"/>
              </a:buClr>
              <a:buSzPts val="3200"/>
              <a:buFont typeface="Tahoma"/>
              <a:buNone/>
            </a:pPr>
            <a:r>
              <a:t/>
            </a:r>
            <a:endParaRPr b="1" i="0" sz="32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marR="0" rtl="0" algn="ctr">
              <a:lnSpc>
                <a:spcPct val="90000"/>
              </a:lnSpc>
              <a:spcBef>
                <a:spcPts val="40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NOTE: IF THIS LINK DO NOT WORK TYPE: http://www.w3schools.com/html/html_examples.asp</a:t>
            </a:r>
            <a:endParaRPr/>
          </a:p>
          <a:p>
            <a:pPr indent="-215900" lvl="0" marL="342900" marR="0" rtl="0" algn="l">
              <a:lnSpc>
                <a:spcPct val="10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51"/>
          <p:cNvSpPr txBox="1"/>
          <p:nvPr>
            <p:ph type="title"/>
          </p:nvPr>
        </p:nvSpPr>
        <p:spPr>
          <a:xfrm>
            <a:off x="609600" y="609600"/>
            <a:ext cx="77724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WEB REFERENCES FOR HTML:</a:t>
            </a:r>
            <a:br>
              <a:rPr b="0" i="0" lang="en-US" sz="3600" u="none">
                <a:solidFill>
                  <a:schemeClr val="dk2"/>
                </a:solidFill>
                <a:latin typeface="Tahoma"/>
                <a:ea typeface="Tahoma"/>
                <a:cs typeface="Tahoma"/>
                <a:sym typeface="Tahoma"/>
              </a:rPr>
            </a:br>
            <a:endParaRPr/>
          </a:p>
        </p:txBody>
      </p:sp>
      <p:sp>
        <p:nvSpPr>
          <p:cNvPr id="370" name="Google Shape;370;p5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http://www.htmlcodetutorial.com/</a:t>
            </a:r>
            <a:endParaRPr/>
          </a:p>
          <a:p>
            <a:pPr indent="-342900" lvl="0" marL="342900" marR="0" rtl="0" algn="l">
              <a:lnSpc>
                <a:spcPct val="100000"/>
              </a:lnSpc>
              <a:spcBef>
                <a:spcPts val="64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http://www.w3.org/MarkUp/</a:t>
            </a:r>
            <a:endParaRPr/>
          </a:p>
          <a:p>
            <a:pPr indent="-342900" lvl="0" marL="342900" marR="0" rtl="0" algn="l">
              <a:lnSpc>
                <a:spcPct val="100000"/>
              </a:lnSpc>
              <a:spcBef>
                <a:spcPts val="640"/>
              </a:spcBef>
              <a:spcAft>
                <a:spcPts val="0"/>
              </a:spcAft>
              <a:buClr>
                <a:schemeClr val="hlink"/>
              </a:buClr>
              <a:buSzPts val="3520"/>
              <a:buFont typeface="Tahoma"/>
              <a:buAutoNum type="arabicPeriod"/>
            </a:pPr>
            <a:r>
              <a:rPr b="0" i="0" lang="en-US" sz="3200" u="none">
                <a:solidFill>
                  <a:schemeClr val="dk1"/>
                </a:solidFill>
                <a:latin typeface="Tahoma"/>
                <a:ea typeface="Tahoma"/>
                <a:cs typeface="Tahoma"/>
                <a:sym typeface="Tahoma"/>
              </a:rPr>
              <a:t>http:www.w3schools.com/(classroom study)</a:t>
            </a:r>
            <a:endParaRPr/>
          </a:p>
          <a:p>
            <a:pPr indent="-3429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8"/>
          <p:cNvSpPr txBox="1"/>
          <p:nvPr>
            <p:ph type="title"/>
          </p:nvPr>
        </p:nvSpPr>
        <p:spPr>
          <a:xfrm>
            <a:off x="990600" y="6096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Formatting Text</a:t>
            </a:r>
            <a:br>
              <a:rPr b="0" i="0" lang="en-US" sz="4400" u="none">
                <a:solidFill>
                  <a:schemeClr val="dk2"/>
                </a:solidFill>
                <a:latin typeface="verdana"/>
                <a:ea typeface="verdana"/>
                <a:cs typeface="verdana"/>
                <a:sym typeface="verdana"/>
              </a:rPr>
            </a:br>
            <a:endParaRPr/>
          </a:p>
        </p:txBody>
      </p:sp>
      <p:sp>
        <p:nvSpPr>
          <p:cNvPr id="116" name="Google Shape;116;p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-Text formatting</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-Preformatted text (how to control line breaks and spaces)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-Different computer-output tags</a:t>
            </a:r>
            <a:br>
              <a:rPr b="0" i="0" lang="en-US" sz="2800" u="none">
                <a:solidFill>
                  <a:schemeClr val="dk1"/>
                </a:solidFill>
                <a:latin typeface="verdana"/>
                <a:ea typeface="verdana"/>
                <a:cs typeface="verdana"/>
                <a:sym typeface="verdana"/>
              </a:rPr>
            </a:br>
            <a:r>
              <a:rPr b="0" i="0" lang="en-US" sz="2800" u="none">
                <a:solidFill>
                  <a:schemeClr val="dk1"/>
                </a:solidFill>
                <a:latin typeface="verdana"/>
                <a:ea typeface="verdana"/>
                <a:cs typeface="verdana"/>
                <a:sym typeface="verdana"/>
              </a:rPr>
              <a:t>Insert an address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-Abbreviations and acronyms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-Long and short quotations</a:t>
            </a:r>
            <a:endParaRPr/>
          </a:p>
          <a:p>
            <a:pPr indent="-342900" lvl="0" marL="342900" marR="0" rtl="0" algn="l">
              <a:lnSpc>
                <a:spcPct val="100000"/>
              </a:lnSpc>
              <a:spcBef>
                <a:spcPts val="560"/>
              </a:spcBef>
              <a:spcAft>
                <a:spcPts val="0"/>
              </a:spcAft>
              <a:buClr>
                <a:schemeClr val="dk1"/>
              </a:buClr>
              <a:buSzPts val="2800"/>
              <a:buFont typeface="verdana"/>
              <a:buNone/>
            </a:pPr>
            <a:r>
              <a:rPr b="0" i="0" lang="en-US" sz="2800" u="none">
                <a:solidFill>
                  <a:schemeClr val="dk1"/>
                </a:solidFill>
                <a:latin typeface="verdana"/>
                <a:ea typeface="verdana"/>
                <a:cs typeface="verdana"/>
                <a:sym typeface="verdana"/>
              </a:rPr>
              <a:t>-How to mark deleted and inserted text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9"/>
          <p:cNvSpPr txBox="1"/>
          <p:nvPr>
            <p:ph type="title"/>
          </p:nvPr>
        </p:nvSpPr>
        <p:spPr>
          <a:xfrm>
            <a:off x="990600" y="914400"/>
            <a:ext cx="76200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Header</a:t>
            </a:r>
            <a:br>
              <a:rPr b="1" i="0" lang="en-US" sz="3600" u="none">
                <a:solidFill>
                  <a:schemeClr val="dk2"/>
                </a:solidFill>
                <a:latin typeface="Tahoma"/>
                <a:ea typeface="Tahoma"/>
                <a:cs typeface="Tahoma"/>
                <a:sym typeface="Tahoma"/>
              </a:rPr>
            </a:br>
            <a:endParaRPr/>
          </a:p>
        </p:txBody>
      </p:sp>
      <p:sp>
        <p:nvSpPr>
          <p:cNvPr id="122" name="Google Shape;122;p9"/>
          <p:cNvSpPr txBox="1"/>
          <p:nvPr>
            <p:ph idx="1" type="body"/>
          </p:nvPr>
        </p:nvSpPr>
        <p:spPr>
          <a:xfrm>
            <a:off x="1066800" y="1447800"/>
            <a:ext cx="76200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&lt;h1 align="center"&gt;&gt;This is heading 1&lt;/h1&gt;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&lt;h2&gt;This is heading 2&lt;/h2&gt;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&lt;h3&gt;This is heading 3&lt;/h3&gt;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&lt;h4&gt;This is heading 4&lt;/h4&gt;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&lt;h5&gt;This is heading 5&lt;/h5&gt;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&lt;h6&gt;This is heading 6&lt;/h6&gt;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&lt;p&gt;Use heading tags only for headings. Don't use them just to make something bold. Use other tags for that.&lt;/p&gt;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a:t>
            </a:r>
            <a:r>
              <a:rPr b="1" i="0" lang="en-US" sz="1600" u="sng">
                <a:solidFill>
                  <a:schemeClr val="dk1"/>
                </a:solidFill>
                <a:latin typeface="verdana"/>
                <a:ea typeface="verdana"/>
                <a:cs typeface="verdana"/>
                <a:sym typeface="verdana"/>
              </a:rPr>
              <a:t>Adding comments:</a:t>
            </a: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&lt;!--This comment will not be displayed--&gt;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&lt;p&gt;This is a regular paragraph&lt;/p&gt;</a:t>
            </a:r>
            <a:endParaRPr/>
          </a:p>
          <a:p>
            <a:pPr indent="-342900" lvl="0" marL="342900" marR="0" rtl="0" algn="l">
              <a:lnSpc>
                <a:spcPct val="90000"/>
              </a:lnSpc>
              <a:spcBef>
                <a:spcPts val="320"/>
              </a:spcBef>
              <a:spcAft>
                <a:spcPts val="0"/>
              </a:spcAft>
              <a:buClr>
                <a:schemeClr val="dk1"/>
              </a:buClr>
              <a:buSzPts val="1600"/>
              <a:buFont typeface="verdana"/>
              <a:buChar char="•"/>
            </a:pPr>
            <a:r>
              <a:rPr b="1" i="0" lang="en-US" sz="1600" u="sng">
                <a:solidFill>
                  <a:schemeClr val="dk1"/>
                </a:solidFill>
                <a:latin typeface="verdana"/>
                <a:ea typeface="verdana"/>
                <a:cs typeface="verdana"/>
                <a:sym typeface="verdana"/>
              </a:rPr>
              <a:t>Background color and image</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&lt;body bgcolor="yellow"&gt; or &lt;body background="background.jpg"&gt;</a:t>
            </a:r>
            <a:endParaRPr/>
          </a:p>
          <a:p>
            <a:pPr indent="-342900" lvl="0" marL="342900" marR="0" rtl="0" algn="l">
              <a:lnSpc>
                <a:spcPct val="90000"/>
              </a:lnSpc>
              <a:spcBef>
                <a:spcPts val="320"/>
              </a:spcBef>
              <a:spcAft>
                <a:spcPts val="0"/>
              </a:spcAft>
              <a:buClr>
                <a:schemeClr val="dk1"/>
              </a:buClr>
              <a:buSzPts val="1600"/>
              <a:buFont typeface="verdana"/>
              <a:buChar char="•"/>
            </a:pPr>
            <a:r>
              <a:rPr b="0" i="0" lang="en-US" sz="1600" u="none">
                <a:solidFill>
                  <a:schemeClr val="dk1"/>
                </a:solidFill>
                <a:latin typeface="verdana"/>
                <a:ea typeface="verdana"/>
                <a:cs typeface="verdana"/>
                <a:sym typeface="verdana"/>
              </a:rPr>
              <a:t> </a:t>
            </a:r>
            <a:endParaRPr/>
          </a:p>
          <a:p>
            <a:pPr indent="-241300" lvl="0" marL="342900" marR="0" rtl="0" algn="l">
              <a:lnSpc>
                <a:spcPct val="9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0"/>
          <p:cNvSpPr txBox="1"/>
          <p:nvPr>
            <p:ph type="title"/>
          </p:nvPr>
        </p:nvSpPr>
        <p:spPr>
          <a:xfrm>
            <a:off x="609600" y="1524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verdana"/>
              <a:buNone/>
            </a:pPr>
            <a:r>
              <a:rPr b="1" i="0" lang="en-US" sz="4000" u="none">
                <a:solidFill>
                  <a:schemeClr val="dk2"/>
                </a:solidFill>
                <a:latin typeface="verdana"/>
                <a:ea typeface="verdana"/>
                <a:cs typeface="verdana"/>
                <a:sym typeface="verdana"/>
              </a:rPr>
              <a:t>Basic Formatting</a:t>
            </a:r>
            <a:endParaRPr/>
          </a:p>
        </p:txBody>
      </p:sp>
      <p:sp>
        <p:nvSpPr>
          <p:cNvPr id="128" name="Google Shape;128;p10"/>
          <p:cNvSpPr txBox="1"/>
          <p:nvPr>
            <p:ph idx="1" type="body"/>
          </p:nvPr>
        </p:nvSpPr>
        <p:spPr>
          <a:xfrm>
            <a:off x="1066800" y="990600"/>
            <a:ext cx="3352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&lt;b&gt;This text is bold&lt;/b&gt;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&lt;strong&gt;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strong</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&lt;/strong&gt;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BIG&lt;big&gt;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big</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&lt;/big&gt;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&lt;em&gt;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This text is emphasized</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&lt;/em&gt;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&lt;br&gt;</a:t>
            </a:r>
            <a:endParaRPr/>
          </a:p>
          <a:p>
            <a:pPr indent="-342900" lvl="0" marL="342900" marR="0" rtl="0" algn="l">
              <a:lnSpc>
                <a:spcPct val="90000"/>
              </a:lnSpc>
              <a:spcBef>
                <a:spcPts val="360"/>
              </a:spcBef>
              <a:spcAft>
                <a:spcPts val="0"/>
              </a:spcAft>
              <a:buClr>
                <a:schemeClr val="dk1"/>
              </a:buClr>
              <a:buSzPts val="1800"/>
              <a:buFont typeface="verdana"/>
              <a:buNone/>
            </a:pPr>
            <a:r>
              <a:rPr b="1" i="0" lang="en-US" sz="1800" u="none">
                <a:solidFill>
                  <a:schemeClr val="dk1"/>
                </a:solidFill>
                <a:latin typeface="verdana"/>
                <a:ea typeface="verdana"/>
                <a:cs typeface="verdana"/>
                <a:sym typeface="verdana"/>
              </a:rPr>
              <a:t> </a:t>
            </a:r>
            <a:endParaRPr/>
          </a:p>
          <a:p>
            <a:pPr indent="-228600" lvl="0" marL="342900" marR="0" rtl="0" algn="l">
              <a:lnSpc>
                <a:spcPct val="100000"/>
              </a:lnSpc>
              <a:spcBef>
                <a:spcPts val="360"/>
              </a:spcBef>
              <a:spcAft>
                <a:spcPts val="0"/>
              </a:spcAft>
              <a:buClr>
                <a:schemeClr val="dk1"/>
              </a:buClr>
              <a:buSzPts val="1800"/>
              <a:buFont typeface="Tahoma"/>
              <a:buNone/>
            </a:pPr>
            <a:r>
              <a:t/>
            </a:r>
            <a:endParaRPr b="1" i="0" sz="1800" u="none">
              <a:solidFill>
                <a:schemeClr val="dk1"/>
              </a:solidFill>
              <a:latin typeface="verdana"/>
              <a:ea typeface="verdana"/>
              <a:cs typeface="verdana"/>
              <a:sym typeface="verdana"/>
            </a:endParaRPr>
          </a:p>
        </p:txBody>
      </p:sp>
      <p:sp>
        <p:nvSpPr>
          <p:cNvPr id="129" name="Google Shape;129;p10"/>
          <p:cNvSpPr txBox="1"/>
          <p:nvPr/>
        </p:nvSpPr>
        <p:spPr>
          <a:xfrm>
            <a:off x="4572000" y="762000"/>
            <a:ext cx="2362200" cy="848518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&lt;i&gt;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is italic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&lt;/i&gt;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&lt;small&gt;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is small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&lt;/small&gt;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contains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&lt;sub&gt;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subscript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&lt;/sub&gt;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&lt;br&gt;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This text contains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&lt;sup&gt;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superscript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&lt;/sup&gt;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sng"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800"/>
              <a:buFont typeface="verdana"/>
              <a:buNone/>
            </a:pPr>
            <a:r>
              <a:rPr b="1" i="0" lang="en-US" sz="1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chemeClr val="dk1"/>
              </a:buClr>
              <a:buSzPts val="2800"/>
              <a:buFont typeface="verdana"/>
              <a:buNone/>
            </a:pPr>
            <a:r>
              <a:rPr b="0" i="0" lang="en-US" sz="2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60"/>
              </a:spcBef>
              <a:spcAft>
                <a:spcPts val="0"/>
              </a:spcAft>
              <a:buClr>
                <a:schemeClr val="dk1"/>
              </a:buClr>
              <a:buSzPts val="2800"/>
              <a:buFont typeface="verdana"/>
              <a:buNone/>
            </a:pPr>
            <a:r>
              <a:rPr b="0" i="0" lang="en-US" sz="2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verdana"/>
              <a:buNone/>
            </a:pPr>
            <a:r>
              <a:rPr b="0" i="0" lang="en-US" sz="24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1"/>
          <p:cNvSpPr txBox="1"/>
          <p:nvPr>
            <p:ph type="title"/>
          </p:nvPr>
        </p:nvSpPr>
        <p:spPr>
          <a:xfrm>
            <a:off x="998537" y="1066800"/>
            <a:ext cx="7305675"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verdana"/>
              <a:buNone/>
            </a:pPr>
            <a:r>
              <a:rPr b="1" i="0" lang="en-US" sz="4400" u="none">
                <a:solidFill>
                  <a:schemeClr val="dk2"/>
                </a:solidFill>
                <a:latin typeface="verdana"/>
                <a:ea typeface="verdana"/>
                <a:cs typeface="verdana"/>
                <a:sym typeface="verdana"/>
              </a:rPr>
              <a:t>preformatted text</a:t>
            </a:r>
            <a:r>
              <a:rPr b="1" i="0" lang="en-US" sz="4400" u="sng">
                <a:solidFill>
                  <a:schemeClr val="dk2"/>
                </a:solidFill>
                <a:latin typeface="verdana"/>
                <a:ea typeface="verdana"/>
                <a:cs typeface="verdana"/>
                <a:sym typeface="verdana"/>
              </a:rPr>
              <a:t> </a:t>
            </a:r>
            <a:br>
              <a:rPr b="0" i="0" lang="en-US" sz="4400" u="none">
                <a:solidFill>
                  <a:schemeClr val="dk2"/>
                </a:solidFill>
                <a:latin typeface="verdana"/>
                <a:ea typeface="verdana"/>
                <a:cs typeface="verdana"/>
                <a:sym typeface="verdana"/>
              </a:rPr>
            </a:br>
            <a:endParaRPr/>
          </a:p>
        </p:txBody>
      </p:sp>
      <p:sp>
        <p:nvSpPr>
          <p:cNvPr id="135" name="Google Shape;135;p11"/>
          <p:cNvSpPr txBox="1"/>
          <p:nvPr>
            <p:ph idx="1" type="body"/>
          </p:nvPr>
        </p:nvSpPr>
        <p:spPr>
          <a:xfrm>
            <a:off x="990600" y="1066800"/>
            <a:ext cx="762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This is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preformatted text.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It preserves      both spaces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and line breaks.</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for i = 1 to 10</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     print 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next 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&lt;/pre&gt;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2"/>
          <p:cNvSpPr txBox="1"/>
          <p:nvPr>
            <p:ph type="title"/>
          </p:nvPr>
        </p:nvSpPr>
        <p:spPr>
          <a:xfrm>
            <a:off x="1066800" y="1066800"/>
            <a:ext cx="7620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000"/>
              <a:buFont typeface="verdana"/>
              <a:buNone/>
            </a:pPr>
            <a:r>
              <a:rPr b="1" i="0" lang="en-US" sz="4000" u="none">
                <a:solidFill>
                  <a:srgbClr val="000000"/>
                </a:solidFill>
                <a:latin typeface="verdana"/>
                <a:ea typeface="verdana"/>
                <a:cs typeface="verdana"/>
                <a:sym typeface="verdana"/>
              </a:rPr>
              <a:t>Different computer-output tags</a:t>
            </a:r>
            <a:br>
              <a:rPr b="0" i="0" lang="en-US" sz="4400" u="none">
                <a:solidFill>
                  <a:schemeClr val="dk2"/>
                </a:solidFill>
                <a:latin typeface="verdana"/>
                <a:ea typeface="verdana"/>
                <a:cs typeface="verdana"/>
                <a:sym typeface="verdana"/>
              </a:rPr>
            </a:br>
            <a:endParaRPr/>
          </a:p>
        </p:txBody>
      </p:sp>
      <p:sp>
        <p:nvSpPr>
          <p:cNvPr id="141" name="Google Shape;141;p1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&lt;code&gt;Computer code&lt;/code&gt;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&lt;kbd&gt;Keyboard input&lt;/kbd&gt;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&lt;tt&gt;Teletype text&lt;/tt&gt;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&lt;br&gt;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&lt;samp&gt;Sample text&lt;/samp&gt;</a:t>
            </a:r>
            <a:endParaRPr/>
          </a:p>
          <a:p>
            <a:pPr indent="-1397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default">
      <a:dk1>
        <a:srgbClr val="40458C"/>
      </a:dk1>
      <a:lt1>
        <a:srgbClr val="FFFFFF"/>
      </a:lt1>
      <a:dk2>
        <a:srgbClr val="660066"/>
      </a:dk2>
      <a:lt2>
        <a:srgbClr val="B7C1EB"/>
      </a:lt2>
      <a:accent1>
        <a:srgbClr val="ECD882"/>
      </a:accent1>
      <a:accent2>
        <a:srgbClr val="B2B2B2"/>
      </a:accent2>
      <a:accent3>
        <a:srgbClr val="FFFFFF"/>
      </a:accent3>
      <a:accent4>
        <a:srgbClr val="ECD882"/>
      </a:accent4>
      <a:accent5>
        <a:srgbClr val="B2B2B2"/>
      </a:accent5>
      <a:accent6>
        <a:srgbClr val="FFFFFF"/>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