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Libre Franklin" charset="0"/>
      <p:regular r:id="rId23"/>
      <p:bold r:id="rId24"/>
      <p:italic r:id="rId25"/>
      <p:boldItalic r:id="rId26"/>
    </p:embeddedFont>
    <p:embeddedFont>
      <p:font typeface="Bookman Old Style" pitchFamily="18" charset="0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Constantia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1938F0C-F5C6-40EA-A17A-7F71FC71CD78}">
  <a:tblStyle styleId="{71938F0C-F5C6-40EA-A17A-7F71FC71CD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547C41-9136-4E0D-AF75-0BA83BD93A09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1F3"/>
          </a:solidFill>
        </a:fill>
      </a:tcStyle>
    </a:wholeTbl>
    <a:band1H>
      <a:tcTxStyle/>
      <a:tcStyle>
        <a:tcBdr/>
        <a:fill>
          <a:solidFill>
            <a:srgbClr val="DEE1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1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FDF70C-534F-413B-A70C-C31C22E4943E}" styleName="Table_2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F0E7"/>
          </a:solidFill>
        </a:fill>
      </a:tcStyle>
    </a:wholeTbl>
    <a:band1H>
      <a:tcTxStyle/>
      <a:tcStyle>
        <a:tcBdr/>
        <a:fill>
          <a:solidFill>
            <a:srgbClr val="F5DF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F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15900" marR="0" lvl="0" indent="-21590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215900" marR="0" lvl="0" indent="-21590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3" name="Google Shape;53;p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Bookman Old Style"/>
              <a:buNone/>
            </a:pPr>
            <a:r>
              <a:rPr lang="en-US" sz="7200"/>
              <a:t>Database Systems and Web</a:t>
            </a:r>
            <a:br>
              <a:rPr lang="en-US" sz="7200"/>
            </a:br>
            <a:r>
              <a:rPr lang="en-US" sz="7200"/>
              <a:t>(15B11CI312)</a:t>
            </a:r>
            <a:endParaRPr sz="6000"/>
          </a:p>
        </p:txBody>
      </p:sp>
      <p:pic>
        <p:nvPicPr>
          <p:cNvPr id="100" name="Google Shape;100;p13" descr="stairs, hand rail, and abstract object along the wa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3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Three-schema Architecture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873464" y="2070818"/>
          <a:ext cx="10868150" cy="4132820"/>
        </p:xfrm>
        <a:graphic>
          <a:graphicData uri="http://schemas.openxmlformats.org/drawingml/2006/table">
            <a:tbl>
              <a:tblPr firstRow="1" bandRow="1">
                <a:noFill/>
                <a:tableStyleId>{86547C41-9136-4E0D-AF75-0BA83BD93A09}</a:tableStyleId>
              </a:tblPr>
              <a:tblGrid>
                <a:gridCol w="8020975"/>
                <a:gridCol w="2847175"/>
              </a:tblGrid>
              <a:tr h="119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External Level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19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Conceptual</a:t>
                      </a:r>
                      <a:r>
                        <a:rPr lang="en-US" sz="1800"/>
                        <a:t> </a:t>
                      </a:r>
                      <a:r>
                        <a:rPr lang="en-US" sz="2400" b="1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Level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53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 String Sname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 Lname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Age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}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Physical</a:t>
                      </a:r>
                      <a:r>
                        <a:rPr lang="en-US" sz="1800"/>
                        <a:t> </a:t>
                      </a:r>
                      <a:r>
                        <a:rPr lang="en-US" sz="2400" b="1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Level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61" name="Google Shape;161;p22"/>
          <p:cNvGraphicFramePr/>
          <p:nvPr/>
        </p:nvGraphicFramePr>
        <p:xfrm>
          <a:off x="1308685" y="3862322"/>
          <a:ext cx="6716250" cy="640090"/>
        </p:xfrm>
        <a:graphic>
          <a:graphicData uri="http://schemas.openxmlformats.org/drawingml/2006/table">
            <a:tbl>
              <a:tblPr firstRow="1" bandRow="1">
                <a:noFill/>
                <a:tableStyleId>{CCFDF70C-534F-413B-A70C-C31C22E4943E}</a:tableStyleId>
              </a:tblPr>
              <a:tblGrid>
                <a:gridCol w="1343250"/>
                <a:gridCol w="1343250"/>
                <a:gridCol w="1343250"/>
                <a:gridCol w="1343250"/>
                <a:gridCol w="1343250"/>
              </a:tblGrid>
              <a:tr h="59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Roll 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Sname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Book Issued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Book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62" name="Google Shape;162;p22"/>
          <p:cNvGraphicFramePr/>
          <p:nvPr/>
        </p:nvGraphicFramePr>
        <p:xfrm>
          <a:off x="1083315" y="2585880"/>
          <a:ext cx="3079275" cy="648650"/>
        </p:xfrm>
        <a:graphic>
          <a:graphicData uri="http://schemas.openxmlformats.org/drawingml/2006/table">
            <a:tbl>
              <a:tblPr firstRow="1" bandRow="1">
                <a:noFill/>
                <a:tableStyleId>{CCFDF70C-534F-413B-A70C-C31C22E4943E}</a:tableStyleId>
              </a:tblPr>
              <a:tblGrid>
                <a:gridCol w="1026425"/>
                <a:gridCol w="1026425"/>
                <a:gridCol w="1026425"/>
              </a:tblGrid>
              <a:tr h="64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Roll 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Sname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63" name="Google Shape;163;p22"/>
          <p:cNvGraphicFramePr/>
          <p:nvPr/>
        </p:nvGraphicFramePr>
        <p:xfrm>
          <a:off x="4468019" y="2585880"/>
          <a:ext cx="3857100" cy="640090"/>
        </p:xfrm>
        <a:graphic>
          <a:graphicData uri="http://schemas.openxmlformats.org/drawingml/2006/table">
            <a:tbl>
              <a:tblPr firstRow="1" bandRow="1">
                <a:noFill/>
                <a:tableStyleId>{CCFDF70C-534F-413B-A70C-C31C22E4943E}</a:tableStyleId>
              </a:tblPr>
              <a:tblGrid>
                <a:gridCol w="1285700"/>
                <a:gridCol w="1285700"/>
                <a:gridCol w="1285700"/>
              </a:tblGrid>
              <a:tr h="52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Roll 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Book Issued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Book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64" name="Google Shape;164;p22"/>
          <p:cNvSpPr txBox="1"/>
          <p:nvPr/>
        </p:nvSpPr>
        <p:spPr>
          <a:xfrm>
            <a:off x="1146422" y="2129059"/>
            <a:ext cx="1705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Parents View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4451510" y="2131331"/>
            <a:ext cx="1705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Library  View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1135049" y="3468814"/>
            <a:ext cx="2440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Relational 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Independence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09600" y="1897040"/>
            <a:ext cx="109728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Times New Roman"/>
              <a:buNone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Capacity to change schema at one level of database system without having to change schema at next higher level.</a:t>
            </a:r>
            <a:endParaRPr/>
          </a:p>
          <a:p>
            <a:pPr marL="271463" marR="0" lvl="0" indent="-269875" algn="l" rtl="0">
              <a:lnSpc>
                <a:spcPct val="150000"/>
              </a:lnSpc>
              <a:spcBef>
                <a:spcPts val="6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data independence: 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modify physical level schema without affecting the logical or view level schema.</a:t>
            </a:r>
            <a:endParaRPr/>
          </a:p>
          <a:p>
            <a:pPr marL="271463" marR="0" lvl="0" indent="-269875" algn="l" rtl="0">
              <a:lnSpc>
                <a:spcPct val="150000"/>
              </a:lnSpc>
              <a:spcBef>
                <a:spcPts val="6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data independence: 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change the logical level scheme without  affecting the view level schemes or application programs.</a:t>
            </a:r>
            <a:endParaRPr/>
          </a:p>
          <a:p>
            <a:pPr marL="273050" marR="0" lvl="0" indent="-271463" algn="l" rtl="0"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Arial"/>
              <a:buNone/>
            </a:pP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28663" lvl="2" indent="-2698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Definition Language (DDL),</a:t>
            </a:r>
            <a:endParaRPr/>
          </a:p>
          <a:p>
            <a:pPr marL="728663" lvl="2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Manipulation Language (DML)</a:t>
            </a:r>
            <a:endParaRPr/>
          </a:p>
          <a:p>
            <a:pPr marL="728663" lvl="2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Control Language (DCL)</a:t>
            </a:r>
            <a:endParaRPr/>
          </a:p>
          <a:p>
            <a:pPr marL="728663" lvl="2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Control Language (TCL)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Database Languages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28663" lvl="2" indent="-2698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Web-based user interfaces.</a:t>
            </a:r>
            <a:endParaRPr/>
          </a:p>
          <a:p>
            <a:pPr marL="728663" lvl="2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Forms-Based Interfaces.</a:t>
            </a:r>
            <a:endParaRPr/>
          </a:p>
          <a:p>
            <a:pPr marL="728663" lvl="2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User Interfaces.</a:t>
            </a:r>
            <a:endParaRPr/>
          </a:p>
          <a:p>
            <a:pPr marL="728663" lvl="2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Interfaces.</a:t>
            </a:r>
            <a:endParaRPr/>
          </a:p>
          <a:p>
            <a:pPr marL="728663" lvl="2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for the DBA.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Database Interfaces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Roles for people in DBMS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231495" y="1863524"/>
            <a:ext cx="11759878" cy="431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indent="-271463" algn="just"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programmers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interact with system through DML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calls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develop user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</a:p>
          <a:p>
            <a:pPr marL="271463" indent="-271463" algn="just">
              <a:buClr>
                <a:srgbClr val="0BD0D9"/>
              </a:buClr>
              <a:buSzPts val="2280"/>
              <a:buFont typeface="Noto Sans Symbols"/>
              <a:buChar char="⚫"/>
            </a:pPr>
            <a:endParaRPr sz="1200"/>
          </a:p>
          <a:p>
            <a:pPr marL="271463" marR="0" lvl="0" indent="-271463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Sophisticated users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form requests in a database query language</a:t>
            </a:r>
            <a:endParaRPr sz="1200"/>
          </a:p>
          <a:p>
            <a:pPr marL="271463" marR="0" lvl="0" indent="-271463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Specialized users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write specialized database applications that do not fit into the traditional data processing framework</a:t>
            </a:r>
            <a:endParaRPr sz="1200"/>
          </a:p>
          <a:p>
            <a:pPr marL="271463" marR="0" lvl="0" indent="-271463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users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invoke one of the permanent application programs that have been written previously</a:t>
            </a:r>
            <a:endParaRPr sz="1200"/>
          </a:p>
          <a:p>
            <a:pPr marL="638175" marR="0" lvl="1" indent="-246063" algn="just" rtl="0">
              <a:spcBef>
                <a:spcPts val="450"/>
              </a:spcBef>
              <a:spcAft>
                <a:spcPts val="0"/>
              </a:spcAft>
              <a:buClr>
                <a:srgbClr val="0F6FC6"/>
              </a:buClr>
              <a:buSzPts val="204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people accessing database over the web, bank tellers, clerical staff</a:t>
            </a:r>
            <a:endParaRPr sz="1200"/>
          </a:p>
          <a:p>
            <a:pPr marL="273050" marR="0" lvl="0" indent="-271463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Times New Roman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DBA (Database Administrator)</a:t>
            </a:r>
            <a:endParaRPr sz="1200"/>
          </a:p>
          <a:p>
            <a:pPr marL="271463" marR="0" lvl="0" indent="-271463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the logical schema and Creating the structure of the entire database </a:t>
            </a:r>
            <a:endParaRPr sz="1200"/>
          </a:p>
          <a:p>
            <a:pPr marL="271463" marR="0" lvl="0" indent="-271463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usage and create necessary index structures to speedup query execution</a:t>
            </a:r>
            <a:endParaRPr sz="1200"/>
          </a:p>
          <a:p>
            <a:pPr marL="271463" marR="0" lvl="0" indent="-271463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Grant / Revoke data access permissions to other users etc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Models 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08000" y="2048312"/>
            <a:ext cx="110744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 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collection of concepts for describing data.</a:t>
            </a:r>
            <a:endParaRPr/>
          </a:p>
          <a:p>
            <a:pPr marL="271463" marR="0" lvl="0" indent="-271463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Models define underlying structure of DBMS.</a:t>
            </a:r>
            <a:endParaRPr/>
          </a:p>
          <a:p>
            <a:pPr marL="271463" marR="0" lvl="0" indent="-271463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to achieve data abstraction for creation of good database</a:t>
            </a:r>
            <a:endParaRPr/>
          </a:p>
          <a:p>
            <a:pPr marL="271463" marR="0" lvl="0" indent="-271463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and organize data according to users</a:t>
            </a:r>
            <a:endParaRPr/>
          </a:p>
          <a:p>
            <a:pPr marL="271463" marR="0" lvl="0" indent="-271463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Description of data, data relationship ,data semantics , data integrity constraints.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Models 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100905" y="1856089"/>
            <a:ext cx="7415298" cy="441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data model</a:t>
            </a:r>
            <a:endParaRPr/>
          </a:p>
          <a:p>
            <a:pPr marL="457200" marR="0" lvl="1" indent="-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Based Logical data model</a:t>
            </a:r>
            <a:endParaRPr/>
          </a:p>
          <a:p>
            <a:pPr marL="914400" marR="0" lvl="2" indent="-457200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Model</a:t>
            </a:r>
            <a:endParaRPr/>
          </a:p>
          <a:p>
            <a:pPr marL="914400" marR="0" lvl="2" indent="-457200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 Model</a:t>
            </a:r>
            <a:endParaRPr/>
          </a:p>
          <a:p>
            <a:pPr marL="457200" marR="0" lvl="1" indent="-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Based Logical Data Model</a:t>
            </a:r>
            <a:endParaRPr/>
          </a:p>
          <a:p>
            <a:pPr marL="914400" marR="0" lvl="2" indent="-457200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Data Model </a:t>
            </a:r>
            <a:endParaRPr/>
          </a:p>
          <a:p>
            <a:pPr marL="914400" marR="0" lvl="2" indent="-457200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Data Model</a:t>
            </a:r>
            <a:endParaRPr/>
          </a:p>
          <a:p>
            <a:pPr marL="914400" marR="0" lvl="2" indent="-457200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Based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Models 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 and ER Model 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is the most widely used model today.</a:t>
            </a:r>
            <a:endParaRPr/>
          </a:p>
          <a:p>
            <a:pPr marL="273050" marR="0" lvl="0" indent="-2714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Times New Roman"/>
              <a:buNone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457200" marR="0" lvl="1" indent="-156845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Model: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Describes the structure of a database with the help of a  notations </a:t>
            </a:r>
            <a:endParaRPr/>
          </a:p>
          <a:p>
            <a:pPr marL="457200" marR="0" lvl="1" indent="-156845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 :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the database in form of a table with rows    and columns.</a:t>
            </a:r>
            <a:endParaRPr/>
          </a:p>
          <a:p>
            <a:pPr marL="273050" marR="0" lvl="0" indent="-2714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Times New Roman"/>
              <a:buNone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271463" marR="0" lvl="0" indent="-271463" algn="l" rtl="0">
              <a:spcBef>
                <a:spcPts val="6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Models 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664175" y="2246835"/>
            <a:ext cx="10158499" cy="41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database schema in the </a:t>
            </a:r>
            <a:r>
              <a:rPr lang="en-US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Entity-Relationship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1692322" y="4080688"/>
            <a:ext cx="1733266" cy="777923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Student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8463892" y="4080687"/>
            <a:ext cx="1733266" cy="777923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Courses 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955343" y="3098042"/>
            <a:ext cx="1603612" cy="559558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A774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2868335" y="3127610"/>
            <a:ext cx="1603612" cy="559558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A774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6904473" y="3127610"/>
            <a:ext cx="1603612" cy="559558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A774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9249806" y="3127610"/>
            <a:ext cx="1603612" cy="559558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A774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4691201" y="4203510"/>
            <a:ext cx="2410948" cy="504968"/>
          </a:xfrm>
          <a:prstGeom prst="diamond">
            <a:avLst/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Enroll</a:t>
            </a:r>
            <a:endParaRPr/>
          </a:p>
        </p:txBody>
      </p:sp>
      <p:cxnSp>
        <p:nvCxnSpPr>
          <p:cNvPr id="223" name="Google Shape;223;p30"/>
          <p:cNvCxnSpPr>
            <a:stCxn id="218" idx="4"/>
          </p:cNvCxnSpPr>
          <p:nvPr/>
        </p:nvCxnSpPr>
        <p:spPr>
          <a:xfrm>
            <a:off x="1757149" y="3657600"/>
            <a:ext cx="141300" cy="423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30"/>
          <p:cNvCxnSpPr/>
          <p:nvPr/>
        </p:nvCxnSpPr>
        <p:spPr>
          <a:xfrm flipH="1">
            <a:off x="2050957" y="3687168"/>
            <a:ext cx="1470165" cy="54592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0"/>
          <p:cNvCxnSpPr/>
          <p:nvPr/>
        </p:nvCxnSpPr>
        <p:spPr>
          <a:xfrm flipH="1">
            <a:off x="8740640" y="3566608"/>
            <a:ext cx="1470165" cy="54592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7929349" y="3719008"/>
            <a:ext cx="963692" cy="54592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30"/>
          <p:cNvCxnSpPr>
            <a:stCxn id="217" idx="1"/>
          </p:cNvCxnSpPr>
          <p:nvPr/>
        </p:nvCxnSpPr>
        <p:spPr>
          <a:xfrm rot="10800000">
            <a:off x="7102192" y="4428849"/>
            <a:ext cx="1361700" cy="408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0"/>
          <p:cNvCxnSpPr/>
          <p:nvPr/>
        </p:nvCxnSpPr>
        <p:spPr>
          <a:xfrm rot="10800000">
            <a:off x="3329459" y="4408239"/>
            <a:ext cx="1361742" cy="4094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Models (cont…..)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664176" y="1920697"/>
            <a:ext cx="6468437" cy="41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tabular data in the relational model</a:t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1095201" y="2500065"/>
            <a:ext cx="6138332" cy="555625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4617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1084617" y="3119190"/>
            <a:ext cx="6115050" cy="1261269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4617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3370616" y="2523879"/>
            <a:ext cx="957611" cy="58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1110017" y="2579440"/>
            <a:ext cx="1714500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Student-id</a:t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5559249" y="2487365"/>
            <a:ext cx="746784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CGPA</a:t>
            </a:r>
            <a:endParaRPr/>
          </a:p>
        </p:txBody>
      </p:sp>
      <p:cxnSp>
        <p:nvCxnSpPr>
          <p:cNvPr id="240" name="Google Shape;240;p31"/>
          <p:cNvCxnSpPr/>
          <p:nvPr/>
        </p:nvCxnSpPr>
        <p:spPr>
          <a:xfrm>
            <a:off x="2974801" y="2511178"/>
            <a:ext cx="2116" cy="525462"/>
          </a:xfrm>
          <a:prstGeom prst="straightConnector1">
            <a:avLst/>
          </a:prstGeom>
          <a:noFill/>
          <a:ln w="9525" cap="sq" cmpd="sng">
            <a:solidFill>
              <a:srgbClr val="04617B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1" name="Google Shape;241;p31"/>
          <p:cNvCxnSpPr/>
          <p:nvPr/>
        </p:nvCxnSpPr>
        <p:spPr>
          <a:xfrm>
            <a:off x="5239634" y="2509591"/>
            <a:ext cx="2116" cy="544513"/>
          </a:xfrm>
          <a:prstGeom prst="straightConnector1">
            <a:avLst/>
          </a:prstGeom>
          <a:noFill/>
          <a:ln w="9525" cap="sq" cmpd="sng">
            <a:solidFill>
              <a:srgbClr val="04617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2" name="Google Shape;242;p31"/>
          <p:cNvSpPr txBox="1"/>
          <p:nvPr/>
        </p:nvSpPr>
        <p:spPr>
          <a:xfrm>
            <a:off x="3421417" y="3185865"/>
            <a:ext cx="956009" cy="107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Smith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1"/>
          <p:cNvCxnSpPr/>
          <p:nvPr/>
        </p:nvCxnSpPr>
        <p:spPr>
          <a:xfrm>
            <a:off x="2981150" y="3123955"/>
            <a:ext cx="2117" cy="1244498"/>
          </a:xfrm>
          <a:prstGeom prst="straightConnector1">
            <a:avLst/>
          </a:prstGeom>
          <a:noFill/>
          <a:ln w="9525" cap="sq" cmpd="sng">
            <a:solidFill>
              <a:srgbClr val="04617B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" name="Google Shape;244;p31"/>
          <p:cNvCxnSpPr/>
          <p:nvPr/>
        </p:nvCxnSpPr>
        <p:spPr>
          <a:xfrm>
            <a:off x="5216351" y="3117603"/>
            <a:ext cx="0" cy="1262856"/>
          </a:xfrm>
          <a:prstGeom prst="straightConnector1">
            <a:avLst/>
          </a:prstGeom>
          <a:noFill/>
          <a:ln w="9525" cap="sq" cmpd="sng">
            <a:solidFill>
              <a:srgbClr val="04617B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5" name="Google Shape;245;p31"/>
          <p:cNvCxnSpPr/>
          <p:nvPr/>
        </p:nvCxnSpPr>
        <p:spPr>
          <a:xfrm>
            <a:off x="7197550" y="3133478"/>
            <a:ext cx="2117" cy="1246981"/>
          </a:xfrm>
          <a:prstGeom prst="straightConnector1">
            <a:avLst/>
          </a:prstGeom>
          <a:noFill/>
          <a:ln w="9525" cap="sq" cmpd="sng">
            <a:solidFill>
              <a:srgbClr val="04617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6" name="Google Shape;246;p31"/>
          <p:cNvSpPr txBox="1"/>
          <p:nvPr/>
        </p:nvSpPr>
        <p:spPr>
          <a:xfrm>
            <a:off x="1110017" y="3193803"/>
            <a:ext cx="750824" cy="107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5720117" y="3289053"/>
            <a:ext cx="467092" cy="107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31"/>
          <p:cNvCxnSpPr/>
          <p:nvPr/>
        </p:nvCxnSpPr>
        <p:spPr>
          <a:xfrm>
            <a:off x="7231416" y="2500066"/>
            <a:ext cx="2117" cy="544513"/>
          </a:xfrm>
          <a:prstGeom prst="straightConnector1">
            <a:avLst/>
          </a:prstGeom>
          <a:noFill/>
          <a:ln w="9525" cap="sq" cmpd="sng">
            <a:solidFill>
              <a:srgbClr val="04617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9" name="Google Shape;249;p31"/>
          <p:cNvSpPr txBox="1"/>
          <p:nvPr/>
        </p:nvSpPr>
        <p:spPr>
          <a:xfrm>
            <a:off x="8440825" y="2533912"/>
            <a:ext cx="1048983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  <p:cxnSp>
        <p:nvCxnSpPr>
          <p:cNvPr id="250" name="Google Shape;250;p31"/>
          <p:cNvCxnSpPr/>
          <p:nvPr/>
        </p:nvCxnSpPr>
        <p:spPr>
          <a:xfrm rot="10800000">
            <a:off x="7197548" y="2692623"/>
            <a:ext cx="1008591" cy="0"/>
          </a:xfrm>
          <a:prstGeom prst="straightConnector1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1" name="Google Shape;251;p31"/>
          <p:cNvSpPr/>
          <p:nvPr/>
        </p:nvSpPr>
        <p:spPr>
          <a:xfrm>
            <a:off x="296218" y="4977779"/>
            <a:ext cx="1079412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129540" algn="l" rtl="0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Database design in E-R model usually converted to design in the relational model (coming up next) which is used for storage and processing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79" y="1917334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ookman Old Style"/>
              <a:buNone/>
            </a:pPr>
            <a:r>
              <a:rPr lang="en-US" sz="5400">
                <a:solidFill>
                  <a:schemeClr val="dk1"/>
                </a:solidFill>
              </a:rPr>
              <a:t>Database Systems and Web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Lecture 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1097279" y="2108201"/>
            <a:ext cx="4238995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684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or special-purpose</a:t>
            </a:r>
            <a:endParaRPr/>
          </a:p>
          <a:p>
            <a:pPr marL="91440" lvl="0" indent="-156845" algn="l" rtl="0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</a:t>
            </a:r>
            <a:endParaRPr/>
          </a:p>
          <a:p>
            <a:pPr marL="292608" lvl="1" indent="-14478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BD0D9"/>
              </a:buClr>
              <a:buSzPts val="2280"/>
              <a:buChar char="◦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•Relational</a:t>
            </a:r>
            <a:endParaRPr/>
          </a:p>
          <a:p>
            <a:pPr marL="292608" lvl="1" indent="-14478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BD0D9"/>
              </a:buClr>
              <a:buSzPts val="2280"/>
              <a:buChar char="◦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•Object</a:t>
            </a:r>
            <a:endParaRPr/>
          </a:p>
          <a:p>
            <a:pPr marL="292608" lvl="1" indent="-14478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BD0D9"/>
              </a:buClr>
              <a:buSzPts val="2280"/>
              <a:buChar char="◦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•Object-relational</a:t>
            </a:r>
            <a:endParaRPr/>
          </a:p>
          <a:p>
            <a:pPr marL="292608" lvl="1" indent="-14478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BD0D9"/>
              </a:buClr>
              <a:buSzPts val="2280"/>
              <a:buChar char="◦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•Hierarchical and network </a:t>
            </a:r>
            <a:endParaRPr/>
          </a:p>
          <a:p>
            <a:pPr marL="91440" lvl="0" indent="-156845" algn="l" rtl="0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users</a:t>
            </a:r>
            <a:endParaRPr/>
          </a:p>
          <a:p>
            <a:pPr marL="292608" lvl="1" indent="-14478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BD0D9"/>
              </a:buClr>
              <a:buSzPts val="2280"/>
              <a:buChar char="◦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•Single-user 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Multiuser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</a:pPr>
            <a:r>
              <a:rPr lang="en-US" sz="4800" i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Classification of DBMSs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651072" y="2190937"/>
            <a:ext cx="4071504" cy="3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5684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sites</a:t>
            </a:r>
            <a:endParaRPr/>
          </a:p>
          <a:p>
            <a:pPr marL="457200" marR="0" lvl="1" indent="0" algn="l" rtl="0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•Centralized</a:t>
            </a:r>
            <a:endParaRPr/>
          </a:p>
          <a:p>
            <a:pPr marL="457200" marR="0" lvl="1" indent="0" algn="l" rtl="0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•Distributed</a:t>
            </a:r>
            <a:endParaRPr/>
          </a:p>
          <a:p>
            <a:pPr marL="91440" marR="0" lvl="0" indent="-156845" algn="l" rtl="0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Licensing</a:t>
            </a:r>
            <a:endParaRPr/>
          </a:p>
          <a:p>
            <a:pPr marL="457200" marR="0" lvl="1" indent="0" algn="l" rtl="0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•Open source</a:t>
            </a:r>
            <a:endParaRPr/>
          </a:p>
          <a:p>
            <a:pPr marL="457200" marR="0" lvl="1" indent="0" algn="l" rtl="0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•commercial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Contents to be covered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444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Terms</a:t>
            </a:r>
            <a:endParaRPr sz="2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Three-schema Architecture</a:t>
            </a:r>
            <a:endParaRPr sz="2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Independence</a:t>
            </a:r>
            <a:endParaRPr sz="2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 for people in DBMS</a:t>
            </a:r>
            <a:endParaRPr/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Languages and Interface </a:t>
            </a:r>
            <a:endParaRPr sz="2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Models</a:t>
            </a:r>
            <a:endParaRPr/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DBMSs</a:t>
            </a:r>
            <a:endParaRPr sz="2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1085904" y="19333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Database Terms</a:t>
            </a:r>
            <a:endParaRPr sz="4700" b="0" i="0" u="none" strike="noStrike" cap="none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091821" y="2273344"/>
            <a:ext cx="10216259" cy="298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6845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: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schema is a description of a particular collection of data, using 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data model.</a:t>
            </a:r>
            <a:endParaRPr/>
          </a:p>
          <a:p>
            <a:pPr marL="0" marR="0" lvl="0" indent="-156845" algn="l" rtl="0">
              <a:spcBef>
                <a:spcPts val="4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is the overall design of database. </a:t>
            </a:r>
            <a:endParaRPr/>
          </a:p>
          <a:p>
            <a:pPr marL="273050" marR="0" lvl="0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Times New Roman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marL="273050" marR="0" lvl="0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Times New Roman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RDBMS context:</a:t>
            </a:r>
            <a:endParaRPr/>
          </a:p>
          <a:p>
            <a:pPr marL="273050" marR="0" lvl="0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Times New Roman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Schema – table names, attribute names with their data types for each table and constraints etc.</a:t>
            </a:r>
            <a:endParaRPr/>
          </a:p>
        </p:txBody>
      </p:sp>
      <p:graphicFrame>
        <p:nvGraphicFramePr>
          <p:cNvPr id="121" name="Google Shape;121;p16"/>
          <p:cNvGraphicFramePr/>
          <p:nvPr/>
        </p:nvGraphicFramePr>
        <p:xfrm>
          <a:off x="3598885" y="5521884"/>
          <a:ext cx="5461025" cy="368300"/>
        </p:xfrm>
        <a:graphic>
          <a:graphicData uri="http://schemas.openxmlformats.org/drawingml/2006/table">
            <a:tbl>
              <a:tblPr>
                <a:noFill/>
                <a:tableStyleId>{71938F0C-F5C6-40EA-A17A-7F71FC71CD78}</a:tableStyleId>
              </a:tblPr>
              <a:tblGrid>
                <a:gridCol w="1354675"/>
                <a:gridCol w="1297525"/>
                <a:gridCol w="1297525"/>
                <a:gridCol w="15113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2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L="120000" marR="120000" marT="62675" marB="46800">
                    <a:lnL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2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Roll</a:t>
                      </a:r>
                      <a:endParaRPr/>
                    </a:p>
                  </a:txBody>
                  <a:tcPr marL="120000" marR="120000" marT="62675" marB="46800">
                    <a:lnL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2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/>
                    </a:p>
                  </a:txBody>
                  <a:tcPr marL="120000" marR="120000" marT="62675" marB="46800">
                    <a:lnL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2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endParaRPr/>
                    </a:p>
                  </a:txBody>
                  <a:tcPr marL="120000" marR="120000" marT="62675" marB="46800">
                    <a:lnL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7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072256" y="1463996"/>
            <a:ext cx="10235824" cy="506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6845" algn="just" rtl="0">
              <a:spcBef>
                <a:spcPts val="4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state  :</a:t>
            </a: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in a database at particular moment is called database state or snapshot.</a:t>
            </a:r>
            <a:endParaRPr/>
          </a:p>
          <a:p>
            <a:pPr marL="0" marR="0" lvl="0" indent="0" algn="just" rtl="0">
              <a:spcBef>
                <a:spcPts val="450"/>
              </a:spcBef>
              <a:spcAft>
                <a:spcPts val="0"/>
              </a:spcAft>
              <a:buClr>
                <a:srgbClr val="0BD0D9"/>
              </a:buClr>
              <a:buSzPts val="95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6845" algn="just" rtl="0">
              <a:spcBef>
                <a:spcPts val="4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Instances :</a:t>
            </a: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sometimes called the current state or instances in database. </a:t>
            </a:r>
            <a:endParaRPr/>
          </a:p>
          <a:p>
            <a:pPr marL="0" marR="0" lvl="0" indent="0" algn="just" rtl="0"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Example : Entry in student table.</a:t>
            </a:r>
            <a:endParaRPr/>
          </a:p>
          <a:p>
            <a:pPr marL="0" marR="0" lvl="0" indent="0" algn="just" rtl="0">
              <a:spcBef>
                <a:spcPts val="45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6845" algn="just" rtl="0">
              <a:spcBef>
                <a:spcPts val="4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Metadata : </a:t>
            </a: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stores description of schema construct and constraints known as Metadata.</a:t>
            </a:r>
            <a:endParaRPr/>
          </a:p>
          <a:p>
            <a:pPr marL="0" marR="0" lvl="0" indent="0" algn="just" rtl="0">
              <a:spcBef>
                <a:spcPts val="450"/>
              </a:spcBef>
              <a:spcAft>
                <a:spcPts val="0"/>
              </a:spcAft>
              <a:buClr>
                <a:srgbClr val="0BD0D9"/>
              </a:buClr>
              <a:buSzPts val="95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6845" algn="just" rtl="0">
              <a:spcBef>
                <a:spcPts val="4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Schema is sometimes called Intension and instance is called extension of schema.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1085904" y="19333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Database Terms</a:t>
            </a:r>
            <a:endParaRPr sz="4700" b="0" i="0" u="none" strike="noStrike" cap="none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553509" y="624954"/>
            <a:ext cx="10464800" cy="25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2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4700" b="0" i="0" u="none" strike="noStrike" cap="none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Three-schema Architecture</a:t>
            </a:r>
            <a:endParaRPr sz="4700" b="0" i="0" u="none" strike="noStrike" cap="none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079" y="1433016"/>
            <a:ext cx="7765581" cy="467444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26212" y="6451614"/>
            <a:ext cx="12165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Reading Suggestion and image source: Elmasri and Navathe , ” FUNDAMENTALS OF DATABASE SYSTEMS”, Chapter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Three-schema Architecture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00246" y="2260629"/>
            <a:ext cx="11436824" cy="283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level:</a:t>
            </a:r>
            <a:endParaRPr/>
          </a:p>
          <a:p>
            <a:pPr marL="728663" marR="0" lvl="2" indent="-269875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details of how data is stored: files, indices, etc. on the random  access disk system</a:t>
            </a:r>
            <a:endParaRPr/>
          </a:p>
          <a:p>
            <a:pPr marL="914400" marR="0" lvl="2" indent="-455612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typically describes the record layout of files and type of files (hash, b-tree, flat).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Three-schema Architecture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86842" y="2293224"/>
            <a:ext cx="10563367" cy="294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 level(logical): 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data stored in database, and the relationships among the data.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Hides details of the physical level.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relational model, the conceptual schema presents data as a set of tables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664176" y="1273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i="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Three-schema Architecture</a:t>
            </a:r>
            <a:endParaRPr sz="4700" i="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664176" y="1977331"/>
            <a:ext cx="10759000" cy="44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level : </a:t>
            </a:r>
            <a:endParaRPr/>
          </a:p>
          <a:p>
            <a:pPr marL="728663" marR="0" lvl="2" indent="-269875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view describes an aspect of the database relevant to a particular group of  users. </a:t>
            </a:r>
            <a:endParaRPr/>
          </a:p>
          <a:p>
            <a:pPr marL="728663" marR="0" lvl="2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Portions of stored data should not be seen by some users and implement a level of security .</a:t>
            </a:r>
            <a:endParaRPr/>
          </a:p>
          <a:p>
            <a:pPr marL="458788" marR="0" lvl="2" indent="0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the context of a library database</a:t>
            </a:r>
            <a:endParaRPr/>
          </a:p>
          <a:p>
            <a:pPr marL="2173288" marR="0" lvl="5" indent="-342900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 details section</a:t>
            </a:r>
            <a:endParaRPr/>
          </a:p>
          <a:p>
            <a:pPr marL="2173288" marR="0" lvl="5" indent="-342900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Issue/Returns management section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753</Words>
  <PresentationFormat>Custom</PresentationFormat>
  <Paragraphs>161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Libre Franklin</vt:lpstr>
      <vt:lpstr>Bookman Old Style</vt:lpstr>
      <vt:lpstr>Calibri</vt:lpstr>
      <vt:lpstr>Times New Roman</vt:lpstr>
      <vt:lpstr>Noto Sans Symbols</vt:lpstr>
      <vt:lpstr>Franklin Gothic Book</vt:lpstr>
      <vt:lpstr>Constantia</vt:lpstr>
      <vt:lpstr>1_RetrospectVTI</vt:lpstr>
      <vt:lpstr>Database Systems and Web (15B11CI312)</vt:lpstr>
      <vt:lpstr>Database Systems and Web</vt:lpstr>
      <vt:lpstr>Contents to be covered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Web (15B11CI312)</dc:title>
  <cp:lastModifiedBy>aditi.sharma</cp:lastModifiedBy>
  <cp:revision>4</cp:revision>
  <dcterms:modified xsi:type="dcterms:W3CDTF">2022-08-04T06:06:46Z</dcterms:modified>
</cp:coreProperties>
</file>