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Libre Franklin" charset="0"/>
      <p:regular r:id="rId27"/>
      <p:bold r:id="rId28"/>
      <p:italic r:id="rId29"/>
      <p:boldItalic r:id="rId30"/>
    </p:embeddedFont>
    <p:embeddedFont>
      <p:font typeface="Bookman Old Style" pitchFamily="18"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61C2BD1-4A86-4FC4-B62B-AE534450AC72}">
  <a:tblStyle styleId="{161C2BD1-4A86-4FC4-B62B-AE534450AC72}"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1F3"/>
          </a:solidFill>
        </a:fill>
      </a:tcStyle>
    </a:wholeTbl>
    <a:band1H>
      <a:tcTxStyle/>
      <a:tcStyle>
        <a:tcBdr/>
        <a:fill>
          <a:solidFill>
            <a:srgbClr val="DEE1E5"/>
          </a:solidFill>
        </a:fill>
      </a:tcStyle>
    </a:band1H>
    <a:band2H>
      <a:tcTxStyle/>
      <a:tcStyle>
        <a:tcBdr/>
      </a:tcStyle>
    </a:band2H>
    <a:band1V>
      <a:tcTxStyle/>
      <a:tcStyle>
        <a:tcBdr/>
        <a:fill>
          <a:solidFill>
            <a:srgbClr val="DEE1E5"/>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7A36ECD-B7F8-4EC8-8EB3-872494120D4A}" styleName="Table_1">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F0E7"/>
          </a:solidFill>
        </a:fill>
      </a:tcStyle>
    </a:wholeTbl>
    <a:band1H>
      <a:tcTxStyle/>
      <a:tcStyle>
        <a:tcBdr/>
        <a:fill>
          <a:solidFill>
            <a:srgbClr val="F5DFCC"/>
          </a:solidFill>
        </a:fill>
      </a:tcStyle>
    </a:band1H>
    <a:band2H>
      <a:tcTxStyle/>
      <a:tcStyle>
        <a:tcBdr/>
      </a:tcStyle>
    </a:band2H>
    <a:band1V>
      <a:tcTxStyle/>
      <a:tcStyle>
        <a:tcBdr/>
        <a:fill>
          <a:solidFill>
            <a:srgbClr val="F5DFCC"/>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2"/>
          </a:solidFill>
        </a:fill>
      </a:tcStyle>
    </a:lastCol>
    <a:firstCol>
      <a:tcTxStyle b="on" i="off">
        <a:font>
          <a:latin typeface="Franklin Gothic Book"/>
          <a:ea typeface="Franklin Gothic Book"/>
          <a:cs typeface="Franklin Gothic Book"/>
        </a:font>
        <a:schemeClr val="lt1"/>
      </a:tcTxStyle>
      <a:tcStyle>
        <a:tcBdr/>
        <a:fill>
          <a:solidFill>
            <a:schemeClr val="accent2"/>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744"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21" name="Google Shape;21;p2"/>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22" name="Google Shape;22;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5"/>
        <p:cNvGrpSpPr/>
        <p:nvPr/>
      </p:nvGrpSpPr>
      <p:grpSpPr>
        <a:xfrm>
          <a:off x="0" y="0"/>
          <a:ext cx="0" cy="0"/>
          <a:chOff x="0" y="0"/>
          <a:chExt cx="0" cy="0"/>
        </a:xfrm>
      </p:grpSpPr>
      <p:sp>
        <p:nvSpPr>
          <p:cNvPr id="26" name="Google Shape;26;p3"/>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a:spLocks noGrp="1"/>
          </p:cNvSpPr>
          <p:nvPr>
            <p:ph type="pic" idx="2"/>
          </p:nvPr>
        </p:nvSpPr>
        <p:spPr>
          <a:xfrm>
            <a:off x="15" y="0"/>
            <a:ext cx="12191985" cy="4578350"/>
          </a:xfrm>
          <a:prstGeom prst="rect">
            <a:avLst/>
          </a:prstGeom>
          <a:solidFill>
            <a:srgbClr val="D8D8D8"/>
          </a:solidFill>
          <a:ln>
            <a:noFill/>
          </a:ln>
        </p:spPr>
      </p:sp>
      <p:sp>
        <p:nvSpPr>
          <p:cNvPr id="28" name="Google Shape;28;p3"/>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0" name="Google Shape;30;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48" name="Google Shape;48;p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49" name="Google Shape;49;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7"/>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8"/>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4" name="Google Shape;64;p8"/>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
        <p:nvSpPr>
          <p:cNvPr id="69" name="Google Shape;69;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10"/>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0"/>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10"/>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5"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6" name="Google Shape;16;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13"/>
          <p:cNvSpPr/>
          <p:nvPr/>
        </p:nvSpPr>
        <p:spPr>
          <a:xfrm>
            <a:off x="0" y="1"/>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9" name="Google Shape;99;p13"/>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Bookman Old Style"/>
              <a:buNone/>
            </a:pPr>
            <a:r>
              <a:rPr lang="en-US" sz="7200"/>
              <a:t>Database Systems and Web</a:t>
            </a:r>
            <a:br>
              <a:rPr lang="en-US" sz="7200"/>
            </a:br>
            <a:r>
              <a:rPr lang="en-US" sz="7200"/>
              <a:t>(15B11CI312)</a:t>
            </a:r>
            <a:endParaRPr sz="6000"/>
          </a:p>
        </p:txBody>
      </p:sp>
      <p:pic>
        <p:nvPicPr>
          <p:cNvPr id="100" name="Google Shape;100;p13" descr="stairs, hand rail, and abstract object along the wall"/>
          <p:cNvPicPr preferRelativeResize="0"/>
          <p:nvPr/>
        </p:nvPicPr>
        <p:blipFill rotWithShape="1">
          <a:blip r:embed="rId3">
            <a:alphaModFix/>
          </a:blip>
          <a:srcRect/>
          <a:stretch/>
        </p:blipFill>
        <p:spPr>
          <a:xfrm>
            <a:off x="-1" y="1"/>
            <a:ext cx="4635315" cy="6857999"/>
          </a:xfrm>
          <a:prstGeom prst="rect">
            <a:avLst/>
          </a:prstGeom>
          <a:noFill/>
          <a:ln>
            <a:noFill/>
          </a:ln>
        </p:spPr>
      </p:pic>
      <p:cxnSp>
        <p:nvCxnSpPr>
          <p:cNvPr id="101" name="Google Shape;101;p13"/>
          <p:cNvCxnSpPr/>
          <p:nvPr/>
        </p:nvCxnSpPr>
        <p:spPr>
          <a:xfrm>
            <a:off x="5427754" y="4498925"/>
            <a:ext cx="5636107" cy="0"/>
          </a:xfrm>
          <a:prstGeom prst="straightConnector1">
            <a:avLst/>
          </a:prstGeom>
          <a:noFill/>
          <a:ln w="12700" cap="flat" cmpd="sng">
            <a:solidFill>
              <a:srgbClr val="3F3F3F"/>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body" idx="1"/>
          </p:nvPr>
        </p:nvSpPr>
        <p:spPr>
          <a:xfrm>
            <a:off x="609600" y="2017616"/>
            <a:ext cx="10972800" cy="4628844"/>
          </a:xfrm>
          <a:prstGeom prst="rect">
            <a:avLst/>
          </a:prstGeom>
          <a:noFill/>
          <a:ln>
            <a:noFill/>
          </a:ln>
        </p:spPr>
        <p:txBody>
          <a:bodyPr spcFirstLastPara="1" wrap="square" lIns="0" tIns="45700" rIns="0" bIns="45700" anchor="t" anchorCtr="0">
            <a:normAutofit/>
          </a:bodyPr>
          <a:lstStyle/>
          <a:p>
            <a:pPr marL="91440" lvl="0" indent="-91440" algn="l" rtl="0">
              <a:lnSpc>
                <a:spcPct val="110000"/>
              </a:lnSpc>
              <a:spcBef>
                <a:spcPts val="0"/>
              </a:spcBef>
              <a:spcAft>
                <a:spcPts val="0"/>
              </a:spcAft>
              <a:buSzPts val="2600"/>
              <a:buNone/>
            </a:pPr>
            <a:r>
              <a:rPr lang="en-US" sz="2600" b="1">
                <a:latin typeface="Times New Roman"/>
                <a:ea typeface="Times New Roman"/>
                <a:cs typeface="Times New Roman"/>
                <a:sym typeface="Times New Roman"/>
              </a:rPr>
              <a:t>Derived Attributes</a:t>
            </a:r>
            <a:endParaRPr/>
          </a:p>
          <a:p>
            <a:pPr marL="91440" lvl="0" indent="-165100" algn="l" rtl="0">
              <a:lnSpc>
                <a:spcPct val="110000"/>
              </a:lnSpc>
              <a:spcBef>
                <a:spcPts val="1400"/>
              </a:spcBef>
              <a:spcAft>
                <a:spcPts val="0"/>
              </a:spcAft>
              <a:buSzPts val="2600"/>
              <a:buChar char=" "/>
            </a:pPr>
            <a:r>
              <a:rPr lang="en-US" sz="2600">
                <a:latin typeface="Times New Roman"/>
                <a:ea typeface="Times New Roman"/>
                <a:cs typeface="Times New Roman"/>
                <a:sym typeface="Times New Roman"/>
              </a:rPr>
              <a:t>The value  of an attribute is dependents on some other attribute. </a:t>
            </a:r>
            <a:endParaRPr/>
          </a:p>
          <a:p>
            <a:pPr marL="384048" lvl="1" indent="-182880" algn="l" rtl="0">
              <a:lnSpc>
                <a:spcPct val="100000"/>
              </a:lnSpc>
              <a:spcBef>
                <a:spcPts val="400"/>
              </a:spcBef>
              <a:spcAft>
                <a:spcPts val="0"/>
              </a:spcAft>
              <a:buClr>
                <a:srgbClr val="3F3F3F"/>
              </a:buClr>
              <a:buSzPts val="2400"/>
              <a:buNone/>
            </a:pPr>
            <a:r>
              <a:rPr lang="en-US" sz="2400">
                <a:latin typeface="Times New Roman"/>
                <a:ea typeface="Times New Roman"/>
                <a:cs typeface="Times New Roman"/>
                <a:sym typeface="Times New Roman"/>
              </a:rPr>
              <a:t>	 example: Age depends on DateOf Birth, so age can be a derived attribute.</a:t>
            </a:r>
            <a:endParaRPr/>
          </a:p>
          <a:p>
            <a:pPr marL="384048" lvl="1" indent="-182880" algn="l" rtl="0">
              <a:lnSpc>
                <a:spcPct val="100000"/>
              </a:lnSpc>
              <a:spcBef>
                <a:spcPts val="600"/>
              </a:spcBef>
              <a:spcAft>
                <a:spcPts val="0"/>
              </a:spcAft>
              <a:buClr>
                <a:srgbClr val="3F3F3F"/>
              </a:buClr>
              <a:buSzPts val="2400"/>
              <a:buNone/>
            </a:pPr>
            <a:endParaRPr sz="2400">
              <a:latin typeface="Times New Roman"/>
              <a:ea typeface="Times New Roman"/>
              <a:cs typeface="Times New Roman"/>
              <a:sym typeface="Times New Roman"/>
            </a:endParaRPr>
          </a:p>
          <a:p>
            <a:pPr marL="384048" lvl="1" indent="-182880" algn="l" rtl="0">
              <a:lnSpc>
                <a:spcPct val="100000"/>
              </a:lnSpc>
              <a:spcBef>
                <a:spcPts val="600"/>
              </a:spcBef>
              <a:spcAft>
                <a:spcPts val="0"/>
              </a:spcAft>
              <a:buClr>
                <a:srgbClr val="3F3F3F"/>
              </a:buClr>
              <a:buSzPts val="2400"/>
              <a:buNone/>
            </a:pPr>
            <a:endParaRPr sz="2400">
              <a:latin typeface="Times New Roman"/>
              <a:ea typeface="Times New Roman"/>
              <a:cs typeface="Times New Roman"/>
              <a:sym typeface="Times New Roman"/>
            </a:endParaRPr>
          </a:p>
          <a:p>
            <a:pPr marL="384048" lvl="1" indent="-182880" algn="l" rtl="0">
              <a:lnSpc>
                <a:spcPct val="100000"/>
              </a:lnSpc>
              <a:spcBef>
                <a:spcPts val="600"/>
              </a:spcBef>
              <a:spcAft>
                <a:spcPts val="0"/>
              </a:spcAft>
              <a:buClr>
                <a:srgbClr val="3F3F3F"/>
              </a:buClr>
              <a:buSzPts val="2400"/>
              <a:buNone/>
            </a:pPr>
            <a:endParaRPr sz="2400">
              <a:latin typeface="Times New Roman"/>
              <a:ea typeface="Times New Roman"/>
              <a:cs typeface="Times New Roman"/>
              <a:sym typeface="Times New Roman"/>
            </a:endParaRPr>
          </a:p>
          <a:p>
            <a:pPr marL="384048" lvl="1" indent="-182880" algn="l" rtl="0">
              <a:lnSpc>
                <a:spcPct val="100000"/>
              </a:lnSpc>
              <a:spcBef>
                <a:spcPts val="600"/>
              </a:spcBef>
              <a:spcAft>
                <a:spcPts val="0"/>
              </a:spcAft>
              <a:buClr>
                <a:srgbClr val="3F3F3F"/>
              </a:buClr>
              <a:buSzPts val="2400"/>
              <a:buNone/>
            </a:pPr>
            <a:endParaRPr sz="2400">
              <a:latin typeface="Times New Roman"/>
              <a:ea typeface="Times New Roman"/>
              <a:cs typeface="Times New Roman"/>
              <a:sym typeface="Times New Roman"/>
            </a:endParaRPr>
          </a:p>
          <a:p>
            <a:pPr marL="384048" lvl="1" indent="-182880" algn="l" rtl="0">
              <a:lnSpc>
                <a:spcPct val="100000"/>
              </a:lnSpc>
              <a:spcBef>
                <a:spcPts val="600"/>
              </a:spcBef>
              <a:spcAft>
                <a:spcPts val="0"/>
              </a:spcAft>
              <a:buClr>
                <a:srgbClr val="3F3F3F"/>
              </a:buClr>
              <a:buSzPts val="2400"/>
              <a:buNone/>
            </a:pPr>
            <a:endParaRPr sz="2400">
              <a:latin typeface="Times New Roman"/>
              <a:ea typeface="Times New Roman"/>
              <a:cs typeface="Times New Roman"/>
              <a:sym typeface="Times New Roman"/>
            </a:endParaRPr>
          </a:p>
          <a:p>
            <a:pPr marL="91440" lvl="0" indent="-91440" algn="l" rtl="0">
              <a:lnSpc>
                <a:spcPct val="110000"/>
              </a:lnSpc>
              <a:spcBef>
                <a:spcPts val="1600"/>
              </a:spcBef>
              <a:spcAft>
                <a:spcPts val="0"/>
              </a:spcAft>
              <a:buSzPts val="2600"/>
              <a:buNone/>
            </a:pPr>
            <a:r>
              <a:rPr lang="en-US" sz="2600" b="1">
                <a:latin typeface="Times New Roman"/>
                <a:ea typeface="Times New Roman"/>
                <a:cs typeface="Times New Roman"/>
                <a:sym typeface="Times New Roman"/>
              </a:rPr>
              <a:t>Derived</a:t>
            </a:r>
            <a:r>
              <a:rPr lang="en-US" sz="2600">
                <a:latin typeface="Times New Roman"/>
                <a:ea typeface="Times New Roman"/>
                <a:cs typeface="Times New Roman"/>
                <a:sym typeface="Times New Roman"/>
              </a:rPr>
              <a:t> attributes are represented by dashed ellipse</a:t>
            </a:r>
            <a:endParaRPr sz="2600" b="1">
              <a:latin typeface="Times New Roman"/>
              <a:ea typeface="Times New Roman"/>
              <a:cs typeface="Times New Roman"/>
              <a:sym typeface="Times New Roman"/>
            </a:endParaRPr>
          </a:p>
          <a:p>
            <a:pPr marL="91440" lvl="0" indent="-91440" algn="l" rtl="0">
              <a:lnSpc>
                <a:spcPct val="110000"/>
              </a:lnSpc>
              <a:spcBef>
                <a:spcPts val="1400"/>
              </a:spcBef>
              <a:spcAft>
                <a:spcPts val="0"/>
              </a:spcAft>
              <a:buSzPts val="1900"/>
              <a:buNone/>
            </a:pPr>
            <a:endParaRPr b="1"/>
          </a:p>
        </p:txBody>
      </p:sp>
      <p:sp>
        <p:nvSpPr>
          <p:cNvPr id="186" name="Google Shape;186;p22"/>
          <p:cNvSpPr/>
          <p:nvPr/>
        </p:nvSpPr>
        <p:spPr>
          <a:xfrm>
            <a:off x="3894160" y="4118216"/>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Student</a:t>
            </a:r>
            <a:endParaRPr sz="1800">
              <a:solidFill>
                <a:schemeClr val="lt1"/>
              </a:solidFill>
              <a:latin typeface="Libre Franklin"/>
              <a:ea typeface="Libre Franklin"/>
              <a:cs typeface="Libre Franklin"/>
              <a:sym typeface="Libre Franklin"/>
            </a:endParaRPr>
          </a:p>
        </p:txBody>
      </p:sp>
      <p:sp>
        <p:nvSpPr>
          <p:cNvPr id="187" name="Google Shape;187;p22"/>
          <p:cNvSpPr/>
          <p:nvPr/>
        </p:nvSpPr>
        <p:spPr>
          <a:xfrm>
            <a:off x="2370160" y="5337416"/>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SName </a:t>
            </a:r>
            <a:endParaRPr/>
          </a:p>
        </p:txBody>
      </p:sp>
      <p:sp>
        <p:nvSpPr>
          <p:cNvPr id="188" name="Google Shape;188;p22"/>
          <p:cNvSpPr/>
          <p:nvPr/>
        </p:nvSpPr>
        <p:spPr>
          <a:xfrm>
            <a:off x="4402160" y="5337416"/>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RNumber</a:t>
            </a:r>
            <a:endParaRPr sz="1800">
              <a:solidFill>
                <a:schemeClr val="dk1"/>
              </a:solidFill>
              <a:latin typeface="Libre Franklin"/>
              <a:ea typeface="Libre Franklin"/>
              <a:cs typeface="Libre Franklin"/>
              <a:sym typeface="Libre Franklin"/>
            </a:endParaRPr>
          </a:p>
        </p:txBody>
      </p:sp>
      <p:sp>
        <p:nvSpPr>
          <p:cNvPr id="189" name="Google Shape;189;p22"/>
          <p:cNvSpPr/>
          <p:nvPr/>
        </p:nvSpPr>
        <p:spPr>
          <a:xfrm>
            <a:off x="6840560" y="5337416"/>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Gender</a:t>
            </a:r>
            <a:endParaRPr/>
          </a:p>
        </p:txBody>
      </p:sp>
      <p:cxnSp>
        <p:nvCxnSpPr>
          <p:cNvPr id="190" name="Google Shape;190;p22"/>
          <p:cNvCxnSpPr/>
          <p:nvPr/>
        </p:nvCxnSpPr>
        <p:spPr>
          <a:xfrm flipH="1">
            <a:off x="3690960" y="4727816"/>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191" name="Google Shape;191;p22"/>
          <p:cNvCxnSpPr/>
          <p:nvPr/>
        </p:nvCxnSpPr>
        <p:spPr>
          <a:xfrm>
            <a:off x="5316560" y="4727816"/>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192" name="Google Shape;192;p22"/>
          <p:cNvCxnSpPr/>
          <p:nvPr/>
        </p:nvCxnSpPr>
        <p:spPr>
          <a:xfrm>
            <a:off x="6434160" y="4727816"/>
            <a:ext cx="1016000" cy="609600"/>
          </a:xfrm>
          <a:prstGeom prst="straightConnector1">
            <a:avLst/>
          </a:prstGeom>
          <a:noFill/>
          <a:ln w="12700" cap="flat" cmpd="sng">
            <a:solidFill>
              <a:schemeClr val="accent1"/>
            </a:solidFill>
            <a:prstDash val="solid"/>
            <a:round/>
            <a:headEnd type="none" w="sm" len="sm"/>
            <a:tailEnd type="none" w="sm" len="sm"/>
          </a:ln>
        </p:spPr>
      </p:cxnSp>
      <p:sp>
        <p:nvSpPr>
          <p:cNvPr id="193" name="Google Shape;193;p22"/>
          <p:cNvSpPr/>
          <p:nvPr/>
        </p:nvSpPr>
        <p:spPr>
          <a:xfrm>
            <a:off x="8059760" y="4727816"/>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DOB</a:t>
            </a:r>
            <a:endParaRPr sz="1800">
              <a:solidFill>
                <a:schemeClr val="dk1"/>
              </a:solidFill>
              <a:latin typeface="Libre Franklin"/>
              <a:ea typeface="Libre Franklin"/>
              <a:cs typeface="Libre Franklin"/>
              <a:sym typeface="Libre Franklin"/>
            </a:endParaRPr>
          </a:p>
        </p:txBody>
      </p:sp>
      <p:sp>
        <p:nvSpPr>
          <p:cNvPr id="194" name="Google Shape;194;p22"/>
          <p:cNvSpPr/>
          <p:nvPr/>
        </p:nvSpPr>
        <p:spPr>
          <a:xfrm>
            <a:off x="8175008" y="4069312"/>
            <a:ext cx="1828800" cy="457200"/>
          </a:xfrm>
          <a:prstGeom prst="ellipse">
            <a:avLst/>
          </a:prstGeom>
          <a:noFill/>
          <a:ln w="15875" cap="flat" cmpd="sng">
            <a:solidFill>
              <a:srgbClr val="A7742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Age</a:t>
            </a:r>
            <a:endParaRPr sz="1800">
              <a:solidFill>
                <a:schemeClr val="dk1"/>
              </a:solidFill>
              <a:latin typeface="Libre Franklin"/>
              <a:ea typeface="Libre Franklin"/>
              <a:cs typeface="Libre Franklin"/>
              <a:sym typeface="Libre Franklin"/>
            </a:endParaRPr>
          </a:p>
        </p:txBody>
      </p:sp>
      <p:cxnSp>
        <p:nvCxnSpPr>
          <p:cNvPr id="195" name="Google Shape;195;p22"/>
          <p:cNvCxnSpPr/>
          <p:nvPr/>
        </p:nvCxnSpPr>
        <p:spPr>
          <a:xfrm>
            <a:off x="6738960" y="4499216"/>
            <a:ext cx="1320800" cy="533400"/>
          </a:xfrm>
          <a:prstGeom prst="straightConnector1">
            <a:avLst/>
          </a:prstGeom>
          <a:noFill/>
          <a:ln w="12700" cap="flat" cmpd="sng">
            <a:solidFill>
              <a:schemeClr val="accent1"/>
            </a:solidFill>
            <a:prstDash val="solid"/>
            <a:round/>
            <a:headEnd type="none" w="sm" len="sm"/>
            <a:tailEnd type="none" w="sm" len="sm"/>
          </a:ln>
        </p:spPr>
      </p:cxnSp>
      <p:cxnSp>
        <p:nvCxnSpPr>
          <p:cNvPr id="196" name="Google Shape;196;p22"/>
          <p:cNvCxnSpPr/>
          <p:nvPr/>
        </p:nvCxnSpPr>
        <p:spPr>
          <a:xfrm>
            <a:off x="6789760" y="4211734"/>
            <a:ext cx="1371600" cy="58882"/>
          </a:xfrm>
          <a:prstGeom prst="straightConnector1">
            <a:avLst/>
          </a:prstGeom>
          <a:noFill/>
          <a:ln w="12700" cap="flat" cmpd="sng">
            <a:solidFill>
              <a:schemeClr val="accent1"/>
            </a:solidFill>
            <a:prstDash val="solid"/>
            <a:round/>
            <a:headEnd type="none" w="sm" len="sm"/>
            <a:tailEnd type="none" w="sm" len="sm"/>
          </a:ln>
        </p:spPr>
      </p:cxnSp>
      <p:sp>
        <p:nvSpPr>
          <p:cNvPr id="197" name="Google Shape;197;p22"/>
          <p:cNvSpPr txBox="1"/>
          <p:nvPr/>
        </p:nvSpPr>
        <p:spPr>
          <a:xfrm>
            <a:off x="711200" y="990600"/>
            <a:ext cx="10972800" cy="1143000"/>
          </a:xfrm>
          <a:prstGeom prst="rect">
            <a:avLst/>
          </a:prstGeom>
          <a:noFill/>
          <a:ln>
            <a:noFill/>
          </a:ln>
        </p:spPr>
        <p:txBody>
          <a:bodyPr spcFirstLastPara="1" wrap="square" lIns="91425" tIns="45700" rIns="91425" bIns="45700" anchor="b" anchorCtr="0">
            <a:normAutofit fontScale="90000" lnSpcReduction="20000"/>
          </a:bodyPr>
          <a:lstStyle/>
          <a:p>
            <a:pPr marL="0" marR="0" lvl="0" indent="0" algn="l" rtl="0">
              <a:lnSpc>
                <a:spcPct val="90000"/>
              </a:lnSpc>
              <a:spcBef>
                <a:spcPts val="0"/>
              </a:spcBef>
              <a:spcAft>
                <a:spcPts val="0"/>
              </a:spcAft>
              <a:buClr>
                <a:srgbClr val="3F3F3F"/>
              </a:buClr>
              <a:buSzPct val="100000"/>
              <a:buFont typeface="Bookman Old Style"/>
              <a:buNone/>
            </a:pPr>
            <a:r>
              <a:rPr lang="en-US" sz="5200" i="0">
                <a:solidFill>
                  <a:srgbClr val="3F3F3F"/>
                </a:solidFill>
                <a:latin typeface="Bookman Old Style"/>
                <a:ea typeface="Bookman Old Style"/>
                <a:cs typeface="Bookman Old Style"/>
                <a:sym typeface="Bookman Old Style"/>
              </a:rPr>
              <a:t>Types of Attributes</a:t>
            </a:r>
            <a:br>
              <a:rPr lang="en-US" sz="5200" i="0">
                <a:solidFill>
                  <a:srgbClr val="3F3F3F"/>
                </a:solidFill>
                <a:latin typeface="Bookman Old Style"/>
                <a:ea typeface="Bookman Old Style"/>
                <a:cs typeface="Bookman Old Style"/>
                <a:sym typeface="Bookman Old Style"/>
              </a:rPr>
            </a:br>
            <a:endParaRPr sz="5200" i="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3"/>
          <p:cNvSpPr/>
          <p:nvPr/>
        </p:nvSpPr>
        <p:spPr>
          <a:xfrm>
            <a:off x="1140072" y="1973819"/>
            <a:ext cx="10566400" cy="2492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Times New Roman"/>
              <a:buNone/>
            </a:pPr>
            <a:r>
              <a:rPr lang="en-US" sz="2600" b="1">
                <a:solidFill>
                  <a:schemeClr val="dk1"/>
                </a:solidFill>
                <a:latin typeface="Times New Roman"/>
                <a:ea typeface="Times New Roman"/>
                <a:cs typeface="Times New Roman"/>
                <a:sym typeface="Times New Roman"/>
              </a:rPr>
              <a:t> Multi-valued </a:t>
            </a:r>
            <a:endParaRPr/>
          </a:p>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 Attribute having a set of values rather than a single value.</a:t>
            </a:r>
            <a:endParaRPr/>
          </a:p>
          <a:p>
            <a:pPr marL="0" marR="0" lvl="0" indent="0" algn="l" rtl="0">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For Example : Courses Enrolled attribute for student</a:t>
            </a:r>
            <a:endParaRPr/>
          </a:p>
          <a:p>
            <a:pPr marL="0" marR="0" lvl="0" indent="0" algn="l" rtl="0">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Mobile Number attribute for student</a:t>
            </a:r>
            <a:endParaRPr/>
          </a:p>
          <a:p>
            <a:pPr marL="0" marR="0" lvl="0" indent="0" algn="l" rtl="0">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Previous Degree attribute for student.</a:t>
            </a:r>
            <a:endParaRPr/>
          </a:p>
        </p:txBody>
      </p:sp>
      <p:sp>
        <p:nvSpPr>
          <p:cNvPr id="203" name="Google Shape;203;p23"/>
          <p:cNvSpPr/>
          <p:nvPr/>
        </p:nvSpPr>
        <p:spPr>
          <a:xfrm>
            <a:off x="4003344" y="4554952"/>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Student</a:t>
            </a:r>
            <a:endParaRPr sz="1800">
              <a:solidFill>
                <a:schemeClr val="lt1"/>
              </a:solidFill>
              <a:latin typeface="Libre Franklin"/>
              <a:ea typeface="Libre Franklin"/>
              <a:cs typeface="Libre Franklin"/>
              <a:sym typeface="Libre Franklin"/>
            </a:endParaRPr>
          </a:p>
        </p:txBody>
      </p:sp>
      <p:sp>
        <p:nvSpPr>
          <p:cNvPr id="204" name="Google Shape;204;p23"/>
          <p:cNvSpPr/>
          <p:nvPr/>
        </p:nvSpPr>
        <p:spPr>
          <a:xfrm>
            <a:off x="2479344" y="5774152"/>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SName </a:t>
            </a:r>
            <a:endParaRPr/>
          </a:p>
        </p:txBody>
      </p:sp>
      <p:sp>
        <p:nvSpPr>
          <p:cNvPr id="205" name="Google Shape;205;p23"/>
          <p:cNvSpPr/>
          <p:nvPr/>
        </p:nvSpPr>
        <p:spPr>
          <a:xfrm>
            <a:off x="4511344" y="5774152"/>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RNumber</a:t>
            </a:r>
            <a:endParaRPr sz="1800">
              <a:solidFill>
                <a:schemeClr val="dk1"/>
              </a:solidFill>
              <a:latin typeface="Libre Franklin"/>
              <a:ea typeface="Libre Franklin"/>
              <a:cs typeface="Libre Franklin"/>
              <a:sym typeface="Libre Franklin"/>
            </a:endParaRPr>
          </a:p>
        </p:txBody>
      </p:sp>
      <p:sp>
        <p:nvSpPr>
          <p:cNvPr id="206" name="Google Shape;206;p23"/>
          <p:cNvSpPr/>
          <p:nvPr/>
        </p:nvSpPr>
        <p:spPr>
          <a:xfrm>
            <a:off x="6949744" y="5774152"/>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Gender</a:t>
            </a:r>
            <a:endParaRPr/>
          </a:p>
        </p:txBody>
      </p:sp>
      <p:cxnSp>
        <p:nvCxnSpPr>
          <p:cNvPr id="207" name="Google Shape;207;p23"/>
          <p:cNvCxnSpPr/>
          <p:nvPr/>
        </p:nvCxnSpPr>
        <p:spPr>
          <a:xfrm flipH="1">
            <a:off x="3800144" y="5164552"/>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208" name="Google Shape;208;p23"/>
          <p:cNvCxnSpPr/>
          <p:nvPr/>
        </p:nvCxnSpPr>
        <p:spPr>
          <a:xfrm>
            <a:off x="5425744" y="5164552"/>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209" name="Google Shape;209;p23"/>
          <p:cNvCxnSpPr/>
          <p:nvPr/>
        </p:nvCxnSpPr>
        <p:spPr>
          <a:xfrm>
            <a:off x="6543344" y="5164552"/>
            <a:ext cx="1016000" cy="609600"/>
          </a:xfrm>
          <a:prstGeom prst="straightConnector1">
            <a:avLst/>
          </a:prstGeom>
          <a:noFill/>
          <a:ln w="12700" cap="flat" cmpd="sng">
            <a:solidFill>
              <a:schemeClr val="accent1"/>
            </a:solidFill>
            <a:prstDash val="solid"/>
            <a:round/>
            <a:headEnd type="none" w="sm" len="sm"/>
            <a:tailEnd type="none" w="sm" len="sm"/>
          </a:ln>
        </p:spPr>
      </p:cxnSp>
      <p:sp>
        <p:nvSpPr>
          <p:cNvPr id="210" name="Google Shape;210;p23"/>
          <p:cNvSpPr/>
          <p:nvPr/>
        </p:nvSpPr>
        <p:spPr>
          <a:xfrm>
            <a:off x="8168944" y="5164552"/>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DOB</a:t>
            </a:r>
            <a:endParaRPr sz="1800">
              <a:solidFill>
                <a:schemeClr val="dk1"/>
              </a:solidFill>
              <a:latin typeface="Libre Franklin"/>
              <a:ea typeface="Libre Franklin"/>
              <a:cs typeface="Libre Franklin"/>
              <a:sym typeface="Libre Franklin"/>
            </a:endParaRPr>
          </a:p>
        </p:txBody>
      </p:sp>
      <p:sp>
        <p:nvSpPr>
          <p:cNvPr id="211" name="Google Shape;211;p23"/>
          <p:cNvSpPr/>
          <p:nvPr/>
        </p:nvSpPr>
        <p:spPr>
          <a:xfrm>
            <a:off x="8270544" y="4478752"/>
            <a:ext cx="1828800" cy="457200"/>
          </a:xfrm>
          <a:prstGeom prst="ellipse">
            <a:avLst/>
          </a:prstGeom>
          <a:noFill/>
          <a:ln w="15875" cap="flat" cmpd="sng">
            <a:solidFill>
              <a:srgbClr val="A7742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Age</a:t>
            </a:r>
            <a:endParaRPr sz="1800">
              <a:solidFill>
                <a:schemeClr val="dk1"/>
              </a:solidFill>
              <a:latin typeface="Libre Franklin"/>
              <a:ea typeface="Libre Franklin"/>
              <a:cs typeface="Libre Franklin"/>
              <a:sym typeface="Libre Franklin"/>
            </a:endParaRPr>
          </a:p>
        </p:txBody>
      </p:sp>
      <p:cxnSp>
        <p:nvCxnSpPr>
          <p:cNvPr id="212" name="Google Shape;212;p23"/>
          <p:cNvCxnSpPr/>
          <p:nvPr/>
        </p:nvCxnSpPr>
        <p:spPr>
          <a:xfrm>
            <a:off x="6848144" y="4935952"/>
            <a:ext cx="1320800" cy="533400"/>
          </a:xfrm>
          <a:prstGeom prst="straightConnector1">
            <a:avLst/>
          </a:prstGeom>
          <a:noFill/>
          <a:ln w="12700" cap="flat" cmpd="sng">
            <a:solidFill>
              <a:schemeClr val="accent1"/>
            </a:solidFill>
            <a:prstDash val="solid"/>
            <a:round/>
            <a:headEnd type="none" w="sm" len="sm"/>
            <a:tailEnd type="none" w="sm" len="sm"/>
          </a:ln>
        </p:spPr>
      </p:cxnSp>
      <p:cxnSp>
        <p:nvCxnSpPr>
          <p:cNvPr id="213" name="Google Shape;213;p23"/>
          <p:cNvCxnSpPr>
            <a:endCxn id="211" idx="2"/>
          </p:cNvCxnSpPr>
          <p:nvPr/>
        </p:nvCxnSpPr>
        <p:spPr>
          <a:xfrm>
            <a:off x="6898944" y="4648552"/>
            <a:ext cx="1371600" cy="58800"/>
          </a:xfrm>
          <a:prstGeom prst="straightConnector1">
            <a:avLst/>
          </a:prstGeom>
          <a:noFill/>
          <a:ln w="12700" cap="flat" cmpd="sng">
            <a:solidFill>
              <a:schemeClr val="accent1"/>
            </a:solidFill>
            <a:prstDash val="solid"/>
            <a:round/>
            <a:headEnd type="none" w="sm" len="sm"/>
            <a:tailEnd type="none" w="sm" len="sm"/>
          </a:ln>
        </p:spPr>
      </p:cxnSp>
      <p:sp>
        <p:nvSpPr>
          <p:cNvPr id="214" name="Google Shape;214;p23"/>
          <p:cNvSpPr/>
          <p:nvPr/>
        </p:nvSpPr>
        <p:spPr>
          <a:xfrm>
            <a:off x="548944" y="5240752"/>
            <a:ext cx="25400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MNumber</a:t>
            </a:r>
            <a:endParaRPr sz="1800">
              <a:solidFill>
                <a:schemeClr val="dk1"/>
              </a:solidFill>
              <a:latin typeface="Libre Franklin"/>
              <a:ea typeface="Libre Franklin"/>
              <a:cs typeface="Libre Franklin"/>
              <a:sym typeface="Libre Franklin"/>
            </a:endParaRPr>
          </a:p>
        </p:txBody>
      </p:sp>
      <p:sp>
        <p:nvSpPr>
          <p:cNvPr id="215" name="Google Shape;215;p23"/>
          <p:cNvSpPr/>
          <p:nvPr/>
        </p:nvSpPr>
        <p:spPr>
          <a:xfrm>
            <a:off x="345744" y="5164552"/>
            <a:ext cx="2844800" cy="6096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Libre Franklin"/>
              <a:ea typeface="Libre Franklin"/>
              <a:cs typeface="Libre Franklin"/>
              <a:sym typeface="Libre Franklin"/>
            </a:endParaRPr>
          </a:p>
        </p:txBody>
      </p:sp>
      <p:cxnSp>
        <p:nvCxnSpPr>
          <p:cNvPr id="216" name="Google Shape;216;p23"/>
          <p:cNvCxnSpPr>
            <a:stCxn id="203" idx="1"/>
          </p:cNvCxnSpPr>
          <p:nvPr/>
        </p:nvCxnSpPr>
        <p:spPr>
          <a:xfrm flipH="1">
            <a:off x="3139644" y="4859752"/>
            <a:ext cx="863700" cy="512700"/>
          </a:xfrm>
          <a:prstGeom prst="straightConnector1">
            <a:avLst/>
          </a:prstGeom>
          <a:noFill/>
          <a:ln w="12700" cap="flat" cmpd="sng">
            <a:solidFill>
              <a:schemeClr val="accent1"/>
            </a:solidFill>
            <a:prstDash val="solid"/>
            <a:round/>
            <a:headEnd type="none" w="sm" len="sm"/>
            <a:tailEnd type="none" w="sm" len="sm"/>
          </a:ln>
        </p:spPr>
      </p:cxnSp>
      <p:sp>
        <p:nvSpPr>
          <p:cNvPr id="217" name="Google Shape;217;p23"/>
          <p:cNvSpPr txBox="1"/>
          <p:nvPr/>
        </p:nvSpPr>
        <p:spPr>
          <a:xfrm>
            <a:off x="711200" y="990600"/>
            <a:ext cx="10972800" cy="1143000"/>
          </a:xfrm>
          <a:prstGeom prst="rect">
            <a:avLst/>
          </a:prstGeom>
          <a:noFill/>
          <a:ln>
            <a:noFill/>
          </a:ln>
        </p:spPr>
        <p:txBody>
          <a:bodyPr spcFirstLastPara="1" wrap="square" lIns="91425" tIns="45700" rIns="91425" bIns="45700" anchor="b" anchorCtr="0">
            <a:normAutofit fontScale="90000" lnSpcReduction="20000"/>
          </a:bodyPr>
          <a:lstStyle/>
          <a:p>
            <a:pPr marL="0" marR="0" lvl="0" indent="0" algn="l" rtl="0">
              <a:lnSpc>
                <a:spcPct val="90000"/>
              </a:lnSpc>
              <a:spcBef>
                <a:spcPts val="0"/>
              </a:spcBef>
              <a:spcAft>
                <a:spcPts val="0"/>
              </a:spcAft>
              <a:buClr>
                <a:srgbClr val="3F3F3F"/>
              </a:buClr>
              <a:buSzPct val="100000"/>
              <a:buFont typeface="Bookman Old Style"/>
              <a:buNone/>
            </a:pPr>
            <a:r>
              <a:rPr lang="en-US" sz="5200" i="0">
                <a:solidFill>
                  <a:srgbClr val="3F3F3F"/>
                </a:solidFill>
                <a:latin typeface="Bookman Old Style"/>
                <a:ea typeface="Bookman Old Style"/>
                <a:cs typeface="Bookman Old Style"/>
                <a:sym typeface="Bookman Old Style"/>
              </a:rPr>
              <a:t>Types of Attributes</a:t>
            </a:r>
            <a:br>
              <a:rPr lang="en-US" sz="5200" i="0">
                <a:solidFill>
                  <a:srgbClr val="3F3F3F"/>
                </a:solidFill>
                <a:latin typeface="Bookman Old Style"/>
                <a:ea typeface="Bookman Old Style"/>
                <a:cs typeface="Bookman Old Style"/>
                <a:sym typeface="Bookman Old Style"/>
              </a:rPr>
            </a:br>
            <a:endParaRPr sz="5200" i="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727872" y="1143000"/>
            <a:ext cx="10972800" cy="1143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Bookman Old Style"/>
              <a:buNone/>
            </a:pPr>
            <a:r>
              <a:rPr lang="en-US" sz="5200"/>
              <a:t>Domains of Attributes</a:t>
            </a:r>
            <a:br>
              <a:rPr lang="en-US" sz="5200"/>
            </a:br>
            <a:endParaRPr sz="5200"/>
          </a:p>
        </p:txBody>
      </p:sp>
      <p:sp>
        <p:nvSpPr>
          <p:cNvPr id="223" name="Google Shape;223;p24"/>
          <p:cNvSpPr txBox="1">
            <a:spLocks noGrp="1"/>
          </p:cNvSpPr>
          <p:nvPr>
            <p:ph type="body" idx="1"/>
          </p:nvPr>
        </p:nvSpPr>
        <p:spPr>
          <a:xfrm>
            <a:off x="1097280" y="1739705"/>
            <a:ext cx="10058400" cy="3760891"/>
          </a:xfrm>
          <a:prstGeom prst="rect">
            <a:avLst/>
          </a:prstGeom>
          <a:noFill/>
          <a:ln>
            <a:noFill/>
          </a:ln>
        </p:spPr>
        <p:txBody>
          <a:bodyPr spcFirstLastPara="1" wrap="square" lIns="0" tIns="45700" rIns="0" bIns="45700" anchor="t" anchorCtr="0">
            <a:noAutofit/>
          </a:bodyPr>
          <a:lstStyle/>
          <a:p>
            <a:pPr marL="0" lvl="0" indent="-156845" algn="l" rtl="0">
              <a:lnSpc>
                <a:spcPct val="150000"/>
              </a:lnSpc>
              <a:spcBef>
                <a:spcPts val="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Each attribute takes values from a set called its domain</a:t>
            </a:r>
            <a:endParaRPr/>
          </a:p>
          <a:p>
            <a:pPr marL="0" lvl="0" indent="0" algn="l"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	For Example: StudentAge – {17,18, …, 55}</a:t>
            </a:r>
            <a:endParaRPr/>
          </a:p>
          <a:p>
            <a:pPr marL="0" lvl="7" indent="0" algn="l"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	HomeAddress – character strings of length 35</a:t>
            </a:r>
            <a:endParaRPr/>
          </a:p>
          <a:p>
            <a:pPr marL="0" lvl="0" indent="-156845" algn="l" rtl="0">
              <a:lnSpc>
                <a:spcPct val="150000"/>
              </a:lnSpc>
              <a:spcBef>
                <a:spcPts val="65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Domain of composite attributes –</a:t>
            </a:r>
            <a:endParaRPr/>
          </a:p>
          <a:p>
            <a:pPr marL="0" lvl="0" indent="0" algn="l"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	cross product of domains of component attributes</a:t>
            </a:r>
            <a:endParaRPr/>
          </a:p>
          <a:p>
            <a:pPr marL="0" lvl="0" indent="-156845" algn="l" rtl="0">
              <a:lnSpc>
                <a:spcPct val="150000"/>
              </a:lnSpc>
              <a:spcBef>
                <a:spcPts val="65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Domain of multi-valued attributes –</a:t>
            </a:r>
            <a:endParaRPr/>
          </a:p>
          <a:p>
            <a:pPr marL="0" lvl="0" indent="0" algn="l"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	set of subsets of values from the basic domain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893153" y="559568"/>
            <a:ext cx="9751484" cy="1752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Bookman Old Style"/>
              <a:buNone/>
            </a:pPr>
            <a:r>
              <a:rPr lang="en-US"/>
              <a:t>E-R Diagram With Composite,</a:t>
            </a:r>
            <a:br>
              <a:rPr lang="en-US"/>
            </a:br>
            <a:r>
              <a:rPr lang="en-US"/>
              <a:t>Multivalued, and Derived Attributes</a:t>
            </a:r>
            <a:br>
              <a:rPr lang="en-US"/>
            </a:br>
            <a:endParaRPr/>
          </a:p>
        </p:txBody>
      </p:sp>
      <p:sp>
        <p:nvSpPr>
          <p:cNvPr id="229" name="Google Shape;229;p25"/>
          <p:cNvSpPr/>
          <p:nvPr/>
        </p:nvSpPr>
        <p:spPr>
          <a:xfrm>
            <a:off x="3962400" y="3886200"/>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Student</a:t>
            </a:r>
            <a:endParaRPr sz="1800">
              <a:solidFill>
                <a:schemeClr val="lt1"/>
              </a:solidFill>
              <a:latin typeface="Libre Franklin"/>
              <a:ea typeface="Libre Franklin"/>
              <a:cs typeface="Libre Franklin"/>
              <a:sym typeface="Libre Franklin"/>
            </a:endParaRPr>
          </a:p>
        </p:txBody>
      </p:sp>
      <p:sp>
        <p:nvSpPr>
          <p:cNvPr id="230" name="Google Shape;230;p25"/>
          <p:cNvSpPr/>
          <p:nvPr/>
        </p:nvSpPr>
        <p:spPr>
          <a:xfrm>
            <a:off x="2438400" y="51054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SName </a:t>
            </a:r>
            <a:endParaRPr/>
          </a:p>
        </p:txBody>
      </p:sp>
      <p:sp>
        <p:nvSpPr>
          <p:cNvPr id="231" name="Google Shape;231;p25"/>
          <p:cNvSpPr/>
          <p:nvPr/>
        </p:nvSpPr>
        <p:spPr>
          <a:xfrm>
            <a:off x="4470400" y="5105400"/>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RNumber</a:t>
            </a:r>
            <a:endParaRPr sz="1800">
              <a:solidFill>
                <a:schemeClr val="dk1"/>
              </a:solidFill>
              <a:latin typeface="Libre Franklin"/>
              <a:ea typeface="Libre Franklin"/>
              <a:cs typeface="Libre Franklin"/>
              <a:sym typeface="Libre Franklin"/>
            </a:endParaRPr>
          </a:p>
        </p:txBody>
      </p:sp>
      <p:sp>
        <p:nvSpPr>
          <p:cNvPr id="232" name="Google Shape;232;p25"/>
          <p:cNvSpPr/>
          <p:nvPr/>
        </p:nvSpPr>
        <p:spPr>
          <a:xfrm>
            <a:off x="6908800" y="51054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Gender</a:t>
            </a:r>
            <a:endParaRPr/>
          </a:p>
        </p:txBody>
      </p:sp>
      <p:cxnSp>
        <p:nvCxnSpPr>
          <p:cNvPr id="233" name="Google Shape;233;p25"/>
          <p:cNvCxnSpPr/>
          <p:nvPr/>
        </p:nvCxnSpPr>
        <p:spPr>
          <a:xfrm flipH="1">
            <a:off x="3759200" y="4495800"/>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234" name="Google Shape;234;p25"/>
          <p:cNvCxnSpPr/>
          <p:nvPr/>
        </p:nvCxnSpPr>
        <p:spPr>
          <a:xfrm>
            <a:off x="5384800" y="4495800"/>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235" name="Google Shape;235;p25"/>
          <p:cNvCxnSpPr/>
          <p:nvPr/>
        </p:nvCxnSpPr>
        <p:spPr>
          <a:xfrm>
            <a:off x="6502400" y="4495800"/>
            <a:ext cx="1016000" cy="609600"/>
          </a:xfrm>
          <a:prstGeom prst="straightConnector1">
            <a:avLst/>
          </a:prstGeom>
          <a:noFill/>
          <a:ln w="12700" cap="flat" cmpd="sng">
            <a:solidFill>
              <a:schemeClr val="accent1"/>
            </a:solidFill>
            <a:prstDash val="solid"/>
            <a:round/>
            <a:headEnd type="none" w="sm" len="sm"/>
            <a:tailEnd type="none" w="sm" len="sm"/>
          </a:ln>
        </p:spPr>
      </p:cxnSp>
      <p:sp>
        <p:nvSpPr>
          <p:cNvPr id="236" name="Google Shape;236;p25"/>
          <p:cNvSpPr/>
          <p:nvPr/>
        </p:nvSpPr>
        <p:spPr>
          <a:xfrm>
            <a:off x="8128000" y="4495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DOB</a:t>
            </a:r>
            <a:endParaRPr sz="1800">
              <a:solidFill>
                <a:schemeClr val="dk1"/>
              </a:solidFill>
              <a:latin typeface="Libre Franklin"/>
              <a:ea typeface="Libre Franklin"/>
              <a:cs typeface="Libre Franklin"/>
              <a:sym typeface="Libre Franklin"/>
            </a:endParaRPr>
          </a:p>
        </p:txBody>
      </p:sp>
      <p:sp>
        <p:nvSpPr>
          <p:cNvPr id="237" name="Google Shape;237;p25"/>
          <p:cNvSpPr/>
          <p:nvPr/>
        </p:nvSpPr>
        <p:spPr>
          <a:xfrm>
            <a:off x="8229600" y="3810000"/>
            <a:ext cx="1828800" cy="457200"/>
          </a:xfrm>
          <a:prstGeom prst="ellipse">
            <a:avLst/>
          </a:prstGeom>
          <a:noFill/>
          <a:ln w="15875" cap="flat" cmpd="sng">
            <a:solidFill>
              <a:srgbClr val="A7742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Age</a:t>
            </a:r>
            <a:endParaRPr sz="1800">
              <a:solidFill>
                <a:schemeClr val="dk1"/>
              </a:solidFill>
              <a:latin typeface="Libre Franklin"/>
              <a:ea typeface="Libre Franklin"/>
              <a:cs typeface="Libre Franklin"/>
              <a:sym typeface="Libre Franklin"/>
            </a:endParaRPr>
          </a:p>
        </p:txBody>
      </p:sp>
      <p:cxnSp>
        <p:nvCxnSpPr>
          <p:cNvPr id="238" name="Google Shape;238;p25"/>
          <p:cNvCxnSpPr/>
          <p:nvPr/>
        </p:nvCxnSpPr>
        <p:spPr>
          <a:xfrm>
            <a:off x="6807200" y="4267200"/>
            <a:ext cx="1320800" cy="533400"/>
          </a:xfrm>
          <a:prstGeom prst="straightConnector1">
            <a:avLst/>
          </a:prstGeom>
          <a:noFill/>
          <a:ln w="12700" cap="flat" cmpd="sng">
            <a:solidFill>
              <a:schemeClr val="accent1"/>
            </a:solidFill>
            <a:prstDash val="solid"/>
            <a:round/>
            <a:headEnd type="none" w="sm" len="sm"/>
            <a:tailEnd type="none" w="sm" len="sm"/>
          </a:ln>
        </p:spPr>
      </p:cxnSp>
      <p:cxnSp>
        <p:nvCxnSpPr>
          <p:cNvPr id="239" name="Google Shape;239;p25"/>
          <p:cNvCxnSpPr>
            <a:endCxn id="237" idx="2"/>
          </p:cNvCxnSpPr>
          <p:nvPr/>
        </p:nvCxnSpPr>
        <p:spPr>
          <a:xfrm>
            <a:off x="6858000" y="3979800"/>
            <a:ext cx="1371600" cy="58800"/>
          </a:xfrm>
          <a:prstGeom prst="straightConnector1">
            <a:avLst/>
          </a:prstGeom>
          <a:noFill/>
          <a:ln w="12700" cap="flat" cmpd="sng">
            <a:solidFill>
              <a:schemeClr val="accent1"/>
            </a:solidFill>
            <a:prstDash val="solid"/>
            <a:round/>
            <a:headEnd type="none" w="sm" len="sm"/>
            <a:tailEnd type="none" w="sm" len="sm"/>
          </a:ln>
        </p:spPr>
      </p:cxnSp>
      <p:sp>
        <p:nvSpPr>
          <p:cNvPr id="240" name="Google Shape;240;p25"/>
          <p:cNvSpPr/>
          <p:nvPr/>
        </p:nvSpPr>
        <p:spPr>
          <a:xfrm>
            <a:off x="508000" y="4572000"/>
            <a:ext cx="25400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MNumber</a:t>
            </a:r>
            <a:endParaRPr sz="1800">
              <a:solidFill>
                <a:schemeClr val="dk1"/>
              </a:solidFill>
              <a:latin typeface="Libre Franklin"/>
              <a:ea typeface="Libre Franklin"/>
              <a:cs typeface="Libre Franklin"/>
              <a:sym typeface="Libre Franklin"/>
            </a:endParaRPr>
          </a:p>
        </p:txBody>
      </p:sp>
      <p:sp>
        <p:nvSpPr>
          <p:cNvPr id="241" name="Google Shape;241;p25"/>
          <p:cNvSpPr/>
          <p:nvPr/>
        </p:nvSpPr>
        <p:spPr>
          <a:xfrm>
            <a:off x="304800" y="4495800"/>
            <a:ext cx="2844800" cy="6096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Libre Franklin"/>
              <a:ea typeface="Libre Franklin"/>
              <a:cs typeface="Libre Franklin"/>
              <a:sym typeface="Libre Franklin"/>
            </a:endParaRPr>
          </a:p>
        </p:txBody>
      </p:sp>
      <p:cxnSp>
        <p:nvCxnSpPr>
          <p:cNvPr id="242" name="Google Shape;242;p25"/>
          <p:cNvCxnSpPr>
            <a:stCxn id="229" idx="1"/>
          </p:cNvCxnSpPr>
          <p:nvPr/>
        </p:nvCxnSpPr>
        <p:spPr>
          <a:xfrm flipH="1">
            <a:off x="3098700" y="4191000"/>
            <a:ext cx="863700" cy="512700"/>
          </a:xfrm>
          <a:prstGeom prst="straightConnector1">
            <a:avLst/>
          </a:prstGeom>
          <a:noFill/>
          <a:ln w="12700" cap="flat" cmpd="sng">
            <a:solidFill>
              <a:schemeClr val="accent1"/>
            </a:solidFill>
            <a:prstDash val="solid"/>
            <a:round/>
            <a:headEnd type="none" w="sm" len="sm"/>
            <a:tailEnd type="none" w="sm" len="sm"/>
          </a:ln>
        </p:spPr>
      </p:cxnSp>
      <p:sp>
        <p:nvSpPr>
          <p:cNvPr id="243" name="Google Shape;243;p25"/>
          <p:cNvSpPr/>
          <p:nvPr/>
        </p:nvSpPr>
        <p:spPr>
          <a:xfrm>
            <a:off x="5588000" y="2971800"/>
            <a:ext cx="21336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Address</a:t>
            </a:r>
            <a:endParaRPr sz="1800">
              <a:solidFill>
                <a:schemeClr val="dk1"/>
              </a:solidFill>
              <a:latin typeface="Libre Franklin"/>
              <a:ea typeface="Libre Franklin"/>
              <a:cs typeface="Libre Franklin"/>
              <a:sym typeface="Libre Franklin"/>
            </a:endParaRPr>
          </a:p>
        </p:txBody>
      </p:sp>
      <p:sp>
        <p:nvSpPr>
          <p:cNvPr id="244" name="Google Shape;244;p25"/>
          <p:cNvSpPr/>
          <p:nvPr/>
        </p:nvSpPr>
        <p:spPr>
          <a:xfrm>
            <a:off x="3962400" y="2057400"/>
            <a:ext cx="21336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block</a:t>
            </a:r>
            <a:endParaRPr sz="1800">
              <a:solidFill>
                <a:schemeClr val="dk1"/>
              </a:solidFill>
              <a:latin typeface="Libre Franklin"/>
              <a:ea typeface="Libre Franklin"/>
              <a:cs typeface="Libre Franklin"/>
              <a:sym typeface="Libre Franklin"/>
            </a:endParaRPr>
          </a:p>
        </p:txBody>
      </p:sp>
      <p:sp>
        <p:nvSpPr>
          <p:cNvPr id="245" name="Google Shape;245;p25"/>
          <p:cNvSpPr/>
          <p:nvPr/>
        </p:nvSpPr>
        <p:spPr>
          <a:xfrm>
            <a:off x="6604000" y="1981200"/>
            <a:ext cx="21336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City</a:t>
            </a:r>
            <a:endParaRPr sz="1800">
              <a:solidFill>
                <a:schemeClr val="dk1"/>
              </a:solidFill>
              <a:latin typeface="Libre Franklin"/>
              <a:ea typeface="Libre Franklin"/>
              <a:cs typeface="Libre Franklin"/>
              <a:sym typeface="Libre Franklin"/>
            </a:endParaRPr>
          </a:p>
        </p:txBody>
      </p:sp>
      <p:sp>
        <p:nvSpPr>
          <p:cNvPr id="246" name="Google Shape;246;p25"/>
          <p:cNvSpPr/>
          <p:nvPr/>
        </p:nvSpPr>
        <p:spPr>
          <a:xfrm>
            <a:off x="9042400" y="1981200"/>
            <a:ext cx="21336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State</a:t>
            </a:r>
            <a:endParaRPr sz="1800">
              <a:solidFill>
                <a:schemeClr val="dk1"/>
              </a:solidFill>
              <a:latin typeface="Libre Franklin"/>
              <a:ea typeface="Libre Franklin"/>
              <a:cs typeface="Libre Franklin"/>
              <a:sym typeface="Libre Franklin"/>
            </a:endParaRPr>
          </a:p>
        </p:txBody>
      </p:sp>
      <p:cxnSp>
        <p:nvCxnSpPr>
          <p:cNvPr id="247" name="Google Shape;247;p25"/>
          <p:cNvCxnSpPr>
            <a:endCxn id="243" idx="4"/>
          </p:cNvCxnSpPr>
          <p:nvPr/>
        </p:nvCxnSpPr>
        <p:spPr>
          <a:xfrm rot="10800000" flipH="1">
            <a:off x="6350000" y="3429000"/>
            <a:ext cx="304800" cy="462300"/>
          </a:xfrm>
          <a:prstGeom prst="straightConnector1">
            <a:avLst/>
          </a:prstGeom>
          <a:noFill/>
          <a:ln w="12700" cap="flat" cmpd="sng">
            <a:solidFill>
              <a:schemeClr val="accent1"/>
            </a:solidFill>
            <a:prstDash val="solid"/>
            <a:round/>
            <a:headEnd type="none" w="sm" len="sm"/>
            <a:tailEnd type="none" w="sm" len="sm"/>
          </a:ln>
        </p:spPr>
      </p:cxnSp>
      <p:cxnSp>
        <p:nvCxnSpPr>
          <p:cNvPr id="248" name="Google Shape;248;p25"/>
          <p:cNvCxnSpPr>
            <a:stCxn id="243" idx="1"/>
          </p:cNvCxnSpPr>
          <p:nvPr/>
        </p:nvCxnSpPr>
        <p:spPr>
          <a:xfrm rot="10800000">
            <a:off x="5689558" y="2509555"/>
            <a:ext cx="210900" cy="529200"/>
          </a:xfrm>
          <a:prstGeom prst="straightConnector1">
            <a:avLst/>
          </a:prstGeom>
          <a:noFill/>
          <a:ln w="12700" cap="flat" cmpd="sng">
            <a:solidFill>
              <a:schemeClr val="accent1"/>
            </a:solidFill>
            <a:prstDash val="solid"/>
            <a:round/>
            <a:headEnd type="none" w="sm" len="sm"/>
            <a:tailEnd type="none" w="sm" len="sm"/>
          </a:ln>
        </p:spPr>
      </p:cxnSp>
      <p:cxnSp>
        <p:nvCxnSpPr>
          <p:cNvPr id="249" name="Google Shape;249;p25"/>
          <p:cNvCxnSpPr/>
          <p:nvPr/>
        </p:nvCxnSpPr>
        <p:spPr>
          <a:xfrm rot="10800000" flipH="1">
            <a:off x="7056581" y="2438400"/>
            <a:ext cx="304800" cy="538596"/>
          </a:xfrm>
          <a:prstGeom prst="straightConnector1">
            <a:avLst/>
          </a:prstGeom>
          <a:noFill/>
          <a:ln w="12700" cap="flat" cmpd="sng">
            <a:solidFill>
              <a:schemeClr val="accent1"/>
            </a:solidFill>
            <a:prstDash val="solid"/>
            <a:round/>
            <a:headEnd type="none" w="sm" len="sm"/>
            <a:tailEnd type="none" w="sm" len="sm"/>
          </a:ln>
        </p:spPr>
      </p:cxnSp>
      <p:cxnSp>
        <p:nvCxnSpPr>
          <p:cNvPr id="250" name="Google Shape;250;p25"/>
          <p:cNvCxnSpPr>
            <a:endCxn id="246" idx="3"/>
          </p:cNvCxnSpPr>
          <p:nvPr/>
        </p:nvCxnSpPr>
        <p:spPr>
          <a:xfrm rot="10800000" flipH="1">
            <a:off x="7684758" y="2371445"/>
            <a:ext cx="1670100" cy="758100"/>
          </a:xfrm>
          <a:prstGeom prst="straightConnector1">
            <a:avLst/>
          </a:prstGeom>
          <a:noFill/>
          <a:ln w="12700" cap="flat" cmpd="sng">
            <a:solidFill>
              <a:schemeClr val="accent1"/>
            </a:solidFill>
            <a:prstDash val="solid"/>
            <a:round/>
            <a:headEnd type="none" w="sm" len="sm"/>
            <a:tailEnd type="none" w="sm" len="sm"/>
          </a:ln>
        </p:spPr>
      </p:cxnSp>
      <p:sp>
        <p:nvSpPr>
          <p:cNvPr id="251" name="Google Shape;251;p25"/>
          <p:cNvSpPr/>
          <p:nvPr/>
        </p:nvSpPr>
        <p:spPr>
          <a:xfrm>
            <a:off x="9144000" y="2667000"/>
            <a:ext cx="21336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PIN</a:t>
            </a:r>
            <a:endParaRPr sz="1800">
              <a:solidFill>
                <a:schemeClr val="dk1"/>
              </a:solidFill>
              <a:latin typeface="Libre Franklin"/>
              <a:ea typeface="Libre Franklin"/>
              <a:cs typeface="Libre Franklin"/>
              <a:sym typeface="Libre Franklin"/>
            </a:endParaRPr>
          </a:p>
        </p:txBody>
      </p:sp>
      <p:cxnSp>
        <p:nvCxnSpPr>
          <p:cNvPr id="252" name="Google Shape;252;p25"/>
          <p:cNvCxnSpPr>
            <a:endCxn id="251" idx="2"/>
          </p:cNvCxnSpPr>
          <p:nvPr/>
        </p:nvCxnSpPr>
        <p:spPr>
          <a:xfrm rot="10800000" flipH="1">
            <a:off x="7670700" y="2895600"/>
            <a:ext cx="1473300" cy="371700"/>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Classification of Constraints</a:t>
            </a:r>
            <a:endParaRPr/>
          </a:p>
        </p:txBody>
      </p:sp>
      <p:sp>
        <p:nvSpPr>
          <p:cNvPr id="258" name="Google Shape;258;p2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0" lvl="0" indent="0" algn="l" rtl="0">
              <a:lnSpc>
                <a:spcPct val="150000"/>
              </a:lnSpc>
              <a:spcBef>
                <a:spcPts val="0"/>
              </a:spcBef>
              <a:spcAft>
                <a:spcPts val="0"/>
              </a:spcAft>
              <a:buClr>
                <a:srgbClr val="0BD0D9"/>
              </a:buClr>
              <a:buSzPts val="2470"/>
              <a:buFont typeface="Noto Sans Symbols"/>
              <a:buAutoNum type="arabicPeriod"/>
            </a:pPr>
            <a:r>
              <a:rPr lang="en-US" sz="2600">
                <a:solidFill>
                  <a:schemeClr val="dk1"/>
                </a:solidFill>
                <a:latin typeface="Times New Roman"/>
                <a:ea typeface="Times New Roman"/>
                <a:cs typeface="Times New Roman"/>
                <a:sym typeface="Times New Roman"/>
              </a:rPr>
              <a:t>Keys</a:t>
            </a:r>
            <a:endParaRPr/>
          </a:p>
          <a:p>
            <a:pPr marL="0" lvl="0" indent="0" algn="l" rtl="0">
              <a:lnSpc>
                <a:spcPct val="150000"/>
              </a:lnSpc>
              <a:spcBef>
                <a:spcPts val="650"/>
              </a:spcBef>
              <a:spcAft>
                <a:spcPts val="0"/>
              </a:spcAft>
              <a:buClr>
                <a:srgbClr val="0BD0D9"/>
              </a:buClr>
              <a:buSzPts val="2470"/>
              <a:buFont typeface="Noto Sans Symbols"/>
              <a:buAutoNum type="arabicPeriod"/>
            </a:pPr>
            <a:r>
              <a:rPr lang="en-US" sz="2600">
                <a:solidFill>
                  <a:schemeClr val="dk1"/>
                </a:solidFill>
                <a:latin typeface="Times New Roman"/>
                <a:ea typeface="Times New Roman"/>
                <a:cs typeface="Times New Roman"/>
                <a:sym typeface="Times New Roman"/>
              </a:rPr>
              <a:t>Single-value constraints</a:t>
            </a:r>
            <a:endParaRPr/>
          </a:p>
          <a:p>
            <a:pPr marL="0" lvl="0" indent="0" algn="l" rtl="0">
              <a:lnSpc>
                <a:spcPct val="150000"/>
              </a:lnSpc>
              <a:spcBef>
                <a:spcPts val="650"/>
              </a:spcBef>
              <a:spcAft>
                <a:spcPts val="0"/>
              </a:spcAft>
              <a:buClr>
                <a:srgbClr val="0BD0D9"/>
              </a:buClr>
              <a:buSzPts val="2470"/>
              <a:buFont typeface="Noto Sans Symbols"/>
              <a:buAutoNum type="arabicPeriod"/>
            </a:pPr>
            <a:r>
              <a:rPr lang="en-US" sz="2600">
                <a:solidFill>
                  <a:schemeClr val="dk1"/>
                </a:solidFill>
                <a:latin typeface="Times New Roman"/>
                <a:ea typeface="Times New Roman"/>
                <a:cs typeface="Times New Roman"/>
                <a:sym typeface="Times New Roman"/>
              </a:rPr>
              <a:t>Multi-valued constraints</a:t>
            </a:r>
            <a:endParaRPr/>
          </a:p>
          <a:p>
            <a:pPr marL="0" lvl="0" indent="0" algn="l" rtl="0">
              <a:lnSpc>
                <a:spcPct val="150000"/>
              </a:lnSpc>
              <a:spcBef>
                <a:spcPts val="650"/>
              </a:spcBef>
              <a:spcAft>
                <a:spcPts val="0"/>
              </a:spcAft>
              <a:buClr>
                <a:srgbClr val="0BD0D9"/>
              </a:buClr>
              <a:buSzPts val="2470"/>
              <a:buFont typeface="Noto Sans Symbols"/>
              <a:buAutoNum type="arabicPeriod"/>
            </a:pPr>
            <a:r>
              <a:rPr lang="en-US" sz="2600">
                <a:solidFill>
                  <a:schemeClr val="dk1"/>
                </a:solidFill>
                <a:latin typeface="Times New Roman"/>
                <a:ea typeface="Times New Roman"/>
                <a:cs typeface="Times New Roman"/>
                <a:sym typeface="Times New Roman"/>
              </a:rPr>
              <a:t>Mapping Cardinalities and Participation Constraints</a:t>
            </a:r>
            <a:endParaRPr/>
          </a:p>
          <a:p>
            <a:pPr marL="552450" lvl="0" indent="-431800" algn="l" rtl="0">
              <a:lnSpc>
                <a:spcPct val="110000"/>
              </a:lnSpc>
              <a:spcBef>
                <a:spcPts val="1400"/>
              </a:spcBef>
              <a:spcAft>
                <a:spcPts val="0"/>
              </a:spcAft>
              <a:buSzPts val="19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p:nvPr/>
        </p:nvSpPr>
        <p:spPr>
          <a:xfrm>
            <a:off x="1219200" y="2033536"/>
            <a:ext cx="10668000" cy="12926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An entity type defines a collection (or set) of entities that have the same attributes. Each entity type in the database is described by its name and attributes. </a:t>
            </a:r>
            <a:endParaRPr sz="2600">
              <a:solidFill>
                <a:schemeClr val="dk1"/>
              </a:solidFill>
              <a:latin typeface="Times New Roman"/>
              <a:ea typeface="Times New Roman"/>
              <a:cs typeface="Times New Roman"/>
              <a:sym typeface="Times New Roman"/>
            </a:endParaRPr>
          </a:p>
        </p:txBody>
      </p:sp>
      <p:sp>
        <p:nvSpPr>
          <p:cNvPr id="264" name="Google Shape;264;p27"/>
          <p:cNvSpPr/>
          <p:nvPr/>
        </p:nvSpPr>
        <p:spPr>
          <a:xfrm>
            <a:off x="1237392" y="5567942"/>
            <a:ext cx="10058400" cy="8925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The collection of all entities of a particular entity type in the database at any point in time is called an entity set.</a:t>
            </a:r>
            <a:endParaRPr/>
          </a:p>
        </p:txBody>
      </p:sp>
      <p:pic>
        <p:nvPicPr>
          <p:cNvPr id="265" name="Google Shape;265;p27"/>
          <p:cNvPicPr preferRelativeResize="0"/>
          <p:nvPr/>
        </p:nvPicPr>
        <p:blipFill rotWithShape="1">
          <a:blip r:embed="rId3">
            <a:alphaModFix/>
          </a:blip>
          <a:srcRect/>
          <a:stretch/>
        </p:blipFill>
        <p:spPr>
          <a:xfrm>
            <a:off x="3507475" y="2920631"/>
            <a:ext cx="6601734" cy="2647311"/>
          </a:xfrm>
          <a:prstGeom prst="rect">
            <a:avLst/>
          </a:prstGeom>
          <a:noFill/>
          <a:ln>
            <a:noFill/>
          </a:ln>
        </p:spPr>
      </p:pic>
      <p:sp>
        <p:nvSpPr>
          <p:cNvPr id="266" name="Google Shape;266;p27"/>
          <p:cNvSpPr/>
          <p:nvPr/>
        </p:nvSpPr>
        <p:spPr>
          <a:xfrm>
            <a:off x="855249" y="981512"/>
            <a:ext cx="8323112" cy="74328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4680">
                <a:solidFill>
                  <a:srgbClr val="3F3F3F"/>
                </a:solidFill>
                <a:latin typeface="Bookman Old Style"/>
                <a:ea typeface="Bookman Old Style"/>
                <a:cs typeface="Bookman Old Style"/>
                <a:sym typeface="Bookman Old Style"/>
              </a:rPr>
              <a:t>Entity Type and Entity Sets </a:t>
            </a:r>
            <a:endParaRPr/>
          </a:p>
        </p:txBody>
      </p:sp>
      <p:sp>
        <p:nvSpPr>
          <p:cNvPr id="267" name="Google Shape;267;p27"/>
          <p:cNvSpPr/>
          <p:nvPr/>
        </p:nvSpPr>
        <p:spPr>
          <a:xfrm>
            <a:off x="26212" y="6451614"/>
            <a:ext cx="12165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Libre Franklin"/>
                <a:ea typeface="Libre Franklin"/>
                <a:cs typeface="Libre Franklin"/>
                <a:sym typeface="Libre Franklin"/>
              </a:rPr>
              <a:t>Reading Suggestion and image source : Elmasri and Navathe , ” FUNDAMENTALS OF DATABASE SYSTEMS”</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510416" y="818875"/>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 Key Attributes</a:t>
            </a:r>
            <a:br>
              <a:rPr lang="en-US"/>
            </a:br>
            <a:endParaRPr/>
          </a:p>
        </p:txBody>
      </p:sp>
      <p:sp>
        <p:nvSpPr>
          <p:cNvPr id="273" name="Google Shape;273;p28"/>
          <p:cNvSpPr txBox="1">
            <a:spLocks noGrp="1"/>
          </p:cNvSpPr>
          <p:nvPr>
            <p:ph type="body" idx="1"/>
          </p:nvPr>
        </p:nvSpPr>
        <p:spPr>
          <a:xfrm>
            <a:off x="1105468" y="1818568"/>
            <a:ext cx="10435987" cy="4724400"/>
          </a:xfrm>
          <a:prstGeom prst="rect">
            <a:avLst/>
          </a:prstGeom>
          <a:noFill/>
          <a:ln>
            <a:noFill/>
          </a:ln>
        </p:spPr>
        <p:txBody>
          <a:bodyPr spcFirstLastPara="1" wrap="square" lIns="0" tIns="45700" rIns="0" bIns="45700" anchor="t" anchorCtr="0">
            <a:noAutofit/>
          </a:bodyPr>
          <a:lstStyle/>
          <a:p>
            <a:pPr marL="91440" lvl="0" indent="-152400" algn="l" rtl="0">
              <a:lnSpc>
                <a:spcPct val="110000"/>
              </a:lnSpc>
              <a:spcBef>
                <a:spcPts val="0"/>
              </a:spcBef>
              <a:spcAft>
                <a:spcPts val="0"/>
              </a:spcAft>
              <a:buSzPts val="2400"/>
              <a:buChar char=" "/>
            </a:pPr>
            <a:r>
              <a:rPr lang="en-US" sz="2400">
                <a:latin typeface="Times New Roman"/>
                <a:ea typeface="Times New Roman"/>
                <a:cs typeface="Times New Roman"/>
                <a:sym typeface="Times New Roman"/>
              </a:rPr>
              <a:t>Key – an attribute or a collection of attributes whose value(s) uniquely identify an entity in the entity set.</a:t>
            </a:r>
            <a:endParaRPr/>
          </a:p>
          <a:p>
            <a:pPr marL="91440" lvl="0" indent="-152400" algn="l" rtl="0">
              <a:lnSpc>
                <a:spcPct val="110000"/>
              </a:lnSpc>
              <a:spcBef>
                <a:spcPts val="1400"/>
              </a:spcBef>
              <a:spcAft>
                <a:spcPts val="0"/>
              </a:spcAft>
              <a:buSzPts val="2400"/>
              <a:buChar char=" "/>
            </a:pPr>
            <a:r>
              <a:rPr lang="en-US" sz="2400">
                <a:latin typeface="Times New Roman"/>
                <a:ea typeface="Times New Roman"/>
                <a:cs typeface="Times New Roman"/>
                <a:sym typeface="Times New Roman"/>
              </a:rPr>
              <a:t>For Example: </a:t>
            </a:r>
            <a:endParaRPr/>
          </a:p>
          <a:p>
            <a:pPr marL="91440" lvl="0" indent="-91440" algn="l" rtl="0">
              <a:lnSpc>
                <a:spcPct val="110000"/>
              </a:lnSpc>
              <a:spcBef>
                <a:spcPts val="1400"/>
              </a:spcBef>
              <a:spcAft>
                <a:spcPts val="0"/>
              </a:spcAft>
              <a:buSzPts val="2400"/>
              <a:buNone/>
            </a:pPr>
            <a:r>
              <a:rPr lang="en-US" sz="2400">
                <a:latin typeface="Times New Roman"/>
                <a:ea typeface="Times New Roman"/>
                <a:cs typeface="Times New Roman"/>
                <a:sym typeface="Times New Roman"/>
              </a:rPr>
              <a:t>	                    • Enrollment Number- Key for Student entity set</a:t>
            </a:r>
            <a:endParaRPr/>
          </a:p>
          <a:p>
            <a:pPr marL="91440" lvl="0" indent="-91440" algn="l" rtl="0">
              <a:lnSpc>
                <a:spcPct val="110000"/>
              </a:lnSpc>
              <a:spcBef>
                <a:spcPts val="1400"/>
              </a:spcBef>
              <a:spcAft>
                <a:spcPts val="0"/>
              </a:spcAft>
              <a:buSzPts val="2400"/>
              <a:buNone/>
            </a:pPr>
            <a:r>
              <a:rPr lang="en-US" sz="2400">
                <a:latin typeface="Times New Roman"/>
                <a:ea typeface="Times New Roman"/>
                <a:cs typeface="Times New Roman"/>
                <a:sym typeface="Times New Roman"/>
              </a:rPr>
              <a:t>	                    • EmpID - Key for Faculty entity 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p:nvPr/>
        </p:nvSpPr>
        <p:spPr>
          <a:xfrm>
            <a:off x="510416" y="818875"/>
            <a:ext cx="10058400" cy="145075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 Key Attributes</a:t>
            </a:r>
            <a:br>
              <a:rPr lang="en-US" sz="4700" i="0">
                <a:solidFill>
                  <a:srgbClr val="3F3F3F"/>
                </a:solidFill>
                <a:latin typeface="Bookman Old Style"/>
                <a:ea typeface="Bookman Old Style"/>
                <a:cs typeface="Bookman Old Style"/>
                <a:sym typeface="Bookman Old Style"/>
              </a:rPr>
            </a:br>
            <a:endParaRPr sz="4700" i="0">
              <a:solidFill>
                <a:srgbClr val="3F3F3F"/>
              </a:solidFill>
              <a:latin typeface="Bookman Old Style"/>
              <a:ea typeface="Bookman Old Style"/>
              <a:cs typeface="Bookman Old Style"/>
              <a:sym typeface="Bookman Old Style"/>
            </a:endParaRPr>
          </a:p>
        </p:txBody>
      </p:sp>
      <p:sp>
        <p:nvSpPr>
          <p:cNvPr id="279" name="Google Shape;279;p29"/>
          <p:cNvSpPr/>
          <p:nvPr/>
        </p:nvSpPr>
        <p:spPr>
          <a:xfrm>
            <a:off x="510416" y="2073669"/>
            <a:ext cx="10940056" cy="4154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key for an entity set may have more than one attribute.</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For Example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HostelName, RoomNo - Key for Student entity set</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(assuming that each student gets to stay in a single room)</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entity set may have more than one key.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Example :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Enrollment number, aadhar card number, voter id number</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Keys can be determined only from the meaning of the attributes in the entity type and Determined by the designers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Keys</a:t>
            </a:r>
            <a:endParaRPr/>
          </a:p>
        </p:txBody>
      </p:sp>
      <p:sp>
        <p:nvSpPr>
          <p:cNvPr id="285" name="Google Shape;285;p30"/>
          <p:cNvSpPr txBox="1">
            <a:spLocks noGrp="1"/>
          </p:cNvSpPr>
          <p:nvPr>
            <p:ph type="body" idx="1"/>
          </p:nvPr>
        </p:nvSpPr>
        <p:spPr>
          <a:xfrm>
            <a:off x="609600" y="2035808"/>
            <a:ext cx="10970683" cy="4648200"/>
          </a:xfrm>
          <a:prstGeom prst="rect">
            <a:avLst/>
          </a:prstGeom>
          <a:noFill/>
          <a:ln>
            <a:noFill/>
          </a:ln>
        </p:spPr>
        <p:txBody>
          <a:bodyPr spcFirstLastPara="1" wrap="square" lIns="0" tIns="45700" rIns="0" bIns="45700" anchor="t" anchorCtr="0">
            <a:noAutofit/>
          </a:bodyPr>
          <a:lstStyle/>
          <a:p>
            <a:pPr marL="91440" lvl="0" indent="-152400" algn="l" rtl="0">
              <a:lnSpc>
                <a:spcPct val="80000"/>
              </a:lnSpc>
              <a:spcBef>
                <a:spcPts val="0"/>
              </a:spcBef>
              <a:spcAft>
                <a:spcPts val="0"/>
              </a:spcAft>
              <a:buSzPts val="2400"/>
              <a:buChar char=" "/>
            </a:pPr>
            <a:r>
              <a:rPr lang="en-US" sz="2400" b="1">
                <a:solidFill>
                  <a:schemeClr val="dk1"/>
                </a:solidFill>
                <a:latin typeface="Times New Roman"/>
                <a:ea typeface="Times New Roman"/>
                <a:cs typeface="Times New Roman"/>
                <a:sym typeface="Times New Roman"/>
              </a:rPr>
              <a:t>Super Key – </a:t>
            </a:r>
            <a:r>
              <a:rPr lang="en-US" sz="2400">
                <a:latin typeface="Times New Roman"/>
                <a:ea typeface="Times New Roman"/>
                <a:cs typeface="Times New Roman"/>
                <a:sym typeface="Times New Roman"/>
              </a:rPr>
              <a:t>An attribute or a combination of attribute that is used to identify the records uniquely is known as Super Key. </a:t>
            </a:r>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A table can have many Super Keys. </a:t>
            </a:r>
            <a:endParaRPr sz="2400">
              <a:latin typeface="Times New Roman"/>
              <a:ea typeface="Times New Roman"/>
              <a:cs typeface="Times New Roman"/>
              <a:sym typeface="Times New Roman"/>
            </a:endParaRPr>
          </a:p>
          <a:p>
            <a:pPr marL="91440" lvl="0" indent="0" algn="l" rtl="0">
              <a:lnSpc>
                <a:spcPct val="80000"/>
              </a:lnSpc>
              <a:spcBef>
                <a:spcPts val="1400"/>
              </a:spcBef>
              <a:spcAft>
                <a:spcPts val="0"/>
              </a:spcAft>
              <a:buSzPts val="2400"/>
              <a:buNone/>
            </a:pPr>
            <a:endParaRPr sz="2400">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Example of Super Key for given schema</a:t>
            </a:r>
            <a:endParaRPr sz="2400">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1 En_Number                                                  2 Aadhar_ID</a:t>
            </a:r>
            <a:endParaRPr sz="2400">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3 En_Number, Name                                      4 Aadhar_ID, Name</a:t>
            </a:r>
            <a:endParaRPr sz="2400">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5 En_Number, Address                                   6 Name, Address</a:t>
            </a:r>
            <a:endParaRPr/>
          </a:p>
          <a:p>
            <a:pPr marL="91440" lvl="0" indent="-152400" algn="l" rtl="0">
              <a:lnSpc>
                <a:spcPct val="80000"/>
              </a:lnSpc>
              <a:spcBef>
                <a:spcPts val="1400"/>
              </a:spcBef>
              <a:spcAft>
                <a:spcPts val="0"/>
              </a:spcAft>
              <a:buSzPts val="2400"/>
              <a:buChar char=" "/>
            </a:pPr>
            <a:r>
              <a:rPr lang="en-US" sz="2400">
                <a:latin typeface="Times New Roman"/>
                <a:ea typeface="Times New Roman"/>
                <a:cs typeface="Times New Roman"/>
                <a:sym typeface="Times New Roman"/>
              </a:rPr>
              <a:t>7 Name, Address, CGPA                                       ………… </a:t>
            </a:r>
            <a:endParaRPr sz="2400">
              <a:latin typeface="Times New Roman"/>
              <a:ea typeface="Times New Roman"/>
              <a:cs typeface="Times New Roman"/>
              <a:sym typeface="Times New Roman"/>
            </a:endParaRPr>
          </a:p>
          <a:p>
            <a:pPr marL="0" lvl="0" indent="0" algn="l" rtl="0">
              <a:lnSpc>
                <a:spcPct val="80000"/>
              </a:lnSpc>
              <a:spcBef>
                <a:spcPts val="1400"/>
              </a:spcBef>
              <a:spcAft>
                <a:spcPts val="0"/>
              </a:spcAft>
              <a:buSzPts val="2400"/>
              <a:buNone/>
            </a:pPr>
            <a:r>
              <a:rPr lang="en-US" sz="2400">
                <a:latin typeface="Times New Roman"/>
                <a:ea typeface="Times New Roman"/>
                <a:cs typeface="Times New Roman"/>
                <a:sym typeface="Times New Roman"/>
              </a:rPr>
              <a:t>So on as any combination which can identify the records uniquely will be a Super Key.</a:t>
            </a:r>
            <a:endParaRPr/>
          </a:p>
          <a:p>
            <a:pPr marL="91440" lvl="0" indent="0" algn="l" rtl="0">
              <a:lnSpc>
                <a:spcPct val="80000"/>
              </a:lnSpc>
              <a:spcBef>
                <a:spcPts val="1400"/>
              </a:spcBef>
              <a:spcAft>
                <a:spcPts val="0"/>
              </a:spcAft>
              <a:buSzPts val="2400"/>
              <a:buNone/>
            </a:pPr>
            <a:endParaRPr sz="2400">
              <a:latin typeface="Times New Roman"/>
              <a:ea typeface="Times New Roman"/>
              <a:cs typeface="Times New Roman"/>
              <a:sym typeface="Times New Roman"/>
            </a:endParaRPr>
          </a:p>
          <a:p>
            <a:pPr marL="91440" lvl="0" indent="0" algn="l" rtl="0">
              <a:lnSpc>
                <a:spcPct val="80000"/>
              </a:lnSpc>
              <a:spcBef>
                <a:spcPts val="1400"/>
              </a:spcBef>
              <a:spcAft>
                <a:spcPts val="0"/>
              </a:spcAft>
              <a:buSzPts val="2400"/>
              <a:buNone/>
            </a:pPr>
            <a:endParaRPr sz="2400">
              <a:latin typeface="Times New Roman"/>
              <a:ea typeface="Times New Roman"/>
              <a:cs typeface="Times New Roman"/>
              <a:sym typeface="Times New Roman"/>
            </a:endParaRPr>
          </a:p>
        </p:txBody>
      </p:sp>
      <p:graphicFrame>
        <p:nvGraphicFramePr>
          <p:cNvPr id="286" name="Google Shape;286;p30"/>
          <p:cNvGraphicFramePr/>
          <p:nvPr/>
        </p:nvGraphicFramePr>
        <p:xfrm>
          <a:off x="609600" y="3274344"/>
          <a:ext cx="10566375" cy="370850"/>
        </p:xfrm>
        <a:graphic>
          <a:graphicData uri="http://schemas.openxmlformats.org/drawingml/2006/table">
            <a:tbl>
              <a:tblPr firstRow="1" bandRow="1">
                <a:noFill/>
                <a:tableStyleId>{161C2BD1-4A86-4FC4-B62B-AE534450AC72}</a:tableStyleId>
              </a:tblPr>
              <a:tblGrid>
                <a:gridCol w="2113275"/>
                <a:gridCol w="2113275"/>
                <a:gridCol w="2113275"/>
                <a:gridCol w="2113275"/>
                <a:gridCol w="2113275"/>
              </a:tblGrid>
              <a:tr h="370850">
                <a:tc>
                  <a:txBody>
                    <a:bodyPr/>
                    <a:lstStyle/>
                    <a:p>
                      <a:pPr marL="0" marR="0" lvl="0" indent="0" algn="l" rtl="0">
                        <a:spcBef>
                          <a:spcPts val="0"/>
                        </a:spcBef>
                        <a:spcAft>
                          <a:spcPts val="0"/>
                        </a:spcAft>
                        <a:buNone/>
                      </a:pPr>
                      <a:r>
                        <a:rPr lang="en-US" sz="1800" u="none" strike="noStrike" cap="none"/>
                        <a:t>En_Number</a:t>
                      </a:r>
                      <a:endParaRPr sz="1800"/>
                    </a:p>
                  </a:txBody>
                  <a:tcPr marL="121925" marR="121925" marT="45725" marB="45725"/>
                </a:tc>
                <a:tc>
                  <a:txBody>
                    <a:bodyPr/>
                    <a:lstStyle/>
                    <a:p>
                      <a:pPr marL="0" marR="0" lvl="0" indent="0" algn="l" rtl="0">
                        <a:spcBef>
                          <a:spcPts val="0"/>
                        </a:spcBef>
                        <a:spcAft>
                          <a:spcPts val="0"/>
                        </a:spcAft>
                        <a:buNone/>
                      </a:pPr>
                      <a:r>
                        <a:rPr lang="en-US" sz="1800"/>
                        <a:t>Aadhar_ID</a:t>
                      </a:r>
                      <a:endParaRPr sz="1800"/>
                    </a:p>
                  </a:txBody>
                  <a:tcPr marL="121925" marR="121925" marT="45725" marB="45725"/>
                </a:tc>
                <a:tc>
                  <a:txBody>
                    <a:bodyPr/>
                    <a:lstStyle/>
                    <a:p>
                      <a:pPr marL="0" marR="0" lvl="0" indent="0" algn="l" rtl="0">
                        <a:spcBef>
                          <a:spcPts val="0"/>
                        </a:spcBef>
                        <a:spcAft>
                          <a:spcPts val="0"/>
                        </a:spcAft>
                        <a:buNone/>
                      </a:pPr>
                      <a:r>
                        <a:rPr lang="en-US" sz="1800"/>
                        <a:t>Name</a:t>
                      </a:r>
                      <a:endParaRPr sz="1800"/>
                    </a:p>
                  </a:txBody>
                  <a:tcPr marL="121925" marR="121925" marT="45725" marB="45725"/>
                </a:tc>
                <a:tc>
                  <a:txBody>
                    <a:bodyPr/>
                    <a:lstStyle/>
                    <a:p>
                      <a:pPr marL="0" marR="0" lvl="0" indent="0" algn="l" rtl="0">
                        <a:spcBef>
                          <a:spcPts val="0"/>
                        </a:spcBef>
                        <a:spcAft>
                          <a:spcPts val="0"/>
                        </a:spcAft>
                        <a:buNone/>
                      </a:pPr>
                      <a:r>
                        <a:rPr lang="en-US" sz="1800"/>
                        <a:t>CGPA</a:t>
                      </a:r>
                      <a:endParaRPr sz="1800"/>
                    </a:p>
                  </a:txBody>
                  <a:tcPr marL="121925" marR="121925" marT="45725" marB="45725"/>
                </a:tc>
                <a:tc>
                  <a:txBody>
                    <a:bodyPr/>
                    <a:lstStyle/>
                    <a:p>
                      <a:pPr marL="0" marR="0" lvl="0" indent="0" algn="l" rtl="0">
                        <a:spcBef>
                          <a:spcPts val="0"/>
                        </a:spcBef>
                        <a:spcAft>
                          <a:spcPts val="0"/>
                        </a:spcAft>
                        <a:buNone/>
                      </a:pPr>
                      <a:r>
                        <a:rPr lang="en-US" sz="1800"/>
                        <a:t>Address</a:t>
                      </a:r>
                      <a:endParaRPr sz="1800"/>
                    </a:p>
                  </a:txBody>
                  <a:tcPr marL="121925" marR="121925" marT="45725" marB="457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Keys</a:t>
            </a:r>
            <a:endParaRPr/>
          </a:p>
        </p:txBody>
      </p:sp>
      <p:graphicFrame>
        <p:nvGraphicFramePr>
          <p:cNvPr id="292" name="Google Shape;292;p31"/>
          <p:cNvGraphicFramePr/>
          <p:nvPr/>
        </p:nvGraphicFramePr>
        <p:xfrm>
          <a:off x="711200" y="2514600"/>
          <a:ext cx="10566375" cy="370850"/>
        </p:xfrm>
        <a:graphic>
          <a:graphicData uri="http://schemas.openxmlformats.org/drawingml/2006/table">
            <a:tbl>
              <a:tblPr firstRow="1" bandRow="1">
                <a:noFill/>
                <a:tableStyleId>{161C2BD1-4A86-4FC4-B62B-AE534450AC72}</a:tableStyleId>
              </a:tblPr>
              <a:tblGrid>
                <a:gridCol w="2113275"/>
                <a:gridCol w="2113275"/>
                <a:gridCol w="2113275"/>
                <a:gridCol w="2113275"/>
                <a:gridCol w="2113275"/>
              </a:tblGrid>
              <a:tr h="370850">
                <a:tc>
                  <a:txBody>
                    <a:bodyPr/>
                    <a:lstStyle/>
                    <a:p>
                      <a:pPr marL="0" marR="0" lvl="0" indent="0" algn="l" rtl="0">
                        <a:spcBef>
                          <a:spcPts val="0"/>
                        </a:spcBef>
                        <a:spcAft>
                          <a:spcPts val="0"/>
                        </a:spcAft>
                        <a:buNone/>
                      </a:pPr>
                      <a:r>
                        <a:rPr lang="en-US" sz="1800"/>
                        <a:t>En_Number</a:t>
                      </a:r>
                      <a:endParaRPr sz="1800"/>
                    </a:p>
                  </a:txBody>
                  <a:tcPr marL="121925" marR="121925" marT="45725" marB="45725"/>
                </a:tc>
                <a:tc>
                  <a:txBody>
                    <a:bodyPr/>
                    <a:lstStyle/>
                    <a:p>
                      <a:pPr marL="0" marR="0" lvl="0" indent="0" algn="l" rtl="0">
                        <a:spcBef>
                          <a:spcPts val="0"/>
                        </a:spcBef>
                        <a:spcAft>
                          <a:spcPts val="0"/>
                        </a:spcAft>
                        <a:buNone/>
                      </a:pPr>
                      <a:r>
                        <a:rPr lang="en-US" sz="1800"/>
                        <a:t>Aadhar_ID</a:t>
                      </a:r>
                      <a:endParaRPr sz="1800"/>
                    </a:p>
                  </a:txBody>
                  <a:tcPr marL="121925" marR="121925" marT="45725" marB="45725"/>
                </a:tc>
                <a:tc>
                  <a:txBody>
                    <a:bodyPr/>
                    <a:lstStyle/>
                    <a:p>
                      <a:pPr marL="0" marR="0" lvl="0" indent="0" algn="l" rtl="0">
                        <a:spcBef>
                          <a:spcPts val="0"/>
                        </a:spcBef>
                        <a:spcAft>
                          <a:spcPts val="0"/>
                        </a:spcAft>
                        <a:buNone/>
                      </a:pPr>
                      <a:r>
                        <a:rPr lang="en-US" sz="1800"/>
                        <a:t>Name</a:t>
                      </a:r>
                      <a:endParaRPr sz="1800"/>
                    </a:p>
                  </a:txBody>
                  <a:tcPr marL="121925" marR="121925" marT="45725" marB="45725"/>
                </a:tc>
                <a:tc>
                  <a:txBody>
                    <a:bodyPr/>
                    <a:lstStyle/>
                    <a:p>
                      <a:pPr marL="0" marR="0" lvl="0" indent="0" algn="l" rtl="0">
                        <a:spcBef>
                          <a:spcPts val="0"/>
                        </a:spcBef>
                        <a:spcAft>
                          <a:spcPts val="0"/>
                        </a:spcAft>
                        <a:buNone/>
                      </a:pPr>
                      <a:r>
                        <a:rPr lang="en-US" sz="1800"/>
                        <a:t>CGPA</a:t>
                      </a:r>
                      <a:endParaRPr sz="1800"/>
                    </a:p>
                  </a:txBody>
                  <a:tcPr marL="121925" marR="121925" marT="45725" marB="45725"/>
                </a:tc>
                <a:tc>
                  <a:txBody>
                    <a:bodyPr/>
                    <a:lstStyle/>
                    <a:p>
                      <a:pPr marL="0" marR="0" lvl="0" indent="0" algn="l" rtl="0">
                        <a:spcBef>
                          <a:spcPts val="0"/>
                        </a:spcBef>
                        <a:spcAft>
                          <a:spcPts val="0"/>
                        </a:spcAft>
                        <a:buNone/>
                      </a:pPr>
                      <a:r>
                        <a:rPr lang="en-US" sz="1800"/>
                        <a:t>Address</a:t>
                      </a:r>
                      <a:endParaRPr sz="1800"/>
                    </a:p>
                  </a:txBody>
                  <a:tcPr marL="121925" marR="121925" marT="45725" marB="45725"/>
                </a:tc>
              </a:tr>
            </a:tbl>
          </a:graphicData>
        </a:graphic>
      </p:graphicFrame>
      <p:sp>
        <p:nvSpPr>
          <p:cNvPr id="293" name="Google Shape;293;p31"/>
          <p:cNvSpPr/>
          <p:nvPr/>
        </p:nvSpPr>
        <p:spPr>
          <a:xfrm>
            <a:off x="436728" y="1784482"/>
            <a:ext cx="11714328" cy="452431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2400" b="1">
                <a:solidFill>
                  <a:schemeClr val="dk1"/>
                </a:solidFill>
                <a:latin typeface="Times New Roman"/>
                <a:ea typeface="Times New Roman"/>
                <a:cs typeface="Times New Roman"/>
                <a:sym typeface="Times New Roman"/>
              </a:rPr>
              <a:t>Candidate Key – </a:t>
            </a:r>
            <a:r>
              <a:rPr lang="en-US" sz="2400">
                <a:solidFill>
                  <a:schemeClr val="dk1"/>
                </a:solidFill>
                <a:latin typeface="Times New Roman"/>
                <a:ea typeface="Times New Roman"/>
                <a:cs typeface="Times New Roman"/>
                <a:sym typeface="Times New Roman"/>
              </a:rPr>
              <a:t>It can be defined as minimal Super Key or irreducible Super Key </a:t>
            </a:r>
            <a:endParaRPr/>
          </a:p>
          <a:p>
            <a:pPr marL="0" marR="0" lvl="0" indent="0" algn="l" rtl="0">
              <a:lnSpc>
                <a:spcPct val="80000"/>
              </a:lnSpc>
              <a:spcBef>
                <a:spcPts val="0"/>
              </a:spcBef>
              <a:spcAft>
                <a:spcPts val="0"/>
              </a:spcAft>
              <a:buClr>
                <a:schemeClr val="dk1"/>
              </a:buClr>
              <a:buSzPts val="2400"/>
              <a:buFont typeface="Libre Franklin"/>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Clr>
                <a:schemeClr val="dk1"/>
              </a:buClr>
              <a:buSzPts val="2400"/>
              <a:buFont typeface="Libre Franklin"/>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Clr>
                <a:schemeClr val="dk1"/>
              </a:buClr>
              <a:buSzPts val="2400"/>
              <a:buFont typeface="Libre Franklin"/>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For example </a:t>
            </a:r>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	En_Number :     is  a Candidate Key</a:t>
            </a:r>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	Aadhar_ID : is  a Candidate Key</a:t>
            </a:r>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	Name, Address : is  a Candidate Key</a:t>
            </a:r>
            <a:endParaRPr/>
          </a:p>
          <a:p>
            <a:pPr marL="0" marR="0" lvl="0" indent="0" algn="just"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Combination of “Name and Address” can identify the record uniquely, but neither Name nor Address can be used to identify the records uniquely as it might be possible that we have two employees with similar name or two employees from the same house.</a:t>
            </a:r>
            <a:endParaRPr sz="2400">
              <a:solidFill>
                <a:schemeClr val="dk1"/>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	En_Number,Aadhar_ID: is not a Candidate Key</a:t>
            </a:r>
            <a:endParaRPr sz="2400">
              <a:solidFill>
                <a:schemeClr val="dk1"/>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	En_Number,Name: is not a Candidate Key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a:spLocks noGrp="1"/>
          </p:cNvSpPr>
          <p:nvPr>
            <p:ph type="pic" idx="2"/>
          </p:nvPr>
        </p:nvSpPr>
        <p:spPr>
          <a:xfrm>
            <a:off x="15" y="0"/>
            <a:ext cx="12191985" cy="4578350"/>
          </a:xfrm>
          <a:prstGeom prst="rect">
            <a:avLst/>
          </a:prstGeom>
          <a:solidFill>
            <a:srgbClr val="D8D8D8"/>
          </a:solidFill>
          <a:ln>
            <a:noFill/>
          </a:ln>
        </p:spPr>
      </p:sp>
      <p:sp>
        <p:nvSpPr>
          <p:cNvPr id="107" name="Google Shape;107;p14"/>
          <p:cNvSpPr txBox="1">
            <a:spLocks noGrp="1"/>
          </p:cNvSpPr>
          <p:nvPr>
            <p:ph type="title"/>
          </p:nvPr>
        </p:nvSpPr>
        <p:spPr>
          <a:xfrm>
            <a:off x="1097279" y="1917334"/>
            <a:ext cx="10113645" cy="743682"/>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0"/>
              </a:spcBef>
              <a:spcAft>
                <a:spcPts val="0"/>
              </a:spcAft>
              <a:buClr>
                <a:schemeClr val="dk1"/>
              </a:buClr>
              <a:buSzPts val="5400"/>
              <a:buFont typeface="Bookman Old Style"/>
              <a:buNone/>
            </a:pPr>
            <a:r>
              <a:rPr lang="en-US" sz="5400">
                <a:solidFill>
                  <a:schemeClr val="dk1"/>
                </a:solidFill>
              </a:rPr>
              <a:t>Database Systems and Web</a:t>
            </a:r>
            <a:endParaRPr sz="5400">
              <a:solidFill>
                <a:schemeClr val="dk1"/>
              </a:solidFill>
            </a:endParaRPr>
          </a:p>
        </p:txBody>
      </p:sp>
      <p:sp>
        <p:nvSpPr>
          <p:cNvPr id="108" name="Google Shape;108;p14"/>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p>
            <a:pPr marL="0" lvl="0" indent="0" algn="l" rtl="0">
              <a:lnSpc>
                <a:spcPct val="110000"/>
              </a:lnSpc>
              <a:spcBef>
                <a:spcPts val="0"/>
              </a:spcBef>
              <a:spcAft>
                <a:spcPts val="0"/>
              </a:spcAft>
              <a:buSzPts val="3200"/>
              <a:buNone/>
            </a:pPr>
            <a:r>
              <a:rPr lang="en-US" sz="3200"/>
              <a:t>Lecture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Keys</a:t>
            </a:r>
            <a:endParaRPr sz="4700" i="0">
              <a:solidFill>
                <a:srgbClr val="3F3F3F"/>
              </a:solidFill>
              <a:latin typeface="Bookman Old Style"/>
              <a:ea typeface="Bookman Old Style"/>
              <a:cs typeface="Bookman Old Style"/>
              <a:sym typeface="Bookman Old Style"/>
            </a:endParaRPr>
          </a:p>
        </p:txBody>
      </p:sp>
      <p:graphicFrame>
        <p:nvGraphicFramePr>
          <p:cNvPr id="299" name="Google Shape;299;p32"/>
          <p:cNvGraphicFramePr/>
          <p:nvPr/>
        </p:nvGraphicFramePr>
        <p:xfrm>
          <a:off x="736975" y="3940736"/>
          <a:ext cx="10713500" cy="370850"/>
        </p:xfrm>
        <a:graphic>
          <a:graphicData uri="http://schemas.openxmlformats.org/drawingml/2006/table">
            <a:tbl>
              <a:tblPr firstRow="1" bandRow="1">
                <a:noFill/>
                <a:tableStyleId>{161C2BD1-4A86-4FC4-B62B-AE534450AC72}</a:tableStyleId>
              </a:tblPr>
              <a:tblGrid>
                <a:gridCol w="2142700"/>
                <a:gridCol w="2142700"/>
                <a:gridCol w="2142700"/>
                <a:gridCol w="2142700"/>
                <a:gridCol w="2142700"/>
              </a:tblGrid>
              <a:tr h="370850">
                <a:tc>
                  <a:txBody>
                    <a:bodyPr/>
                    <a:lstStyle/>
                    <a:p>
                      <a:pPr marL="0" marR="0" lvl="0" indent="0" algn="l" rtl="0">
                        <a:spcBef>
                          <a:spcPts val="0"/>
                        </a:spcBef>
                        <a:spcAft>
                          <a:spcPts val="0"/>
                        </a:spcAft>
                        <a:buNone/>
                      </a:pPr>
                      <a:r>
                        <a:rPr lang="en-US" sz="1800"/>
                        <a:t>En_Number</a:t>
                      </a:r>
                      <a:endParaRPr sz="1800"/>
                    </a:p>
                  </a:txBody>
                  <a:tcPr marL="121925" marR="121925" marT="45725" marB="45725"/>
                </a:tc>
                <a:tc>
                  <a:txBody>
                    <a:bodyPr/>
                    <a:lstStyle/>
                    <a:p>
                      <a:pPr marL="0" marR="0" lvl="0" indent="0" algn="l" rtl="0">
                        <a:spcBef>
                          <a:spcPts val="0"/>
                        </a:spcBef>
                        <a:spcAft>
                          <a:spcPts val="0"/>
                        </a:spcAft>
                        <a:buNone/>
                      </a:pPr>
                      <a:r>
                        <a:rPr lang="en-US" sz="1800"/>
                        <a:t>Aadhar_ID</a:t>
                      </a:r>
                      <a:endParaRPr sz="1800"/>
                    </a:p>
                  </a:txBody>
                  <a:tcPr marL="121925" marR="121925" marT="45725" marB="45725"/>
                </a:tc>
                <a:tc>
                  <a:txBody>
                    <a:bodyPr/>
                    <a:lstStyle/>
                    <a:p>
                      <a:pPr marL="0" marR="0" lvl="0" indent="0" algn="l" rtl="0">
                        <a:spcBef>
                          <a:spcPts val="0"/>
                        </a:spcBef>
                        <a:spcAft>
                          <a:spcPts val="0"/>
                        </a:spcAft>
                        <a:buNone/>
                      </a:pPr>
                      <a:r>
                        <a:rPr lang="en-US" sz="1800"/>
                        <a:t>Name</a:t>
                      </a:r>
                      <a:endParaRPr sz="1800"/>
                    </a:p>
                  </a:txBody>
                  <a:tcPr marL="121925" marR="121925" marT="45725" marB="45725"/>
                </a:tc>
                <a:tc>
                  <a:txBody>
                    <a:bodyPr/>
                    <a:lstStyle/>
                    <a:p>
                      <a:pPr marL="0" marR="0" lvl="0" indent="0" algn="l" rtl="0">
                        <a:spcBef>
                          <a:spcPts val="0"/>
                        </a:spcBef>
                        <a:spcAft>
                          <a:spcPts val="0"/>
                        </a:spcAft>
                        <a:buNone/>
                      </a:pPr>
                      <a:r>
                        <a:rPr lang="en-US" sz="1800"/>
                        <a:t>CGPA</a:t>
                      </a:r>
                      <a:endParaRPr sz="1800"/>
                    </a:p>
                  </a:txBody>
                  <a:tcPr marL="121925" marR="121925" marT="45725" marB="45725"/>
                </a:tc>
                <a:tc>
                  <a:txBody>
                    <a:bodyPr/>
                    <a:lstStyle/>
                    <a:p>
                      <a:pPr marL="0" marR="0" lvl="0" indent="0" algn="l" rtl="0">
                        <a:spcBef>
                          <a:spcPts val="0"/>
                        </a:spcBef>
                        <a:spcAft>
                          <a:spcPts val="0"/>
                        </a:spcAft>
                        <a:buNone/>
                      </a:pPr>
                      <a:r>
                        <a:rPr lang="en-US" sz="1800"/>
                        <a:t>Address</a:t>
                      </a:r>
                      <a:endParaRPr sz="1800"/>
                    </a:p>
                  </a:txBody>
                  <a:tcPr marL="121925" marR="121925" marT="45725" marB="45725"/>
                </a:tc>
              </a:tr>
            </a:tbl>
          </a:graphicData>
        </a:graphic>
      </p:graphicFrame>
      <p:sp>
        <p:nvSpPr>
          <p:cNvPr id="300" name="Google Shape;300;p32"/>
          <p:cNvSpPr/>
          <p:nvPr/>
        </p:nvSpPr>
        <p:spPr>
          <a:xfrm>
            <a:off x="709683" y="1994865"/>
            <a:ext cx="11081982" cy="4819781"/>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None/>
            </a:pPr>
            <a:r>
              <a:rPr lang="en-US" sz="2400" b="1">
                <a:solidFill>
                  <a:schemeClr val="dk1"/>
                </a:solidFill>
                <a:latin typeface="Times New Roman"/>
                <a:ea typeface="Times New Roman"/>
                <a:cs typeface="Times New Roman"/>
                <a:sym typeface="Times New Roman"/>
              </a:rPr>
              <a:t>Primary Key – </a:t>
            </a:r>
            <a:r>
              <a:rPr lang="en-US" sz="2400">
                <a:solidFill>
                  <a:schemeClr val="dk1"/>
                </a:solidFill>
                <a:latin typeface="Times New Roman"/>
                <a:ea typeface="Times New Roman"/>
                <a:cs typeface="Times New Roman"/>
                <a:sym typeface="Times New Roman"/>
              </a:rPr>
              <a:t>A Candidate Key that is used for unique identification of each row in a table is known as Primary Key. A Primary Key can consist of one or more attributes of a table. </a:t>
            </a: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Several candidate keys may exist, one of the candidate keys is selected to be the </a:t>
            </a:r>
            <a:r>
              <a:rPr lang="en-US" sz="2400" b="1">
                <a:solidFill>
                  <a:schemeClr val="dk2"/>
                </a:solidFill>
                <a:latin typeface="Times New Roman"/>
                <a:ea typeface="Times New Roman"/>
                <a:cs typeface="Times New Roman"/>
                <a:sym typeface="Times New Roman"/>
              </a:rPr>
              <a:t>primary key</a:t>
            </a:r>
            <a:r>
              <a:rPr lang="en-US" sz="2400">
                <a:solidFill>
                  <a:schemeClr val="dk1"/>
                </a:solidFill>
                <a:latin typeface="Times New Roman"/>
                <a:ea typeface="Times New Roman"/>
                <a:cs typeface="Times New Roman"/>
                <a:sym typeface="Times New Roman"/>
              </a:rPr>
              <a:t>. Database designer can use one of the Candidate Key as a Primary Key.</a:t>
            </a:r>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For Example </a:t>
            </a:r>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1. En_Number</a:t>
            </a: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2. Aadhar_ID</a:t>
            </a: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2400">
                <a:solidFill>
                  <a:schemeClr val="dk1"/>
                </a:solidFill>
                <a:latin typeface="Times New Roman"/>
                <a:ea typeface="Times New Roman"/>
                <a:cs typeface="Times New Roman"/>
                <a:sym typeface="Times New Roman"/>
              </a:rPr>
              <a:t>3.Name,Address</a:t>
            </a: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01" name="Google Shape;301;p32"/>
          <p:cNvSpPr/>
          <p:nvPr/>
        </p:nvSpPr>
        <p:spPr>
          <a:xfrm>
            <a:off x="5504640" y="4601460"/>
            <a:ext cx="6096000" cy="142192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None/>
            </a:pPr>
            <a:r>
              <a:rPr lang="en-US" sz="1800">
                <a:solidFill>
                  <a:schemeClr val="accent1"/>
                </a:solidFill>
                <a:latin typeface="Times New Roman"/>
                <a:ea typeface="Times New Roman"/>
                <a:cs typeface="Times New Roman"/>
                <a:sym typeface="Times New Roman"/>
              </a:rPr>
              <a:t>Note:</a:t>
            </a:r>
            <a:r>
              <a:rPr lang="en-US" sz="1800">
                <a:solidFill>
                  <a:schemeClr val="dk1"/>
                </a:solidFill>
                <a:latin typeface="Times New Roman"/>
                <a:ea typeface="Times New Roman"/>
                <a:cs typeface="Times New Roman"/>
                <a:sym typeface="Times New Roman"/>
              </a:rPr>
              <a:t>. In this example  we have “En_Number”, “Aadhar_ID”  and “Name, Address” as Candidate Key.  A good database designer will consider “En_Number” or  “Aadhar_ID” Key as a Primary Key as the other key is the combination of more than one attribute.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body" idx="1"/>
          </p:nvPr>
        </p:nvSpPr>
        <p:spPr>
          <a:xfrm>
            <a:off x="508000" y="1317007"/>
            <a:ext cx="10972800" cy="5315803"/>
          </a:xfrm>
          <a:prstGeom prst="rect">
            <a:avLst/>
          </a:prstGeom>
          <a:noFill/>
          <a:ln>
            <a:noFill/>
          </a:ln>
        </p:spPr>
        <p:txBody>
          <a:bodyPr spcFirstLastPara="1" wrap="square" lIns="0" tIns="45700" rIns="0" bIns="45700" anchor="t" anchorCtr="0">
            <a:normAutofit/>
          </a:bodyPr>
          <a:lstStyle/>
          <a:p>
            <a:pPr marL="0" lvl="0" indent="0" algn="l" rtl="0">
              <a:lnSpc>
                <a:spcPct val="80000"/>
              </a:lnSpc>
              <a:spcBef>
                <a:spcPts val="0"/>
              </a:spcBef>
              <a:spcAft>
                <a:spcPts val="0"/>
              </a:spcAft>
              <a:buSzPts val="2400"/>
              <a:buNone/>
            </a:pPr>
            <a:r>
              <a:rPr lang="en-US" sz="2400">
                <a:solidFill>
                  <a:schemeClr val="dk1"/>
                </a:solidFill>
                <a:latin typeface="Times New Roman"/>
                <a:ea typeface="Times New Roman"/>
                <a:cs typeface="Times New Roman"/>
                <a:sym typeface="Times New Roman"/>
              </a:rPr>
              <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b="1">
                <a:solidFill>
                  <a:schemeClr val="dk1"/>
                </a:solidFill>
                <a:latin typeface="Times New Roman"/>
                <a:ea typeface="Times New Roman"/>
                <a:cs typeface="Times New Roman"/>
                <a:sym typeface="Times New Roman"/>
              </a:rPr>
              <a:t>Alternate Key – </a:t>
            </a:r>
            <a:r>
              <a:rPr lang="en-US" sz="2400">
                <a:solidFill>
                  <a:schemeClr val="dk1"/>
                </a:solidFill>
                <a:latin typeface="Times New Roman"/>
                <a:ea typeface="Times New Roman"/>
                <a:cs typeface="Times New Roman"/>
                <a:sym typeface="Times New Roman"/>
              </a:rPr>
              <a:t>Alternate Key can be any of the Candidate Keys except for the Primary Key. </a:t>
            </a:r>
            <a:endParaRPr sz="2400">
              <a:solidFill>
                <a:schemeClr val="dk1"/>
              </a:solidFill>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solidFill>
                  <a:schemeClr val="dk1"/>
                </a:solidFill>
                <a:latin typeface="Times New Roman"/>
                <a:ea typeface="Times New Roman"/>
                <a:cs typeface="Times New Roman"/>
                <a:sym typeface="Times New Roman"/>
              </a:rPr>
              <a:t>For example :</a:t>
            </a:r>
            <a:endParaRPr/>
          </a:p>
          <a:p>
            <a:pPr marL="384048" lvl="1" indent="-182880" algn="l" rtl="0">
              <a:lnSpc>
                <a:spcPct val="80000"/>
              </a:lnSpc>
              <a:spcBef>
                <a:spcPts val="40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 Suppose database designer has consider “En_Number” as primary key , Then remaining Candidate Keys  “Aadhar_ID” and “Name, Address” will treat as Alternate Key </a:t>
            </a:r>
            <a:endParaRPr sz="2200">
              <a:solidFill>
                <a:schemeClr val="dk1"/>
              </a:solidFill>
              <a:latin typeface="Times New Roman"/>
              <a:ea typeface="Times New Roman"/>
              <a:cs typeface="Times New Roman"/>
              <a:sym typeface="Times New Roman"/>
            </a:endParaRPr>
          </a:p>
          <a:p>
            <a:pPr marL="91440" lvl="0" indent="0" algn="l" rtl="0">
              <a:lnSpc>
                <a:spcPct val="80000"/>
              </a:lnSpc>
              <a:spcBef>
                <a:spcPts val="1600"/>
              </a:spcBef>
              <a:spcAft>
                <a:spcPts val="0"/>
              </a:spcAft>
              <a:buSzPts val="2400"/>
              <a:buNone/>
            </a:pPr>
            <a:endParaRPr sz="2400">
              <a:solidFill>
                <a:schemeClr val="dk1"/>
              </a:solidFill>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b="1">
                <a:solidFill>
                  <a:schemeClr val="dk1"/>
                </a:solidFill>
                <a:latin typeface="Times New Roman"/>
                <a:ea typeface="Times New Roman"/>
                <a:cs typeface="Times New Roman"/>
                <a:sym typeface="Times New Roman"/>
              </a:rPr>
              <a:t>Composite Key –  </a:t>
            </a:r>
            <a:r>
              <a:rPr lang="en-US" sz="2400">
                <a:solidFill>
                  <a:schemeClr val="dk1"/>
                </a:solidFill>
                <a:latin typeface="Times New Roman"/>
                <a:ea typeface="Times New Roman"/>
                <a:cs typeface="Times New Roman"/>
                <a:sym typeface="Times New Roman"/>
              </a:rPr>
              <a:t>There may be no single attribute which can be treat as key, in this case we use multiple attributes to create a Primary Key then that Primary Key is called Composite Key (also called a Compound Key or Concatenated Key). </a:t>
            </a:r>
            <a:endParaRPr sz="2400">
              <a:solidFill>
                <a:schemeClr val="dk1"/>
              </a:solidFill>
              <a:latin typeface="Times New Roman"/>
              <a:ea typeface="Times New Roman"/>
              <a:cs typeface="Times New Roman"/>
              <a:sym typeface="Times New Roman"/>
            </a:endParaRPr>
          </a:p>
          <a:p>
            <a:pPr marL="91440" lvl="0" indent="-152400" algn="l" rtl="0">
              <a:lnSpc>
                <a:spcPct val="80000"/>
              </a:lnSpc>
              <a:spcBef>
                <a:spcPts val="1400"/>
              </a:spcBef>
              <a:spcAft>
                <a:spcPts val="0"/>
              </a:spcAft>
              <a:buSzPts val="2400"/>
              <a:buChar char=" "/>
            </a:pPr>
            <a:r>
              <a:rPr lang="en-US" sz="2400">
                <a:solidFill>
                  <a:schemeClr val="dk1"/>
                </a:solidFill>
                <a:latin typeface="Times New Roman"/>
                <a:ea typeface="Times New Roman"/>
                <a:cs typeface="Times New Roman"/>
                <a:sym typeface="Times New Roman"/>
              </a:rPr>
              <a:t>For Example : </a:t>
            </a:r>
            <a:endParaRPr sz="2400">
              <a:solidFill>
                <a:schemeClr val="dk1"/>
              </a:solidFill>
              <a:latin typeface="Times New Roman"/>
              <a:ea typeface="Times New Roman"/>
              <a:cs typeface="Times New Roman"/>
              <a:sym typeface="Times New Roman"/>
            </a:endParaRPr>
          </a:p>
          <a:p>
            <a:pPr marL="384048" lvl="1" indent="-182880" algn="l" rtl="0">
              <a:lnSpc>
                <a:spcPct val="80000"/>
              </a:lnSpc>
              <a:spcBef>
                <a:spcPts val="40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Assume “En_Number” and “Aadhar_ID” are not the part of given schema .  In this case we will use “Name, Address” as a Primary Key and then it will be our Composite Key.</a:t>
            </a:r>
            <a:endParaRPr/>
          </a:p>
          <a:p>
            <a:pPr marL="91440" lvl="0" indent="0" algn="l" rtl="0">
              <a:lnSpc>
                <a:spcPct val="80000"/>
              </a:lnSpc>
              <a:spcBef>
                <a:spcPts val="1600"/>
              </a:spcBef>
              <a:spcAft>
                <a:spcPts val="0"/>
              </a:spcAft>
              <a:buSzPts val="2400"/>
              <a:buNone/>
            </a:pPr>
            <a:endParaRPr sz="2400">
              <a:solidFill>
                <a:schemeClr val="dk1"/>
              </a:solidFill>
              <a:latin typeface="Times New Roman"/>
              <a:ea typeface="Times New Roman"/>
              <a:cs typeface="Times New Roman"/>
              <a:sym typeface="Times New Roman"/>
            </a:endParaRPr>
          </a:p>
        </p:txBody>
      </p:sp>
      <p:sp>
        <p:nvSpPr>
          <p:cNvPr id="307" name="Google Shape;307;p33"/>
          <p:cNvSpPr/>
          <p:nvPr/>
        </p:nvSpPr>
        <p:spPr>
          <a:xfrm>
            <a:off x="1016000" y="3657601"/>
            <a:ext cx="9855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graphicFrame>
        <p:nvGraphicFramePr>
          <p:cNvPr id="308" name="Google Shape;308;p33"/>
          <p:cNvGraphicFramePr/>
          <p:nvPr/>
        </p:nvGraphicFramePr>
        <p:xfrm>
          <a:off x="582304" y="3952216"/>
          <a:ext cx="10566375" cy="370850"/>
        </p:xfrm>
        <a:graphic>
          <a:graphicData uri="http://schemas.openxmlformats.org/drawingml/2006/table">
            <a:tbl>
              <a:tblPr firstRow="1" bandRow="1">
                <a:noFill/>
                <a:tableStyleId>{161C2BD1-4A86-4FC4-B62B-AE534450AC72}</a:tableStyleId>
              </a:tblPr>
              <a:tblGrid>
                <a:gridCol w="2113275"/>
                <a:gridCol w="2113275"/>
                <a:gridCol w="2113275"/>
                <a:gridCol w="2113275"/>
                <a:gridCol w="2113275"/>
              </a:tblGrid>
              <a:tr h="370850">
                <a:tc>
                  <a:txBody>
                    <a:bodyPr/>
                    <a:lstStyle/>
                    <a:p>
                      <a:pPr marL="0" marR="0" lvl="0" indent="0" algn="l" rtl="0">
                        <a:spcBef>
                          <a:spcPts val="0"/>
                        </a:spcBef>
                        <a:spcAft>
                          <a:spcPts val="0"/>
                        </a:spcAft>
                        <a:buNone/>
                      </a:pPr>
                      <a:r>
                        <a:rPr lang="en-US" sz="1800"/>
                        <a:t>En_Number</a:t>
                      </a:r>
                      <a:endParaRPr sz="1800"/>
                    </a:p>
                  </a:txBody>
                  <a:tcPr marL="121925" marR="121925" marT="45725" marB="45725"/>
                </a:tc>
                <a:tc>
                  <a:txBody>
                    <a:bodyPr/>
                    <a:lstStyle/>
                    <a:p>
                      <a:pPr marL="0" marR="0" lvl="0" indent="0" algn="l" rtl="0">
                        <a:spcBef>
                          <a:spcPts val="0"/>
                        </a:spcBef>
                        <a:spcAft>
                          <a:spcPts val="0"/>
                        </a:spcAft>
                        <a:buNone/>
                      </a:pPr>
                      <a:r>
                        <a:rPr lang="en-US" sz="1800"/>
                        <a:t>Aadhar_ID</a:t>
                      </a:r>
                      <a:endParaRPr sz="1800"/>
                    </a:p>
                  </a:txBody>
                  <a:tcPr marL="121925" marR="121925" marT="45725" marB="45725"/>
                </a:tc>
                <a:tc>
                  <a:txBody>
                    <a:bodyPr/>
                    <a:lstStyle/>
                    <a:p>
                      <a:pPr marL="0" marR="0" lvl="0" indent="0" algn="l" rtl="0">
                        <a:spcBef>
                          <a:spcPts val="0"/>
                        </a:spcBef>
                        <a:spcAft>
                          <a:spcPts val="0"/>
                        </a:spcAft>
                        <a:buNone/>
                      </a:pPr>
                      <a:r>
                        <a:rPr lang="en-US" sz="1800"/>
                        <a:t>Name</a:t>
                      </a:r>
                      <a:endParaRPr sz="1800"/>
                    </a:p>
                  </a:txBody>
                  <a:tcPr marL="121925" marR="121925" marT="45725" marB="45725"/>
                </a:tc>
                <a:tc>
                  <a:txBody>
                    <a:bodyPr/>
                    <a:lstStyle/>
                    <a:p>
                      <a:pPr marL="0" marR="0" lvl="0" indent="0" algn="l" rtl="0">
                        <a:spcBef>
                          <a:spcPts val="0"/>
                        </a:spcBef>
                        <a:spcAft>
                          <a:spcPts val="0"/>
                        </a:spcAft>
                        <a:buNone/>
                      </a:pPr>
                      <a:r>
                        <a:rPr lang="en-US" sz="1800"/>
                        <a:t>CGPA</a:t>
                      </a:r>
                      <a:endParaRPr sz="1800"/>
                    </a:p>
                  </a:txBody>
                  <a:tcPr marL="121925" marR="121925" marT="45725" marB="45725"/>
                </a:tc>
                <a:tc>
                  <a:txBody>
                    <a:bodyPr/>
                    <a:lstStyle/>
                    <a:p>
                      <a:pPr marL="0" marR="0" lvl="0" indent="0" algn="l" rtl="0">
                        <a:spcBef>
                          <a:spcPts val="0"/>
                        </a:spcBef>
                        <a:spcAft>
                          <a:spcPts val="0"/>
                        </a:spcAft>
                        <a:buNone/>
                      </a:pPr>
                      <a:r>
                        <a:rPr lang="en-US" sz="1800"/>
                        <a:t>Address</a:t>
                      </a:r>
                      <a:endParaRPr sz="1800"/>
                    </a:p>
                  </a:txBody>
                  <a:tcPr marL="121925" marR="121925" marT="45725" marB="45725"/>
                </a:tc>
              </a:tr>
            </a:tbl>
          </a:graphicData>
        </a:graphic>
      </p:graphicFrame>
      <p:sp>
        <p:nvSpPr>
          <p:cNvPr id="309" name="Google Shape;309;p33"/>
          <p:cNvSpPr txBox="1"/>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Keys</a:t>
            </a:r>
            <a:endParaRPr sz="4700" i="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body" idx="1"/>
          </p:nvPr>
        </p:nvSpPr>
        <p:spPr>
          <a:xfrm>
            <a:off x="609600" y="1447800"/>
            <a:ext cx="10972800" cy="4876800"/>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400"/>
              <a:buNone/>
            </a:pP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0" lvl="0" indent="0" algn="l" rtl="0">
              <a:lnSpc>
                <a:spcPct val="150000"/>
              </a:lnSpc>
              <a:spcBef>
                <a:spcPts val="1400"/>
              </a:spcBef>
              <a:spcAft>
                <a:spcPts val="0"/>
              </a:spcAft>
              <a:buSzPts val="2400"/>
              <a:buNone/>
            </a:pPr>
            <a:r>
              <a:rPr lang="en-US" sz="2400" b="1">
                <a:solidFill>
                  <a:schemeClr val="dk1"/>
                </a:solidFill>
                <a:latin typeface="Times New Roman"/>
                <a:ea typeface="Times New Roman"/>
                <a:cs typeface="Times New Roman"/>
                <a:sym typeface="Times New Roman"/>
              </a:rPr>
              <a:t>Foreign Key </a:t>
            </a:r>
            <a:r>
              <a:rPr lang="en-US" sz="2400">
                <a:latin typeface="Times New Roman"/>
                <a:ea typeface="Times New Roman"/>
                <a:cs typeface="Times New Roman"/>
                <a:sym typeface="Times New Roman"/>
              </a:rPr>
              <a:t>– A foreign key is an attribute or combination of attribute in one base table that points to the candidate key (generally it is the primary key) of another table. The purpose of the foreign key is to ensure </a:t>
            </a:r>
            <a:r>
              <a:rPr lang="en-US" sz="2400" b="1">
                <a:latin typeface="Times New Roman"/>
                <a:ea typeface="Times New Roman"/>
                <a:cs typeface="Times New Roman"/>
                <a:sym typeface="Times New Roman"/>
              </a:rPr>
              <a:t>referential integrity </a:t>
            </a:r>
            <a:r>
              <a:rPr lang="en-US" sz="2400">
                <a:latin typeface="Times New Roman"/>
                <a:ea typeface="Times New Roman"/>
                <a:cs typeface="Times New Roman"/>
                <a:sym typeface="Times New Roman"/>
              </a:rPr>
              <a:t>of the data i.e. only values that are supposed to appear in the database are permitted. </a:t>
            </a:r>
            <a:endParaRPr sz="2400">
              <a:latin typeface="Times New Roman"/>
              <a:ea typeface="Times New Roman"/>
              <a:cs typeface="Times New Roman"/>
              <a:sym typeface="Times New Roman"/>
            </a:endParaRPr>
          </a:p>
          <a:p>
            <a:pPr marL="0" lvl="0" indent="0" algn="l" rtl="0">
              <a:lnSpc>
                <a:spcPct val="150000"/>
              </a:lnSpc>
              <a:spcBef>
                <a:spcPts val="1400"/>
              </a:spcBef>
              <a:spcAft>
                <a:spcPts val="0"/>
              </a:spcAft>
              <a:buSzPts val="2400"/>
              <a:buNone/>
            </a:pP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315" name="Google Shape;315;p34"/>
          <p:cNvSpPr txBox="1"/>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Keys</a:t>
            </a:r>
            <a:endParaRPr sz="4700" i="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p:nvPr/>
        </p:nvSpPr>
        <p:spPr>
          <a:xfrm>
            <a:off x="644464" y="955360"/>
            <a:ext cx="9751483" cy="762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Keys</a:t>
            </a:r>
            <a:endParaRPr sz="4700" i="0">
              <a:solidFill>
                <a:srgbClr val="3F3F3F"/>
              </a:solidFill>
              <a:latin typeface="Bookman Old Style"/>
              <a:ea typeface="Bookman Old Style"/>
              <a:cs typeface="Bookman Old Style"/>
              <a:sym typeface="Bookman Old Style"/>
            </a:endParaRPr>
          </a:p>
        </p:txBody>
      </p:sp>
      <p:sp>
        <p:nvSpPr>
          <p:cNvPr id="321" name="Google Shape;321;p35"/>
          <p:cNvSpPr/>
          <p:nvPr/>
        </p:nvSpPr>
        <p:spPr>
          <a:xfrm>
            <a:off x="518615" y="1849731"/>
            <a:ext cx="10877266"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For Example – </a:t>
            </a:r>
            <a:r>
              <a:rPr lang="en-US" sz="2400">
                <a:solidFill>
                  <a:schemeClr val="dk1"/>
                </a:solidFill>
                <a:latin typeface="Times New Roman"/>
                <a:ea typeface="Times New Roman"/>
                <a:cs typeface="Times New Roman"/>
                <a:sym typeface="Times New Roman"/>
              </a:rPr>
              <a:t> Consider  given two tables i.e. Student Table and Department Table where RNumber and Dept  are   Primary Keys.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Now the “Branch” attribute of  Student Table (dependent or child table) can be defined as the Foreign Key as it can reference to the “Dept” attribute of the Departments table (the referenced or parent table).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 Foreign Key value must match an existing value in the parent table or be NULL.</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Foreign Key must primary key of unique key in parent table.</a:t>
            </a:r>
            <a:endParaRPr sz="2400">
              <a:solidFill>
                <a:schemeClr val="dk1"/>
              </a:solidFill>
              <a:latin typeface="Libre Franklin"/>
              <a:ea typeface="Libre Franklin"/>
              <a:cs typeface="Libre Franklin"/>
              <a:sym typeface="Libre Franklin"/>
            </a:endParaRPr>
          </a:p>
        </p:txBody>
      </p:sp>
      <p:graphicFrame>
        <p:nvGraphicFramePr>
          <p:cNvPr id="322" name="Google Shape;322;p35"/>
          <p:cNvGraphicFramePr/>
          <p:nvPr/>
        </p:nvGraphicFramePr>
        <p:xfrm>
          <a:off x="762736" y="4882306"/>
          <a:ext cx="5160400" cy="1854250"/>
        </p:xfrm>
        <a:graphic>
          <a:graphicData uri="http://schemas.openxmlformats.org/drawingml/2006/table">
            <a:tbl>
              <a:tblPr firstRow="1" bandRow="1">
                <a:noFill/>
                <a:tableStyleId>{161C2BD1-4A86-4FC4-B62B-AE534450AC72}</a:tableStyleId>
              </a:tblPr>
              <a:tblGrid>
                <a:gridCol w="1290100"/>
                <a:gridCol w="1290100"/>
                <a:gridCol w="1290100"/>
                <a:gridCol w="1290100"/>
              </a:tblGrid>
              <a:tr h="370850">
                <a:tc>
                  <a:txBody>
                    <a:bodyPr/>
                    <a:lstStyle/>
                    <a:p>
                      <a:pPr marL="0" marR="0" lvl="0" indent="0" algn="l" rtl="0">
                        <a:spcBef>
                          <a:spcPts val="0"/>
                        </a:spcBef>
                        <a:spcAft>
                          <a:spcPts val="0"/>
                        </a:spcAft>
                        <a:buNone/>
                      </a:pPr>
                      <a:r>
                        <a:rPr lang="en-US" sz="1800" u="sng"/>
                        <a:t>RNumber</a:t>
                      </a:r>
                      <a:endParaRPr sz="1800" u="sng"/>
                    </a:p>
                  </a:txBody>
                  <a:tcPr marL="91450" marR="91450" marT="45725" marB="45725"/>
                </a:tc>
                <a:tc>
                  <a:txBody>
                    <a:bodyPr/>
                    <a:lstStyle/>
                    <a:p>
                      <a:pPr marL="0" marR="0" lvl="0" indent="0" algn="l" rtl="0">
                        <a:spcBef>
                          <a:spcPts val="0"/>
                        </a:spcBef>
                        <a:spcAft>
                          <a:spcPts val="0"/>
                        </a:spcAft>
                        <a:buNone/>
                      </a:pPr>
                      <a:r>
                        <a:rPr lang="en-US" sz="1800"/>
                        <a:t>Sname</a:t>
                      </a:r>
                      <a:endParaRPr sz="1800"/>
                    </a:p>
                  </a:txBody>
                  <a:tcPr marL="91450" marR="91450" marT="45725" marB="45725"/>
                </a:tc>
                <a:tc>
                  <a:txBody>
                    <a:bodyPr/>
                    <a:lstStyle/>
                    <a:p>
                      <a:pPr marL="0" marR="0" lvl="0" indent="0" algn="l" rtl="0">
                        <a:spcBef>
                          <a:spcPts val="0"/>
                        </a:spcBef>
                        <a:spcAft>
                          <a:spcPts val="0"/>
                        </a:spcAft>
                        <a:buNone/>
                      </a:pPr>
                      <a:r>
                        <a:rPr lang="en-US" sz="1800"/>
                        <a:t>CGPA</a:t>
                      </a:r>
                      <a:endParaRPr sz="1800"/>
                    </a:p>
                  </a:txBody>
                  <a:tcPr marL="91450" marR="91450" marT="45725" marB="45725"/>
                </a:tc>
                <a:tc>
                  <a:txBody>
                    <a:bodyPr/>
                    <a:lstStyle/>
                    <a:p>
                      <a:pPr marL="0" marR="0" lvl="0" indent="0" algn="l" rtl="0">
                        <a:spcBef>
                          <a:spcPts val="0"/>
                        </a:spcBef>
                        <a:spcAft>
                          <a:spcPts val="0"/>
                        </a:spcAft>
                        <a:buNone/>
                      </a:pPr>
                      <a:r>
                        <a:rPr lang="en-US" sz="1800"/>
                        <a:t>Branch</a:t>
                      </a: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CSE</a:t>
                      </a:r>
                      <a:endParaRPr sz="1800"/>
                    </a:p>
                  </a:txBody>
                  <a:tcPr marL="91450" marR="91450" marT="45725" marB="45725"/>
                </a:tc>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ECE</a:t>
                      </a:r>
                      <a:endParaRPr sz="1800"/>
                    </a:p>
                  </a:txBody>
                  <a:tcPr marL="91450" marR="91450" marT="45725" marB="45725"/>
                </a:tc>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CSE</a:t>
                      </a:r>
                      <a:endParaRPr sz="1800"/>
                    </a:p>
                  </a:txBody>
                  <a:tcPr marL="91450" marR="91450" marT="45725" marB="45725"/>
                </a:tc>
              </a:tr>
              <a:tr h="3708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BT</a:t>
                      </a:r>
                      <a:endParaRPr sz="1800"/>
                    </a:p>
                  </a:txBody>
                  <a:tcPr marL="91450" marR="91450" marT="45725" marB="45725"/>
                </a:tc>
              </a:tr>
            </a:tbl>
          </a:graphicData>
        </a:graphic>
      </p:graphicFrame>
      <p:graphicFrame>
        <p:nvGraphicFramePr>
          <p:cNvPr id="323" name="Google Shape;323;p35"/>
          <p:cNvGraphicFramePr/>
          <p:nvPr/>
        </p:nvGraphicFramePr>
        <p:xfrm>
          <a:off x="7697328" y="5114297"/>
          <a:ext cx="3989700" cy="1509600"/>
        </p:xfrm>
        <a:graphic>
          <a:graphicData uri="http://schemas.openxmlformats.org/drawingml/2006/table">
            <a:tbl>
              <a:tblPr firstRow="1" bandRow="1">
                <a:noFill/>
                <a:tableStyleId>{37A36ECD-B7F8-4EC8-8EB3-872494120D4A}</a:tableStyleId>
              </a:tblPr>
              <a:tblGrid>
                <a:gridCol w="1994850"/>
                <a:gridCol w="1994850"/>
              </a:tblGrid>
              <a:tr h="370850">
                <a:tc>
                  <a:txBody>
                    <a:bodyPr/>
                    <a:lstStyle/>
                    <a:p>
                      <a:pPr marL="0" marR="0" lvl="0" indent="0" algn="l" rtl="0">
                        <a:spcBef>
                          <a:spcPts val="0"/>
                        </a:spcBef>
                        <a:spcAft>
                          <a:spcPts val="0"/>
                        </a:spcAft>
                        <a:buNone/>
                      </a:pPr>
                      <a:r>
                        <a:rPr lang="en-US" sz="1800" u="sng"/>
                        <a:t>Dept</a:t>
                      </a:r>
                      <a:endParaRPr sz="1800" u="sng"/>
                    </a:p>
                  </a:txBody>
                  <a:tcPr marL="91450" marR="91450" marT="45725" marB="45725"/>
                </a:tc>
                <a:tc>
                  <a:txBody>
                    <a:bodyPr/>
                    <a:lstStyle/>
                    <a:p>
                      <a:pPr marL="0" marR="0" lvl="0" indent="0" algn="l" rtl="0">
                        <a:spcBef>
                          <a:spcPts val="0"/>
                        </a:spcBef>
                        <a:spcAft>
                          <a:spcPts val="0"/>
                        </a:spcAft>
                        <a:buNone/>
                      </a:pPr>
                      <a:r>
                        <a:rPr lang="en-US" sz="1800"/>
                        <a:t>HOD</a:t>
                      </a:r>
                      <a:endParaRPr sz="1800"/>
                    </a:p>
                  </a:txBody>
                  <a:tcPr marL="91450" marR="91450" marT="45725" marB="45725"/>
                </a:tc>
              </a:tr>
              <a:tr h="397050">
                <a:tc>
                  <a:txBody>
                    <a:bodyPr/>
                    <a:lstStyle/>
                    <a:p>
                      <a:pPr marL="0" marR="0" lvl="0" indent="0" algn="l" rtl="0">
                        <a:spcBef>
                          <a:spcPts val="0"/>
                        </a:spcBef>
                        <a:spcAft>
                          <a:spcPts val="0"/>
                        </a:spcAft>
                        <a:buNone/>
                      </a:pPr>
                      <a:r>
                        <a:rPr lang="en-US" sz="1800"/>
                        <a:t>CSE</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r>
              <a:tr h="370850">
                <a:tc>
                  <a:txBody>
                    <a:bodyPr/>
                    <a:lstStyle/>
                    <a:p>
                      <a:pPr marL="0" marR="0" lvl="0" indent="0" algn="l" rtl="0">
                        <a:spcBef>
                          <a:spcPts val="0"/>
                        </a:spcBef>
                        <a:spcAft>
                          <a:spcPts val="0"/>
                        </a:spcAft>
                        <a:buNone/>
                      </a:pPr>
                      <a:r>
                        <a:rPr lang="en-US" sz="1800"/>
                        <a:t>ECE</a:t>
                      </a:r>
                      <a:endParaRPr sz="1800"/>
                    </a:p>
                  </a:txBody>
                  <a:tcPr marL="91450" marR="91450" marT="45725" marB="45725"/>
                </a:tc>
                <a:tc>
                  <a:txBody>
                    <a:bodyPr/>
                    <a:lstStyle/>
                    <a:p>
                      <a:pPr marL="0" marR="0" lvl="0" indent="0" algn="l" rtl="0">
                        <a:spcBef>
                          <a:spcPts val="0"/>
                        </a:spcBef>
                        <a:spcAft>
                          <a:spcPts val="0"/>
                        </a:spcAft>
                        <a:buNone/>
                      </a:pPr>
                      <a:r>
                        <a:rPr lang="en-US" sz="1800"/>
                        <a:t>Y</a:t>
                      </a:r>
                      <a:endParaRPr sz="1800"/>
                    </a:p>
                  </a:txBody>
                  <a:tcPr marL="91450" marR="91450" marT="45725" marB="45725"/>
                </a:tc>
              </a:tr>
              <a:tr h="370850">
                <a:tc>
                  <a:txBody>
                    <a:bodyPr/>
                    <a:lstStyle/>
                    <a:p>
                      <a:pPr marL="0" marR="0" lvl="0" indent="0" algn="l" rtl="0">
                        <a:spcBef>
                          <a:spcPts val="0"/>
                        </a:spcBef>
                        <a:spcAft>
                          <a:spcPts val="0"/>
                        </a:spcAft>
                        <a:buNone/>
                      </a:pPr>
                      <a:r>
                        <a:rPr lang="en-US" sz="1800"/>
                        <a:t>BT</a:t>
                      </a:r>
                      <a:endParaRPr sz="1800"/>
                    </a:p>
                  </a:txBody>
                  <a:tcPr marL="91450" marR="91450" marT="45725" marB="45725"/>
                </a:tc>
                <a:tc>
                  <a:txBody>
                    <a:bodyPr/>
                    <a:lstStyle/>
                    <a:p>
                      <a:pPr marL="0" marR="0" lvl="0" indent="0" algn="l" rtl="0">
                        <a:spcBef>
                          <a:spcPts val="0"/>
                        </a:spcBef>
                        <a:spcAft>
                          <a:spcPts val="0"/>
                        </a:spcAft>
                        <a:buNone/>
                      </a:pPr>
                      <a:r>
                        <a:rPr lang="en-US" sz="1800"/>
                        <a:t>Z</a:t>
                      </a:r>
                      <a:endParaRPr sz="1800"/>
                    </a:p>
                  </a:txBody>
                  <a:tcPr marL="91450" marR="91450" marT="45725" marB="45725"/>
                </a:tc>
              </a:tr>
            </a:tbl>
          </a:graphicData>
        </a:graphic>
      </p:graphicFrame>
      <p:cxnSp>
        <p:nvCxnSpPr>
          <p:cNvPr id="324" name="Google Shape;324;p35"/>
          <p:cNvCxnSpPr/>
          <p:nvPr/>
        </p:nvCxnSpPr>
        <p:spPr>
          <a:xfrm>
            <a:off x="5732060" y="4995088"/>
            <a:ext cx="2033516" cy="204716"/>
          </a:xfrm>
          <a:prstGeom prst="straightConnector1">
            <a:avLst/>
          </a:prstGeom>
          <a:noFill/>
          <a:ln w="50800" cap="flat" cmpd="sng">
            <a:solidFill>
              <a:srgbClr val="FF0000"/>
            </a:solidFill>
            <a:prstDash val="solid"/>
            <a:round/>
            <a:headEnd type="none" w="sm" len="sm"/>
            <a:tailEnd type="stealth"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914400" y="457200"/>
            <a:ext cx="109728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Primary Keys in E/R Diagrams</a:t>
            </a:r>
            <a:endParaRPr/>
          </a:p>
        </p:txBody>
      </p:sp>
      <p:sp>
        <p:nvSpPr>
          <p:cNvPr id="330" name="Google Shape;330;p36"/>
          <p:cNvSpPr txBox="1">
            <a:spLocks noGrp="1"/>
          </p:cNvSpPr>
          <p:nvPr>
            <p:ph type="body" idx="1"/>
          </p:nvPr>
        </p:nvSpPr>
        <p:spPr>
          <a:xfrm>
            <a:off x="508000" y="2164080"/>
            <a:ext cx="10972800" cy="4389120"/>
          </a:xfrm>
          <a:prstGeom prst="rect">
            <a:avLst/>
          </a:prstGeom>
          <a:noFill/>
          <a:ln>
            <a:noFill/>
          </a:ln>
        </p:spPr>
        <p:txBody>
          <a:bodyPr spcFirstLastPara="1" wrap="square" lIns="0" tIns="45700" rIns="0" bIns="45700" anchor="t" anchorCtr="0">
            <a:normAutofit/>
          </a:bodyPr>
          <a:lstStyle/>
          <a:p>
            <a:pPr marL="91440" lvl="0" indent="-165100" algn="l" rtl="0">
              <a:lnSpc>
                <a:spcPct val="110000"/>
              </a:lnSpc>
              <a:spcBef>
                <a:spcPts val="0"/>
              </a:spcBef>
              <a:spcAft>
                <a:spcPts val="0"/>
              </a:spcAft>
              <a:buSzPts val="2600"/>
              <a:buChar char=" "/>
            </a:pPr>
            <a:r>
              <a:rPr lang="en-US" sz="2600">
                <a:latin typeface="Times New Roman"/>
                <a:ea typeface="Times New Roman"/>
                <a:cs typeface="Times New Roman"/>
                <a:sym typeface="Times New Roman"/>
              </a:rPr>
              <a:t>Every entity set must have a primary key</a:t>
            </a:r>
            <a:endParaRPr/>
          </a:p>
          <a:p>
            <a:pPr marL="91440" lvl="0" indent="-165100" algn="l" rtl="0">
              <a:lnSpc>
                <a:spcPct val="110000"/>
              </a:lnSpc>
              <a:spcBef>
                <a:spcPts val="1400"/>
              </a:spcBef>
              <a:spcAft>
                <a:spcPts val="0"/>
              </a:spcAft>
              <a:buSzPts val="2600"/>
              <a:buChar char=" "/>
            </a:pPr>
            <a:r>
              <a:rPr lang="en-US" sz="2600">
                <a:latin typeface="Times New Roman"/>
                <a:ea typeface="Times New Roman"/>
                <a:cs typeface="Times New Roman"/>
                <a:sym typeface="Times New Roman"/>
              </a:rPr>
              <a:t>Denoted by the underline attribute </a:t>
            </a:r>
            <a:endParaRPr sz="2600">
              <a:latin typeface="Times New Roman"/>
              <a:ea typeface="Times New Roman"/>
              <a:cs typeface="Times New Roman"/>
              <a:sym typeface="Times New Roman"/>
            </a:endParaRPr>
          </a:p>
        </p:txBody>
      </p:sp>
      <p:sp>
        <p:nvSpPr>
          <p:cNvPr id="331" name="Google Shape;331;p36"/>
          <p:cNvSpPr/>
          <p:nvPr/>
        </p:nvSpPr>
        <p:spPr>
          <a:xfrm>
            <a:off x="3962400" y="3886200"/>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Student</a:t>
            </a:r>
            <a:endParaRPr sz="1800">
              <a:solidFill>
                <a:schemeClr val="lt1"/>
              </a:solidFill>
              <a:latin typeface="Libre Franklin"/>
              <a:ea typeface="Libre Franklin"/>
              <a:cs typeface="Libre Franklin"/>
              <a:sym typeface="Libre Franklin"/>
            </a:endParaRPr>
          </a:p>
        </p:txBody>
      </p:sp>
      <p:sp>
        <p:nvSpPr>
          <p:cNvPr id="332" name="Google Shape;332;p36"/>
          <p:cNvSpPr/>
          <p:nvPr/>
        </p:nvSpPr>
        <p:spPr>
          <a:xfrm>
            <a:off x="2438400" y="51054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SName </a:t>
            </a:r>
            <a:endParaRPr/>
          </a:p>
        </p:txBody>
      </p:sp>
      <p:sp>
        <p:nvSpPr>
          <p:cNvPr id="333" name="Google Shape;333;p36"/>
          <p:cNvSpPr/>
          <p:nvPr/>
        </p:nvSpPr>
        <p:spPr>
          <a:xfrm>
            <a:off x="4470400" y="5105400"/>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dk1"/>
                </a:solidFill>
                <a:latin typeface="Libre Franklin"/>
                <a:ea typeface="Libre Franklin"/>
                <a:cs typeface="Libre Franklin"/>
                <a:sym typeface="Libre Franklin"/>
              </a:rPr>
              <a:t>RNumber</a:t>
            </a:r>
            <a:endParaRPr sz="1800" u="sng">
              <a:solidFill>
                <a:schemeClr val="dk1"/>
              </a:solidFill>
              <a:latin typeface="Libre Franklin"/>
              <a:ea typeface="Libre Franklin"/>
              <a:cs typeface="Libre Franklin"/>
              <a:sym typeface="Libre Franklin"/>
            </a:endParaRPr>
          </a:p>
        </p:txBody>
      </p:sp>
      <p:sp>
        <p:nvSpPr>
          <p:cNvPr id="334" name="Google Shape;334;p36"/>
          <p:cNvSpPr/>
          <p:nvPr/>
        </p:nvSpPr>
        <p:spPr>
          <a:xfrm>
            <a:off x="6908800" y="51054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Gender</a:t>
            </a:r>
            <a:endParaRPr/>
          </a:p>
        </p:txBody>
      </p:sp>
      <p:cxnSp>
        <p:nvCxnSpPr>
          <p:cNvPr id="335" name="Google Shape;335;p36"/>
          <p:cNvCxnSpPr/>
          <p:nvPr/>
        </p:nvCxnSpPr>
        <p:spPr>
          <a:xfrm flipH="1">
            <a:off x="3759200" y="4495800"/>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336" name="Google Shape;336;p36"/>
          <p:cNvCxnSpPr/>
          <p:nvPr/>
        </p:nvCxnSpPr>
        <p:spPr>
          <a:xfrm>
            <a:off x="5384800" y="4495800"/>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337" name="Google Shape;337;p36"/>
          <p:cNvCxnSpPr/>
          <p:nvPr/>
        </p:nvCxnSpPr>
        <p:spPr>
          <a:xfrm>
            <a:off x="6502400" y="4495800"/>
            <a:ext cx="1016000" cy="609600"/>
          </a:xfrm>
          <a:prstGeom prst="straightConnector1">
            <a:avLst/>
          </a:prstGeom>
          <a:noFill/>
          <a:ln w="12700" cap="flat" cmpd="sng">
            <a:solidFill>
              <a:schemeClr val="accent1"/>
            </a:solidFill>
            <a:prstDash val="solid"/>
            <a:round/>
            <a:headEnd type="none" w="sm" len="sm"/>
            <a:tailEnd type="none" w="sm" len="sm"/>
          </a:ln>
        </p:spPr>
      </p:cxnSp>
      <p:sp>
        <p:nvSpPr>
          <p:cNvPr id="338" name="Google Shape;338;p36"/>
          <p:cNvSpPr/>
          <p:nvPr/>
        </p:nvSpPr>
        <p:spPr>
          <a:xfrm>
            <a:off x="8128000" y="4495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DOB</a:t>
            </a:r>
            <a:endParaRPr sz="1800">
              <a:solidFill>
                <a:schemeClr val="dk1"/>
              </a:solidFill>
              <a:latin typeface="Libre Franklin"/>
              <a:ea typeface="Libre Franklin"/>
              <a:cs typeface="Libre Franklin"/>
              <a:sym typeface="Libre Franklin"/>
            </a:endParaRPr>
          </a:p>
        </p:txBody>
      </p:sp>
      <p:sp>
        <p:nvSpPr>
          <p:cNvPr id="339" name="Google Shape;339;p36"/>
          <p:cNvSpPr/>
          <p:nvPr/>
        </p:nvSpPr>
        <p:spPr>
          <a:xfrm>
            <a:off x="8229600" y="3810000"/>
            <a:ext cx="1828800" cy="457200"/>
          </a:xfrm>
          <a:prstGeom prst="ellipse">
            <a:avLst/>
          </a:prstGeom>
          <a:noFill/>
          <a:ln w="15875" cap="flat" cmpd="sng">
            <a:solidFill>
              <a:srgbClr val="A7742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Age</a:t>
            </a:r>
            <a:endParaRPr sz="1800">
              <a:solidFill>
                <a:schemeClr val="dk1"/>
              </a:solidFill>
              <a:latin typeface="Libre Franklin"/>
              <a:ea typeface="Libre Franklin"/>
              <a:cs typeface="Libre Franklin"/>
              <a:sym typeface="Libre Franklin"/>
            </a:endParaRPr>
          </a:p>
        </p:txBody>
      </p:sp>
      <p:cxnSp>
        <p:nvCxnSpPr>
          <p:cNvPr id="340" name="Google Shape;340;p36"/>
          <p:cNvCxnSpPr/>
          <p:nvPr/>
        </p:nvCxnSpPr>
        <p:spPr>
          <a:xfrm>
            <a:off x="6807200" y="4267200"/>
            <a:ext cx="1320800" cy="533400"/>
          </a:xfrm>
          <a:prstGeom prst="straightConnector1">
            <a:avLst/>
          </a:prstGeom>
          <a:noFill/>
          <a:ln w="12700" cap="flat" cmpd="sng">
            <a:solidFill>
              <a:schemeClr val="accent1"/>
            </a:solidFill>
            <a:prstDash val="solid"/>
            <a:round/>
            <a:headEnd type="none" w="sm" len="sm"/>
            <a:tailEnd type="none" w="sm" len="sm"/>
          </a:ln>
        </p:spPr>
      </p:cxnSp>
      <p:cxnSp>
        <p:nvCxnSpPr>
          <p:cNvPr id="341" name="Google Shape;341;p36"/>
          <p:cNvCxnSpPr>
            <a:endCxn id="339" idx="2"/>
          </p:cNvCxnSpPr>
          <p:nvPr/>
        </p:nvCxnSpPr>
        <p:spPr>
          <a:xfrm>
            <a:off x="6858000" y="3979800"/>
            <a:ext cx="1371600" cy="58800"/>
          </a:xfrm>
          <a:prstGeom prst="straightConnector1">
            <a:avLst/>
          </a:prstGeom>
          <a:noFill/>
          <a:ln w="12700" cap="flat" cmpd="sng">
            <a:solidFill>
              <a:schemeClr val="accent1"/>
            </a:solidFill>
            <a:prstDash val="solid"/>
            <a:round/>
            <a:headEnd type="none" w="sm" len="sm"/>
            <a:tailEnd type="none" w="sm" len="sm"/>
          </a:ln>
        </p:spPr>
      </p:cxnSp>
      <p:sp>
        <p:nvSpPr>
          <p:cNvPr id="342" name="Google Shape;342;p36"/>
          <p:cNvSpPr/>
          <p:nvPr/>
        </p:nvSpPr>
        <p:spPr>
          <a:xfrm>
            <a:off x="508000" y="4572000"/>
            <a:ext cx="25400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MNumber</a:t>
            </a:r>
            <a:endParaRPr sz="1800">
              <a:solidFill>
                <a:schemeClr val="dk1"/>
              </a:solidFill>
              <a:latin typeface="Libre Franklin"/>
              <a:ea typeface="Libre Franklin"/>
              <a:cs typeface="Libre Franklin"/>
              <a:sym typeface="Libre Franklin"/>
            </a:endParaRPr>
          </a:p>
        </p:txBody>
      </p:sp>
      <p:sp>
        <p:nvSpPr>
          <p:cNvPr id="343" name="Google Shape;343;p36"/>
          <p:cNvSpPr/>
          <p:nvPr/>
        </p:nvSpPr>
        <p:spPr>
          <a:xfrm>
            <a:off x="304800" y="4495800"/>
            <a:ext cx="2844800" cy="6096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Libre Franklin"/>
              <a:ea typeface="Libre Franklin"/>
              <a:cs typeface="Libre Franklin"/>
              <a:sym typeface="Libre Franklin"/>
            </a:endParaRPr>
          </a:p>
        </p:txBody>
      </p:sp>
      <p:cxnSp>
        <p:nvCxnSpPr>
          <p:cNvPr id="344" name="Google Shape;344;p36"/>
          <p:cNvCxnSpPr>
            <a:stCxn id="331" idx="1"/>
          </p:cNvCxnSpPr>
          <p:nvPr/>
        </p:nvCxnSpPr>
        <p:spPr>
          <a:xfrm flipH="1">
            <a:off x="3098700" y="4191000"/>
            <a:ext cx="863700" cy="512700"/>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Contents to be covered</a:t>
            </a:r>
            <a:endParaRPr/>
          </a:p>
        </p:txBody>
      </p:sp>
      <p:sp>
        <p:nvSpPr>
          <p:cNvPr id="114" name="Google Shape;114;p15"/>
          <p:cNvSpPr txBox="1">
            <a:spLocks noGrp="1"/>
          </p:cNvSpPr>
          <p:nvPr>
            <p:ph type="body" idx="1"/>
          </p:nvPr>
        </p:nvSpPr>
        <p:spPr>
          <a:xfrm>
            <a:off x="1097280" y="2108201"/>
            <a:ext cx="10058400" cy="4442724"/>
          </a:xfrm>
          <a:prstGeom prst="rect">
            <a:avLst/>
          </a:prstGeom>
          <a:noFill/>
          <a:ln>
            <a:noFill/>
          </a:ln>
        </p:spPr>
        <p:txBody>
          <a:bodyPr spcFirstLastPara="1" wrap="square" lIns="0" tIns="45700" rIns="0" bIns="45700" anchor="t" anchorCtr="0">
            <a:normAutofit/>
          </a:bodyPr>
          <a:lstStyle/>
          <a:p>
            <a:pPr marL="384048" lvl="1" indent="-182880" algn="l" rtl="0">
              <a:lnSpc>
                <a:spcPct val="120000"/>
              </a:lnSpc>
              <a:spcBef>
                <a:spcPts val="0"/>
              </a:spcBef>
              <a:spcAft>
                <a:spcPts val="0"/>
              </a:spcAft>
              <a:buClr>
                <a:srgbClr val="3F3F3F"/>
              </a:buClr>
              <a:buSzPts val="2800"/>
              <a:buFont typeface="Noto Sans Symbols"/>
              <a:buChar char="▪"/>
            </a:pPr>
            <a:r>
              <a:rPr lang="en-US" sz="2800"/>
              <a:t> </a:t>
            </a:r>
            <a:r>
              <a:rPr lang="en-US" sz="2600">
                <a:solidFill>
                  <a:srgbClr val="002060"/>
                </a:solidFill>
                <a:latin typeface="Times New Roman"/>
                <a:ea typeface="Times New Roman"/>
                <a:cs typeface="Times New Roman"/>
                <a:sym typeface="Times New Roman"/>
              </a:rPr>
              <a:t>Entity-Relationship (E-R) Model</a:t>
            </a:r>
            <a:endParaRPr sz="2600">
              <a:solidFill>
                <a:srgbClr val="002060"/>
              </a:solidFill>
              <a:latin typeface="Times New Roman"/>
              <a:ea typeface="Times New Roman"/>
              <a:cs typeface="Times New Roman"/>
              <a:sym typeface="Times New Roman"/>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Entity and Its Attributes</a:t>
            </a:r>
            <a:endParaRPr sz="2600">
              <a:solidFill>
                <a:srgbClr val="002060"/>
              </a:solidFill>
              <a:latin typeface="Times New Roman"/>
              <a:ea typeface="Times New Roman"/>
              <a:cs typeface="Times New Roman"/>
              <a:sym typeface="Times New Roman"/>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Types of Attributes </a:t>
            </a:r>
            <a:endParaRPr sz="2600">
              <a:solidFill>
                <a:srgbClr val="002060"/>
              </a:solidFill>
              <a:latin typeface="Times New Roman"/>
              <a:ea typeface="Times New Roman"/>
              <a:cs typeface="Times New Roman"/>
              <a:sym typeface="Times New Roman"/>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Domain of Attributes</a:t>
            </a:r>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Entity types and Entity sets </a:t>
            </a:r>
            <a:endParaRPr sz="2600">
              <a:solidFill>
                <a:srgbClr val="002060"/>
              </a:solidFill>
              <a:latin typeface="Times New Roman"/>
              <a:ea typeface="Times New Roman"/>
              <a:cs typeface="Times New Roman"/>
              <a:sym typeface="Times New Roman"/>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Classification of Constraints</a:t>
            </a:r>
            <a:endParaRPr sz="2600">
              <a:solidFill>
                <a:srgbClr val="002060"/>
              </a:solidFill>
              <a:latin typeface="Times New Roman"/>
              <a:ea typeface="Times New Roman"/>
              <a:cs typeface="Times New Roman"/>
              <a:sym typeface="Times New Roman"/>
            </a:endParaRPr>
          </a:p>
          <a:p>
            <a:pPr marL="384048" lvl="1" indent="-182880" algn="l" rtl="0">
              <a:lnSpc>
                <a:spcPct val="120000"/>
              </a:lnSpc>
              <a:spcBef>
                <a:spcPts val="600"/>
              </a:spcBef>
              <a:spcAft>
                <a:spcPts val="0"/>
              </a:spcAft>
              <a:buClr>
                <a:srgbClr val="002060"/>
              </a:buClr>
              <a:buSzPts val="2600"/>
              <a:buFont typeface="Noto Sans Symbols"/>
              <a:buChar char="▪"/>
            </a:pPr>
            <a:r>
              <a:rPr lang="en-US" sz="2600">
                <a:solidFill>
                  <a:srgbClr val="002060"/>
                </a:solidFill>
                <a:latin typeface="Times New Roman"/>
                <a:ea typeface="Times New Roman"/>
                <a:cs typeface="Times New Roman"/>
                <a:sym typeface="Times New Roman"/>
              </a:rPr>
              <a:t>Keys</a:t>
            </a:r>
            <a:endParaRPr sz="2600">
              <a:solidFill>
                <a:srgbClr val="00206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
            </a:r>
            <a:br>
              <a:rPr lang="en-US"/>
            </a:br>
            <a:endParaRPr/>
          </a:p>
        </p:txBody>
      </p:sp>
      <p:sp>
        <p:nvSpPr>
          <p:cNvPr id="120" name="Google Shape;120;p16"/>
          <p:cNvSpPr txBox="1">
            <a:spLocks noGrp="1"/>
          </p:cNvSpPr>
          <p:nvPr>
            <p:ph type="body" idx="1"/>
          </p:nvPr>
        </p:nvSpPr>
        <p:spPr>
          <a:xfrm>
            <a:off x="508000" y="2036936"/>
            <a:ext cx="11176000" cy="3452227"/>
          </a:xfrm>
          <a:prstGeom prst="rect">
            <a:avLst/>
          </a:prstGeom>
          <a:noFill/>
          <a:ln>
            <a:noFill/>
          </a:ln>
        </p:spPr>
        <p:txBody>
          <a:bodyPr spcFirstLastPara="1" wrap="square" lIns="0" tIns="45700" rIns="0" bIns="45700" anchor="t" anchorCtr="0">
            <a:spAutoFit/>
          </a:bodyPr>
          <a:lstStyle/>
          <a:p>
            <a:pPr marL="0" lvl="0" indent="-156845" algn="l" rtl="0">
              <a:lnSpc>
                <a:spcPct val="150000"/>
              </a:lnSpc>
              <a:spcBef>
                <a:spcPts val="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The ER Model of data is the most widely as conceptual level data model.     </a:t>
            </a:r>
            <a:endParaRPr sz="2600">
              <a:solidFill>
                <a:schemeClr val="dk1"/>
              </a:solidFill>
              <a:latin typeface="Times New Roman"/>
              <a:ea typeface="Times New Roman"/>
              <a:cs typeface="Times New Roman"/>
              <a:sym typeface="Times New Roman"/>
            </a:endParaRPr>
          </a:p>
          <a:p>
            <a:pPr marL="0" lvl="0" indent="-156845" algn="l" rtl="0">
              <a:lnSpc>
                <a:spcPct val="150000"/>
              </a:lnSpc>
              <a:spcBef>
                <a:spcPts val="65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 Data model to describe the database system at the requirements collection stage.</a:t>
            </a:r>
            <a:endParaRPr/>
          </a:p>
          <a:p>
            <a:pPr marL="0" lvl="0" indent="-156845" algn="l" rtl="0">
              <a:lnSpc>
                <a:spcPct val="150000"/>
              </a:lnSpc>
              <a:spcBef>
                <a:spcPts val="65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Defines high level  description. </a:t>
            </a:r>
            <a:endParaRPr/>
          </a:p>
          <a:p>
            <a:pPr marL="0" lvl="0" indent="-156845" algn="l" rtl="0">
              <a:lnSpc>
                <a:spcPct val="150000"/>
              </a:lnSpc>
              <a:spcBef>
                <a:spcPts val="650"/>
              </a:spcBef>
              <a:spcAft>
                <a:spcPts val="0"/>
              </a:spcAft>
              <a:buClr>
                <a:srgbClr val="0BD0D9"/>
              </a:buClr>
              <a:buSzPts val="2470"/>
              <a:buFont typeface="Noto Sans Symbols"/>
              <a:buChar char="⚫"/>
            </a:pPr>
            <a:r>
              <a:rPr lang="en-US" sz="2600">
                <a:solidFill>
                  <a:schemeClr val="dk1"/>
                </a:solidFill>
                <a:latin typeface="Times New Roman"/>
                <a:ea typeface="Times New Roman"/>
                <a:cs typeface="Times New Roman"/>
                <a:sym typeface="Times New Roman"/>
              </a:rPr>
              <a:t>Very easy to understand.	</a:t>
            </a:r>
            <a:endParaRPr sz="2600">
              <a:solidFill>
                <a:schemeClr val="dk1"/>
              </a:solidFill>
              <a:latin typeface="Times New Roman"/>
              <a:ea typeface="Times New Roman"/>
              <a:cs typeface="Times New Roman"/>
              <a:sym typeface="Times New Roman"/>
            </a:endParaRPr>
          </a:p>
          <a:p>
            <a:pPr marL="0" lvl="0" indent="0" algn="l" rtl="0">
              <a:lnSpc>
                <a:spcPct val="150000"/>
              </a:lnSpc>
              <a:spcBef>
                <a:spcPts val="650"/>
              </a:spcBef>
              <a:spcAft>
                <a:spcPts val="0"/>
              </a:spcAft>
              <a:buClr>
                <a:srgbClr val="0BD0D9"/>
              </a:buClr>
              <a:buSzPts val="2470"/>
              <a:buNone/>
            </a:pPr>
            <a:endParaRPr sz="2600">
              <a:solidFill>
                <a:schemeClr val="dk1"/>
              </a:solidFill>
              <a:latin typeface="Times New Roman"/>
              <a:ea typeface="Times New Roman"/>
              <a:cs typeface="Times New Roman"/>
              <a:sym typeface="Times New Roman"/>
            </a:endParaRPr>
          </a:p>
        </p:txBody>
      </p:sp>
      <p:sp>
        <p:nvSpPr>
          <p:cNvPr id="121" name="Google Shape;121;p16"/>
          <p:cNvSpPr txBox="1"/>
          <p:nvPr/>
        </p:nvSpPr>
        <p:spPr>
          <a:xfrm>
            <a:off x="1085904" y="193339"/>
            <a:ext cx="10058400" cy="145075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b="0" i="0" u="none" strike="noStrike" cap="none">
                <a:solidFill>
                  <a:srgbClr val="3F3F3F"/>
                </a:solidFill>
                <a:latin typeface="Bookman Old Style"/>
                <a:ea typeface="Bookman Old Style"/>
                <a:cs typeface="Bookman Old Style"/>
                <a:sym typeface="Bookman Old Style"/>
              </a:rPr>
              <a:t>Entity-Relationship (E-R) Model</a:t>
            </a:r>
            <a:endParaRPr sz="4700" b="0" i="0" u="none" strike="noStrike" cap="none">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609600" y="704088"/>
            <a:ext cx="10972800" cy="9723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Entity-Relationship (E-R) Model</a:t>
            </a:r>
            <a:endParaRPr/>
          </a:p>
        </p:txBody>
      </p:sp>
      <p:sp>
        <p:nvSpPr>
          <p:cNvPr id="127" name="Google Shape;127;p17"/>
          <p:cNvSpPr txBox="1">
            <a:spLocks noGrp="1"/>
          </p:cNvSpPr>
          <p:nvPr>
            <p:ph type="body" idx="1"/>
          </p:nvPr>
        </p:nvSpPr>
        <p:spPr>
          <a:xfrm>
            <a:off x="1097280" y="1780649"/>
            <a:ext cx="10058400" cy="4538259"/>
          </a:xfrm>
          <a:prstGeom prst="rect">
            <a:avLst/>
          </a:prstGeom>
          <a:noFill/>
          <a:ln>
            <a:noFill/>
          </a:ln>
        </p:spPr>
        <p:txBody>
          <a:bodyPr spcFirstLastPara="1" wrap="square" lIns="0" tIns="45700" rIns="0" bIns="45700" anchor="t" anchorCtr="0">
            <a:noAutofit/>
          </a:bodyPr>
          <a:lstStyle/>
          <a:p>
            <a:pPr marL="0" lvl="0" indent="0" algn="just" rtl="0">
              <a:lnSpc>
                <a:spcPct val="150000"/>
              </a:lnSpc>
              <a:spcBef>
                <a:spcPts val="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Main concept of ER model:</a:t>
            </a:r>
            <a:endParaRPr/>
          </a:p>
          <a:p>
            <a:pPr marL="292608" lvl="1" indent="0" algn="just"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Diagrammatic notation of Entities, attributes of entities and relationships between entities.</a:t>
            </a:r>
            <a:endParaRPr sz="2600" b="1">
              <a:solidFill>
                <a:schemeClr val="dk1"/>
              </a:solidFill>
              <a:latin typeface="Times New Roman"/>
              <a:ea typeface="Times New Roman"/>
              <a:cs typeface="Times New Roman"/>
              <a:sym typeface="Times New Roman"/>
            </a:endParaRPr>
          </a:p>
          <a:p>
            <a:pPr marL="0" lvl="0" indent="0" algn="just" rtl="0">
              <a:lnSpc>
                <a:spcPct val="150000"/>
              </a:lnSpc>
              <a:spcBef>
                <a:spcPts val="850"/>
              </a:spcBef>
              <a:spcAft>
                <a:spcPts val="0"/>
              </a:spcAft>
              <a:buClr>
                <a:srgbClr val="0BD0D9"/>
              </a:buClr>
              <a:buSzPts val="2470"/>
              <a:buNone/>
            </a:pPr>
            <a:r>
              <a:rPr lang="en-US" sz="2600" b="1">
                <a:solidFill>
                  <a:schemeClr val="dk1"/>
                </a:solidFill>
                <a:latin typeface="Times New Roman"/>
                <a:ea typeface="Times New Roman"/>
                <a:cs typeface="Times New Roman"/>
                <a:sym typeface="Times New Roman"/>
              </a:rPr>
              <a:t>Entity-Relationship (E-R) Diagram</a:t>
            </a:r>
            <a:endParaRPr/>
          </a:p>
          <a:p>
            <a:pPr marL="182880" lvl="2" indent="0" algn="just" rtl="0">
              <a:lnSpc>
                <a:spcPct val="150000"/>
              </a:lnSpc>
              <a:spcBef>
                <a:spcPts val="650"/>
              </a:spcBef>
              <a:spcAft>
                <a:spcPts val="0"/>
              </a:spcAft>
              <a:buClr>
                <a:srgbClr val="0BD0D9"/>
              </a:buClr>
              <a:buSzPts val="2470"/>
              <a:buNone/>
            </a:pPr>
            <a:r>
              <a:rPr lang="en-US" sz="2600">
                <a:solidFill>
                  <a:schemeClr val="dk1"/>
                </a:solidFill>
                <a:latin typeface="Times New Roman"/>
                <a:ea typeface="Times New Roman"/>
                <a:cs typeface="Times New Roman"/>
                <a:sym typeface="Times New Roman"/>
              </a:rPr>
              <a:t>A detailed, logical representation of the entities, associations and data elements for an organization or business. Diagrammatic notation associated with the ER model, known as ER diagrams.</a:t>
            </a:r>
            <a:endParaRPr sz="2600">
              <a:solidFill>
                <a:schemeClr val="dk1"/>
              </a:solidFill>
              <a:latin typeface="Times New Roman"/>
              <a:ea typeface="Times New Roman"/>
              <a:cs typeface="Times New Roman"/>
              <a:sym typeface="Times New Roman"/>
            </a:endParaRPr>
          </a:p>
          <a:p>
            <a:pPr marL="91440" lvl="0" indent="0" algn="just" rtl="0">
              <a:lnSpc>
                <a:spcPct val="110000"/>
              </a:lnSpc>
              <a:spcBef>
                <a:spcPts val="1400"/>
              </a:spcBef>
              <a:spcAft>
                <a:spcPts val="0"/>
              </a:spcAft>
              <a:buSzPts val="2600"/>
              <a:buNone/>
            </a:pP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body" idx="1"/>
          </p:nvPr>
        </p:nvSpPr>
        <p:spPr>
          <a:xfrm>
            <a:off x="609600" y="1995992"/>
            <a:ext cx="11176000" cy="4389120"/>
          </a:xfrm>
          <a:prstGeom prst="rect">
            <a:avLst/>
          </a:prstGeom>
          <a:noFill/>
          <a:ln>
            <a:noFill/>
          </a:ln>
        </p:spPr>
        <p:txBody>
          <a:bodyPr spcFirstLastPara="1" wrap="square" lIns="0" tIns="45700" rIns="0" bIns="45700" anchor="t" anchorCtr="0">
            <a:normAutofit/>
          </a:bodyPr>
          <a:lstStyle/>
          <a:p>
            <a:pPr marL="91440" lvl="0" indent="-91440" algn="l" rtl="0">
              <a:lnSpc>
                <a:spcPct val="110000"/>
              </a:lnSpc>
              <a:spcBef>
                <a:spcPts val="0"/>
              </a:spcBef>
              <a:spcAft>
                <a:spcPts val="0"/>
              </a:spcAft>
              <a:buSzPts val="1900"/>
              <a:buNone/>
            </a:pPr>
            <a:r>
              <a:rPr lang="en-US" b="1"/>
              <a:t></a:t>
            </a:r>
            <a:r>
              <a:rPr lang="en-US" sz="2600" b="1">
                <a:latin typeface="Times New Roman"/>
                <a:ea typeface="Times New Roman"/>
                <a:cs typeface="Times New Roman"/>
                <a:sym typeface="Times New Roman"/>
              </a:rPr>
              <a:t>Entity :</a:t>
            </a:r>
            <a:r>
              <a:rPr lang="en-US" sz="2600">
                <a:latin typeface="Times New Roman"/>
                <a:ea typeface="Times New Roman"/>
                <a:cs typeface="Times New Roman"/>
                <a:sym typeface="Times New Roman"/>
              </a:rPr>
              <a:t> An entity may be an object with a physical  or conceptual existence.</a:t>
            </a:r>
            <a:endParaRPr sz="2600">
              <a:latin typeface="Times New Roman"/>
              <a:ea typeface="Times New Roman"/>
              <a:cs typeface="Times New Roman"/>
              <a:sym typeface="Times New Roman"/>
            </a:endParaRPr>
          </a:p>
          <a:p>
            <a:pPr marL="0" lvl="0" indent="0" algn="l" rtl="0">
              <a:lnSpc>
                <a:spcPct val="110000"/>
              </a:lnSpc>
              <a:spcBef>
                <a:spcPts val="1400"/>
              </a:spcBef>
              <a:spcAft>
                <a:spcPts val="0"/>
              </a:spcAft>
              <a:buSzPts val="2600"/>
              <a:buNone/>
            </a:pPr>
            <a:r>
              <a:rPr lang="en-US" sz="2600">
                <a:latin typeface="Times New Roman"/>
                <a:ea typeface="Times New Roman"/>
                <a:cs typeface="Times New Roman"/>
                <a:sym typeface="Times New Roman"/>
              </a:rPr>
              <a:t> 	For example :</a:t>
            </a:r>
            <a:endParaRPr/>
          </a:p>
          <a:p>
            <a:pPr marL="0" lvl="0" indent="0" algn="l" rtl="0">
              <a:lnSpc>
                <a:spcPct val="110000"/>
              </a:lnSpc>
              <a:spcBef>
                <a:spcPts val="1400"/>
              </a:spcBef>
              <a:spcAft>
                <a:spcPts val="0"/>
              </a:spcAft>
              <a:buSzPts val="2600"/>
              <a:buNone/>
            </a:pPr>
            <a:r>
              <a:rPr lang="en-US" sz="2600">
                <a:latin typeface="Times New Roman"/>
                <a:ea typeface="Times New Roman"/>
                <a:cs typeface="Times New Roman"/>
                <a:sym typeface="Times New Roman"/>
              </a:rPr>
              <a:t>		 particular person, car, house, company etc.</a:t>
            </a:r>
            <a:endParaRPr/>
          </a:p>
          <a:p>
            <a:pPr marL="0" lvl="0" indent="0" algn="l" rtl="0">
              <a:lnSpc>
                <a:spcPct val="110000"/>
              </a:lnSpc>
              <a:spcBef>
                <a:spcPts val="1400"/>
              </a:spcBef>
              <a:spcAft>
                <a:spcPts val="0"/>
              </a:spcAft>
              <a:buSzPts val="2600"/>
              <a:buNone/>
            </a:pPr>
            <a:r>
              <a:rPr lang="en-US" sz="2600">
                <a:latin typeface="Times New Roman"/>
                <a:ea typeface="Times New Roman"/>
                <a:cs typeface="Times New Roman"/>
                <a:sym typeface="Times New Roman"/>
              </a:rPr>
              <a:t>In the context of University database,  an individual student, faculty member, a class room and a course are entities. </a:t>
            </a:r>
            <a:endParaRPr sz="2600">
              <a:latin typeface="Times New Roman"/>
              <a:ea typeface="Times New Roman"/>
              <a:cs typeface="Times New Roman"/>
              <a:sym typeface="Times New Roman"/>
            </a:endParaRPr>
          </a:p>
          <a:p>
            <a:pPr marL="0" lvl="0" indent="0" algn="l" rtl="0">
              <a:lnSpc>
                <a:spcPct val="110000"/>
              </a:lnSpc>
              <a:spcBef>
                <a:spcPts val="1400"/>
              </a:spcBef>
              <a:spcAft>
                <a:spcPts val="0"/>
              </a:spcAft>
              <a:buSzPts val="2600"/>
              <a:buNone/>
            </a:pPr>
            <a:r>
              <a:rPr lang="en-US" sz="2600">
                <a:latin typeface="Times New Roman"/>
                <a:ea typeface="Times New Roman"/>
                <a:cs typeface="Times New Roman"/>
                <a:sym typeface="Times New Roman"/>
              </a:rPr>
              <a:t>An Entity is denoted by rectangle with entity name </a:t>
            </a:r>
            <a:endParaRPr/>
          </a:p>
        </p:txBody>
      </p:sp>
      <p:sp>
        <p:nvSpPr>
          <p:cNvPr id="133" name="Google Shape;133;p18"/>
          <p:cNvSpPr/>
          <p:nvPr/>
        </p:nvSpPr>
        <p:spPr>
          <a:xfrm>
            <a:off x="4267200" y="5619464"/>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Student</a:t>
            </a: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8"/>
          <p:cNvSpPr txBox="1"/>
          <p:nvPr/>
        </p:nvSpPr>
        <p:spPr>
          <a:xfrm>
            <a:off x="609600" y="704088"/>
            <a:ext cx="10972800" cy="972312"/>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b="0" i="0" u="none" strike="noStrike" cap="none">
                <a:solidFill>
                  <a:srgbClr val="3F3F3F"/>
                </a:solidFill>
                <a:latin typeface="Bookman Old Style"/>
                <a:ea typeface="Bookman Old Style"/>
                <a:cs typeface="Bookman Old Style"/>
                <a:sym typeface="Bookman Old Style"/>
              </a:rPr>
              <a:t>Entity</a:t>
            </a:r>
            <a:endParaRPr sz="4700" b="0" i="0" u="none" strike="noStrike" cap="none">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11200" y="1168024"/>
            <a:ext cx="10972800" cy="1143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Bookman Old Style"/>
              <a:buNone/>
            </a:pPr>
            <a:r>
              <a:rPr lang="en-US" sz="5200"/>
              <a:t>Attributes</a:t>
            </a:r>
            <a:r>
              <a:rPr lang="en-US"/>
              <a:t/>
            </a:r>
            <a:br>
              <a:rPr lang="en-US"/>
            </a:br>
            <a:endParaRPr/>
          </a:p>
        </p:txBody>
      </p:sp>
      <p:sp>
        <p:nvSpPr>
          <p:cNvPr id="140" name="Google Shape;140;p1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p>
            <a:pPr marL="91440" lvl="0" indent="-91440" algn="l" rtl="0">
              <a:lnSpc>
                <a:spcPct val="100000"/>
              </a:lnSpc>
              <a:spcBef>
                <a:spcPts val="0"/>
              </a:spcBef>
              <a:spcAft>
                <a:spcPts val="0"/>
              </a:spcAft>
              <a:buSzPts val="2600"/>
              <a:buNone/>
            </a:pPr>
            <a:r>
              <a:rPr lang="en-US" sz="2600">
                <a:latin typeface="Times New Roman"/>
                <a:ea typeface="Times New Roman"/>
                <a:cs typeface="Times New Roman"/>
                <a:sym typeface="Times New Roman"/>
              </a:rPr>
              <a:t>Each entity is described by a set of attributes/properties.</a:t>
            </a:r>
            <a:endParaRPr/>
          </a:p>
          <a:p>
            <a:pPr marL="91440" lvl="0" indent="-91440" algn="l" rtl="0">
              <a:lnSpc>
                <a:spcPct val="100000"/>
              </a:lnSpc>
              <a:spcBef>
                <a:spcPts val="1400"/>
              </a:spcBef>
              <a:spcAft>
                <a:spcPts val="0"/>
              </a:spcAft>
              <a:buSzPts val="2600"/>
              <a:buNone/>
            </a:pPr>
            <a:r>
              <a:rPr lang="en-US" sz="2600">
                <a:latin typeface="Times New Roman"/>
                <a:ea typeface="Times New Roman"/>
                <a:cs typeface="Times New Roman"/>
                <a:sym typeface="Times New Roman"/>
              </a:rPr>
              <a:t>For example : Attributes of  student entity</a:t>
            </a:r>
            <a:endParaRPr/>
          </a:p>
          <a:p>
            <a:pPr marL="566928" lvl="2" indent="-182880" algn="l" rtl="0">
              <a:lnSpc>
                <a:spcPct val="100000"/>
              </a:lnSpc>
              <a:spcBef>
                <a:spcPts val="400"/>
              </a:spcBef>
              <a:spcAft>
                <a:spcPts val="0"/>
              </a:spcAft>
              <a:buClr>
                <a:srgbClr val="3F3F3F"/>
              </a:buClr>
              <a:buSzPts val="2000"/>
              <a:buNone/>
            </a:pPr>
            <a:r>
              <a:rPr lang="en-US" sz="20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SName – name of the student.</a:t>
            </a:r>
            <a:endParaRPr/>
          </a:p>
          <a:p>
            <a:pPr marL="566928" lvl="2" indent="-182880" algn="l" rtl="0">
              <a:lnSpc>
                <a:spcPct val="100000"/>
              </a:lnSpc>
              <a:spcBef>
                <a:spcPts val="600"/>
              </a:spcBef>
              <a:spcAft>
                <a:spcPts val="0"/>
              </a:spcAft>
              <a:buClr>
                <a:srgbClr val="3F3F3F"/>
              </a:buClr>
              <a:buSzPts val="2400"/>
              <a:buNone/>
            </a:pPr>
            <a:r>
              <a:rPr lang="en-US" sz="2400">
                <a:latin typeface="Times New Roman"/>
                <a:ea typeface="Times New Roman"/>
                <a:cs typeface="Times New Roman"/>
                <a:sym typeface="Times New Roman"/>
              </a:rPr>
              <a:t> RNumber – the roll number of the student.</a:t>
            </a:r>
            <a:endParaRPr/>
          </a:p>
          <a:p>
            <a:pPr marL="566928" lvl="2" indent="-182880" algn="l" rtl="0">
              <a:lnSpc>
                <a:spcPct val="100000"/>
              </a:lnSpc>
              <a:spcBef>
                <a:spcPts val="600"/>
              </a:spcBef>
              <a:spcAft>
                <a:spcPts val="0"/>
              </a:spcAft>
              <a:buClr>
                <a:srgbClr val="3F3F3F"/>
              </a:buClr>
              <a:buSzPts val="2400"/>
              <a:buNone/>
            </a:pPr>
            <a:r>
              <a:rPr lang="en-US" sz="2400">
                <a:latin typeface="Times New Roman"/>
                <a:ea typeface="Times New Roman"/>
                <a:cs typeface="Times New Roman"/>
                <a:sym typeface="Times New Roman"/>
              </a:rPr>
              <a:t> Gender – the gender of the student etc.</a:t>
            </a:r>
            <a:endParaRPr/>
          </a:p>
          <a:p>
            <a:pPr marL="91440" lvl="0" indent="-91440" algn="l" rtl="0">
              <a:lnSpc>
                <a:spcPct val="100000"/>
              </a:lnSpc>
              <a:spcBef>
                <a:spcPts val="1600"/>
              </a:spcBef>
              <a:spcAft>
                <a:spcPts val="0"/>
              </a:spcAft>
              <a:buSzPts val="2600"/>
              <a:buNone/>
            </a:pPr>
            <a:endParaRPr sz="2600">
              <a:latin typeface="Times New Roman"/>
              <a:ea typeface="Times New Roman"/>
              <a:cs typeface="Times New Roman"/>
              <a:sym typeface="Times New Roman"/>
            </a:endParaRPr>
          </a:p>
          <a:p>
            <a:pPr marL="91440" lvl="0" indent="-91440" algn="l" rtl="0">
              <a:lnSpc>
                <a:spcPct val="100000"/>
              </a:lnSpc>
              <a:spcBef>
                <a:spcPts val="1400"/>
              </a:spcBef>
              <a:spcAft>
                <a:spcPts val="0"/>
              </a:spcAft>
              <a:buSzPts val="2600"/>
              <a:buNone/>
            </a:pPr>
            <a:r>
              <a:rPr lang="en-US" sz="2600">
                <a:latin typeface="Times New Roman"/>
                <a:ea typeface="Times New Roman"/>
                <a:cs typeface="Times New Roman"/>
                <a:sym typeface="Times New Roman"/>
              </a:rPr>
              <a:t>Attribute are denoted by ellipse</a:t>
            </a:r>
            <a:endParaRPr/>
          </a:p>
          <a:p>
            <a:pPr marL="91440" lvl="0" indent="-91440" algn="l" rtl="0">
              <a:lnSpc>
                <a:spcPct val="100000"/>
              </a:lnSpc>
              <a:spcBef>
                <a:spcPts val="1400"/>
              </a:spcBef>
              <a:spcAft>
                <a:spcPts val="0"/>
              </a:spcAft>
              <a:buSzPts val="2600"/>
              <a:buNone/>
            </a:pPr>
            <a:r>
              <a:rPr lang="en-US" sz="2600">
                <a:latin typeface="Times New Roman"/>
                <a:ea typeface="Times New Roman"/>
                <a:cs typeface="Times New Roman"/>
                <a:sym typeface="Times New Roman"/>
              </a:rPr>
              <a:t>    </a:t>
            </a:r>
            <a:endParaRPr/>
          </a:p>
        </p:txBody>
      </p:sp>
      <p:sp>
        <p:nvSpPr>
          <p:cNvPr id="141" name="Google Shape;141;p19"/>
          <p:cNvSpPr/>
          <p:nvPr/>
        </p:nvSpPr>
        <p:spPr>
          <a:xfrm>
            <a:off x="7231808" y="4419600"/>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Student</a:t>
            </a:r>
            <a:endParaRPr sz="1800" b="0" i="0" u="none" strike="noStrike" cap="none">
              <a:solidFill>
                <a:schemeClr val="lt1"/>
              </a:solidFill>
              <a:latin typeface="Libre Franklin"/>
              <a:ea typeface="Libre Franklin"/>
              <a:cs typeface="Libre Franklin"/>
              <a:sym typeface="Libre Franklin"/>
            </a:endParaRPr>
          </a:p>
        </p:txBody>
      </p:sp>
      <p:sp>
        <p:nvSpPr>
          <p:cNvPr id="142" name="Google Shape;142;p19"/>
          <p:cNvSpPr/>
          <p:nvPr/>
        </p:nvSpPr>
        <p:spPr>
          <a:xfrm>
            <a:off x="5707808" y="5638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SName</a:t>
            </a:r>
            <a:r>
              <a:rPr lang="en-US" sz="1800" b="0" i="0" u="none" strike="noStrike" cap="none">
                <a:solidFill>
                  <a:schemeClr val="lt1"/>
                </a:solidFill>
                <a:latin typeface="Libre Franklin"/>
                <a:ea typeface="Libre Franklin"/>
                <a:cs typeface="Libre Franklin"/>
                <a:sym typeface="Libre Franklin"/>
              </a:rPr>
              <a:t> </a:t>
            </a:r>
            <a:endParaRPr/>
          </a:p>
        </p:txBody>
      </p:sp>
      <p:sp>
        <p:nvSpPr>
          <p:cNvPr id="143" name="Google Shape;143;p19"/>
          <p:cNvSpPr/>
          <p:nvPr/>
        </p:nvSpPr>
        <p:spPr>
          <a:xfrm>
            <a:off x="7739808" y="5638800"/>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RNumber</a:t>
            </a:r>
            <a:endParaRPr sz="1800" b="0" i="0" u="none" strike="noStrike" cap="none">
              <a:solidFill>
                <a:schemeClr val="dk1"/>
              </a:solidFill>
              <a:latin typeface="Libre Franklin"/>
              <a:ea typeface="Libre Franklin"/>
              <a:cs typeface="Libre Franklin"/>
              <a:sym typeface="Libre Franklin"/>
            </a:endParaRPr>
          </a:p>
        </p:txBody>
      </p:sp>
      <p:sp>
        <p:nvSpPr>
          <p:cNvPr id="144" name="Google Shape;144;p19"/>
          <p:cNvSpPr/>
          <p:nvPr/>
        </p:nvSpPr>
        <p:spPr>
          <a:xfrm>
            <a:off x="10178208" y="5638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Gender</a:t>
            </a:r>
            <a:endParaRPr/>
          </a:p>
        </p:txBody>
      </p:sp>
      <p:cxnSp>
        <p:nvCxnSpPr>
          <p:cNvPr id="145" name="Google Shape;145;p19"/>
          <p:cNvCxnSpPr/>
          <p:nvPr/>
        </p:nvCxnSpPr>
        <p:spPr>
          <a:xfrm flipH="1">
            <a:off x="7028608" y="5029200"/>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146" name="Google Shape;146;p19"/>
          <p:cNvCxnSpPr/>
          <p:nvPr/>
        </p:nvCxnSpPr>
        <p:spPr>
          <a:xfrm>
            <a:off x="8654208" y="5029200"/>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147" name="Google Shape;147;p19"/>
          <p:cNvCxnSpPr/>
          <p:nvPr/>
        </p:nvCxnSpPr>
        <p:spPr>
          <a:xfrm>
            <a:off x="9771808" y="5029200"/>
            <a:ext cx="1016000" cy="609600"/>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609600" y="2079024"/>
            <a:ext cx="10972800" cy="2895600"/>
          </a:xfrm>
          <a:prstGeom prst="rect">
            <a:avLst/>
          </a:prstGeom>
          <a:noFill/>
          <a:ln>
            <a:noFill/>
          </a:ln>
        </p:spPr>
        <p:txBody>
          <a:bodyPr spcFirstLastPara="1" wrap="square" lIns="0" tIns="45700" rIns="0" bIns="45700" anchor="t" anchorCtr="0">
            <a:normAutofit/>
          </a:bodyPr>
          <a:lstStyle/>
          <a:p>
            <a:pPr marL="91440" lvl="0" indent="-91440" algn="l" rtl="0">
              <a:lnSpc>
                <a:spcPct val="110000"/>
              </a:lnSpc>
              <a:spcBef>
                <a:spcPts val="0"/>
              </a:spcBef>
              <a:spcAft>
                <a:spcPts val="0"/>
              </a:spcAft>
              <a:buSzPts val="2600"/>
              <a:buNone/>
            </a:pPr>
            <a:r>
              <a:rPr lang="en-US" sz="2600">
                <a:latin typeface="Times New Roman"/>
                <a:ea typeface="Times New Roman"/>
                <a:cs typeface="Times New Roman"/>
                <a:sym typeface="Times New Roman"/>
              </a:rPr>
              <a:t> </a:t>
            </a:r>
            <a:r>
              <a:rPr lang="en-US" sz="2600" b="1">
                <a:latin typeface="Times New Roman"/>
                <a:ea typeface="Times New Roman"/>
                <a:cs typeface="Times New Roman"/>
                <a:sym typeface="Times New Roman"/>
              </a:rPr>
              <a:t>Simple Attributes</a:t>
            </a:r>
            <a:endParaRPr/>
          </a:p>
          <a:p>
            <a:pPr marL="384048" lvl="1" indent="-182880" algn="l" rtl="0">
              <a:lnSpc>
                <a:spcPct val="100000"/>
              </a:lnSpc>
              <a:spcBef>
                <a:spcPts val="400"/>
              </a:spcBef>
              <a:spcAft>
                <a:spcPts val="0"/>
              </a:spcAft>
              <a:buClr>
                <a:srgbClr val="3F3F3F"/>
              </a:buClr>
              <a:buSzPts val="2400"/>
              <a:buChar char="◦"/>
            </a:pPr>
            <a:r>
              <a:rPr lang="en-US" sz="2400">
                <a:latin typeface="Times New Roman"/>
                <a:ea typeface="Times New Roman"/>
                <a:cs typeface="Times New Roman"/>
                <a:sym typeface="Times New Roman"/>
              </a:rPr>
              <a:t>An attribute having atomic or indivisible values.</a:t>
            </a:r>
            <a:endParaRPr/>
          </a:p>
          <a:p>
            <a:pPr marL="384048" lvl="1" indent="-182880" algn="l" rtl="0">
              <a:lnSpc>
                <a:spcPct val="100000"/>
              </a:lnSpc>
              <a:spcBef>
                <a:spcPts val="600"/>
              </a:spcBef>
              <a:spcAft>
                <a:spcPts val="0"/>
              </a:spcAft>
              <a:buClr>
                <a:srgbClr val="3F3F3F"/>
              </a:buClr>
              <a:buSzPts val="2400"/>
              <a:buNone/>
            </a:pPr>
            <a:r>
              <a:rPr lang="en-US" sz="2400">
                <a:latin typeface="Times New Roman"/>
                <a:ea typeface="Times New Roman"/>
                <a:cs typeface="Times New Roman"/>
                <a:sym typeface="Times New Roman"/>
              </a:rPr>
              <a:t>  For  example: RNumber</a:t>
            </a:r>
            <a:endParaRPr sz="2400">
              <a:latin typeface="Times New Roman"/>
              <a:ea typeface="Times New Roman"/>
              <a:cs typeface="Times New Roman"/>
              <a:sym typeface="Times New Roman"/>
            </a:endParaRPr>
          </a:p>
          <a:p>
            <a:pPr marL="384048" lvl="1" indent="-182880" algn="l" rtl="0">
              <a:lnSpc>
                <a:spcPct val="100000"/>
              </a:lnSpc>
              <a:spcBef>
                <a:spcPts val="600"/>
              </a:spcBef>
              <a:spcAft>
                <a:spcPts val="0"/>
              </a:spcAft>
              <a:buClr>
                <a:srgbClr val="3F3F3F"/>
              </a:buClr>
              <a:buSzPts val="2400"/>
              <a:buNone/>
            </a:pPr>
            <a:r>
              <a:rPr lang="en-US" sz="2400">
                <a:latin typeface="Times New Roman"/>
                <a:ea typeface="Times New Roman"/>
                <a:cs typeface="Times New Roman"/>
                <a:sym typeface="Times New Roman"/>
              </a:rPr>
              <a:t>                     	   Gender</a:t>
            </a:r>
            <a:endParaRPr/>
          </a:p>
        </p:txBody>
      </p:sp>
      <p:sp>
        <p:nvSpPr>
          <p:cNvPr id="153" name="Google Shape;153;p20"/>
          <p:cNvSpPr txBox="1"/>
          <p:nvPr/>
        </p:nvSpPr>
        <p:spPr>
          <a:xfrm>
            <a:off x="711200" y="990600"/>
            <a:ext cx="10972800" cy="1143000"/>
          </a:xfrm>
          <a:prstGeom prst="rect">
            <a:avLst/>
          </a:prstGeom>
          <a:noFill/>
          <a:ln>
            <a:noFill/>
          </a:ln>
        </p:spPr>
        <p:txBody>
          <a:bodyPr spcFirstLastPara="1" wrap="square" lIns="91425" tIns="45700" rIns="91425" bIns="45700" anchor="b" anchorCtr="0">
            <a:normAutofit fontScale="90000" lnSpcReduction="20000"/>
          </a:bodyPr>
          <a:lstStyle/>
          <a:p>
            <a:pPr marL="0" marR="0" lvl="0" indent="0" algn="l" rtl="0">
              <a:lnSpc>
                <a:spcPct val="90000"/>
              </a:lnSpc>
              <a:spcBef>
                <a:spcPts val="0"/>
              </a:spcBef>
              <a:spcAft>
                <a:spcPts val="0"/>
              </a:spcAft>
              <a:buClr>
                <a:srgbClr val="3F3F3F"/>
              </a:buClr>
              <a:buSzPct val="100000"/>
              <a:buFont typeface="Bookman Old Style"/>
              <a:buNone/>
            </a:pPr>
            <a:r>
              <a:rPr lang="en-US" sz="5200" b="0" i="0" u="none" strike="noStrike" cap="none">
                <a:solidFill>
                  <a:srgbClr val="3F3F3F"/>
                </a:solidFill>
                <a:latin typeface="Bookman Old Style"/>
                <a:ea typeface="Bookman Old Style"/>
                <a:cs typeface="Bookman Old Style"/>
                <a:sym typeface="Bookman Old Style"/>
              </a:rPr>
              <a:t>Types of Attributes</a:t>
            </a:r>
            <a:br>
              <a:rPr lang="en-US" sz="5200" b="0" i="0" u="none" strike="noStrike" cap="none">
                <a:solidFill>
                  <a:srgbClr val="3F3F3F"/>
                </a:solidFill>
                <a:latin typeface="Bookman Old Style"/>
                <a:ea typeface="Bookman Old Style"/>
                <a:cs typeface="Bookman Old Style"/>
                <a:sym typeface="Bookman Old Style"/>
              </a:rPr>
            </a:br>
            <a:endParaRPr sz="5200" b="0" i="0" u="none" strike="noStrike" cap="none">
              <a:solidFill>
                <a:srgbClr val="3F3F3F"/>
              </a:solidFill>
              <a:latin typeface="Bookman Old Style"/>
              <a:ea typeface="Bookman Old Style"/>
              <a:cs typeface="Bookman Old Style"/>
              <a:sym typeface="Bookman Old Style"/>
            </a:endParaRPr>
          </a:p>
        </p:txBody>
      </p:sp>
      <p:sp>
        <p:nvSpPr>
          <p:cNvPr id="154" name="Google Shape;154;p20"/>
          <p:cNvSpPr/>
          <p:nvPr/>
        </p:nvSpPr>
        <p:spPr>
          <a:xfrm>
            <a:off x="7231808" y="4419600"/>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Student</a:t>
            </a:r>
            <a:endParaRPr sz="1800" b="0" i="0" u="none" strike="noStrike" cap="none">
              <a:solidFill>
                <a:schemeClr val="lt1"/>
              </a:solidFill>
              <a:latin typeface="Libre Franklin"/>
              <a:ea typeface="Libre Franklin"/>
              <a:cs typeface="Libre Franklin"/>
              <a:sym typeface="Libre Franklin"/>
            </a:endParaRPr>
          </a:p>
        </p:txBody>
      </p:sp>
      <p:sp>
        <p:nvSpPr>
          <p:cNvPr id="155" name="Google Shape;155;p20"/>
          <p:cNvSpPr/>
          <p:nvPr/>
        </p:nvSpPr>
        <p:spPr>
          <a:xfrm>
            <a:off x="5707808" y="5638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SName</a:t>
            </a:r>
            <a:r>
              <a:rPr lang="en-US" sz="1800" b="0" i="0" u="none" strike="noStrike" cap="none">
                <a:solidFill>
                  <a:schemeClr val="lt1"/>
                </a:solidFill>
                <a:latin typeface="Libre Franklin"/>
                <a:ea typeface="Libre Franklin"/>
                <a:cs typeface="Libre Franklin"/>
                <a:sym typeface="Libre Franklin"/>
              </a:rPr>
              <a:t> </a:t>
            </a:r>
            <a:endParaRPr/>
          </a:p>
        </p:txBody>
      </p:sp>
      <p:sp>
        <p:nvSpPr>
          <p:cNvPr id="156" name="Google Shape;156;p20"/>
          <p:cNvSpPr/>
          <p:nvPr/>
        </p:nvSpPr>
        <p:spPr>
          <a:xfrm>
            <a:off x="7739808" y="5638800"/>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RNumber</a:t>
            </a:r>
            <a:endParaRPr sz="1800" b="0" i="0" u="none" strike="noStrike" cap="none">
              <a:solidFill>
                <a:schemeClr val="dk1"/>
              </a:solidFill>
              <a:latin typeface="Libre Franklin"/>
              <a:ea typeface="Libre Franklin"/>
              <a:cs typeface="Libre Franklin"/>
              <a:sym typeface="Libre Franklin"/>
            </a:endParaRPr>
          </a:p>
        </p:txBody>
      </p:sp>
      <p:sp>
        <p:nvSpPr>
          <p:cNvPr id="157" name="Google Shape;157;p20"/>
          <p:cNvSpPr/>
          <p:nvPr/>
        </p:nvSpPr>
        <p:spPr>
          <a:xfrm>
            <a:off x="10178208" y="5638800"/>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Gender</a:t>
            </a:r>
            <a:endParaRPr/>
          </a:p>
        </p:txBody>
      </p:sp>
      <p:cxnSp>
        <p:nvCxnSpPr>
          <p:cNvPr id="158" name="Google Shape;158;p20"/>
          <p:cNvCxnSpPr/>
          <p:nvPr/>
        </p:nvCxnSpPr>
        <p:spPr>
          <a:xfrm flipH="1">
            <a:off x="7028608" y="5029200"/>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159" name="Google Shape;159;p20"/>
          <p:cNvCxnSpPr/>
          <p:nvPr/>
        </p:nvCxnSpPr>
        <p:spPr>
          <a:xfrm>
            <a:off x="8654208" y="5029200"/>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160" name="Google Shape;160;p20"/>
          <p:cNvCxnSpPr/>
          <p:nvPr/>
        </p:nvCxnSpPr>
        <p:spPr>
          <a:xfrm>
            <a:off x="9771808" y="5029200"/>
            <a:ext cx="1016000" cy="609600"/>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p:nvPr/>
        </p:nvSpPr>
        <p:spPr>
          <a:xfrm>
            <a:off x="887104" y="1991448"/>
            <a:ext cx="95504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Times New Roman"/>
              <a:buNone/>
            </a:pPr>
            <a:r>
              <a:rPr lang="en-US" sz="2600" b="1" i="0" u="none" strike="noStrike" cap="none">
                <a:solidFill>
                  <a:schemeClr val="dk1"/>
                </a:solidFill>
                <a:latin typeface="Times New Roman"/>
                <a:ea typeface="Times New Roman"/>
                <a:cs typeface="Times New Roman"/>
                <a:sym typeface="Times New Roman"/>
              </a:rPr>
              <a:t>Composite Attributes</a:t>
            </a:r>
            <a:endParaRPr sz="2600" b="1"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2600" b="0" i="0" u="none" strike="noStrike" cap="none">
                <a:solidFill>
                  <a:schemeClr val="dk1"/>
                </a:solidFill>
                <a:latin typeface="Times New Roman"/>
                <a:ea typeface="Times New Roman"/>
                <a:cs typeface="Times New Roman"/>
                <a:sym typeface="Times New Roman"/>
              </a:rPr>
              <a:t>Attributes</a:t>
            </a:r>
            <a:r>
              <a:rPr lang="en-US" sz="2600" b="1" i="0" u="none" strike="noStrike" cap="none">
                <a:solidFill>
                  <a:schemeClr val="dk1"/>
                </a:solidFill>
                <a:latin typeface="Times New Roman"/>
                <a:ea typeface="Times New Roman"/>
                <a:cs typeface="Times New Roman"/>
                <a:sym typeface="Times New Roman"/>
              </a:rPr>
              <a:t> </a:t>
            </a:r>
            <a:r>
              <a:rPr lang="en-US" sz="2600" b="0" i="0" u="none" strike="noStrike" cap="none">
                <a:solidFill>
                  <a:schemeClr val="dk1"/>
                </a:solidFill>
                <a:latin typeface="Times New Roman"/>
                <a:ea typeface="Times New Roman"/>
                <a:cs typeface="Times New Roman"/>
                <a:sym typeface="Times New Roman"/>
              </a:rPr>
              <a:t>having several components in the value.</a:t>
            </a:r>
            <a:endParaRPr/>
          </a:p>
          <a:p>
            <a:pPr marL="457200" marR="0" lvl="1" indent="0" algn="l" rtl="0">
              <a:spcBef>
                <a:spcPts val="0"/>
              </a:spcBef>
              <a:spcAft>
                <a:spcPts val="0"/>
              </a:spcAft>
              <a:buNone/>
            </a:pPr>
            <a:r>
              <a:rPr lang="en-US" sz="2600" b="0" i="0" u="none" strike="noStrike" cap="none">
                <a:solidFill>
                  <a:schemeClr val="dk1"/>
                </a:solidFill>
                <a:latin typeface="Times New Roman"/>
                <a:ea typeface="Times New Roman"/>
                <a:cs typeface="Times New Roman"/>
                <a:sym typeface="Times New Roman"/>
              </a:rPr>
              <a:t>For Example: Student Name</a:t>
            </a:r>
            <a:endParaRPr/>
          </a:p>
          <a:p>
            <a:pPr marL="457200" marR="0" lvl="1" indent="0" algn="l" rtl="0">
              <a:spcBef>
                <a:spcPts val="0"/>
              </a:spcBef>
              <a:spcAft>
                <a:spcPts val="0"/>
              </a:spcAft>
              <a:buNone/>
            </a:pPr>
            <a:r>
              <a:rPr lang="en-US" sz="2600" b="0" i="0" u="none" strike="noStrike" cap="none">
                <a:solidFill>
                  <a:schemeClr val="dk1"/>
                </a:solidFill>
                <a:latin typeface="Times New Roman"/>
                <a:ea typeface="Times New Roman"/>
                <a:cs typeface="Times New Roman"/>
                <a:sym typeface="Times New Roman"/>
              </a:rPr>
              <a:t>		      Student Address</a:t>
            </a:r>
            <a:endParaRPr/>
          </a:p>
          <a:p>
            <a:pPr marL="457200" marR="0" lvl="1" indent="0" algn="l" rtl="0">
              <a:spcBef>
                <a:spcPts val="0"/>
              </a:spcBef>
              <a:spcAft>
                <a:spcPts val="0"/>
              </a:spcAft>
              <a:buNone/>
            </a:pPr>
            <a:r>
              <a:rPr lang="en-US" sz="2600" b="0" i="0" u="none" strike="noStrike" cap="none">
                <a:solidFill>
                  <a:schemeClr val="dk1"/>
                </a:solidFill>
                <a:latin typeface="Times New Roman"/>
                <a:ea typeface="Times New Roman"/>
                <a:cs typeface="Times New Roman"/>
                <a:sym typeface="Times New Roman"/>
              </a:rPr>
              <a:t>		      College Address</a:t>
            </a:r>
            <a:endParaRPr/>
          </a:p>
          <a:p>
            <a:pPr marL="0" marR="0" lvl="0" indent="0" algn="l" rtl="0">
              <a:spcBef>
                <a:spcPts val="0"/>
              </a:spcBef>
              <a:spcAft>
                <a:spcPts val="0"/>
              </a:spcAft>
              <a:buClr>
                <a:schemeClr val="dk1"/>
              </a:buClr>
              <a:buSzPts val="2600"/>
              <a:buFont typeface="Libre Franklin"/>
              <a:buNone/>
            </a:pPr>
            <a:endParaRPr sz="2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600"/>
              <a:buFont typeface="Libre Franklin"/>
              <a:buNone/>
            </a:pPr>
            <a:endParaRPr sz="2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600"/>
              <a:buFont typeface="Libre Franklin"/>
              <a:buNone/>
            </a:pPr>
            <a:endParaRPr sz="2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600"/>
              <a:buFont typeface="Libre Franklin"/>
              <a:buNone/>
            </a:pPr>
            <a:endParaRPr sz="2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Composite Attribute is represented as a tree like structure</a:t>
            </a:r>
            <a:endParaRPr/>
          </a:p>
          <a:p>
            <a:pPr marL="0" marR="0" lvl="0" indent="0" algn="l" rtl="0">
              <a:spcBef>
                <a:spcPts val="0"/>
              </a:spcBef>
              <a:spcAft>
                <a:spcPts val="0"/>
              </a:spcAft>
              <a:buClr>
                <a:schemeClr val="dk1"/>
              </a:buClr>
              <a:buSzPts val="2600"/>
              <a:buFont typeface="Libre Franklin"/>
              <a:buNone/>
            </a:pPr>
            <a:endParaRPr sz="2600">
              <a:solidFill>
                <a:schemeClr val="dk1"/>
              </a:solidFill>
              <a:latin typeface="Times New Roman"/>
              <a:ea typeface="Times New Roman"/>
              <a:cs typeface="Times New Roman"/>
              <a:sym typeface="Times New Roman"/>
            </a:endParaRPr>
          </a:p>
        </p:txBody>
      </p:sp>
      <p:sp>
        <p:nvSpPr>
          <p:cNvPr id="166" name="Google Shape;166;p21"/>
          <p:cNvSpPr/>
          <p:nvPr/>
        </p:nvSpPr>
        <p:spPr>
          <a:xfrm>
            <a:off x="4148973" y="2518292"/>
            <a:ext cx="184731"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Libre Franklin"/>
              <a:buNone/>
            </a:pPr>
            <a:endParaRPr sz="1800" b="1">
              <a:solidFill>
                <a:schemeClr val="dk1"/>
              </a:solidFill>
              <a:latin typeface="Libre Franklin"/>
              <a:ea typeface="Libre Franklin"/>
              <a:cs typeface="Libre Franklin"/>
              <a:sym typeface="Libre Franklin"/>
            </a:endParaRPr>
          </a:p>
          <a:p>
            <a:pPr marL="0" marR="0" lvl="0" indent="0" algn="l" rtl="0">
              <a:spcBef>
                <a:spcPts val="0"/>
              </a:spcBef>
              <a:spcAft>
                <a:spcPts val="0"/>
              </a:spcAft>
              <a:buClr>
                <a:schemeClr val="dk1"/>
              </a:buClr>
              <a:buSzPts val="1800"/>
              <a:buFont typeface="Libre Franklin"/>
              <a:buNone/>
            </a:pPr>
            <a:endParaRPr sz="1800" b="1">
              <a:solidFill>
                <a:schemeClr val="dk1"/>
              </a:solidFill>
              <a:latin typeface="Libre Franklin"/>
              <a:ea typeface="Libre Franklin"/>
              <a:cs typeface="Libre Franklin"/>
              <a:sym typeface="Libre Franklin"/>
            </a:endParaRPr>
          </a:p>
          <a:p>
            <a:pPr marL="0" marR="0" lvl="0" indent="0" algn="l" rtl="0">
              <a:spcBef>
                <a:spcPts val="0"/>
              </a:spcBef>
              <a:spcAft>
                <a:spcPts val="0"/>
              </a:spcAft>
              <a:buClr>
                <a:schemeClr val="dk1"/>
              </a:buClr>
              <a:buSzPts val="1800"/>
              <a:buFont typeface="Libre Franklin"/>
              <a:buNone/>
            </a:pPr>
            <a:endParaRPr sz="1800" b="1">
              <a:solidFill>
                <a:schemeClr val="dk1"/>
              </a:solidFill>
              <a:latin typeface="Libre Franklin"/>
              <a:ea typeface="Libre Franklin"/>
              <a:cs typeface="Libre Franklin"/>
              <a:sym typeface="Libre Franklin"/>
            </a:endParaRPr>
          </a:p>
        </p:txBody>
      </p:sp>
      <p:sp>
        <p:nvSpPr>
          <p:cNvPr id="167" name="Google Shape;167;p21"/>
          <p:cNvSpPr/>
          <p:nvPr/>
        </p:nvSpPr>
        <p:spPr>
          <a:xfrm>
            <a:off x="7169680" y="2963824"/>
            <a:ext cx="2844800" cy="609600"/>
          </a:xfrm>
          <a:prstGeom prst="rect">
            <a:avLst/>
          </a:prstGeom>
          <a:solidFill>
            <a:schemeClr val="accent6"/>
          </a:solidFill>
          <a:ln w="15875" cap="flat" cmpd="sng">
            <a:solidFill>
              <a:srgbClr val="746E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Student</a:t>
            </a:r>
            <a:endParaRPr sz="1800">
              <a:solidFill>
                <a:schemeClr val="lt1"/>
              </a:solidFill>
              <a:latin typeface="Libre Franklin"/>
              <a:ea typeface="Libre Franklin"/>
              <a:cs typeface="Libre Franklin"/>
              <a:sym typeface="Libre Franklin"/>
            </a:endParaRPr>
          </a:p>
        </p:txBody>
      </p:sp>
      <p:sp>
        <p:nvSpPr>
          <p:cNvPr id="168" name="Google Shape;168;p21"/>
          <p:cNvSpPr/>
          <p:nvPr/>
        </p:nvSpPr>
        <p:spPr>
          <a:xfrm>
            <a:off x="5645680" y="4183024"/>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SName </a:t>
            </a:r>
            <a:endParaRPr/>
          </a:p>
        </p:txBody>
      </p:sp>
      <p:sp>
        <p:nvSpPr>
          <p:cNvPr id="169" name="Google Shape;169;p21"/>
          <p:cNvSpPr/>
          <p:nvPr/>
        </p:nvSpPr>
        <p:spPr>
          <a:xfrm>
            <a:off x="7677680" y="4183024"/>
            <a:ext cx="22352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RNumber</a:t>
            </a:r>
            <a:endParaRPr sz="1800">
              <a:solidFill>
                <a:schemeClr val="dk1"/>
              </a:solidFill>
              <a:latin typeface="Libre Franklin"/>
              <a:ea typeface="Libre Franklin"/>
              <a:cs typeface="Libre Franklin"/>
              <a:sym typeface="Libre Franklin"/>
            </a:endParaRPr>
          </a:p>
        </p:txBody>
      </p:sp>
      <p:sp>
        <p:nvSpPr>
          <p:cNvPr id="170" name="Google Shape;170;p21"/>
          <p:cNvSpPr/>
          <p:nvPr/>
        </p:nvSpPr>
        <p:spPr>
          <a:xfrm>
            <a:off x="10116080" y="4183024"/>
            <a:ext cx="1828800" cy="4572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Gender</a:t>
            </a:r>
            <a:endParaRPr/>
          </a:p>
        </p:txBody>
      </p:sp>
      <p:cxnSp>
        <p:nvCxnSpPr>
          <p:cNvPr id="171" name="Google Shape;171;p21"/>
          <p:cNvCxnSpPr/>
          <p:nvPr/>
        </p:nvCxnSpPr>
        <p:spPr>
          <a:xfrm flipH="1">
            <a:off x="6966480" y="3573424"/>
            <a:ext cx="508000" cy="609600"/>
          </a:xfrm>
          <a:prstGeom prst="straightConnector1">
            <a:avLst/>
          </a:prstGeom>
          <a:noFill/>
          <a:ln w="12700" cap="flat" cmpd="sng">
            <a:solidFill>
              <a:schemeClr val="accent1"/>
            </a:solidFill>
            <a:prstDash val="solid"/>
            <a:round/>
            <a:headEnd type="none" w="sm" len="sm"/>
            <a:tailEnd type="none" w="sm" len="sm"/>
          </a:ln>
        </p:spPr>
      </p:cxnSp>
      <p:cxnSp>
        <p:nvCxnSpPr>
          <p:cNvPr id="172" name="Google Shape;172;p21"/>
          <p:cNvCxnSpPr/>
          <p:nvPr/>
        </p:nvCxnSpPr>
        <p:spPr>
          <a:xfrm>
            <a:off x="8592080" y="3573424"/>
            <a:ext cx="0" cy="609600"/>
          </a:xfrm>
          <a:prstGeom prst="straightConnector1">
            <a:avLst/>
          </a:prstGeom>
          <a:noFill/>
          <a:ln w="12700" cap="flat" cmpd="sng">
            <a:solidFill>
              <a:schemeClr val="accent1"/>
            </a:solidFill>
            <a:prstDash val="solid"/>
            <a:round/>
            <a:headEnd type="none" w="sm" len="sm"/>
            <a:tailEnd type="none" w="sm" len="sm"/>
          </a:ln>
        </p:spPr>
      </p:cxnSp>
      <p:cxnSp>
        <p:nvCxnSpPr>
          <p:cNvPr id="173" name="Google Shape;173;p21"/>
          <p:cNvCxnSpPr/>
          <p:nvPr/>
        </p:nvCxnSpPr>
        <p:spPr>
          <a:xfrm>
            <a:off x="9709680" y="3573424"/>
            <a:ext cx="1016000" cy="609600"/>
          </a:xfrm>
          <a:prstGeom prst="straightConnector1">
            <a:avLst/>
          </a:prstGeom>
          <a:noFill/>
          <a:ln w="12700" cap="flat" cmpd="sng">
            <a:solidFill>
              <a:schemeClr val="accent1"/>
            </a:solidFill>
            <a:prstDash val="solid"/>
            <a:round/>
            <a:headEnd type="none" w="sm" len="sm"/>
            <a:tailEnd type="none" w="sm" len="sm"/>
          </a:ln>
        </p:spPr>
      </p:cxnSp>
      <p:sp>
        <p:nvSpPr>
          <p:cNvPr id="174" name="Google Shape;174;p21"/>
          <p:cNvSpPr/>
          <p:nvPr/>
        </p:nvSpPr>
        <p:spPr>
          <a:xfrm>
            <a:off x="3816880" y="5249824"/>
            <a:ext cx="1828800" cy="651164"/>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First</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Name</a:t>
            </a:r>
            <a:endParaRPr/>
          </a:p>
        </p:txBody>
      </p:sp>
      <p:sp>
        <p:nvSpPr>
          <p:cNvPr id="175" name="Google Shape;175;p21"/>
          <p:cNvSpPr/>
          <p:nvPr/>
        </p:nvSpPr>
        <p:spPr>
          <a:xfrm>
            <a:off x="5950480" y="5326024"/>
            <a:ext cx="1828800" cy="574964"/>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Middle Name</a:t>
            </a:r>
            <a:endParaRPr/>
          </a:p>
        </p:txBody>
      </p:sp>
      <p:sp>
        <p:nvSpPr>
          <p:cNvPr id="176" name="Google Shape;176;p21"/>
          <p:cNvSpPr/>
          <p:nvPr/>
        </p:nvSpPr>
        <p:spPr>
          <a:xfrm>
            <a:off x="8388880" y="5249824"/>
            <a:ext cx="2133600" cy="533400"/>
          </a:xfrm>
          <a:prstGeom prst="ellipse">
            <a:avLst/>
          </a:prstGeom>
          <a:noFill/>
          <a:ln w="15875" cap="flat" cmpd="sng">
            <a:solidFill>
              <a:srgbClr val="A774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Last</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Name</a:t>
            </a:r>
            <a:endParaRPr/>
          </a:p>
        </p:txBody>
      </p:sp>
      <p:cxnSp>
        <p:nvCxnSpPr>
          <p:cNvPr id="177" name="Google Shape;177;p21"/>
          <p:cNvCxnSpPr>
            <a:stCxn id="168" idx="3"/>
          </p:cNvCxnSpPr>
          <p:nvPr/>
        </p:nvCxnSpPr>
        <p:spPr>
          <a:xfrm flipH="1">
            <a:off x="5239402" y="4573268"/>
            <a:ext cx="674100" cy="676500"/>
          </a:xfrm>
          <a:prstGeom prst="straightConnector1">
            <a:avLst/>
          </a:prstGeom>
          <a:noFill/>
          <a:ln w="12700" cap="flat" cmpd="sng">
            <a:solidFill>
              <a:schemeClr val="accent1"/>
            </a:solidFill>
            <a:prstDash val="solid"/>
            <a:round/>
            <a:headEnd type="none" w="sm" len="sm"/>
            <a:tailEnd type="none" w="sm" len="sm"/>
          </a:ln>
        </p:spPr>
      </p:cxnSp>
      <p:cxnSp>
        <p:nvCxnSpPr>
          <p:cNvPr id="178" name="Google Shape;178;p21"/>
          <p:cNvCxnSpPr>
            <a:stCxn id="168" idx="4"/>
          </p:cNvCxnSpPr>
          <p:nvPr/>
        </p:nvCxnSpPr>
        <p:spPr>
          <a:xfrm>
            <a:off x="6560080" y="4640224"/>
            <a:ext cx="406500" cy="685800"/>
          </a:xfrm>
          <a:prstGeom prst="straightConnector1">
            <a:avLst/>
          </a:prstGeom>
          <a:noFill/>
          <a:ln w="12700" cap="flat" cmpd="sng">
            <a:solidFill>
              <a:schemeClr val="accent1"/>
            </a:solidFill>
            <a:prstDash val="solid"/>
            <a:round/>
            <a:headEnd type="none" w="sm" len="sm"/>
            <a:tailEnd type="none" w="sm" len="sm"/>
          </a:ln>
        </p:spPr>
      </p:cxnSp>
      <p:cxnSp>
        <p:nvCxnSpPr>
          <p:cNvPr id="179" name="Google Shape;179;p21"/>
          <p:cNvCxnSpPr/>
          <p:nvPr/>
        </p:nvCxnSpPr>
        <p:spPr>
          <a:xfrm rot="10800000">
            <a:off x="7271281" y="4600979"/>
            <a:ext cx="1237673" cy="787391"/>
          </a:xfrm>
          <a:prstGeom prst="straightConnector1">
            <a:avLst/>
          </a:prstGeom>
          <a:noFill/>
          <a:ln w="12700" cap="flat" cmpd="sng">
            <a:solidFill>
              <a:schemeClr val="accent1"/>
            </a:solidFill>
            <a:prstDash val="solid"/>
            <a:round/>
            <a:headEnd type="none" w="sm" len="sm"/>
            <a:tailEnd type="none" w="sm" len="sm"/>
          </a:ln>
        </p:spPr>
      </p:cxnSp>
      <p:sp>
        <p:nvSpPr>
          <p:cNvPr id="180" name="Google Shape;180;p21"/>
          <p:cNvSpPr txBox="1"/>
          <p:nvPr/>
        </p:nvSpPr>
        <p:spPr>
          <a:xfrm>
            <a:off x="711200" y="990600"/>
            <a:ext cx="10972800" cy="1143000"/>
          </a:xfrm>
          <a:prstGeom prst="rect">
            <a:avLst/>
          </a:prstGeom>
          <a:noFill/>
          <a:ln>
            <a:noFill/>
          </a:ln>
        </p:spPr>
        <p:txBody>
          <a:bodyPr spcFirstLastPara="1" wrap="square" lIns="91425" tIns="45700" rIns="91425" bIns="45700" anchor="b" anchorCtr="0">
            <a:normAutofit fontScale="90000" lnSpcReduction="20000"/>
          </a:bodyPr>
          <a:lstStyle/>
          <a:p>
            <a:pPr marL="0" marR="0" lvl="0" indent="0" algn="l" rtl="0">
              <a:lnSpc>
                <a:spcPct val="90000"/>
              </a:lnSpc>
              <a:spcBef>
                <a:spcPts val="0"/>
              </a:spcBef>
              <a:spcAft>
                <a:spcPts val="0"/>
              </a:spcAft>
              <a:buClr>
                <a:srgbClr val="3F3F3F"/>
              </a:buClr>
              <a:buSzPct val="100000"/>
              <a:buFont typeface="Bookman Old Style"/>
              <a:buNone/>
            </a:pPr>
            <a:r>
              <a:rPr lang="en-US" sz="5200" b="0" i="0" u="none">
                <a:solidFill>
                  <a:srgbClr val="3F3F3F"/>
                </a:solidFill>
                <a:latin typeface="Bookman Old Style"/>
                <a:ea typeface="Bookman Old Style"/>
                <a:cs typeface="Bookman Old Style"/>
                <a:sym typeface="Bookman Old Style"/>
              </a:rPr>
              <a:t>Types of Attributes</a:t>
            </a:r>
            <a:br>
              <a:rPr lang="en-US" sz="5200" b="0" i="0" u="none">
                <a:solidFill>
                  <a:srgbClr val="3F3F3F"/>
                </a:solidFill>
                <a:latin typeface="Bookman Old Style"/>
                <a:ea typeface="Bookman Old Style"/>
                <a:cs typeface="Bookman Old Style"/>
                <a:sym typeface="Bookman Old Style"/>
              </a:rPr>
            </a:br>
            <a:endParaRPr sz="5200" b="0" i="0" u="none">
              <a:solidFill>
                <a:srgbClr val="3F3F3F"/>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PresentationFormat>Custom</PresentationFormat>
  <Paragraphs>264</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Libre Franklin</vt:lpstr>
      <vt:lpstr>Bookman Old Style</vt:lpstr>
      <vt:lpstr>Calibri</vt:lpstr>
      <vt:lpstr>Times New Roman</vt:lpstr>
      <vt:lpstr>Noto Sans Symbols</vt:lpstr>
      <vt:lpstr>Franklin Gothic Book</vt:lpstr>
      <vt:lpstr>1_RetrospectVTI</vt:lpstr>
      <vt:lpstr>Database Systems and Web (15B11CI312)</vt:lpstr>
      <vt:lpstr>Database Systems and Web</vt:lpstr>
      <vt:lpstr>Contents to be covered</vt:lpstr>
      <vt:lpstr> </vt:lpstr>
      <vt:lpstr>Entity-Relationship (E-R) Model</vt:lpstr>
      <vt:lpstr>Slide 6</vt:lpstr>
      <vt:lpstr>Attributes </vt:lpstr>
      <vt:lpstr>Slide 8</vt:lpstr>
      <vt:lpstr>Slide 9</vt:lpstr>
      <vt:lpstr>Slide 10</vt:lpstr>
      <vt:lpstr>Slide 11</vt:lpstr>
      <vt:lpstr>Domains of Attributes </vt:lpstr>
      <vt:lpstr>E-R Diagram With Composite, Multivalued, and Derived Attributes </vt:lpstr>
      <vt:lpstr>Classification of Constraints</vt:lpstr>
      <vt:lpstr>Slide 15</vt:lpstr>
      <vt:lpstr> Key Attributes </vt:lpstr>
      <vt:lpstr>Slide 17</vt:lpstr>
      <vt:lpstr>Keys</vt:lpstr>
      <vt:lpstr>Keys</vt:lpstr>
      <vt:lpstr>Slide 20</vt:lpstr>
      <vt:lpstr>Slide 21</vt:lpstr>
      <vt:lpstr>Slide 22</vt:lpstr>
      <vt:lpstr>Slide 23</vt:lpstr>
      <vt:lpstr>Primary Keys in E/R Diagrams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and Web (15B11CI312)</dc:title>
  <cp:lastModifiedBy>aditi.sharma</cp:lastModifiedBy>
  <cp:revision>1</cp:revision>
  <dcterms:modified xsi:type="dcterms:W3CDTF">2022-08-04T06:10:50Z</dcterms:modified>
</cp:coreProperties>
</file>