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embeddedFontLst>
    <p:embeddedFont>
      <p:font typeface="Libre Franklin" charset="0"/>
      <p:regular r:id="rId26"/>
      <p:bold r:id="rId27"/>
      <p:italic r:id="rId28"/>
      <p:boldItalic r:id="rId29"/>
    </p:embeddedFont>
    <p:embeddedFont>
      <p:font typeface="Bookman Old Style" pitchFamily="18" charset="0"/>
      <p:regular r:id="rId30"/>
      <p:bold r:id="rId31"/>
      <p:italic r:id="rId32"/>
      <p:boldItalic r:id="rId33"/>
    </p:embeddedFont>
    <p:embeddedFont>
      <p:font typeface="Calibri" pitchFamily="34" charset="0"/>
      <p:regular r:id="rId34"/>
      <p:bold r:id="rId35"/>
      <p:italic r:id="rId36"/>
      <p:boldItalic r:id="rId37"/>
    </p:embeddedFont>
    <p:embeddedFont>
      <p:font typeface="Constantia" pitchFamily="18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F0D4A415-FDF5-4EF8-97F2-03EEB485CAFD}">
  <a:tblStyle styleId="{F0D4A415-FDF5-4EF8-97F2-03EEB485CAFD}" styleName="Table_0">
    <a:wholeTbl>
      <a:tcTxStyle b="off" i="off">
        <a:font>
          <a:latin typeface="Franklin Gothic Book"/>
          <a:ea typeface="Franklin Gothic Book"/>
          <a:cs typeface="Franklin Gothic Book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F1F3"/>
          </a:solidFill>
        </a:fill>
      </a:tcStyle>
    </a:wholeTbl>
    <a:band1H>
      <a:tcTxStyle/>
      <a:tcStyle>
        <a:tcBdr/>
        <a:fill>
          <a:solidFill>
            <a:srgbClr val="DEE1E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EE1E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88B1FC6-0E8D-4549-9F7B-201FB5FB9967}" styleName="Table_1">
    <a:wholeTbl>
      <a:tcTxStyle b="off" i="off">
        <a:font>
          <a:latin typeface="Franklin Gothic Book"/>
          <a:ea typeface="Franklin Gothic Book"/>
          <a:cs typeface="Franklin Gothic Book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F6D2C0E-7EBC-46C2-8D96-0D2AD48D12BE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666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 rot="5400000">
            <a:off x="4246034" y="-1040553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56" name="Google Shape;56;p8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2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dt" idx="10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ftr" idx="11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492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12" name="Google Shape;12;p1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in/search?tbo=p&amp;tbm=bks&amp;q=inauthor:%22Bipin+C.+Desai%2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google.co.in/search?tbo=p&amp;tbm=bks&amp;q=subject:%22Computers%22&amp;source=gbs_ge_summary_r&amp;cad=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Bookman Old Style"/>
              <a:buNone/>
            </a:pPr>
            <a:r>
              <a:rPr lang="en-US" sz="7200"/>
              <a:t>Database Systems and Web</a:t>
            </a:r>
            <a:br>
              <a:rPr lang="en-US" sz="7200"/>
            </a:br>
            <a:r>
              <a:rPr lang="en-US" sz="7200"/>
              <a:t>(15B11CI312)</a:t>
            </a:r>
            <a:endParaRPr sz="6000"/>
          </a:p>
        </p:txBody>
      </p:sp>
      <p:pic>
        <p:nvPicPr>
          <p:cNvPr id="96" name="Google Shape;96;p13" descr="stairs, hand rail, and abstract object along the wa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3"/>
          <p:cNvCxnSpPr/>
          <p:nvPr/>
        </p:nvCxnSpPr>
        <p:spPr>
          <a:xfrm>
            <a:off x="5427754" y="4498925"/>
            <a:ext cx="5636107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Contents to be covered</a:t>
            </a: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4442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84048" lvl="1" indent="-18288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Noto Sans Symbols"/>
              <a:buChar char="▪"/>
            </a:pPr>
            <a:r>
              <a:rPr lang="en-US" sz="2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vs. Information</a:t>
            </a:r>
            <a:endParaRPr/>
          </a:p>
          <a:p>
            <a:pPr marL="384048" lvl="1" indent="-18288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Noto Sans Symbols"/>
              <a:buChar char="▪"/>
            </a:pPr>
            <a:r>
              <a:rPr lang="en-US" sz="2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DATABASE and Database Management Systems</a:t>
            </a:r>
            <a:endParaRPr/>
          </a:p>
          <a:p>
            <a:pPr marL="384048" lvl="1" indent="-18288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Noto Sans Symbols"/>
              <a:buChar char="▪"/>
            </a:pPr>
            <a:r>
              <a:rPr lang="en-US" sz="2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Applications of a DBMS</a:t>
            </a:r>
            <a:endParaRPr/>
          </a:p>
          <a:p>
            <a:pPr marL="384048" lvl="1" indent="-18288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Noto Sans Symbols"/>
              <a:buChar char="▪"/>
            </a:pPr>
            <a:r>
              <a:rPr lang="en-US" sz="2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Extending database capabilities for new applications</a:t>
            </a:r>
            <a:endParaRPr/>
          </a:p>
          <a:p>
            <a:pPr marL="384048" lvl="1" indent="-18288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Noto Sans Symbols"/>
              <a:buChar char="▪"/>
            </a:pPr>
            <a:r>
              <a:rPr lang="en-US" sz="2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Drawbacks of old file methods</a:t>
            </a:r>
            <a:endParaRPr/>
          </a:p>
          <a:p>
            <a:pPr marL="384048" lvl="1" indent="-18288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Noto Sans Symbols"/>
              <a:buChar char="▪"/>
            </a:pPr>
            <a:r>
              <a:rPr lang="en-US" sz="2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advantages of DBMS</a:t>
            </a:r>
            <a:endParaRPr/>
          </a:p>
          <a:p>
            <a:pPr marL="384048" lvl="1" indent="-18288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Noto Sans Symbols"/>
              <a:buChar char="▪"/>
            </a:pPr>
            <a:r>
              <a:rPr lang="en-US" sz="2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DBMS environment</a:t>
            </a:r>
            <a:endParaRPr/>
          </a:p>
          <a:p>
            <a:pPr marL="91440" lvl="0" indent="-12700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/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Bookman Old Style"/>
              <a:buNone/>
            </a:pPr>
            <a:r>
              <a:rPr lang="en-US" sz="4800"/>
              <a:t/>
            </a:r>
            <a:br>
              <a:rPr lang="en-US" sz="4800"/>
            </a:br>
            <a:r>
              <a:rPr lang="en-US" sz="4800"/>
              <a:t>“</a:t>
            </a:r>
            <a:r>
              <a:rPr lang="en-US" sz="4800" b="1"/>
              <a:t>You can have data without information, but you cannot have information without data”</a:t>
            </a:r>
            <a:endParaRPr sz="4800" i="1">
              <a:solidFill>
                <a:srgbClr val="FFFFFF"/>
              </a:solidFill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FFFFFF"/>
                </a:solidFill>
              </a:rPr>
              <a:t>- DANIEL KEYS MORAN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Bookman Old Style"/>
              <a:buNone/>
            </a:pPr>
            <a:r>
              <a:rPr lang="en-US" sz="4400">
                <a:solidFill>
                  <a:srgbClr val="00B0F0"/>
                </a:solidFill>
              </a:rPr>
              <a:t>Data</a:t>
            </a:r>
            <a:r>
              <a:rPr lang="en-US" sz="4400"/>
              <a:t> Vs. Information </a:t>
            </a:r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body" idx="1"/>
          </p:nvPr>
        </p:nvSpPr>
        <p:spPr>
          <a:xfrm>
            <a:off x="-13642" y="1738755"/>
            <a:ext cx="12037326" cy="4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95000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85863" lvl="3" indent="-269875" algn="just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Noto Sans Symbols"/>
              <a:buChar char="⚫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can be thought of as a description of the World.</a:t>
            </a:r>
            <a:endParaRPr/>
          </a:p>
          <a:p>
            <a:pPr marL="1185863" lvl="3" indent="-269875" algn="just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Noto Sans Symbols"/>
              <a:buChar char="⚫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is a collection of facts about an entity such as values or measurements. </a:t>
            </a:r>
            <a:endParaRPr/>
          </a:p>
          <a:p>
            <a:pPr marL="1185863" lvl="3" indent="-269875" algn="just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Noto Sans Symbols"/>
              <a:buChar char="⚫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be numbers, words, measurements, observations or even just descriptions of things.</a:t>
            </a:r>
            <a:endParaRPr/>
          </a:p>
          <a:p>
            <a:pPr marL="1588" lvl="0" indent="0" algn="just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9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marL="1588" lvl="0" indent="0" algn="just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95000"/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For example : 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data (your age , phone number , cgpa etc)</a:t>
            </a:r>
            <a:endParaRPr/>
          </a:p>
          <a:p>
            <a:pPr marL="1588" lvl="0" indent="0" algn="just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9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Audio data (recorded songs in your mobile)</a:t>
            </a:r>
            <a:endParaRPr/>
          </a:p>
          <a:p>
            <a:pPr marL="1588" lvl="0" indent="0" algn="just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9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Video data (video recording of your online lectures)</a:t>
            </a:r>
            <a:endParaRPr/>
          </a:p>
          <a:p>
            <a:pPr marL="1588" lvl="0" indent="0" algn="just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9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Image data (your family photo)</a:t>
            </a:r>
            <a:endParaRPr/>
          </a:p>
          <a:p>
            <a:pPr marL="1588" lvl="0" indent="0" algn="just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9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Map data (City map of your city)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/>
          <p:nvPr/>
        </p:nvSpPr>
        <p:spPr>
          <a:xfrm>
            <a:off x="163759" y="1489178"/>
            <a:ext cx="11409542" cy="485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70"/>
              <a:buFont typeface="Libre Franklin"/>
              <a:buNone/>
            </a:pPr>
            <a:endParaRPr sz="2600" b="1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1185863" marR="0" lvl="3" indent="-269875" algn="just" rtl="0">
              <a:spcBef>
                <a:spcPts val="50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is  processed , organized, useful and meaningful data. </a:t>
            </a:r>
            <a:endParaRPr/>
          </a:p>
          <a:p>
            <a:pPr marL="915988" marR="0" lvl="3" indent="0" algn="just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For example </a:t>
            </a:r>
            <a:endParaRPr/>
          </a:p>
          <a:p>
            <a:pPr marL="915988" marR="0" lvl="3" indent="0" algn="just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“6 feet” is a data whereas John’s height is “6 feet”  is information. </a:t>
            </a:r>
            <a:endParaRPr/>
          </a:p>
          <a:p>
            <a:pPr marL="1185863" marR="0" lvl="3" indent="-113030" algn="just" rtl="0"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85863" marR="0" lvl="3" indent="-269875" algn="just" rtl="0"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is converted into information, and information is converted into knowledge.</a:t>
            </a:r>
            <a:endParaRPr/>
          </a:p>
          <a:p>
            <a:pPr marL="1185863" marR="0" lvl="3" indent="-113030" algn="just" rtl="0"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85863" marR="0" lvl="3" indent="-269875" algn="just" rtl="0"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Knowledge: information evaluated and organized so that it can be used purposefully.</a:t>
            </a:r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/>
              <a:t>Data Vs. </a:t>
            </a:r>
            <a:r>
              <a:rPr lang="en-US" sz="4400">
                <a:solidFill>
                  <a:srgbClr val="00B0F0"/>
                </a:solidFill>
              </a:rPr>
              <a:t>Information</a:t>
            </a:r>
            <a:r>
              <a:rPr lang="en-US" sz="4400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Bookman Old Style"/>
              <a:buNone/>
            </a:pPr>
            <a:r>
              <a:rPr lang="en-US" sz="4400">
                <a:solidFill>
                  <a:srgbClr val="00B0F0"/>
                </a:solidFill>
              </a:rPr>
              <a:t>DATABASE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180" name="Google Shape;180;p26"/>
          <p:cNvSpPr/>
          <p:nvPr/>
        </p:nvSpPr>
        <p:spPr>
          <a:xfrm>
            <a:off x="163774" y="1974100"/>
            <a:ext cx="11668836" cy="443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85863" marR="0" lvl="3" indent="-26987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Collection of related pieces of data.</a:t>
            </a:r>
            <a:endParaRPr/>
          </a:p>
          <a:p>
            <a:pPr marL="1185863" marR="0" lvl="3" indent="-269875" algn="just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Representing/capturing the information about a real-world enterprise or part of an enterprise.</a:t>
            </a:r>
            <a:endParaRPr/>
          </a:p>
          <a:p>
            <a:pPr marL="1185863" marR="0" lvl="3" indent="-269875" algn="just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database is designed ,built ,populated with data  for a specific purpose. </a:t>
            </a:r>
            <a:endParaRPr/>
          </a:p>
          <a:p>
            <a:pPr marL="1185863" marR="0" lvl="3" indent="-269875" algn="just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has intended group of users and preconceived application.</a:t>
            </a:r>
            <a:endParaRPr/>
          </a:p>
          <a:p>
            <a:pPr marL="1185863" marR="0" lvl="3" indent="-269875" algn="just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Activities of the enterprise are supported by the database and continually update the database.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Bookman Old Style"/>
              <a:buNone/>
            </a:pPr>
            <a:r>
              <a:rPr lang="en-US" sz="4400">
                <a:solidFill>
                  <a:srgbClr val="00B0F0"/>
                </a:solidFill>
              </a:rPr>
              <a:t>DATABASE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186" name="Google Shape;186;p27"/>
          <p:cNvSpPr/>
          <p:nvPr/>
        </p:nvSpPr>
        <p:spPr>
          <a:xfrm>
            <a:off x="177418" y="1812835"/>
            <a:ext cx="12014581" cy="4662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Example1: University Database </a:t>
            </a:r>
            <a:endParaRPr/>
          </a:p>
          <a:p>
            <a:pPr marL="1185863" marR="0" lvl="3" indent="-269875" algn="just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about students, faculty, courses, laboratories, course registration/enrollment etc.</a:t>
            </a:r>
            <a:endParaRPr/>
          </a:p>
          <a:p>
            <a:pPr marL="1185863" marR="0" lvl="3" indent="-269875" algn="just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Purpose: To keep an accurate track of the academic  activities of the university.</a:t>
            </a:r>
            <a:endParaRPr/>
          </a:p>
          <a:p>
            <a:pPr marL="457200" marR="0" lvl="1" indent="0" algn="just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Example2: Railways Database </a:t>
            </a:r>
            <a:endParaRPr/>
          </a:p>
          <a:p>
            <a:pPr marL="1185863" marR="0" lvl="3" indent="-269875" algn="just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about trains, available or reserved seats, train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routes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train number etc.</a:t>
            </a:r>
            <a:endParaRPr/>
          </a:p>
          <a:p>
            <a:pPr marL="1185863" marR="0" lvl="3" indent="-269875" algn="just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Purpose: To keep an accurate information of the trains </a:t>
            </a:r>
            <a:endParaRPr/>
          </a:p>
          <a:p>
            <a:pPr marL="457200" marR="0" lvl="1" indent="0" algn="just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Example :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Airline, Grocery shop,  database of satellite images   etc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>
            <a:spLocks noGrp="1"/>
          </p:cNvSpPr>
          <p:nvPr>
            <p:ph type="title"/>
          </p:nvPr>
        </p:nvSpPr>
        <p:spPr>
          <a:xfrm>
            <a:off x="960799" y="286603"/>
            <a:ext cx="10721682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Bookman Old Style"/>
              <a:buNone/>
            </a:pPr>
            <a:r>
              <a:rPr lang="en-US" sz="4400">
                <a:solidFill>
                  <a:srgbClr val="00B0F0"/>
                </a:solidFill>
              </a:rPr>
              <a:t>Database Management System(DBMS)</a:t>
            </a:r>
            <a:endParaRPr/>
          </a:p>
        </p:txBody>
      </p:sp>
      <p:sp>
        <p:nvSpPr>
          <p:cNvPr id="192" name="Google Shape;192;p28"/>
          <p:cNvSpPr/>
          <p:nvPr/>
        </p:nvSpPr>
        <p:spPr>
          <a:xfrm>
            <a:off x="409433" y="2082478"/>
            <a:ext cx="11518710" cy="3808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software package or set of computer programs designed to store and manage databases.</a:t>
            </a:r>
            <a:endParaRPr/>
          </a:p>
          <a:p>
            <a:pPr marL="457200" marR="0" lvl="1" indent="0" algn="just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8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DBMS tasks</a:t>
            </a:r>
            <a:endParaRPr/>
          </a:p>
          <a:p>
            <a:pPr marL="1185863" marR="0" lvl="3" indent="-269875" algn="just" rtl="0"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Managing large quantity of structured data .</a:t>
            </a:r>
            <a:endParaRPr/>
          </a:p>
          <a:p>
            <a:pPr marL="1185863" marR="0" lvl="3" indent="-269875" algn="just" rtl="0"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 retrieval and modification using query processing and optimization </a:t>
            </a:r>
            <a:endParaRPr/>
          </a:p>
          <a:p>
            <a:pPr marL="1185863" marR="0" lvl="3" indent="-269875" algn="just" rtl="0"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Sharing data: multiple users use and manipulate data .</a:t>
            </a:r>
            <a:endParaRPr/>
          </a:p>
          <a:p>
            <a:pPr marL="1185863" marR="0" lvl="3" indent="-269875" algn="just" rtl="0"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Controlling the access to data: maintaining the data integrity.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Bookman Old Style"/>
              <a:buNone/>
            </a:pPr>
            <a:r>
              <a:rPr lang="en-US" sz="4400">
                <a:solidFill>
                  <a:srgbClr val="00B0F0"/>
                </a:solidFill>
              </a:rPr>
              <a:t/>
            </a:r>
            <a:br>
              <a:rPr lang="en-US" sz="4400">
                <a:solidFill>
                  <a:srgbClr val="00B0F0"/>
                </a:solidFill>
              </a:rPr>
            </a:br>
            <a:r>
              <a:rPr lang="en-US" sz="4400">
                <a:solidFill>
                  <a:srgbClr val="00B0F0"/>
                </a:solidFill>
              </a:rPr>
              <a:t>Applications of a DBMS</a:t>
            </a:r>
            <a:endParaRPr/>
          </a:p>
        </p:txBody>
      </p:sp>
      <p:sp>
        <p:nvSpPr>
          <p:cNvPr id="198" name="Google Shape;198;p29"/>
          <p:cNvSpPr txBox="1">
            <a:spLocks noGrp="1"/>
          </p:cNvSpPr>
          <p:nvPr>
            <p:ph type="body" idx="1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1185863" lvl="3" indent="-269875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Banking </a:t>
            </a:r>
            <a:endParaRPr/>
          </a:p>
          <a:p>
            <a:pPr marL="1185863" lvl="3" indent="-269875" algn="just" rtl="0">
              <a:lnSpc>
                <a:spcPct val="160000"/>
              </a:lnSpc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Airlines </a:t>
            </a:r>
            <a:endParaRPr/>
          </a:p>
          <a:p>
            <a:pPr marL="1185863" lvl="3" indent="-269875" algn="just" rtl="0">
              <a:lnSpc>
                <a:spcPct val="160000"/>
              </a:lnSpc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Universities </a:t>
            </a:r>
            <a:endParaRPr/>
          </a:p>
          <a:p>
            <a:pPr marL="1185863" lvl="3" indent="-269875" algn="just" rtl="0">
              <a:lnSpc>
                <a:spcPct val="160000"/>
              </a:lnSpc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Telecommunication </a:t>
            </a:r>
            <a:endParaRPr/>
          </a:p>
          <a:p>
            <a:pPr marL="1185863" lvl="3" indent="-269875" algn="just" rtl="0">
              <a:lnSpc>
                <a:spcPct val="160000"/>
              </a:lnSpc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Finance 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2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1185863" lvl="3" indent="-269875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</a:t>
            </a:r>
            <a:endParaRPr/>
          </a:p>
          <a:p>
            <a:pPr marL="1185863" lvl="3" indent="-269875" algn="just" rtl="0">
              <a:lnSpc>
                <a:spcPct val="160000"/>
              </a:lnSpc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Manufacturing </a:t>
            </a:r>
            <a:endParaRPr/>
          </a:p>
          <a:p>
            <a:pPr marL="1185863" lvl="3" indent="-269875" algn="just" rtl="0">
              <a:lnSpc>
                <a:spcPct val="160000"/>
              </a:lnSpc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HR Management </a:t>
            </a:r>
            <a:endParaRPr/>
          </a:p>
          <a:p>
            <a:pPr marL="1185863" lvl="3" indent="-269875" algn="just" rtl="0">
              <a:lnSpc>
                <a:spcPct val="160000"/>
              </a:lnSpc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more…….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sp>
        <p:nvSpPr>
          <p:cNvPr id="200" name="Google Shape;200;p29"/>
          <p:cNvSpPr/>
          <p:nvPr/>
        </p:nvSpPr>
        <p:spPr>
          <a:xfrm>
            <a:off x="26212" y="6451614"/>
            <a:ext cx="96062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Reading Suggestion: Silberschatz,Korth and Sudarshan , ”Database System Concepts”, Chapter 1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Bookman Old Style"/>
              <a:buNone/>
            </a:pPr>
            <a:r>
              <a:rPr lang="en-US" sz="4400">
                <a:solidFill>
                  <a:srgbClr val="00B0F0"/>
                </a:solidFill>
              </a:rPr>
              <a:t>Extending Database Capabilities for New Applications</a:t>
            </a:r>
            <a:endParaRPr/>
          </a:p>
        </p:txBody>
      </p:sp>
      <p:sp>
        <p:nvSpPr>
          <p:cNvPr id="206" name="Google Shape;206;p30"/>
          <p:cNvSpPr txBox="1">
            <a:spLocks noGrp="1"/>
          </p:cNvSpPr>
          <p:nvPr>
            <p:ph type="body" idx="1"/>
          </p:nvPr>
        </p:nvSpPr>
        <p:spPr>
          <a:xfrm>
            <a:off x="-122831" y="2108201"/>
            <a:ext cx="6482688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1185863" lvl="3" indent="-269875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Scientific applications</a:t>
            </a:r>
            <a:endParaRPr/>
          </a:p>
          <a:p>
            <a:pPr marL="915988" lvl="3" indent="0" algn="just" rtl="0">
              <a:lnSpc>
                <a:spcPct val="160000"/>
              </a:lnSpc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470"/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: use human genome or medical Database, AI based application used large database</a:t>
            </a:r>
            <a:endParaRPr/>
          </a:p>
          <a:p>
            <a:pPr marL="1185863" lvl="3" indent="-269875" algn="just" rtl="0">
              <a:lnSpc>
                <a:spcPct val="160000"/>
              </a:lnSpc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Storage and retrieval of images</a:t>
            </a:r>
            <a:endParaRPr/>
          </a:p>
          <a:p>
            <a:pPr marL="1185863" lvl="3" indent="-113030" algn="just" rtl="0">
              <a:lnSpc>
                <a:spcPct val="160000"/>
              </a:lnSpc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sp>
        <p:nvSpPr>
          <p:cNvPr id="207" name="Google Shape;207;p30"/>
          <p:cNvSpPr/>
          <p:nvPr/>
        </p:nvSpPr>
        <p:spPr>
          <a:xfrm>
            <a:off x="5968672" y="2161195"/>
            <a:ext cx="6096000" cy="3485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85863" marR="0" lvl="3" indent="-269875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Storage and retrieval of videos,</a:t>
            </a:r>
            <a:endParaRPr/>
          </a:p>
          <a:p>
            <a:pPr marL="1185863" marR="0" lvl="3" indent="-269875" algn="just" rtl="0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mining and data analytics  applications</a:t>
            </a:r>
            <a:endParaRPr/>
          </a:p>
          <a:p>
            <a:pPr marL="1185863" marR="0" lvl="3" indent="-269875" algn="just" rtl="0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Spatial applications</a:t>
            </a:r>
            <a:endParaRPr/>
          </a:p>
          <a:p>
            <a:pPr marL="1185863" marR="0" lvl="3" indent="-269875" algn="just" rtl="0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series applications</a:t>
            </a:r>
            <a:endParaRPr/>
          </a:p>
        </p:txBody>
      </p:sp>
      <p:sp>
        <p:nvSpPr>
          <p:cNvPr id="208" name="Google Shape;208;p30"/>
          <p:cNvSpPr/>
          <p:nvPr/>
        </p:nvSpPr>
        <p:spPr>
          <a:xfrm>
            <a:off x="26212" y="6451614"/>
            <a:ext cx="121657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Reading Suggestion: Elmasri and Navathe , ” FUNDAMENTALS OF DATABASE SYSTEMS”, Chapter 1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>
            <a:spLocks noGrp="1"/>
          </p:cNvSpPr>
          <p:nvPr>
            <p:ph type="body" idx="1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91440" lvl="0" indent="-1568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Uncontrolled Duplication: Data redundancy</a:t>
            </a:r>
            <a:endParaRPr/>
          </a:p>
          <a:p>
            <a:pPr marL="384048" lvl="1" indent="-18288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F6FC6"/>
              </a:buClr>
              <a:buSzPts val="2210"/>
              <a:buFont typeface="Noto Sans Symbols"/>
              <a:buChar char="⚫"/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Wastes space</a:t>
            </a:r>
            <a:endParaRPr/>
          </a:p>
          <a:p>
            <a:pPr marL="384048" lvl="1" indent="-182880" algn="l" rtl="0">
              <a:lnSpc>
                <a:spcPct val="100000"/>
              </a:lnSpc>
              <a:spcBef>
                <a:spcPts val="950"/>
              </a:spcBef>
              <a:spcAft>
                <a:spcPts val="0"/>
              </a:spcAft>
              <a:buClr>
                <a:srgbClr val="0F6FC6"/>
              </a:buClr>
              <a:buSzPts val="2210"/>
              <a:buFont typeface="Noto Sans Symbols"/>
              <a:buChar char="⚫"/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 to update all files</a:t>
            </a:r>
            <a:endParaRPr/>
          </a:p>
          <a:p>
            <a:pPr marL="201168" lvl="1" indent="0" algn="l" rtl="0">
              <a:lnSpc>
                <a:spcPct val="100000"/>
              </a:lnSpc>
              <a:spcBef>
                <a:spcPts val="950"/>
              </a:spcBef>
              <a:spcAft>
                <a:spcPts val="0"/>
              </a:spcAft>
              <a:buClr>
                <a:srgbClr val="0F6FC6"/>
              </a:buClr>
              <a:buSzPts val="2210"/>
              <a:buNone/>
            </a:pPr>
            <a:endParaRPr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lvl="0" indent="-15684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Inflexibility</a:t>
            </a:r>
            <a:endParaRPr/>
          </a:p>
          <a:p>
            <a:pPr marL="384048" lvl="1" indent="-18288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F6FC6"/>
              </a:buClr>
              <a:buSzPts val="2210"/>
              <a:buFont typeface="Noto Sans Symbols"/>
              <a:buChar char="⚫"/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 to change data</a:t>
            </a:r>
            <a:endParaRPr/>
          </a:p>
          <a:p>
            <a:pPr marL="384048" lvl="1" indent="-182880" algn="l" rtl="0">
              <a:lnSpc>
                <a:spcPct val="100000"/>
              </a:lnSpc>
              <a:spcBef>
                <a:spcPts val="950"/>
              </a:spcBef>
              <a:spcAft>
                <a:spcPts val="0"/>
              </a:spcAft>
              <a:buClr>
                <a:srgbClr val="0F6FC6"/>
              </a:buClr>
              <a:buSzPts val="2210"/>
              <a:buFont typeface="Noto Sans Symbols"/>
              <a:buChar char="⚫"/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 to change programs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sp>
        <p:nvSpPr>
          <p:cNvPr id="214" name="Google Shape;214;p31"/>
          <p:cNvSpPr txBox="1">
            <a:spLocks noGrp="1"/>
          </p:cNvSpPr>
          <p:nvPr>
            <p:ph type="body" idx="2"/>
          </p:nvPr>
        </p:nvSpPr>
        <p:spPr>
          <a:xfrm>
            <a:off x="7198344" y="1957124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56845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Inconsistent data</a:t>
            </a:r>
            <a:endParaRPr/>
          </a:p>
          <a:p>
            <a:pPr marL="91440" lvl="0" indent="-156845" algn="l" rtl="0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Limited data sharing</a:t>
            </a:r>
            <a:endParaRPr/>
          </a:p>
          <a:p>
            <a:pPr marL="91440" lvl="0" indent="-156845" algn="l" rtl="0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Integrity Problems</a:t>
            </a:r>
            <a:endParaRPr/>
          </a:p>
          <a:p>
            <a:pPr marL="91440" lvl="0" indent="-156845" algn="l" rtl="0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Concurrent-access anomalies</a:t>
            </a:r>
            <a:endParaRPr/>
          </a:p>
          <a:p>
            <a:pPr marL="91440" lvl="0" indent="-156845" algn="l" rtl="0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issues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sp>
        <p:nvSpPr>
          <p:cNvPr id="215" name="Google Shape;215;p3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Bookman Old Style"/>
              <a:buNone/>
            </a:pPr>
            <a:r>
              <a:rPr lang="en-US" sz="4400">
                <a:solidFill>
                  <a:srgbClr val="00B0F0"/>
                </a:solidFill>
              </a:rPr>
              <a:t>Drawbacks of old file methods</a:t>
            </a:r>
            <a:endParaRPr/>
          </a:p>
        </p:txBody>
      </p:sp>
      <p:sp>
        <p:nvSpPr>
          <p:cNvPr id="216" name="Google Shape;216;p31"/>
          <p:cNvSpPr/>
          <p:nvPr/>
        </p:nvSpPr>
        <p:spPr>
          <a:xfrm>
            <a:off x="26212" y="6451614"/>
            <a:ext cx="96062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Reading Suggestion: Silberschatz,Korth and Sudarshan , ”Database System Concepts”, Chapter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Course Description</a:t>
            </a:r>
            <a:endParaRPr/>
          </a:p>
        </p:txBody>
      </p:sp>
      <p:graphicFrame>
        <p:nvGraphicFramePr>
          <p:cNvPr id="103" name="Google Shape;103;p14"/>
          <p:cNvGraphicFramePr/>
          <p:nvPr/>
        </p:nvGraphicFramePr>
        <p:xfrm>
          <a:off x="811213" y="1746250"/>
          <a:ext cx="10058375" cy="4071005"/>
        </p:xfrm>
        <a:graphic>
          <a:graphicData uri="http://schemas.openxmlformats.org/drawingml/2006/table">
            <a:tbl>
              <a:tblPr firstRow="1" bandRow="1">
                <a:noFill/>
                <a:tableStyleId>{F0D4A415-FDF5-4EF8-97F2-03EEB485CAFD}</a:tableStyleId>
              </a:tblPr>
              <a:tblGrid>
                <a:gridCol w="1255700"/>
                <a:gridCol w="2657475"/>
                <a:gridCol w="61452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Modules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Title of the Module</a:t>
                      </a:r>
                      <a:endParaRPr sz="1800" b="1">
                        <a:solidFill>
                          <a:schemeClr val="lt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Topics in the Module</a:t>
                      </a:r>
                      <a:endParaRPr sz="1800" b="1">
                        <a:solidFill>
                          <a:schemeClr val="lt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68575" marR="68575" marT="0" marB="0"/>
                </a:tc>
              </a:tr>
              <a:tr h="202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 sz="2200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Introduction to Databases</a:t>
                      </a:r>
                      <a:endParaRPr sz="2200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Introduction to Databases, Physical Level of Data Storage, Structure of relational databases, Review of SQL Create, Insert, Update,  Delete and Select Statements, Overview of NoSQL databases.</a:t>
                      </a:r>
                      <a:endParaRPr sz="1800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2</a:t>
                      </a:r>
                      <a:endParaRPr sz="2200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Database Design and ER Model </a:t>
                      </a:r>
                      <a:endParaRPr sz="220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Entity type, Attributes, Relation types, Notations, Constraints, Extended ER Features</a:t>
                      </a:r>
                      <a:endParaRPr sz="1800">
                        <a:solidFill>
                          <a:schemeClr val="dk1"/>
                        </a:solidFill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68575" marR="68575" marT="0" marB="0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3</a:t>
                      </a:r>
                      <a:endParaRPr sz="2200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Relational Model and Structured Query Language</a:t>
                      </a:r>
                      <a:endParaRPr sz="220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SQL: Data Definition and Data Manipulation, Relational Algebra </a:t>
                      </a:r>
                      <a:endParaRPr sz="1800">
                        <a:solidFill>
                          <a:schemeClr val="dk1"/>
                        </a:solidFill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68575" marR="68575" marT="0" marB="0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4</a:t>
                      </a:r>
                      <a:endParaRPr sz="2200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Procedural Language</a:t>
                      </a:r>
                      <a:endParaRPr sz="220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PL/SQL: Stored Procedures, Functions, Cursors, Triggers</a:t>
                      </a:r>
                      <a:endParaRPr sz="1800">
                        <a:solidFill>
                          <a:schemeClr val="dk1"/>
                        </a:solidFill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68575" marR="68575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>
            <a:spLocks noGrp="1"/>
          </p:cNvSpPr>
          <p:nvPr>
            <p:ph type="body" idx="1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6891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⚫"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Minimal data redundancy.</a:t>
            </a:r>
            <a:endParaRPr/>
          </a:p>
          <a:p>
            <a:pPr marL="91440" lvl="0" indent="-168910" algn="l" rtl="0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⚫"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consistency.</a:t>
            </a:r>
            <a:endParaRPr/>
          </a:p>
          <a:p>
            <a:pPr marL="91440" lvl="0" indent="-168910" algn="l" rtl="0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⚫"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of data.</a:t>
            </a:r>
            <a:endParaRPr/>
          </a:p>
          <a:p>
            <a:pPr marL="91440" lvl="0" indent="-168910" algn="l" rtl="0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⚫"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Sharing of data.</a:t>
            </a:r>
            <a:endParaRPr/>
          </a:p>
          <a:p>
            <a:pPr marL="91440" lvl="0" indent="-168910" algn="l" rtl="0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⚫"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Enforcement of standards.</a:t>
            </a:r>
            <a:endParaRPr/>
          </a:p>
          <a:p>
            <a:pPr marL="91440" lvl="0" indent="0" algn="l" rtl="0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endParaRPr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endParaRPr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sp>
        <p:nvSpPr>
          <p:cNvPr id="222" name="Google Shape;222;p32"/>
          <p:cNvSpPr txBox="1">
            <a:spLocks noGrp="1"/>
          </p:cNvSpPr>
          <p:nvPr>
            <p:ph type="body" idx="2"/>
          </p:nvPr>
        </p:nvSpPr>
        <p:spPr>
          <a:xfrm>
            <a:off x="5991373" y="2011716"/>
            <a:ext cx="5505507" cy="374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56845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Uniform security, privacy and integrity.</a:t>
            </a:r>
            <a:endParaRPr/>
          </a:p>
          <a:p>
            <a:pPr marL="91440" lvl="0" indent="-156845" algn="l" rtl="0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independence</a:t>
            </a:r>
            <a:endParaRPr/>
          </a:p>
          <a:p>
            <a:pPr marL="91440" lvl="0" indent="-156845" algn="l" rtl="0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Ease of application development.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Bookman Old Style"/>
              <a:buNone/>
            </a:pPr>
            <a:r>
              <a:rPr lang="en-US" sz="4400">
                <a:solidFill>
                  <a:srgbClr val="00B0F0"/>
                </a:solidFill>
              </a:rPr>
              <a:t>The Advantages of DBMS</a:t>
            </a:r>
            <a:endParaRPr/>
          </a:p>
        </p:txBody>
      </p:sp>
      <p:sp>
        <p:nvSpPr>
          <p:cNvPr id="224" name="Google Shape;224;p32"/>
          <p:cNvSpPr/>
          <p:nvPr/>
        </p:nvSpPr>
        <p:spPr>
          <a:xfrm>
            <a:off x="26212" y="6451614"/>
            <a:ext cx="96062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Reading Suggestion: Silberschatz,Korth and Sudarshan , ”Database System Concepts”, Chapter 1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Bookman Old Style"/>
              <a:buNone/>
            </a:pPr>
            <a:r>
              <a:rPr lang="en-US" sz="4400">
                <a:solidFill>
                  <a:srgbClr val="00B0F0"/>
                </a:solidFill>
              </a:rPr>
              <a:t>DBMS Environment</a:t>
            </a:r>
            <a:endParaRPr/>
          </a:p>
        </p:txBody>
      </p:sp>
      <p:pic>
        <p:nvPicPr>
          <p:cNvPr id="230" name="Google Shape;23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399" y="2038120"/>
            <a:ext cx="8151125" cy="434839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3"/>
          <p:cNvSpPr/>
          <p:nvPr/>
        </p:nvSpPr>
        <p:spPr>
          <a:xfrm>
            <a:off x="26212" y="6451614"/>
            <a:ext cx="121657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Reading Suggestion and image source: Elmasri and Navathe , ” FUNDAMENTALS OF DATABASE SYSTEMS”, Chapter 1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Example of DBMS</a:t>
            </a:r>
            <a:endParaRPr/>
          </a:p>
        </p:txBody>
      </p:sp>
      <p:graphicFrame>
        <p:nvGraphicFramePr>
          <p:cNvPr id="237" name="Google Shape;237;p34"/>
          <p:cNvGraphicFramePr/>
          <p:nvPr/>
        </p:nvGraphicFramePr>
        <p:xfrm>
          <a:off x="2270689" y="2536466"/>
          <a:ext cx="8838600" cy="2926140"/>
        </p:xfrm>
        <a:graphic>
          <a:graphicData uri="http://schemas.openxmlformats.org/drawingml/2006/table">
            <a:tbl>
              <a:tblPr>
                <a:noFill/>
                <a:tableStyleId>{4F6D2C0E-7EBC-46C2-8D96-0D2AD48D12BE}</a:tableStyleId>
              </a:tblPr>
              <a:tblGrid>
                <a:gridCol w="4419300"/>
                <a:gridCol w="44193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Times New Roman"/>
                        <a:buNone/>
                      </a:pPr>
                      <a:r>
                        <a:rPr lang="en-US" sz="2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Commercial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Times New Roman"/>
                        <a:buNone/>
                      </a:pPr>
                      <a:r>
                        <a:rPr lang="en-US" sz="2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Open Source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Oracle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MySQL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Microsoft SQL Server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PostgreSQL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IBM Db2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MongoDB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Microsoft Access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Redis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Splunk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Elasticsearch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/>
          <p:nvPr/>
        </p:nvSpPr>
        <p:spPr>
          <a:xfrm>
            <a:off x="2224579" y="2690336"/>
            <a:ext cx="7315200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When to use a DBMS?</a:t>
            </a:r>
            <a:endParaRPr sz="3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&amp;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When not to use a DBMS?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&amp;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 we use partial services of DBMS?</a:t>
            </a:r>
            <a:endParaRPr sz="3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3" name="Google Shape;243;p35"/>
          <p:cNvSpPr txBox="1"/>
          <p:nvPr/>
        </p:nvSpPr>
        <p:spPr>
          <a:xfrm>
            <a:off x="2230064" y="764283"/>
            <a:ext cx="7255141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Bookman Old Style"/>
              <a:buNone/>
            </a:pPr>
            <a:r>
              <a:rPr lang="en-US" sz="4400" i="0">
                <a:solidFill>
                  <a:srgbClr val="00B0F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General Discussion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891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Course Description (Contd..)</a:t>
            </a:r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graphicFrame>
        <p:nvGraphicFramePr>
          <p:cNvPr id="110" name="Google Shape;110;p15"/>
          <p:cNvGraphicFramePr/>
          <p:nvPr/>
        </p:nvGraphicFramePr>
        <p:xfrm>
          <a:off x="1173163" y="1260475"/>
          <a:ext cx="10058375" cy="4770511"/>
        </p:xfrm>
        <a:graphic>
          <a:graphicData uri="http://schemas.openxmlformats.org/drawingml/2006/table">
            <a:tbl>
              <a:tblPr firstRow="1" bandRow="1">
                <a:noFill/>
                <a:tableStyleId>{F0D4A415-FDF5-4EF8-97F2-03EEB485CAFD}</a:tableStyleId>
              </a:tblPr>
              <a:tblGrid>
                <a:gridCol w="1265225"/>
                <a:gridCol w="2647950"/>
                <a:gridCol w="6145200"/>
              </a:tblGrid>
              <a:tr h="301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Modules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Title of the Module</a:t>
                      </a:r>
                      <a:endParaRPr sz="1800" b="1">
                        <a:solidFill>
                          <a:schemeClr val="lt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Topics in the Module</a:t>
                      </a:r>
                      <a:endParaRPr sz="1800" b="1">
                        <a:solidFill>
                          <a:schemeClr val="lt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68575" marR="68575" marT="0" marB="0"/>
                </a:tc>
              </a:tr>
              <a:tr h="202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5</a:t>
                      </a:r>
                      <a:endParaRPr sz="2200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Normalisation</a:t>
                      </a:r>
                      <a:endParaRPr sz="220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Data Dependencies, 2NF, 3NF, BCNF,  building normalised databases  </a:t>
                      </a:r>
                      <a:endParaRPr sz="1800">
                        <a:solidFill>
                          <a:schemeClr val="dk1"/>
                        </a:solidFill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 </a:t>
                      </a:r>
                      <a:endParaRPr sz="1800">
                        <a:solidFill>
                          <a:schemeClr val="dk1"/>
                        </a:solidFill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68575" marR="68575" marT="0" marB="0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6</a:t>
                      </a:r>
                      <a:endParaRPr sz="2200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Transaction Management</a:t>
                      </a:r>
                      <a:endParaRPr sz="220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Transactions, Concurrency, Recovery, Security </a:t>
                      </a:r>
                      <a:endParaRPr sz="1800">
                        <a:solidFill>
                          <a:schemeClr val="dk1"/>
                        </a:solidFill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68575" marR="68575" marT="0" marB="0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7</a:t>
                      </a:r>
                      <a:endParaRPr sz="2200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Web Architecture &amp; Introduction</a:t>
                      </a:r>
                      <a:endParaRPr sz="220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Motivation, characteristics and complexities of web applications, Basics, of Web Server and Application server, differences between web application and conventional software, architecture layers.</a:t>
                      </a:r>
                      <a:endParaRPr sz="1800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 </a:t>
                      </a:r>
                      <a:endParaRPr sz="1800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68575" marR="68575" marT="0" marB="0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8</a:t>
                      </a:r>
                      <a:endParaRPr sz="2200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Client Side Web  Technology</a:t>
                      </a:r>
                      <a:endParaRPr sz="220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SGML, HTML 5, DHTML, CSS, Java script</a:t>
                      </a:r>
                      <a:endParaRPr sz="1800">
                        <a:solidFill>
                          <a:schemeClr val="dk1"/>
                        </a:solidFill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68575" marR="68575" marT="0" marB="0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9</a:t>
                      </a:r>
                      <a:endParaRPr sz="2200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 Server Side Web Technology</a:t>
                      </a:r>
                      <a:endParaRPr sz="2200">
                        <a:solidFill>
                          <a:srgbClr val="000000"/>
                        </a:solidFill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PHP, Database Connectivity with PHP</a:t>
                      </a:r>
                      <a:endParaRPr sz="1800">
                        <a:solidFill>
                          <a:schemeClr val="dk1"/>
                        </a:solidFill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68575" marR="68575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Text books to be referred</a:t>
            </a:r>
            <a:endParaRPr/>
          </a:p>
        </p:txBody>
      </p:sp>
      <p:graphicFrame>
        <p:nvGraphicFramePr>
          <p:cNvPr id="116" name="Google Shape;116;p16"/>
          <p:cNvGraphicFramePr/>
          <p:nvPr/>
        </p:nvGraphicFramePr>
        <p:xfrm>
          <a:off x="1023582" y="2047160"/>
          <a:ext cx="10181250" cy="4299075"/>
        </p:xfrm>
        <a:graphic>
          <a:graphicData uri="http://schemas.openxmlformats.org/drawingml/2006/table">
            <a:tbl>
              <a:tblPr firstRow="1" firstCol="1" bandRow="1">
                <a:noFill/>
                <a:tableStyleId>{D88B1FC6-0E8D-4549-9F7B-201FB5FB9967}</a:tableStyleId>
              </a:tblPr>
              <a:tblGrid>
                <a:gridCol w="542450"/>
                <a:gridCol w="9638800"/>
              </a:tblGrid>
              <a:tr h="955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Henry F </a:t>
                      </a:r>
                      <a:r>
                        <a:rPr lang="en-US" sz="2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Korth</a:t>
                      </a: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Abraham Silberschatz, S. Sudurshan, Database system concepts, 5</a:t>
                      </a:r>
                      <a:r>
                        <a:rPr lang="en-US" sz="2600" baseline="30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</a:t>
                      </a: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Edition, McGraw-Hill,2006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</a:tr>
              <a:tr h="955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Ramez Elmasri , Shamkant B. </a:t>
                      </a:r>
                      <a:r>
                        <a:rPr lang="en-US" sz="2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Navathe</a:t>
                      </a: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, Fundamentals of Database Systems, 4</a:t>
                      </a:r>
                      <a:r>
                        <a:rPr lang="en-US" sz="2600" baseline="30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</a:t>
                      </a: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Edition, Pearson Education, 2006.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</a:tr>
              <a:tr h="955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Ramakrishnan</a:t>
                      </a: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Gehrke, Database Management Systems, Mcgraw-Hill, 3</a:t>
                      </a:r>
                      <a:r>
                        <a:rPr lang="en-US" sz="2600" baseline="30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rd</a:t>
                      </a: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Edition, Addison-Wesley,2006.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</a:tr>
              <a:tr h="1433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Thomas Connolly, Carolyn Begg, Database Systems-A Practical Approach to design, Implementation and Management, 3</a:t>
                      </a:r>
                      <a:r>
                        <a:rPr lang="en-US" sz="2600" baseline="30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rd</a:t>
                      </a: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Edition, Addison-Wesley,2002.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Google Shape;121;p17"/>
          <p:cNvGraphicFramePr/>
          <p:nvPr/>
        </p:nvGraphicFramePr>
        <p:xfrm>
          <a:off x="1096962" y="2108200"/>
          <a:ext cx="10094200" cy="3962400"/>
        </p:xfrm>
        <a:graphic>
          <a:graphicData uri="http://schemas.openxmlformats.org/drawingml/2006/table">
            <a:tbl>
              <a:tblPr firstRow="1" firstCol="1" bandRow="1">
                <a:noFill/>
                <a:tableStyleId>{D88B1FC6-0E8D-4549-9F7B-201FB5FB9967}</a:tableStyleId>
              </a:tblPr>
              <a:tblGrid>
                <a:gridCol w="537800"/>
                <a:gridCol w="9556400"/>
              </a:tblGrid>
              <a:tr h="363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“PHP and MYSQL Manual” by Simon Stobart and Mike Vassileiou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</a:tr>
              <a:tr h="363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“PHP and MYSQL Web Development” by Luke Welling and Laura Thomson(Pearson Education)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</a:tr>
              <a:tr h="727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“An introduction to database systems” by </a:t>
                      </a:r>
                      <a:r>
                        <a:rPr lang="en-US" sz="2600" u="sng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3"/>
                        </a:rPr>
                        <a:t>Bipin C. Desai</a:t>
                      </a: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West Publishing Company, College &amp; School Division, 1990 - </a:t>
                      </a:r>
                      <a:r>
                        <a:rPr lang="en-US" sz="2600" u="sng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4"/>
                        </a:rPr>
                        <a:t>Computers</a:t>
                      </a: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- 820 pages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</a:tr>
              <a:tr h="363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 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Christopher</a:t>
                      </a: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J. Date, Database Design and Relational Theory: Normal Forms and All That Jazz, 2012.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</a:tr>
              <a:tr h="363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Rajiv Chopra, Database Management System (DBMS): A Practical Approach, 5th Edition, 2016, 682 pages.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</a:tr>
            </a:tbl>
          </a:graphicData>
        </a:graphic>
      </p:graphicFrame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Text books to be referred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/>
        </p:nvSpPr>
        <p:spPr>
          <a:xfrm>
            <a:off x="1249680" y="42535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Online resource to be referred</a:t>
            </a:r>
            <a:endParaRPr sz="4700" b="0" i="0" u="none" strike="noStrike" cap="none">
              <a:solidFill>
                <a:srgbClr val="3F3F3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563085" y="2292824"/>
            <a:ext cx="10596491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Nptel course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BASE MANAGEMENT SYSTEM,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Lectures by –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PROF. SAMIRAN CHATTOPADHYAY			             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PARTHA PRATIM DAS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IIT Kharagpur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2764608" y="4959313"/>
            <a:ext cx="65385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available at : https://nptel.ac.in/courses/106/105/106105175/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Course objectives </a:t>
            </a:r>
            <a:endParaRPr/>
          </a:p>
        </p:txBody>
      </p:sp>
      <p:graphicFrame>
        <p:nvGraphicFramePr>
          <p:cNvPr id="135" name="Google Shape;135;p19"/>
          <p:cNvGraphicFramePr/>
          <p:nvPr/>
        </p:nvGraphicFramePr>
        <p:xfrm>
          <a:off x="1160056" y="2019866"/>
          <a:ext cx="10072050" cy="4271775"/>
        </p:xfrm>
        <a:graphic>
          <a:graphicData uri="http://schemas.openxmlformats.org/drawingml/2006/table">
            <a:tbl>
              <a:tblPr firstRow="1" firstCol="1" bandRow="1">
                <a:noFill/>
                <a:tableStyleId>{F0D4A415-FDF5-4EF8-97F2-03EEB485CAFD}</a:tableStyleId>
              </a:tblPr>
              <a:tblGrid>
                <a:gridCol w="1090075"/>
                <a:gridCol w="6455300"/>
                <a:gridCol w="2526675"/>
              </a:tblGrid>
              <a:tr h="369200"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 OUTCOMES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COGNITIVE LEVELS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</a:tr>
              <a:tr h="521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C212.1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Explain the basic concepts of Database systems and Web components.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Understand Level (Level II)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</a:tr>
              <a:tr h="7918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C212.2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the real world systems using Entity Relationship Diagrams and convert the ER model into a relational logical schema using various mapping algorithms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Apply Level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just" rtl="0">
                        <a:lnSpc>
                          <a:spcPct val="7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(Level III)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</a:tr>
              <a:tr h="7918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C212.3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 a simple web application with client and server side scripting using Javascript and PHP and connect with a given relational database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 Level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just" rtl="0">
                        <a:lnSpc>
                          <a:spcPct val="7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(Level VI)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</a:tr>
              <a:tr h="599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C212.4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Make use of SQL commands and relational algebraic expressions for query processing.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Apply Level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just" rtl="0">
                        <a:lnSpc>
                          <a:spcPct val="7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(Level III)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</a:tr>
              <a:tr h="599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C212.5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Simplify databases using normalization process based on identified keys and functional dependencies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Analyse Level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just" rtl="0">
                        <a:lnSpc>
                          <a:spcPct val="7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(Level IV)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</a:tr>
              <a:tr h="599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C212.6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Solve the atomicity, consistency, isolation, durability, transaction, and concurrency related issues of databases 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Apply Level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just" rtl="0">
                        <a:lnSpc>
                          <a:spcPct val="7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(Level III)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561975" y="238978"/>
            <a:ext cx="11172825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Assessment tools/Evaluation Criteria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Components                                 Maximum Marks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lvl="0" indent="-1651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600"/>
              <a:buChar char=" 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T1                                                    20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lvl="0" indent="-1651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600"/>
              <a:buChar char=" 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T2                                                    20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lvl="0" indent="-1651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600"/>
              <a:buChar char=" 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End Semester Examination             35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lvl="0" indent="-1651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600"/>
              <a:buChar char=" 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TA                                                    15 </a:t>
            </a:r>
            <a:endParaRPr/>
          </a:p>
          <a:p>
            <a:pPr marL="91440" lvl="0" indent="-1651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600"/>
              <a:buChar char=" 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Attendance		                         10</a:t>
            </a:r>
            <a:endParaRPr/>
          </a:p>
          <a:p>
            <a:pPr marL="91440" lvl="0" indent="-1651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600"/>
              <a:buChar char=" "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Total                                               100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1097279" y="1917334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Bookman Old Style"/>
              <a:buNone/>
            </a:pPr>
            <a:r>
              <a:rPr lang="en-US" sz="5400">
                <a:solidFill>
                  <a:schemeClr val="dk1"/>
                </a:solidFill>
              </a:rPr>
              <a:t>Database Systems and Web</a:t>
            </a:r>
            <a:endParaRPr sz="5400">
              <a:solidFill>
                <a:schemeClr val="dk1"/>
              </a:solidFill>
            </a:endParaRPr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Lecture 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1117</Words>
  <PresentationFormat>Custom</PresentationFormat>
  <Paragraphs>221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Libre Franklin</vt:lpstr>
      <vt:lpstr>Bookman Old Style</vt:lpstr>
      <vt:lpstr>Franklin Gothic Book</vt:lpstr>
      <vt:lpstr>Calibri</vt:lpstr>
      <vt:lpstr>Times New Roman</vt:lpstr>
      <vt:lpstr>Noto Sans Symbols</vt:lpstr>
      <vt:lpstr>Constantia</vt:lpstr>
      <vt:lpstr>1_RetrospectVTI</vt:lpstr>
      <vt:lpstr>Database Systems and Web (15B11CI312)</vt:lpstr>
      <vt:lpstr>Course Description</vt:lpstr>
      <vt:lpstr>Course Description (Contd..)</vt:lpstr>
      <vt:lpstr>Text books to be referred</vt:lpstr>
      <vt:lpstr>Text books to be referred</vt:lpstr>
      <vt:lpstr>Slide 6</vt:lpstr>
      <vt:lpstr>Course objectives </vt:lpstr>
      <vt:lpstr>Assessment tools/Evaluation Criteria</vt:lpstr>
      <vt:lpstr>Database Systems and Web</vt:lpstr>
      <vt:lpstr>Contents to be covered</vt:lpstr>
      <vt:lpstr> “You can have data without information, but you cannot have information without data”</vt:lpstr>
      <vt:lpstr>Data Vs. Information </vt:lpstr>
      <vt:lpstr>Data Vs. Information </vt:lpstr>
      <vt:lpstr>DATABASE</vt:lpstr>
      <vt:lpstr>DATABASE</vt:lpstr>
      <vt:lpstr>Database Management System(DBMS)</vt:lpstr>
      <vt:lpstr> Applications of a DBMS</vt:lpstr>
      <vt:lpstr>Extending Database Capabilities for New Applications</vt:lpstr>
      <vt:lpstr>Drawbacks of old file methods</vt:lpstr>
      <vt:lpstr>The Advantages of DBMS</vt:lpstr>
      <vt:lpstr>DBMS Environment</vt:lpstr>
      <vt:lpstr>Example of DBMS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and Web (15B11CI312)</dc:title>
  <cp:lastModifiedBy>aditi.sharma</cp:lastModifiedBy>
  <cp:revision>2</cp:revision>
  <dcterms:modified xsi:type="dcterms:W3CDTF">2021-08-31T08:20:05Z</dcterms:modified>
</cp:coreProperties>
</file>