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image" Target="../media/image2.wmf" /><Relationship Id="rId4" Type="http://schemas.openxmlformats.org/officeDocument/2006/relationships/image" Target="../media/image5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image" Target="../media/image6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769F5-AFE8-44A0-B3BB-3880E2944DE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C7711-BBCC-48A4-A23C-4D85AA5DC2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2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7B8-8C20-4512-863C-556A2C0202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147B-38CE-4B3B-9D7F-DBF4E464EBBB}" type="datetimeFigureOut">
              <a:rPr lang="en-US" smtClean="0"/>
              <a:pPr/>
              <a:t>8/11/2022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9E2B-CC1B-44D3-ABA7-BA2BA34145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 /><Relationship Id="rId3" Type="http://schemas.openxmlformats.org/officeDocument/2006/relationships/notesSlide" Target="../notesSlides/notesSlide3.xml" /><Relationship Id="rId7" Type="http://schemas.openxmlformats.org/officeDocument/2006/relationships/image" Target="../media/image3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11" Type="http://schemas.openxmlformats.org/officeDocument/2006/relationships/image" Target="../media/image5.wmf" /><Relationship Id="rId5" Type="http://schemas.openxmlformats.org/officeDocument/2006/relationships/image" Target="../media/image2.wmf" /><Relationship Id="rId10" Type="http://schemas.openxmlformats.org/officeDocument/2006/relationships/oleObject" Target="../embeddings/oleObject4.bin" /><Relationship Id="rId4" Type="http://schemas.openxmlformats.org/officeDocument/2006/relationships/oleObject" Target="../embeddings/oleObject1.bin" /><Relationship Id="rId9" Type="http://schemas.openxmlformats.org/officeDocument/2006/relationships/image" Target="../media/image4.w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7" Type="http://schemas.openxmlformats.org/officeDocument/2006/relationships/image" Target="../media/image7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6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5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9.png" /><Relationship Id="rId4" Type="http://schemas.openxmlformats.org/officeDocument/2006/relationships/oleObject" Target="../embeddings/oleObject7.bin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10.wmf" /><Relationship Id="rId4" Type="http://schemas.openxmlformats.org/officeDocument/2006/relationships/oleObject" Target="../embeddings/oleObject8.bin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ELECTRICAL SCIENCE-II (15B11EC211)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123728" y="3789040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/>
              <a:t>UNIT 1</a:t>
            </a:r>
          </a:p>
          <a:p>
            <a:pPr algn="ctr"/>
            <a:r>
              <a:rPr lang="en-US" sz="4000" b="1" dirty="0"/>
              <a:t>LECTURE 3</a:t>
            </a:r>
            <a:endParaRPr lang="en-IN" sz="40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lvl="0" algn="just">
              <a:buNone/>
            </a:pPr>
            <a:r>
              <a:rPr lang="en-US" b="1" dirty="0"/>
              <a:t>Unsolved Ques. 1: </a:t>
            </a:r>
            <a:r>
              <a:rPr lang="en-IN" sz="2800" dirty="0"/>
              <a:t>Find the capacitor voltage after the switch opens in the circuit shown in Figure below. What is the value of the  capacitor voltage 50 ms after the switch opens?</a:t>
            </a:r>
          </a:p>
          <a:p>
            <a:pPr lvl="0" algn="ctr">
              <a:buNone/>
            </a:pPr>
            <a:r>
              <a:rPr lang="en-IN" sz="2800" i="1" dirty="0">
                <a:solidFill>
                  <a:srgbClr val="FF0000"/>
                </a:solidFill>
              </a:rPr>
              <a:t>Answer will remain same i.e. 7.51 volt</a:t>
            </a:r>
          </a:p>
          <a:p>
            <a:pPr>
              <a:buNone/>
            </a:pPr>
            <a:r>
              <a:rPr lang="en-IN" dirty="0"/>
              <a:t>(a)                                     (b)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643314"/>
            <a:ext cx="335758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643314"/>
            <a:ext cx="25146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CAC361CF-19B4-4320-BA29-27991605B841}" type="slidenum">
              <a:rPr lang="en-US" altLang="en-US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Complete Solution by the Differential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Equation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5 major steps to find the complete solution:</a:t>
            </a:r>
          </a:p>
          <a:p>
            <a:r>
              <a:rPr lang="en-IN" dirty="0"/>
              <a:t>Determine initial conditions on capacitor voltages and/or inductor currents.</a:t>
            </a:r>
          </a:p>
          <a:p>
            <a:r>
              <a:rPr lang="en-IN" dirty="0"/>
              <a:t> Find the differential equation for either capacitor voltage or inductor current (mesh/loop/nodal …. analysis).</a:t>
            </a:r>
          </a:p>
          <a:p>
            <a:r>
              <a:rPr lang="en-IN" dirty="0"/>
              <a:t> Determine the natural solution (complementary solution).</a:t>
            </a:r>
          </a:p>
          <a:p>
            <a:r>
              <a:rPr lang="en-IN" dirty="0"/>
              <a:t>Determine the forced solution (particular solution).</a:t>
            </a:r>
          </a:p>
          <a:p>
            <a:r>
              <a:rPr lang="en-IN" dirty="0"/>
              <a:t>Apply initial conditions to the complete solution to determine the unknown coefficients in the natural solution.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CAC361CF-19B4-4320-BA29-27991605B841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229600" cy="53403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Here we will consider three cases for the input to the circuit.</a:t>
            </a:r>
          </a:p>
          <a:p>
            <a:r>
              <a:rPr lang="en-IN" dirty="0"/>
              <a:t>First case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Second case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Third case 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These three cases are special because the forced response will have the same form as the input.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7" y="1560362"/>
            <a:ext cx="1880715" cy="7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571744"/>
            <a:ext cx="216643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3714752"/>
            <a:ext cx="350046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CAC361CF-19B4-4320-BA29-27991605B841}" type="slidenum">
              <a:rPr lang="en-US" altLang="en-US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References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R.C.Dorf</a:t>
            </a:r>
            <a:r>
              <a:rPr lang="en-IN" dirty="0"/>
              <a:t> and James A. Svoboda, “Introduction to Electric Circuits”,9thed,  John Wiley &amp; Sons,  2013.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Charles K. Alexander, Matthew  N.O. </a:t>
            </a:r>
            <a:r>
              <a:rPr lang="en-IN" dirty="0" err="1"/>
              <a:t>Sadiku,“FundamentalsofElectricCircuits</a:t>
            </a:r>
            <a:r>
              <a:rPr lang="en-IN" dirty="0"/>
              <a:t>”, 6th </a:t>
            </a:r>
            <a:r>
              <a:rPr lang="en-IN" dirty="0" err="1"/>
              <a:t>Edition,Tata</a:t>
            </a:r>
            <a:r>
              <a:rPr lang="en-IN" dirty="0"/>
              <a:t> McGrawHill,2019.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819400" cy="804863"/>
          </a:xfrm>
        </p:spPr>
        <p:txBody>
          <a:bodyPr>
            <a:normAutofit/>
          </a:bodyPr>
          <a:lstStyle/>
          <a:p>
            <a:r>
              <a:rPr lang="en-US" b="1" dirty="0"/>
              <a:t>Example 3</a:t>
            </a:r>
          </a:p>
        </p:txBody>
      </p:sp>
      <p:pic>
        <p:nvPicPr>
          <p:cNvPr id="223239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lum bright="-30000" contrast="48000"/>
          </a:blip>
          <a:srcRect/>
          <a:stretch>
            <a:fillRect/>
          </a:stretch>
        </p:blipFill>
        <p:spPr>
          <a:xfrm>
            <a:off x="152400" y="1123950"/>
            <a:ext cx="8839200" cy="2235200"/>
          </a:xfrm>
          <a:noFill/>
          <a:ln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17FF148-BB66-475D-B8A0-36B0116ACDF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457200" y="34290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The single-pole double-throw switch S has been in position b for a long time so that the 5-μF capacitor is fully discharged. Now, at </a:t>
            </a:r>
            <a:r>
              <a:rPr lang="en-US" sz="2400" i="1">
                <a:latin typeface="Times New Roman" pitchFamily="18" charset="0"/>
              </a:rPr>
              <a:t>t</a:t>
            </a:r>
            <a:r>
              <a:rPr lang="en-US" sz="2400">
                <a:latin typeface="Times New Roman" pitchFamily="18" charset="0"/>
              </a:rPr>
              <a:t> = 0, the switch is thrown to position a.  Determine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(0+),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>
                <a:latin typeface="Times New Roman" pitchFamily="18" charset="0"/>
              </a:rPr>
              <a:t>(0+),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</a:rPr>
              <a:t>) time constant τ,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2400">
                <a:latin typeface="Times New Roman" pitchFamily="18" charset="0"/>
              </a:rPr>
              <a:t>) 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>
                <a:latin typeface="Times New Roman" pitchFamily="18" charset="0"/>
              </a:rPr>
              <a:t> at </a:t>
            </a:r>
            <a:r>
              <a:rPr lang="en-US" sz="2400" i="1">
                <a:latin typeface="Times New Roman" pitchFamily="18" charset="0"/>
              </a:rPr>
              <a:t>t </a:t>
            </a:r>
            <a:r>
              <a:rPr lang="en-US" sz="2400">
                <a:latin typeface="Times New Roman" pitchFamily="18" charset="0"/>
              </a:rPr>
              <a:t>= 15 ms.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A3B0-086B-4469-8EAA-6A65190F0E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66FF"/>
                </a:solidFill>
                <a:latin typeface="Times New Roman" pitchFamily="18" charset="0"/>
              </a:rPr>
              <a:t>Solution :</a:t>
            </a:r>
            <a:r>
              <a:rPr lang="en-US" sz="2400" b="1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762000" y="1036638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 Since the voltage across a capacitor cannot change instantaneously, we have 	</a:t>
            </a:r>
            <a:r>
              <a:rPr lang="en-US" sz="2800" i="1">
                <a:latin typeface="Times New Roman" pitchFamily="18" charset="0"/>
              </a:rPr>
              <a:t>v</a:t>
            </a:r>
            <a:r>
              <a:rPr lang="en-US" sz="2800">
                <a:latin typeface="Times New Roman" pitchFamily="18" charset="0"/>
              </a:rPr>
              <a:t>(0+) = </a:t>
            </a:r>
            <a:r>
              <a:rPr lang="en-US" sz="2800" i="1">
                <a:latin typeface="Times New Roman" pitchFamily="18" charset="0"/>
              </a:rPr>
              <a:t>v</a:t>
            </a:r>
            <a:r>
              <a:rPr lang="en-US" sz="2800">
                <a:latin typeface="Times New Roman" pitchFamily="18" charset="0"/>
              </a:rPr>
              <a:t>(0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800">
                <a:latin typeface="Times New Roman" pitchFamily="18" charset="0"/>
              </a:rPr>
              <a:t>) = </a:t>
            </a:r>
            <a:r>
              <a:rPr lang="en-US" sz="2800" b="1">
                <a:latin typeface="Times New Roman" pitchFamily="18" charset="0"/>
              </a:rPr>
              <a:t>0 V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304800" y="103663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solidFill>
                  <a:srgbClr val="339966"/>
                </a:solidFill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304800" y="22701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solidFill>
                  <a:srgbClr val="339966"/>
                </a:solidFill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) 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0" y="3260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7337" name="Object 9"/>
          <p:cNvGraphicFramePr>
            <a:graphicFrameLocks noChangeAspect="1"/>
          </p:cNvGraphicFramePr>
          <p:nvPr/>
        </p:nvGraphicFramePr>
        <p:xfrm>
          <a:off x="1222375" y="2152650"/>
          <a:ext cx="45688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006600" imgH="431800" progId="Equation.DSMT4">
                  <p:embed/>
                </p:oleObj>
              </mc:Choice>
              <mc:Fallback>
                <p:oleObj name="Equation" r:id="rId4" imgW="2006600" imgH="431800" progId="Equation.DSMT4">
                  <p:embed/>
                  <p:pic>
                    <p:nvPicPr>
                      <p:cNvPr id="227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152650"/>
                        <a:ext cx="45688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381000" y="30940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solidFill>
                  <a:srgbClr val="339966"/>
                </a:solidFill>
                <a:latin typeface="Times New Roman" pitchFamily="18" charset="0"/>
              </a:rPr>
              <a:t>c</a:t>
            </a:r>
            <a:r>
              <a:rPr lang="en-US" sz="2800">
                <a:latin typeface="Times New Roman" pitchFamily="18" charset="0"/>
              </a:rPr>
              <a:t>) </a:t>
            </a: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0" y="370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7340" name="Object 12"/>
          <p:cNvGraphicFramePr>
            <a:graphicFrameLocks noChangeAspect="1"/>
          </p:cNvGraphicFramePr>
          <p:nvPr/>
        </p:nvGraphicFramePr>
        <p:xfrm>
          <a:off x="1220788" y="3170238"/>
          <a:ext cx="51038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120900" imgH="203200" progId="Equation.DSMT4">
                  <p:embed/>
                </p:oleObj>
              </mc:Choice>
              <mc:Fallback>
                <p:oleObj name="Equation" r:id="rId6" imgW="2120900" imgH="203200" progId="Equation.DSMT4">
                  <p:embed/>
                  <p:pic>
                    <p:nvPicPr>
                      <p:cNvPr id="2273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170238"/>
                        <a:ext cx="51038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381000" y="38703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solidFill>
                  <a:srgbClr val="339966"/>
                </a:solidFill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</a:rPr>
              <a:t>) 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1066800" y="385603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At </a:t>
            </a:r>
            <a:r>
              <a:rPr lang="en-US" sz="2800" i="1">
                <a:latin typeface="Times New Roman" pitchFamily="18" charset="0"/>
              </a:rPr>
              <a:t>t </a:t>
            </a:r>
            <a:r>
              <a:rPr lang="en-US" sz="2800">
                <a:latin typeface="Times New Roman" pitchFamily="18" charset="0"/>
              </a:rPr>
              <a:t>= 15 ms : </a:t>
            </a:r>
          </a:p>
        </p:txBody>
      </p:sp>
      <p:sp>
        <p:nvSpPr>
          <p:cNvPr id="227345" name="Rectangle 17"/>
          <p:cNvSpPr>
            <a:spLocks noChangeArrowheads="1"/>
          </p:cNvSpPr>
          <p:nvPr/>
        </p:nvSpPr>
        <p:spPr bwMode="auto">
          <a:xfrm rot="-2700000">
            <a:off x="0" y="332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1295400" y="4492625"/>
          <a:ext cx="7391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2870200" imgH="241300" progId="Equation.DSMT4">
                  <p:embed/>
                </p:oleObj>
              </mc:Choice>
              <mc:Fallback>
                <p:oleObj name="Equation" r:id="rId8" imgW="2870200" imgH="241300" progId="Equation.DSMT4">
                  <p:embed/>
                  <p:pic>
                    <p:nvPicPr>
                      <p:cNvPr id="2273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2625"/>
                        <a:ext cx="73914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6" name="Object 18"/>
          <p:cNvGraphicFramePr>
            <a:graphicFrameLocks noChangeAspect="1"/>
          </p:cNvGraphicFramePr>
          <p:nvPr/>
        </p:nvGraphicFramePr>
        <p:xfrm>
          <a:off x="1295400" y="5273675"/>
          <a:ext cx="7010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2692400" imgH="241300" progId="Equation.DSMT4">
                  <p:embed/>
                </p:oleObj>
              </mc:Choice>
              <mc:Fallback>
                <p:oleObj name="Equation" r:id="rId10" imgW="2692400" imgH="241300" progId="Equation.DSMT4">
                  <p:embed/>
                  <p:pic>
                    <p:nvPicPr>
                      <p:cNvPr id="227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73675"/>
                        <a:ext cx="70104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27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  <p:bldP spid="227333" grpId="0"/>
      <p:bldP spid="227334" grpId="0"/>
      <p:bldP spid="227335" grpId="0"/>
      <p:bldP spid="227339" grpId="0"/>
      <p:bldP spid="2273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79463"/>
            <a:ext cx="6324600" cy="1201737"/>
          </a:xfrm>
        </p:spPr>
        <p:txBody>
          <a:bodyPr>
            <a:normAutofit fontScale="90000"/>
          </a:bodyPr>
          <a:lstStyle/>
          <a:p>
            <a:r>
              <a:rPr lang="en-US" sz="3800"/>
              <a:t>Single-Capacitor </a:t>
            </a:r>
            <a:r>
              <a:rPr lang="en-US" sz="3800" i="1"/>
              <a:t>RC</a:t>
            </a:r>
            <a:r>
              <a:rPr lang="en-US" sz="3800"/>
              <a:t> Circuit </a:t>
            </a:r>
            <a:br>
              <a:rPr lang="en-US" sz="3800"/>
            </a:br>
            <a:r>
              <a:rPr lang="en-US" sz="3800"/>
              <a:t> and Single-Inductor </a:t>
            </a:r>
            <a:r>
              <a:rPr lang="en-US" sz="3800" i="1"/>
              <a:t>RL</a:t>
            </a:r>
            <a:r>
              <a:rPr lang="en-US" sz="3800"/>
              <a:t> Circuit 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86710" y="6357958"/>
            <a:ext cx="1181088" cy="365125"/>
          </a:xfrm>
        </p:spPr>
        <p:txBody>
          <a:bodyPr/>
          <a:lstStyle/>
          <a:p>
            <a:fld id="{34E178E0-DE90-4DB5-81FA-DF072E1C8FB2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-76200" y="65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4783138" y="3179763"/>
          <a:ext cx="17875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660113" imgH="215806" progId="Equation.DSMT4">
                  <p:embed/>
                </p:oleObj>
              </mc:Choice>
              <mc:Fallback>
                <p:oleObj name="Equation" r:id="rId4" imgW="660113" imgH="215806" progId="Equation.DSMT4">
                  <p:embed/>
                  <p:pic>
                    <p:nvPicPr>
                      <p:cNvPr id="228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179763"/>
                        <a:ext cx="17875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57200" y="2398713"/>
            <a:ext cx="41910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</a:rPr>
              <a:t>time constant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for </a:t>
            </a:r>
            <a:r>
              <a:rPr lang="en-US" sz="4000" dirty="0">
                <a:latin typeface="Times New Roman" pitchFamily="18" charset="0"/>
              </a:rPr>
              <a:t>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 For </a:t>
            </a:r>
            <a:r>
              <a:rPr lang="en-US" sz="2800" i="1" dirty="0">
                <a:latin typeface="Times New Roman" pitchFamily="18" charset="0"/>
              </a:rPr>
              <a:t>LR</a:t>
            </a:r>
            <a:r>
              <a:rPr lang="en-US" sz="2800" dirty="0">
                <a:latin typeface="Times New Roman" pitchFamily="18" charset="0"/>
              </a:rPr>
              <a:t> circuit,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 For </a:t>
            </a:r>
            <a:r>
              <a:rPr lang="en-US" sz="2800" i="1" dirty="0">
                <a:latin typeface="Times New Roman" pitchFamily="18" charset="0"/>
              </a:rPr>
              <a:t>CR </a:t>
            </a:r>
            <a:r>
              <a:rPr lang="en-US" sz="2800" dirty="0">
                <a:latin typeface="Times New Roman" pitchFamily="18" charset="0"/>
              </a:rPr>
              <a:t>circuit, 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-76200" y="400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4859338" y="3827463"/>
          <a:ext cx="15605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558558" imgH="215806" progId="Equation.DSMT4">
                  <p:embed/>
                </p:oleObj>
              </mc:Choice>
              <mc:Fallback>
                <p:oleObj name="Equation" r:id="rId6" imgW="558558" imgH="215806" progId="Equation.DSMT4">
                  <p:embed/>
                  <p:pic>
                    <p:nvPicPr>
                      <p:cNvPr id="2283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27463"/>
                        <a:ext cx="156051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609600" y="454025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Here, </a:t>
            </a:r>
            <a:r>
              <a:rPr lang="en-US" sz="2800" i="1">
                <a:latin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</a:rPr>
              <a:t>Th </a:t>
            </a:r>
            <a:r>
              <a:rPr lang="en-US" sz="2800">
                <a:latin typeface="Times New Roman" pitchFamily="18" charset="0"/>
              </a:rPr>
              <a:t>is Thevenin resistance as “seen” by the capacitor or inductor.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60"/>
                            </p:stCondLst>
                            <p:childTnLst>
                              <p:par>
                                <p:cTn id="11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10"/>
                            </p:stCondLst>
                            <p:childTnLst>
                              <p:par>
                                <p:cTn id="17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1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10"/>
                            </p:stCondLst>
                            <p:childTnLst>
                              <p:par>
                                <p:cTn id="27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1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71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/>
      <p:bldP spid="2283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F0A2-58A6-421D-9FA4-874E78B5454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 cstate="print">
            <a:lum bright="-42000" contrast="66000"/>
          </a:blip>
          <a:srcRect r="51282"/>
          <a:stretch>
            <a:fillRect/>
          </a:stretch>
        </p:blipFill>
        <p:spPr bwMode="auto">
          <a:xfrm>
            <a:off x="457200" y="381000"/>
            <a:ext cx="8001000" cy="586422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0C4E-9BB1-42C2-9915-CD006B1278AC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304800" y="523875"/>
          <a:ext cx="8534400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4" imgW="6811326" imgH="4638095" progId="PBrush">
                  <p:embed/>
                </p:oleObj>
              </mc:Choice>
              <mc:Fallback>
                <p:oleObj name="Bitmap Image" r:id="rId4" imgW="6811326" imgH="4638095" progId="PBrush">
                  <p:embed/>
                  <p:pic>
                    <p:nvPicPr>
                      <p:cNvPr id="236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3875"/>
                        <a:ext cx="8534400" cy="5810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65AD-276A-4D4B-87C3-730DE3A3A1D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83820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    The voltages and currents approach their final values asymptotically. 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   It means that they never actually reach them. 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   However, after </a:t>
            </a:r>
            <a:r>
              <a:rPr lang="en-US" sz="2800" i="1">
                <a:latin typeface="Times New Roman" pitchFamily="18" charset="0"/>
              </a:rPr>
              <a:t>five time-constants</a:t>
            </a:r>
            <a:r>
              <a:rPr lang="en-US" sz="2800">
                <a:latin typeface="Times New Roman" pitchFamily="18" charset="0"/>
              </a:rPr>
              <a:t> they change by 99.3 % of their total change.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F0A0-B1E3-4948-83F2-2FB6CBF6356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153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If immediately after switching,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	</a:t>
            </a:r>
            <a:r>
              <a:rPr lang="en-US" sz="2800" i="1" dirty="0">
                <a:latin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</a:rPr>
              <a:t>(0+) and </a:t>
            </a:r>
            <a:r>
              <a:rPr lang="en-US" sz="2800" i="1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(0+) are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initial values</a:t>
            </a:r>
            <a:endParaRPr lang="en-US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and 	</a:t>
            </a:r>
            <a:r>
              <a:rPr lang="en-US" sz="2800" i="1" dirty="0">
                <a:latin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</a:rPr>
              <a:t>(∞) and </a:t>
            </a:r>
            <a:r>
              <a:rPr lang="en-US" sz="2800" i="1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(∞) are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final values</a:t>
            </a:r>
            <a:r>
              <a:rPr lang="en-US" sz="2800" i="1" dirty="0">
                <a:solidFill>
                  <a:srgbClr val="339966"/>
                </a:solidFill>
                <a:latin typeface="Times New Roman" pitchFamily="18" charset="0"/>
              </a:rPr>
              <a:t>.</a:t>
            </a:r>
            <a:endParaRPr lang="en-US" sz="2800" dirty="0">
              <a:solidFill>
                <a:srgbClr val="339966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Then, the expressions for all the voltages and currents in the circuit for any time </a:t>
            </a:r>
            <a:r>
              <a:rPr lang="en-US" sz="2800" i="1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are given as</a:t>
            </a:r>
            <a:endParaRPr lang="en-US" dirty="0"/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-762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1600200" y="4827588"/>
          <a:ext cx="548640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2133600" imgH="558800" progId="Equation.DSMT4">
                  <p:embed/>
                </p:oleObj>
              </mc:Choice>
              <mc:Fallback>
                <p:oleObj name="Equation" r:id="rId4" imgW="2133600" imgH="558800" progId="Equation.DSMT4">
                  <p:embed/>
                  <p:pic>
                    <p:nvPicPr>
                      <p:cNvPr id="230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27588"/>
                        <a:ext cx="5486400" cy="14208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1143000" y="381000"/>
            <a:ext cx="6553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Important Point</a:t>
            </a:r>
          </a:p>
          <a:p>
            <a:pPr algn="ctr">
              <a:spcBef>
                <a:spcPct val="1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(For solving Problems)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6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96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0000"/>
                </a:solidFill>
              </a:rPr>
              <a:t>Comparison between </a:t>
            </a:r>
            <a:br>
              <a:rPr lang="en-US" sz="3800" dirty="0">
                <a:solidFill>
                  <a:srgbClr val="FF0000"/>
                </a:solidFill>
              </a:rPr>
            </a:br>
            <a:r>
              <a:rPr lang="en-US" sz="3800" b="1" i="1" dirty="0">
                <a:solidFill>
                  <a:srgbClr val="FF0000"/>
                </a:solidFill>
              </a:rPr>
              <a:t>RC</a:t>
            </a:r>
            <a:r>
              <a:rPr lang="en-US" sz="3800" dirty="0">
                <a:solidFill>
                  <a:srgbClr val="FF0000"/>
                </a:solidFill>
              </a:rPr>
              <a:t> and </a:t>
            </a:r>
            <a:r>
              <a:rPr lang="en-US" sz="3800" b="1" i="1" dirty="0">
                <a:solidFill>
                  <a:srgbClr val="FF0000"/>
                </a:solidFill>
              </a:rPr>
              <a:t>RL</a:t>
            </a:r>
            <a:r>
              <a:rPr lang="en-US" sz="3800" i="1" dirty="0">
                <a:solidFill>
                  <a:srgbClr val="FF0000"/>
                </a:solidFill>
              </a:rPr>
              <a:t> </a:t>
            </a:r>
            <a:r>
              <a:rPr lang="en-US" sz="3800" dirty="0">
                <a:solidFill>
                  <a:srgbClr val="FF0000"/>
                </a:solidFill>
              </a:rPr>
              <a:t>Circuits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</a:rPr>
              <a:t>Though both give similar response, but we prefer </a:t>
            </a:r>
            <a:r>
              <a:rPr lang="en-US" i="1" dirty="0">
                <a:latin typeface="Times New Roman" pitchFamily="18" charset="0"/>
              </a:rPr>
              <a:t>RC </a:t>
            </a:r>
            <a:r>
              <a:rPr lang="en-US" dirty="0">
                <a:latin typeface="Times New Roman" pitchFamily="18" charset="0"/>
              </a:rPr>
              <a:t>over </a:t>
            </a:r>
            <a:r>
              <a:rPr lang="en-US" i="1" dirty="0">
                <a:latin typeface="Times New Roman" pitchFamily="18" charset="0"/>
              </a:rPr>
              <a:t>RL</a:t>
            </a:r>
            <a:r>
              <a:rPr lang="en-US" dirty="0">
                <a:latin typeface="Times New Roman" pitchFamily="18" charset="0"/>
              </a:rPr>
              <a:t> circuit, because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Inductors are not as nearly ideal as capacitors.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Inductors are relatively bulky, heavy and difficult to fabricate, especially using integrated-circuit techniques.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Inductors are relatively costlier. 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The magnetic field emanating from the inductors can induce unwanted voltages in other components.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CAC361CF-19B4-4320-BA29-27991605B841}" type="slidenum">
              <a:rPr lang="en-US" altLang="en-US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4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72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479</Words>
  <Application>Microsoft Office PowerPoint</Application>
  <PresentationFormat>On-screen Show (4:3)</PresentationFormat>
  <Paragraphs>78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ELECTRICAL SCIENCE-II (15B11EC211)</vt:lpstr>
      <vt:lpstr>Example 3</vt:lpstr>
      <vt:lpstr>PowerPoint Presentation</vt:lpstr>
      <vt:lpstr>Single-Capacitor RC Circuit   and Single-Inductor RL Circuit </vt:lpstr>
      <vt:lpstr>PowerPoint Presentation</vt:lpstr>
      <vt:lpstr>PowerPoint Presentation</vt:lpstr>
      <vt:lpstr>PowerPoint Presentation</vt:lpstr>
      <vt:lpstr>PowerPoint Presentation</vt:lpstr>
      <vt:lpstr>Comparison between  RC and RL Circuits</vt:lpstr>
      <vt:lpstr>PowerPoint Presentation</vt:lpstr>
      <vt:lpstr>Complete Solution by the Differential Equation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SCIENCE-II (15B11EC211)</dc:title>
  <dc:creator>welcome</dc:creator>
  <cp:lastModifiedBy>Unknown User</cp:lastModifiedBy>
  <cp:revision>8</cp:revision>
  <dcterms:created xsi:type="dcterms:W3CDTF">2020-08-13T15:57:54Z</dcterms:created>
  <dcterms:modified xsi:type="dcterms:W3CDTF">2022-08-11T09:18:38Z</dcterms:modified>
</cp:coreProperties>
</file>