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2"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1685" autoAdjust="0"/>
  </p:normalViewPr>
  <p:slideViewPr>
    <p:cSldViewPr snapToGrid="0">
      <p:cViewPr varScale="1">
        <p:scale>
          <a:sx n="106" d="100"/>
          <a:sy n="106" d="100"/>
        </p:scale>
        <p:origin x="126" y="17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859AB-A844-4054-86FC-6B9E2B690839}" type="datetimeFigureOut">
              <a:rPr lang="en-GB" smtClean="0"/>
              <a:t>09/05/2022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90FB8-7FE3-4863-8638-62E15E8278DB}" type="slidenum">
              <a:rPr lang="en-GB" smtClean="0"/>
              <a:t>‹#›</a:t>
            </a:fld>
            <a:endParaRPr lang="en-GB"/>
          </a:p>
        </p:txBody>
      </p:sp>
    </p:spTree>
    <p:extLst>
      <p:ext uri="{BB962C8B-B14F-4D97-AF65-F5344CB8AC3E}">
        <p14:creationId xmlns:p14="http://schemas.microsoft.com/office/powerpoint/2010/main" val="146678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1</a:t>
            </a:fld>
            <a:endParaRPr lang="en-GB"/>
          </a:p>
        </p:txBody>
      </p:sp>
    </p:spTree>
    <p:extLst>
      <p:ext uri="{BB962C8B-B14F-4D97-AF65-F5344CB8AC3E}">
        <p14:creationId xmlns:p14="http://schemas.microsoft.com/office/powerpoint/2010/main" val="425085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Klik elke keer voor de volgende te tonen, algemene conclusie is de laatste!!!</a:t>
            </a:r>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2</a:t>
            </a:fld>
            <a:endParaRPr lang="en-GB"/>
          </a:p>
        </p:txBody>
      </p:sp>
    </p:spTree>
    <p:extLst>
      <p:ext uri="{BB962C8B-B14F-4D97-AF65-F5344CB8AC3E}">
        <p14:creationId xmlns:p14="http://schemas.microsoft.com/office/powerpoint/2010/main" val="250519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200" dirty="0">
                <a:solidFill>
                  <a:srgbClr val="000000"/>
                </a:solidFill>
                <a:effectLst/>
                <a:latin typeface="Calibri" panose="020F0502020204030204" pitchFamily="34" charset="0"/>
                <a:ea typeface="+mn-ea"/>
                <a:cs typeface="+mn-cs"/>
              </a:rPr>
              <a:t>Gebruik screenshots van de oefening!!!</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200" dirty="0">
                <a:solidFill>
                  <a:srgbClr val="000000"/>
                </a:solidFill>
                <a:effectLst/>
                <a:latin typeface="Calibri" panose="020F0502020204030204" pitchFamily="34" charset="0"/>
                <a:ea typeface="+mn-ea"/>
                <a:cs typeface="+mn-cs"/>
              </a:rPr>
              <a:t>Praat over de werking en waar we mee vast zaten.</a:t>
            </a:r>
            <a:endParaRPr lang="en-GB" dirty="0">
              <a:effectLst/>
            </a:endParaRPr>
          </a:p>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3</a:t>
            </a:fld>
            <a:endParaRPr lang="en-GB"/>
          </a:p>
        </p:txBody>
      </p:sp>
    </p:spTree>
    <p:extLst>
      <p:ext uri="{BB962C8B-B14F-4D97-AF65-F5344CB8AC3E}">
        <p14:creationId xmlns:p14="http://schemas.microsoft.com/office/powerpoint/2010/main" val="47615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Gebruik screenshots van de oefening!!!</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Praat over de werking en waar we mee vast zaten.</a:t>
            </a:r>
            <a:endParaRPr lang="en-GB" dirty="0">
              <a:effectLst/>
            </a:endParaRPr>
          </a:p>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4</a:t>
            </a:fld>
            <a:endParaRPr lang="en-GB"/>
          </a:p>
        </p:txBody>
      </p:sp>
    </p:spTree>
    <p:extLst>
      <p:ext uri="{BB962C8B-B14F-4D97-AF65-F5344CB8AC3E}">
        <p14:creationId xmlns:p14="http://schemas.microsoft.com/office/powerpoint/2010/main" val="316680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Gebruik screenshots van de oefening!!!</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Praat over de werking en waar we mee vast zaten.</a:t>
            </a:r>
            <a:endParaRPr lang="en-GB" dirty="0">
              <a:effectLst/>
            </a:endParaRPr>
          </a:p>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5</a:t>
            </a:fld>
            <a:endParaRPr lang="en-GB"/>
          </a:p>
        </p:txBody>
      </p:sp>
    </p:spTree>
    <p:extLst>
      <p:ext uri="{BB962C8B-B14F-4D97-AF65-F5344CB8AC3E}">
        <p14:creationId xmlns:p14="http://schemas.microsoft.com/office/powerpoint/2010/main" val="96258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Gebruik screenshots van de oefening!!!</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rgbClr val="000000"/>
                </a:solidFill>
                <a:effectLst/>
                <a:latin typeface="Calibri" panose="020F0502020204030204" pitchFamily="34" charset="0"/>
                <a:ea typeface="+mn-ea"/>
                <a:cs typeface="+mn-cs"/>
              </a:rPr>
              <a:t>Praat over de werking en waar we mee vast zaten.</a:t>
            </a:r>
            <a:endParaRPr lang="en-GB" dirty="0">
              <a:effectLst/>
            </a:endParaRPr>
          </a:p>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6</a:t>
            </a:fld>
            <a:endParaRPr lang="en-GB"/>
          </a:p>
        </p:txBody>
      </p:sp>
    </p:spTree>
    <p:extLst>
      <p:ext uri="{BB962C8B-B14F-4D97-AF65-F5344CB8AC3E}">
        <p14:creationId xmlns:p14="http://schemas.microsoft.com/office/powerpoint/2010/main" val="237430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Trek hier een conclusie wat we geleerd hebben van deze PE over onszelf en over Security en hoe we verbeterd zijn door het jaar heen. Maak misschien ook een grapje over hoe we het op de tweede zit beter gaan doen.</a:t>
            </a:r>
            <a:endParaRPr lang="en-GB" dirty="0"/>
          </a:p>
          <a:p>
            <a:endParaRPr lang="en-GB" dirty="0"/>
          </a:p>
        </p:txBody>
      </p:sp>
      <p:sp>
        <p:nvSpPr>
          <p:cNvPr id="4" name="Slide Number Placeholder 3"/>
          <p:cNvSpPr>
            <a:spLocks noGrp="1"/>
          </p:cNvSpPr>
          <p:nvPr>
            <p:ph type="sldNum" sz="quarter" idx="5"/>
          </p:nvPr>
        </p:nvSpPr>
        <p:spPr/>
        <p:txBody>
          <a:bodyPr/>
          <a:lstStyle/>
          <a:p>
            <a:fld id="{00790FB8-7FE3-4863-8638-62E15E8278DB}" type="slidenum">
              <a:rPr lang="en-GB" smtClean="0"/>
              <a:t>7</a:t>
            </a:fld>
            <a:endParaRPr lang="en-GB"/>
          </a:p>
        </p:txBody>
      </p:sp>
    </p:spTree>
    <p:extLst>
      <p:ext uri="{BB962C8B-B14F-4D97-AF65-F5344CB8AC3E}">
        <p14:creationId xmlns:p14="http://schemas.microsoft.com/office/powerpoint/2010/main" val="176533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Beter zeggen we niet dat dit een kut opdracht is geweest...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Best zeggen we gewoon bedankt aan de groepen die ons mee op weg hebben geholpen en aan den erik voor deze kkr taak</a:t>
            </a:r>
            <a:endParaRPr lang="en-GB" dirty="0"/>
          </a:p>
          <a:p>
            <a:r>
              <a:rPr lang="en-GB" dirty="0"/>
              <a:t>AHJA EN GEBRUIK NIET DE NAAM ERIK</a:t>
            </a:r>
          </a:p>
          <a:p>
            <a:endParaRPr lang="en-GB" dirty="0"/>
          </a:p>
          <a:p>
            <a:r>
              <a:rPr lang="en-GB" dirty="0"/>
              <a:t>**</a:t>
            </a:r>
            <a:r>
              <a:rPr lang="en-GB" dirty="0" err="1"/>
              <a:t>klik</a:t>
            </a:r>
            <a:r>
              <a:rPr lang="en-GB" dirty="0"/>
              <a:t> </a:t>
            </a:r>
            <a:r>
              <a:rPr lang="en-GB" dirty="0" err="1"/>
              <a:t>als</a:t>
            </a:r>
            <a:r>
              <a:rPr lang="en-GB" dirty="0"/>
              <a:t> “Fin.” </a:t>
            </a:r>
            <a:r>
              <a:rPr lang="en-GB" dirty="0" err="1"/>
              <a:t>gezegd</a:t>
            </a:r>
            <a:r>
              <a:rPr lang="en-GB" dirty="0"/>
              <a:t> word**</a:t>
            </a:r>
          </a:p>
        </p:txBody>
      </p:sp>
      <p:sp>
        <p:nvSpPr>
          <p:cNvPr id="4" name="Slide Number Placeholder 3"/>
          <p:cNvSpPr>
            <a:spLocks noGrp="1"/>
          </p:cNvSpPr>
          <p:nvPr>
            <p:ph type="sldNum" sz="quarter" idx="5"/>
          </p:nvPr>
        </p:nvSpPr>
        <p:spPr/>
        <p:txBody>
          <a:bodyPr/>
          <a:lstStyle/>
          <a:p>
            <a:fld id="{00790FB8-7FE3-4863-8638-62E15E8278DB}" type="slidenum">
              <a:rPr lang="en-GB" smtClean="0"/>
              <a:t>8</a:t>
            </a:fld>
            <a:endParaRPr lang="en-GB"/>
          </a:p>
        </p:txBody>
      </p:sp>
    </p:spTree>
    <p:extLst>
      <p:ext uri="{BB962C8B-B14F-4D97-AF65-F5344CB8AC3E}">
        <p14:creationId xmlns:p14="http://schemas.microsoft.com/office/powerpoint/2010/main" val="1960289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9360EF-6FF9-4FC8-B14C-C332CBDED6ED}"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12820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360EF-6FF9-4FC8-B14C-C332CBDED6ED}"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30171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360EF-6FF9-4FC8-B14C-C332CBDED6ED}"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88203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360EF-6FF9-4FC8-B14C-C332CBDED6ED}"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42800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360EF-6FF9-4FC8-B14C-C332CBDED6ED}"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319418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9360EF-6FF9-4FC8-B14C-C332CBDED6ED}"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400150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9360EF-6FF9-4FC8-B14C-C332CBDED6ED}" type="datetimeFigureOut">
              <a:rPr lang="en-GB" smtClean="0"/>
              <a:t>09/05/2022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272916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9360EF-6FF9-4FC8-B14C-C332CBDED6ED}" type="datetimeFigureOut">
              <a:rPr lang="en-GB" smtClean="0"/>
              <a:t>09/05/2022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388852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360EF-6FF9-4FC8-B14C-C332CBDED6ED}" type="datetimeFigureOut">
              <a:rPr lang="en-GB" smtClean="0"/>
              <a:t>09/05/2022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396622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360EF-6FF9-4FC8-B14C-C332CBDED6ED}"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250968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360EF-6FF9-4FC8-B14C-C332CBDED6ED}"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300B51-41ED-4BBB-B4EB-CEEE95A4E30E}" type="slidenum">
              <a:rPr lang="en-GB" smtClean="0"/>
              <a:t>‹#›</a:t>
            </a:fld>
            <a:endParaRPr lang="en-GB"/>
          </a:p>
        </p:txBody>
      </p:sp>
    </p:spTree>
    <p:extLst>
      <p:ext uri="{BB962C8B-B14F-4D97-AF65-F5344CB8AC3E}">
        <p14:creationId xmlns:p14="http://schemas.microsoft.com/office/powerpoint/2010/main" val="390900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360EF-6FF9-4FC8-B14C-C332CBDED6ED}" type="datetimeFigureOut">
              <a:rPr lang="en-GB" smtClean="0"/>
              <a:t>09/05/2022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00B51-41ED-4BBB-B4EB-CEEE95A4E30E}" type="slidenum">
              <a:rPr lang="en-GB" smtClean="0"/>
              <a:t>‹#›</a:t>
            </a:fld>
            <a:endParaRPr lang="en-GB"/>
          </a:p>
        </p:txBody>
      </p:sp>
    </p:spTree>
    <p:extLst>
      <p:ext uri="{BB962C8B-B14F-4D97-AF65-F5344CB8AC3E}">
        <p14:creationId xmlns:p14="http://schemas.microsoft.com/office/powerpoint/2010/main" val="34725892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etting started in cybersecurity – 6 essential skills to consider |  2021-07-15 | Security Magazine">
            <a:extLst>
              <a:ext uri="{FF2B5EF4-FFF2-40B4-BE49-F238E27FC236}">
                <a16:creationId xmlns:a16="http://schemas.microsoft.com/office/drawing/2014/main" id="{A4221207-1817-31F8-001D-061287EA7DB9}"/>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4033" b="37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8F01D1-783A-22CD-5334-1F128256C634}"/>
              </a:ext>
            </a:extLst>
          </p:cNvPr>
          <p:cNvSpPr>
            <a:spLocks noGrp="1"/>
          </p:cNvSpPr>
          <p:nvPr>
            <p:ph type="ctrTitle"/>
          </p:nvPr>
        </p:nvSpPr>
        <p:spPr>
          <a:xfrm>
            <a:off x="965200" y="965200"/>
            <a:ext cx="10261600" cy="3564869"/>
          </a:xfrm>
        </p:spPr>
        <p:txBody>
          <a:bodyPr>
            <a:normAutofit/>
          </a:bodyPr>
          <a:lstStyle/>
          <a:p>
            <a:pPr algn="l"/>
            <a:r>
              <a:rPr lang="nl-BE" sz="11500" dirty="0">
                <a:ln w="22225">
                  <a:solidFill>
                    <a:schemeClr val="tx1"/>
                  </a:solidFill>
                  <a:miter lim="800000"/>
                </a:ln>
                <a:noFill/>
              </a:rPr>
              <a:t>PE Security Groep 4</a:t>
            </a:r>
            <a:endParaRPr lang="en-GB" sz="11500" dirty="0">
              <a:ln w="22225">
                <a:solidFill>
                  <a:schemeClr val="tx1"/>
                </a:solidFill>
                <a:miter lim="800000"/>
              </a:ln>
              <a:noFill/>
            </a:endParaRPr>
          </a:p>
        </p:txBody>
      </p:sp>
      <p:sp>
        <p:nvSpPr>
          <p:cNvPr id="3" name="Subtitle 2">
            <a:extLst>
              <a:ext uri="{FF2B5EF4-FFF2-40B4-BE49-F238E27FC236}">
                <a16:creationId xmlns:a16="http://schemas.microsoft.com/office/drawing/2014/main" id="{BBBC5B5B-BAF5-B610-B010-33EBF6524681}"/>
              </a:ext>
            </a:extLst>
          </p:cNvPr>
          <p:cNvSpPr>
            <a:spLocks noGrp="1"/>
          </p:cNvSpPr>
          <p:nvPr>
            <p:ph type="subTitle" idx="1"/>
          </p:nvPr>
        </p:nvSpPr>
        <p:spPr>
          <a:xfrm>
            <a:off x="965200" y="4572002"/>
            <a:ext cx="10261600" cy="1202995"/>
          </a:xfrm>
          <a:noFill/>
        </p:spPr>
        <p:txBody>
          <a:bodyPr>
            <a:normAutofit/>
          </a:bodyPr>
          <a:lstStyle/>
          <a:p>
            <a:pPr algn="l"/>
            <a:r>
              <a:rPr lang="nl-BE" sz="3600" b="1" dirty="0">
                <a:ln>
                  <a:solidFill>
                    <a:schemeClr val="tx1"/>
                  </a:solidFill>
                </a:ln>
                <a:noFill/>
              </a:rPr>
              <a:t>Door </a:t>
            </a:r>
            <a:r>
              <a:rPr lang="nl-BE" sz="3600" b="1" dirty="0">
                <a:ln>
                  <a:solidFill>
                    <a:schemeClr val="tx1"/>
                  </a:solidFill>
                </a:ln>
                <a:noFill/>
                <a:latin typeface="Calibri Light (Headings)"/>
              </a:rPr>
              <a:t>Wout</a:t>
            </a:r>
            <a:r>
              <a:rPr lang="nl-BE" sz="3600" b="1" dirty="0">
                <a:ln>
                  <a:solidFill>
                    <a:schemeClr val="tx1"/>
                  </a:solidFill>
                </a:ln>
                <a:noFill/>
              </a:rPr>
              <a:t> K, Yoeri O, Bavo s’H, Ruben J &amp; Bren P</a:t>
            </a:r>
            <a:endParaRPr lang="en-GB" sz="3600" b="1" dirty="0">
              <a:ln>
                <a:solidFill>
                  <a:schemeClr val="tx1"/>
                </a:solidFill>
              </a:ln>
              <a:noFill/>
            </a:endParaRPr>
          </a:p>
        </p:txBody>
      </p:sp>
    </p:spTree>
    <p:extLst>
      <p:ext uri="{BB962C8B-B14F-4D97-AF65-F5344CB8AC3E}">
        <p14:creationId xmlns:p14="http://schemas.microsoft.com/office/powerpoint/2010/main" val="2178611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Introductie: Inhoud</a:t>
            </a:r>
            <a:endParaRPr lang="en-GB" dirty="0">
              <a:latin typeface="Amasis MT Pro Black" panose="02040A04050005020304" pitchFamily="18" charset="0"/>
            </a:endParaRPr>
          </a:p>
        </p:txBody>
      </p:sp>
      <p:pic>
        <p:nvPicPr>
          <p:cNvPr id="2052" name="Picture 4" descr="What is Cyber Security? | Definition, Types, and User Protection">
            <a:extLst>
              <a:ext uri="{FF2B5EF4-FFF2-40B4-BE49-F238E27FC236}">
                <a16:creationId xmlns:a16="http://schemas.microsoft.com/office/drawing/2014/main" id="{5A636162-1206-228C-AA88-5871975CCD04}"/>
              </a:ext>
            </a:extLst>
          </p:cNvPr>
          <p:cNvPicPr>
            <a:picLocks noChangeAspect="1" noChangeArrowheads="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ackgroundRemoval t="1250" b="96750" l="10000" r="98310">
                        <a14:foregroundMark x1="47324" y1="63500" x2="54648" y2="21750"/>
                        <a14:foregroundMark x1="54648" y1="21750" x2="55915" y2="20250"/>
                        <a14:foregroundMark x1="48873" y1="48250" x2="51549" y2="19750"/>
                        <a14:foregroundMark x1="44366" y1="44750" x2="48732" y2="22500"/>
                        <a14:foregroundMark x1="45352" y1="32000" x2="48169" y2="17250"/>
                        <a14:foregroundMark x1="42254" y1="53250" x2="42535" y2="69500"/>
                        <a14:foregroundMark x1="41972" y1="59250" x2="40423" y2="75500"/>
                        <a14:foregroundMark x1="46338" y1="13250" x2="47324" y2="10500"/>
                        <a14:foregroundMark x1="39014" y1="68750" x2="40845" y2="81250"/>
                        <a14:foregroundMark x1="39859" y1="62500" x2="42113" y2="52500"/>
                        <a14:foregroundMark x1="41549" y1="81000" x2="47183" y2="94750"/>
                        <a14:foregroundMark x1="47183" y1="94750" x2="47324" y2="94750"/>
                        <a14:foregroundMark x1="48451" y1="93000" x2="51127" y2="90250"/>
                        <a14:foregroundMark x1="60423" y1="84000" x2="70141" y2="84750"/>
                        <a14:foregroundMark x1="80845" y1="64750" x2="84930" y2="51250"/>
                        <a14:foregroundMark x1="83521" y1="47750" x2="82958" y2="27750"/>
                        <a14:foregroundMark x1="80141" y1="19750" x2="73662" y2="10000"/>
                        <a14:foregroundMark x1="72958" y1="3250" x2="67606" y2="1250"/>
                        <a14:foregroundMark x1="80000" y1="8750" x2="88451" y2="19000"/>
                        <a14:foregroundMark x1="88732" y1="21750" x2="90986" y2="33750"/>
                        <a14:foregroundMark x1="50845" y1="12500" x2="60845" y2="9250"/>
                        <a14:foregroundMark x1="45915" y1="20750" x2="43662" y2="36000"/>
                        <a14:foregroundMark x1="42817" y1="45500" x2="40845" y2="53250"/>
                        <a14:foregroundMark x1="87183" y1="64000" x2="88873" y2="42250"/>
                        <a14:foregroundMark x1="89577" y1="65500" x2="90704" y2="51500"/>
                        <a14:foregroundMark x1="92254" y1="70750" x2="92394" y2="55000"/>
                        <a14:foregroundMark x1="93944" y1="70250" x2="94366" y2="55250"/>
                        <a14:foregroundMark x1="89437" y1="90250" x2="94366" y2="78750"/>
                        <a14:foregroundMark x1="92113" y1="82000" x2="96338" y2="64750"/>
                        <a14:foregroundMark x1="91831" y1="83750" x2="95915" y2="74000"/>
                        <a14:foregroundMark x1="91408" y1="88750" x2="94789" y2="79750"/>
                        <a14:foregroundMark x1="85915" y1="95000" x2="88732" y2="89250"/>
                        <a14:foregroundMark x1="88028" y1="96750" x2="89577" y2="90500"/>
                        <a14:foregroundMark x1="95070" y1="43750" x2="93380" y2="35750"/>
                        <a14:foregroundMark x1="97980" y1="56750" x2="98310" y2="60750"/>
                        <a14:foregroundMark x1="97822" y1="54833" x2="97898" y2="55750"/>
                        <a14:foregroundMark x1="97692" y1="53250" x2="97757" y2="54039"/>
                        <a14:foregroundMark x1="97465" y1="50500" x2="97692" y2="53250"/>
                        <a14:backgroundMark x1="93099" y1="4750" x2="96479" y2="8250"/>
                        <a14:backgroundMark x1="87887" y1="3250" x2="83803" y2="750"/>
                        <a14:backgroundMark x1="51549" y1="750" x2="52676" y2="250"/>
                        <a14:backgroundMark x1="98732" y1="46000" x2="99437" y2="49250"/>
                        <a14:backgroundMark x1="98873" y1="53250" x2="98873" y2="53250"/>
                        <a14:backgroundMark x1="99577" y1="53000" x2="99718" y2="53750"/>
                        <a14:backgroundMark x1="99296" y1="55750" x2="99296" y2="56750"/>
                        <a14:backgroundMark x1="98310" y1="86500" x2="97324" y2="92500"/>
                        <a14:backgroundMark x1="98451" y1="82500" x2="98873" y2="82000"/>
                        <a14:backgroundMark x1="82676" y1="750" x2="80563" y2="0"/>
                      </a14:backgroundRemoval>
                    </a14:imgEffect>
                  </a14:imgLayer>
                </a14:imgProps>
              </a:ext>
              <a:ext uri="{28A0092B-C50C-407E-A947-70E740481C1C}">
                <a14:useLocalDpi xmlns:a14="http://schemas.microsoft.com/office/drawing/2010/main" val="0"/>
              </a:ext>
            </a:extLst>
          </a:blip>
          <a:srcRect/>
          <a:stretch>
            <a:fillRect/>
          </a:stretch>
        </p:blipFill>
        <p:spPr bwMode="auto">
          <a:xfrm>
            <a:off x="5429250" y="3048000"/>
            <a:ext cx="6762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B71890-D87F-5841-45A9-CA3AFD6D5866}"/>
              </a:ext>
            </a:extLst>
          </p:cNvPr>
          <p:cNvSpPr txBox="1"/>
          <p:nvPr/>
        </p:nvSpPr>
        <p:spPr>
          <a:xfrm>
            <a:off x="489283" y="2045368"/>
            <a:ext cx="7124681" cy="3785652"/>
          </a:xfrm>
          <a:prstGeom prst="rect">
            <a:avLst/>
          </a:prstGeom>
          <a:noFill/>
        </p:spPr>
        <p:txBody>
          <a:bodyPr wrap="square" rtlCol="0">
            <a:spAutoFit/>
          </a:bodyPr>
          <a:lstStyle/>
          <a:p>
            <a:r>
              <a:rPr lang="nl-BE" sz="4000" dirty="0">
                <a:ln>
                  <a:solidFill>
                    <a:schemeClr val="bg1"/>
                  </a:solidFill>
                </a:ln>
                <a:latin typeface="Amasis MT Pro Black" panose="02040A04050005020304" pitchFamily="18" charset="0"/>
              </a:rPr>
              <a:t>Hoofdstuk 2: Oefening 15</a:t>
            </a:r>
          </a:p>
          <a:p>
            <a:r>
              <a:rPr lang="nl-BE" sz="4000" dirty="0">
                <a:ln>
                  <a:solidFill>
                    <a:schemeClr val="bg1"/>
                  </a:solidFill>
                </a:ln>
                <a:latin typeface="Amasis MT Pro Black" panose="02040A04050005020304" pitchFamily="18" charset="0"/>
              </a:rPr>
              <a:t>Hoofdstuk 3: Oefening 5</a:t>
            </a:r>
          </a:p>
          <a:p>
            <a:r>
              <a:rPr lang="nl-BE" sz="4000" dirty="0">
                <a:ln>
                  <a:solidFill>
                    <a:schemeClr val="bg1"/>
                  </a:solidFill>
                </a:ln>
                <a:latin typeface="Amasis MT Pro Black" panose="02040A04050005020304" pitchFamily="18" charset="0"/>
              </a:rPr>
              <a:t>Hoofdstuk 4: Oefening 3.3</a:t>
            </a:r>
          </a:p>
          <a:p>
            <a:r>
              <a:rPr lang="nl-BE" sz="4000" dirty="0">
                <a:ln>
                  <a:solidFill>
                    <a:schemeClr val="bg1"/>
                  </a:solidFill>
                </a:ln>
                <a:latin typeface="Amasis MT Pro Black" panose="02040A04050005020304" pitchFamily="18" charset="0"/>
              </a:rPr>
              <a:t>Hoofdstuk 4: Oefening 3.4</a:t>
            </a:r>
          </a:p>
          <a:p>
            <a:r>
              <a:rPr lang="nl-BE" sz="4000" dirty="0">
                <a:ln>
                  <a:solidFill>
                    <a:schemeClr val="bg1"/>
                  </a:solidFill>
                </a:ln>
                <a:latin typeface="Amasis MT Pro Black" panose="02040A04050005020304" pitchFamily="18" charset="0"/>
              </a:rPr>
              <a:t>Hoofdstuk 4: oefening 2.6</a:t>
            </a:r>
          </a:p>
          <a:p>
            <a:r>
              <a:rPr lang="nl-BE" sz="4000" dirty="0">
                <a:ln>
                  <a:solidFill>
                    <a:schemeClr val="bg1"/>
                  </a:solidFill>
                </a:ln>
                <a:latin typeface="Amasis MT Pro Black" panose="02040A04050005020304" pitchFamily="18" charset="0"/>
              </a:rPr>
              <a:t>Algeme conclusie</a:t>
            </a:r>
          </a:p>
        </p:txBody>
      </p:sp>
    </p:spTree>
    <p:extLst>
      <p:ext uri="{BB962C8B-B14F-4D97-AF65-F5344CB8AC3E}">
        <p14:creationId xmlns:p14="http://schemas.microsoft.com/office/powerpoint/2010/main" val="818845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Hoofdstuk 2: Oefening 15</a:t>
            </a:r>
            <a:endParaRPr lang="en-GB" dirty="0">
              <a:latin typeface="Amasis MT Pro Black" panose="02040A04050005020304" pitchFamily="18" charset="0"/>
            </a:endParaRPr>
          </a:p>
        </p:txBody>
      </p:sp>
      <p:sp>
        <p:nvSpPr>
          <p:cNvPr id="6" name="TextBox 5">
            <a:extLst>
              <a:ext uri="{FF2B5EF4-FFF2-40B4-BE49-F238E27FC236}">
                <a16:creationId xmlns:a16="http://schemas.microsoft.com/office/drawing/2014/main" id="{312D3D59-2CD1-988C-9FF2-268BC2D17C8C}"/>
              </a:ext>
            </a:extLst>
          </p:cNvPr>
          <p:cNvSpPr txBox="1"/>
          <p:nvPr/>
        </p:nvSpPr>
        <p:spPr>
          <a:xfrm>
            <a:off x="679010" y="1910281"/>
            <a:ext cx="9189267" cy="584775"/>
          </a:xfrm>
          <a:prstGeom prst="rect">
            <a:avLst/>
          </a:prstGeom>
          <a:noFill/>
        </p:spPr>
        <p:txBody>
          <a:bodyPr wrap="square" rtlCol="0">
            <a:spAutoFit/>
          </a:bodyPr>
          <a:lstStyle/>
          <a:p>
            <a:r>
              <a:rPr lang="nl-BE" sz="3200" dirty="0">
                <a:solidFill>
                  <a:srgbClr val="FF0000"/>
                </a:solidFill>
                <a:latin typeface="Amasis MT Pro Black" panose="02040A04050005020304" pitchFamily="18" charset="0"/>
              </a:rPr>
              <a:t>Kijk vooral in de notes vanonder!!</a:t>
            </a:r>
            <a:endParaRPr lang="en-GB" sz="3200" dirty="0">
              <a:solidFill>
                <a:srgbClr val="FF0000"/>
              </a:solidFill>
              <a:latin typeface="Amasis MT Pro Black" panose="02040A04050005020304" pitchFamily="18" charset="0"/>
            </a:endParaRPr>
          </a:p>
        </p:txBody>
      </p:sp>
    </p:spTree>
    <p:extLst>
      <p:ext uri="{BB962C8B-B14F-4D97-AF65-F5344CB8AC3E}">
        <p14:creationId xmlns:p14="http://schemas.microsoft.com/office/powerpoint/2010/main" val="2528016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Hoofdstuk 3: Oefening 5</a:t>
            </a:r>
            <a:endParaRPr lang="en-GB" dirty="0">
              <a:latin typeface="Amasis MT Pro Black" panose="02040A04050005020304" pitchFamily="18" charset="0"/>
            </a:endParaRPr>
          </a:p>
        </p:txBody>
      </p:sp>
      <p:sp>
        <p:nvSpPr>
          <p:cNvPr id="4" name="TextBox 3">
            <a:extLst>
              <a:ext uri="{FF2B5EF4-FFF2-40B4-BE49-F238E27FC236}">
                <a16:creationId xmlns:a16="http://schemas.microsoft.com/office/drawing/2014/main" id="{B32CA11E-AE4E-47C8-9B36-E39CDE60AE8E}"/>
              </a:ext>
            </a:extLst>
          </p:cNvPr>
          <p:cNvSpPr txBox="1"/>
          <p:nvPr/>
        </p:nvSpPr>
        <p:spPr>
          <a:xfrm>
            <a:off x="679010" y="1910281"/>
            <a:ext cx="9189267" cy="584775"/>
          </a:xfrm>
          <a:prstGeom prst="rect">
            <a:avLst/>
          </a:prstGeom>
          <a:noFill/>
        </p:spPr>
        <p:txBody>
          <a:bodyPr wrap="square" rtlCol="0">
            <a:spAutoFit/>
          </a:bodyPr>
          <a:lstStyle/>
          <a:p>
            <a:r>
              <a:rPr lang="nl-BE" sz="3200" dirty="0">
                <a:solidFill>
                  <a:srgbClr val="FF0000"/>
                </a:solidFill>
                <a:latin typeface="Amasis MT Pro Black" panose="02040A04050005020304" pitchFamily="18" charset="0"/>
              </a:rPr>
              <a:t>Kijk vooral in de notes vanonder!!</a:t>
            </a:r>
            <a:endParaRPr lang="en-GB" sz="3200" dirty="0">
              <a:solidFill>
                <a:srgbClr val="FF0000"/>
              </a:solidFill>
              <a:latin typeface="Amasis MT Pro Black" panose="02040A04050005020304" pitchFamily="18" charset="0"/>
            </a:endParaRPr>
          </a:p>
        </p:txBody>
      </p:sp>
    </p:spTree>
    <p:extLst>
      <p:ext uri="{BB962C8B-B14F-4D97-AF65-F5344CB8AC3E}">
        <p14:creationId xmlns:p14="http://schemas.microsoft.com/office/powerpoint/2010/main" val="2184924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Hoofdstuk 4: Oefening 3.3</a:t>
            </a:r>
            <a:endParaRPr lang="en-GB" dirty="0">
              <a:latin typeface="Amasis MT Pro Black" panose="02040A04050005020304" pitchFamily="18" charset="0"/>
            </a:endParaRPr>
          </a:p>
        </p:txBody>
      </p:sp>
      <p:sp>
        <p:nvSpPr>
          <p:cNvPr id="3" name="TextBox 2">
            <a:extLst>
              <a:ext uri="{FF2B5EF4-FFF2-40B4-BE49-F238E27FC236}">
                <a16:creationId xmlns:a16="http://schemas.microsoft.com/office/drawing/2014/main" id="{AA7470E4-0A29-6A79-5F60-200CDDC4CB76}"/>
              </a:ext>
            </a:extLst>
          </p:cNvPr>
          <p:cNvSpPr txBox="1"/>
          <p:nvPr/>
        </p:nvSpPr>
        <p:spPr>
          <a:xfrm>
            <a:off x="679010" y="1910281"/>
            <a:ext cx="9189267" cy="584775"/>
          </a:xfrm>
          <a:prstGeom prst="rect">
            <a:avLst/>
          </a:prstGeom>
          <a:noFill/>
        </p:spPr>
        <p:txBody>
          <a:bodyPr wrap="square" rtlCol="0">
            <a:spAutoFit/>
          </a:bodyPr>
          <a:lstStyle/>
          <a:p>
            <a:r>
              <a:rPr lang="nl-BE" sz="3200" dirty="0">
                <a:solidFill>
                  <a:srgbClr val="FF0000"/>
                </a:solidFill>
                <a:latin typeface="Amasis MT Pro Black" panose="02040A04050005020304" pitchFamily="18" charset="0"/>
              </a:rPr>
              <a:t>Kijk vooral in de notes vanonder!!</a:t>
            </a:r>
            <a:endParaRPr lang="en-GB" sz="3200" dirty="0">
              <a:solidFill>
                <a:srgbClr val="FF0000"/>
              </a:solidFill>
              <a:latin typeface="Amasis MT Pro Black" panose="02040A04050005020304" pitchFamily="18" charset="0"/>
            </a:endParaRPr>
          </a:p>
        </p:txBody>
      </p:sp>
    </p:spTree>
    <p:extLst>
      <p:ext uri="{BB962C8B-B14F-4D97-AF65-F5344CB8AC3E}">
        <p14:creationId xmlns:p14="http://schemas.microsoft.com/office/powerpoint/2010/main" val="3145511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Hoofdstuk 4: Oefening 3.4</a:t>
            </a:r>
            <a:endParaRPr lang="en-GB" dirty="0">
              <a:latin typeface="Amasis MT Pro Black" panose="02040A04050005020304" pitchFamily="18" charset="0"/>
            </a:endParaRPr>
          </a:p>
        </p:txBody>
      </p:sp>
      <p:sp>
        <p:nvSpPr>
          <p:cNvPr id="4" name="TextBox 3">
            <a:extLst>
              <a:ext uri="{FF2B5EF4-FFF2-40B4-BE49-F238E27FC236}">
                <a16:creationId xmlns:a16="http://schemas.microsoft.com/office/drawing/2014/main" id="{5FB4FB91-AA17-15B6-C6EA-65D10BDA7E94}"/>
              </a:ext>
            </a:extLst>
          </p:cNvPr>
          <p:cNvSpPr txBox="1"/>
          <p:nvPr/>
        </p:nvSpPr>
        <p:spPr>
          <a:xfrm>
            <a:off x="679010" y="1910281"/>
            <a:ext cx="9189267" cy="584775"/>
          </a:xfrm>
          <a:prstGeom prst="rect">
            <a:avLst/>
          </a:prstGeom>
          <a:noFill/>
        </p:spPr>
        <p:txBody>
          <a:bodyPr wrap="square" rtlCol="0">
            <a:spAutoFit/>
          </a:bodyPr>
          <a:lstStyle/>
          <a:p>
            <a:r>
              <a:rPr lang="nl-BE" sz="3200" dirty="0">
                <a:solidFill>
                  <a:srgbClr val="FF0000"/>
                </a:solidFill>
                <a:latin typeface="Amasis MT Pro Black" panose="02040A04050005020304" pitchFamily="18" charset="0"/>
              </a:rPr>
              <a:t>Kijk vooral in de notes vanonder!!</a:t>
            </a:r>
            <a:endParaRPr lang="en-GB" sz="3200" dirty="0">
              <a:solidFill>
                <a:srgbClr val="FF0000"/>
              </a:solidFill>
              <a:latin typeface="Amasis MT Pro Black" panose="02040A04050005020304" pitchFamily="18" charset="0"/>
            </a:endParaRPr>
          </a:p>
        </p:txBody>
      </p:sp>
    </p:spTree>
    <p:extLst>
      <p:ext uri="{BB962C8B-B14F-4D97-AF65-F5344CB8AC3E}">
        <p14:creationId xmlns:p14="http://schemas.microsoft.com/office/powerpoint/2010/main" val="1386893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Slot: Algemene conclusie</a:t>
            </a:r>
            <a:endParaRPr lang="en-GB" dirty="0">
              <a:latin typeface="Amasis MT Pro Black" panose="02040A04050005020304" pitchFamily="18" charset="0"/>
            </a:endParaRPr>
          </a:p>
        </p:txBody>
      </p:sp>
      <p:sp>
        <p:nvSpPr>
          <p:cNvPr id="7" name="TextBox 6">
            <a:extLst>
              <a:ext uri="{FF2B5EF4-FFF2-40B4-BE49-F238E27FC236}">
                <a16:creationId xmlns:a16="http://schemas.microsoft.com/office/drawing/2014/main" id="{2B90133B-54CF-9DAC-BA0C-5425BED4131C}"/>
              </a:ext>
            </a:extLst>
          </p:cNvPr>
          <p:cNvSpPr txBox="1"/>
          <p:nvPr/>
        </p:nvSpPr>
        <p:spPr>
          <a:xfrm>
            <a:off x="679010" y="1910281"/>
            <a:ext cx="9189267" cy="3046988"/>
          </a:xfrm>
          <a:prstGeom prst="rect">
            <a:avLst/>
          </a:prstGeom>
          <a:noFill/>
        </p:spPr>
        <p:txBody>
          <a:bodyPr wrap="square" rtlCol="0">
            <a:spAutoFit/>
          </a:bodyPr>
          <a:lstStyle/>
          <a:p>
            <a:r>
              <a:rPr lang="nl-BE" sz="3200" dirty="0">
                <a:latin typeface="Amasis MT Pro Black" panose="02040A04050005020304" pitchFamily="18" charset="0"/>
              </a:rPr>
              <a:t>Enorm veel bijgeleerd</a:t>
            </a:r>
          </a:p>
          <a:p>
            <a:pPr marL="914400" lvl="1" indent="-457200">
              <a:buFont typeface="Arial" panose="020B0604020202020204" pitchFamily="34" charset="0"/>
              <a:buChar char="•"/>
            </a:pPr>
            <a:r>
              <a:rPr lang="nl-BE" sz="3200" dirty="0">
                <a:latin typeface="Amasis MT Pro Black" panose="02040A04050005020304" pitchFamily="18" charset="0"/>
              </a:rPr>
              <a:t>Over elkaar</a:t>
            </a:r>
          </a:p>
          <a:p>
            <a:pPr marL="914400" lvl="1" indent="-457200">
              <a:buFont typeface="Arial" panose="020B0604020202020204" pitchFamily="34" charset="0"/>
              <a:buChar char="•"/>
            </a:pPr>
            <a:r>
              <a:rPr lang="nl-BE" sz="3200" dirty="0">
                <a:latin typeface="Amasis MT Pro Black" panose="02040A04050005020304" pitchFamily="18" charset="0"/>
              </a:rPr>
              <a:t>Over Security</a:t>
            </a:r>
          </a:p>
          <a:p>
            <a:r>
              <a:rPr lang="en-GB" sz="3200" dirty="0">
                <a:latin typeface="Amasis MT Pro Black" panose="02040A04050005020304" pitchFamily="18" charset="0"/>
              </a:rPr>
              <a:t>Meer interesse in Security</a:t>
            </a:r>
          </a:p>
          <a:p>
            <a:r>
              <a:rPr lang="en-GB" sz="3200" dirty="0">
                <a:latin typeface="Amasis MT Pro Black" panose="02040A04050005020304" pitchFamily="18" charset="0"/>
              </a:rPr>
              <a:t>Best </a:t>
            </a:r>
            <a:r>
              <a:rPr lang="en-GB" sz="3200" dirty="0" err="1">
                <a:latin typeface="Amasis MT Pro Black" panose="02040A04050005020304" pitchFamily="18" charset="0"/>
              </a:rPr>
              <a:t>doen</a:t>
            </a:r>
            <a:r>
              <a:rPr lang="en-GB" sz="3200" dirty="0">
                <a:latin typeface="Amasis MT Pro Black" panose="02040A04050005020304" pitchFamily="18" charset="0"/>
              </a:rPr>
              <a:t> </a:t>
            </a:r>
            <a:r>
              <a:rPr lang="en-GB" sz="3200" dirty="0" err="1">
                <a:latin typeface="Amasis MT Pro Black" panose="02040A04050005020304" pitchFamily="18" charset="0"/>
              </a:rPr>
              <a:t>voor</a:t>
            </a:r>
            <a:r>
              <a:rPr lang="en-GB" sz="3200" dirty="0">
                <a:latin typeface="Amasis MT Pro Black" panose="02040A04050005020304" pitchFamily="18" charset="0"/>
              </a:rPr>
              <a:t> examens</a:t>
            </a:r>
          </a:p>
          <a:p>
            <a:endParaRPr lang="en-GB" sz="3200" dirty="0">
              <a:latin typeface="Amasis MT Pro Black" panose="02040A04050005020304" pitchFamily="18" charset="0"/>
            </a:endParaRPr>
          </a:p>
        </p:txBody>
      </p:sp>
    </p:spTree>
    <p:extLst>
      <p:ext uri="{BB962C8B-B14F-4D97-AF65-F5344CB8AC3E}">
        <p14:creationId xmlns:p14="http://schemas.microsoft.com/office/powerpoint/2010/main" val="1833042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497-283F-8F3A-A4CC-013C8A733D23}"/>
              </a:ext>
            </a:extLst>
          </p:cNvPr>
          <p:cNvSpPr>
            <a:spLocks noGrp="1"/>
          </p:cNvSpPr>
          <p:nvPr>
            <p:ph type="title"/>
          </p:nvPr>
        </p:nvSpPr>
        <p:spPr>
          <a:xfrm>
            <a:off x="282019" y="317991"/>
            <a:ext cx="10515600" cy="1325563"/>
          </a:xfrm>
          <a:solidFill>
            <a:srgbClr val="002060"/>
          </a:solidFill>
        </p:spPr>
        <p:txBody>
          <a:bodyPr/>
          <a:lstStyle/>
          <a:p>
            <a:r>
              <a:rPr lang="nl-BE" dirty="0">
                <a:latin typeface="Amasis MT Pro Black" panose="02040A04050005020304" pitchFamily="18" charset="0"/>
              </a:rPr>
              <a:t>Slot: Dankwoord &amp; einde</a:t>
            </a:r>
            <a:endParaRPr lang="en-GB" dirty="0">
              <a:latin typeface="Amasis MT Pro Black" panose="02040A04050005020304" pitchFamily="18" charset="0"/>
            </a:endParaRPr>
          </a:p>
        </p:txBody>
      </p:sp>
      <p:sp>
        <p:nvSpPr>
          <p:cNvPr id="5" name="TextBox 4">
            <a:extLst>
              <a:ext uri="{FF2B5EF4-FFF2-40B4-BE49-F238E27FC236}">
                <a16:creationId xmlns:a16="http://schemas.microsoft.com/office/drawing/2014/main" id="{7B6D4BE5-A54B-ED6A-5001-C628493BB8FD}"/>
              </a:ext>
            </a:extLst>
          </p:cNvPr>
          <p:cNvSpPr txBox="1"/>
          <p:nvPr/>
        </p:nvSpPr>
        <p:spPr>
          <a:xfrm>
            <a:off x="679010" y="1910281"/>
            <a:ext cx="9189267" cy="3046988"/>
          </a:xfrm>
          <a:prstGeom prst="rect">
            <a:avLst/>
          </a:prstGeom>
          <a:noFill/>
        </p:spPr>
        <p:txBody>
          <a:bodyPr wrap="square" rtlCol="0">
            <a:spAutoFit/>
          </a:bodyPr>
          <a:lstStyle/>
          <a:p>
            <a:r>
              <a:rPr lang="nl-BE" sz="3200" dirty="0">
                <a:latin typeface="Amasis MT Pro Black" panose="02040A04050005020304" pitchFamily="18" charset="0"/>
              </a:rPr>
              <a:t>Dank aan:</a:t>
            </a:r>
          </a:p>
          <a:p>
            <a:r>
              <a:rPr lang="nl-BE" sz="3200" dirty="0">
                <a:latin typeface="Amasis MT Pro Black" panose="02040A04050005020304" pitchFamily="18" charset="0"/>
              </a:rPr>
              <a:t>Medeleerlingen </a:t>
            </a:r>
            <a:r>
              <a:rPr lang="nl-BE" sz="3200" dirty="0">
                <a:latin typeface="Amasis MT Pro Black" panose="02040A04050005020304" pitchFamily="18" charset="0"/>
                <a:sym typeface="Wingdings" panose="05000000000000000000" pitchFamily="2" charset="2"/>
              </a:rPr>
              <a:t> veel opweg geholpen</a:t>
            </a:r>
          </a:p>
          <a:p>
            <a:endParaRPr lang="nl-BE" sz="3200" dirty="0">
              <a:latin typeface="Amasis MT Pro Black" panose="02040A04050005020304" pitchFamily="18" charset="0"/>
              <a:sym typeface="Wingdings" panose="05000000000000000000" pitchFamily="2" charset="2"/>
            </a:endParaRPr>
          </a:p>
          <a:p>
            <a:r>
              <a:rPr lang="nl-BE" sz="3200" dirty="0">
                <a:latin typeface="Amasis MT Pro Black" panose="02040A04050005020304" pitchFamily="18" charset="0"/>
                <a:sym typeface="Wingdings" panose="05000000000000000000" pitchFamily="2" charset="2"/>
              </a:rPr>
              <a:t>Lector: Leuke taak, veel bijgeleerd</a:t>
            </a:r>
          </a:p>
          <a:p>
            <a:endParaRPr lang="nl-BE" sz="3200" dirty="0">
              <a:latin typeface="Amasis MT Pro Black" panose="02040A04050005020304" pitchFamily="18" charset="0"/>
              <a:sym typeface="Wingdings" panose="05000000000000000000" pitchFamily="2" charset="2"/>
            </a:endParaRPr>
          </a:p>
          <a:p>
            <a:r>
              <a:rPr lang="en-GB" sz="3200" dirty="0">
                <a:latin typeface="Amasis MT Pro Black" panose="02040A04050005020304" pitchFamily="18" charset="0"/>
              </a:rPr>
              <a:t>Fin.</a:t>
            </a:r>
          </a:p>
        </p:txBody>
      </p:sp>
      <p:pic>
        <p:nvPicPr>
          <p:cNvPr id="3074" name="Picture 2" descr="Watch The End | Netflix">
            <a:extLst>
              <a:ext uri="{FF2B5EF4-FFF2-40B4-BE49-F238E27FC236}">
                <a16:creationId xmlns:a16="http://schemas.microsoft.com/office/drawing/2014/main" id="{BAB82802-A196-1AF7-0589-E991B6920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84" y="3636744"/>
            <a:ext cx="7283116" cy="30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651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323</Words>
  <Application>Microsoft Office PowerPoint</Application>
  <PresentationFormat>Widescreen</PresentationFormat>
  <Paragraphs>53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 Black</vt:lpstr>
      <vt:lpstr>Arial</vt:lpstr>
      <vt:lpstr>Calibri</vt:lpstr>
      <vt:lpstr>Calibri Light</vt:lpstr>
      <vt:lpstr>Calibri Light (Headings)</vt:lpstr>
      <vt:lpstr>Office Theme</vt:lpstr>
      <vt:lpstr>PE Security Groep 4</vt:lpstr>
      <vt:lpstr>Introductie: Inhoud</vt:lpstr>
      <vt:lpstr>Hoofdstuk 2: Oefening 15</vt:lpstr>
      <vt:lpstr>Hoofdstuk 3: Oefening 5</vt:lpstr>
      <vt:lpstr>Hoofdstuk 4: Oefening 3.3</vt:lpstr>
      <vt:lpstr>Hoofdstuk 4: Oefening 3.4</vt:lpstr>
      <vt:lpstr>Slot: Algemene conclusie</vt:lpstr>
      <vt:lpstr>Slot: Dankwoord &amp; 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Security Groep 4</dc:title>
  <dc:creator>de fff</dc:creator>
  <cp:lastModifiedBy>de fff</cp:lastModifiedBy>
  <cp:revision>2</cp:revision>
  <dcterms:created xsi:type="dcterms:W3CDTF">2022-05-09T11:54:20Z</dcterms:created>
  <dcterms:modified xsi:type="dcterms:W3CDTF">2022-05-09T12:26:09Z</dcterms:modified>
</cp:coreProperties>
</file>