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711" r:id="rId2"/>
  </p:sldMasterIdLst>
  <p:notesMasterIdLst>
    <p:notesMasterId r:id="rId30"/>
  </p:notesMasterIdLst>
  <p:handoutMasterIdLst>
    <p:handoutMasterId r:id="rId31"/>
  </p:handoutMasterIdLst>
  <p:sldIdLst>
    <p:sldId id="349" r:id="rId3"/>
    <p:sldId id="350" r:id="rId4"/>
    <p:sldId id="352" r:id="rId5"/>
    <p:sldId id="375" r:id="rId6"/>
    <p:sldId id="376" r:id="rId7"/>
    <p:sldId id="374" r:id="rId8"/>
    <p:sldId id="373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</p:sldIdLst>
  <p:sldSz cx="9144000" cy="6858000" type="screen4x3"/>
  <p:notesSz cx="6797675" cy="9926638"/>
  <p:defaultTextStyle>
    <a:defPPr>
      <a:defRPr lang="nb-N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75559" autoAdjust="0"/>
  </p:normalViewPr>
  <p:slideViewPr>
    <p:cSldViewPr>
      <p:cViewPr varScale="1">
        <p:scale>
          <a:sx n="81" d="100"/>
          <a:sy n="81" d="100"/>
        </p:scale>
        <p:origin x="12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948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0.xml"/><Relationship Id="rId3" Type="http://schemas.openxmlformats.org/officeDocument/2006/relationships/slide" Target="slides/slide13.xml"/><Relationship Id="rId7" Type="http://schemas.openxmlformats.org/officeDocument/2006/relationships/slide" Target="slides/slide18.xml"/><Relationship Id="rId2" Type="http://schemas.openxmlformats.org/officeDocument/2006/relationships/slide" Target="slides/slide12.xml"/><Relationship Id="rId1" Type="http://schemas.openxmlformats.org/officeDocument/2006/relationships/slide" Target="slides/slide11.xml"/><Relationship Id="rId6" Type="http://schemas.openxmlformats.org/officeDocument/2006/relationships/slide" Target="slides/slide17.xml"/><Relationship Id="rId11" Type="http://schemas.openxmlformats.org/officeDocument/2006/relationships/slide" Target="slides/slide23.xml"/><Relationship Id="rId5" Type="http://schemas.openxmlformats.org/officeDocument/2006/relationships/slide" Target="slides/slide16.xml"/><Relationship Id="rId10" Type="http://schemas.openxmlformats.org/officeDocument/2006/relationships/slide" Target="slides/slide22.xml"/><Relationship Id="rId4" Type="http://schemas.openxmlformats.org/officeDocument/2006/relationships/slide" Target="slides/slide15.xml"/><Relationship Id="rId9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50447" y="2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CA2313C7-F18F-4069-AFD0-FBCFA70878D9}" type="datetimeFigureOut">
              <a:rPr lang="nb-NO" smtClean="0"/>
              <a:pPr/>
              <a:t>17.09.2020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4" y="9428585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50447" y="9428585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1D807235-30E5-47C7-B453-3CB9FDF13DE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4047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7" y="2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86D8D1D0-017D-48DB-A99C-690064CBC12B}" type="datetimeFigureOut">
              <a:rPr lang="nb-NO" smtClean="0"/>
              <a:pPr/>
              <a:t>17.09.2020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4" y="9428585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7" y="9428585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5A772C8B-5E17-430E-A717-28CBCCA7E83A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791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CD7BA-55A7-4E8C-BF89-45522F2150D9}" type="slidenum">
              <a:rPr lang="nb-NO" smtClean="0"/>
              <a:pPr>
                <a:defRPr/>
              </a:pPr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4073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95737A-D58D-4873-8F33-703801D645CC}" type="slidenum">
              <a:rPr lang="nb-NO"/>
              <a:pPr/>
              <a:t>12</a:t>
            </a:fld>
            <a:endParaRPr lang="nb-NO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08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8494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8759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4508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7853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6243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1217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6999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BFC74-32BA-4BF5-9FD2-C89E1046C1F3}" type="slidenum">
              <a:rPr lang="nb-NO"/>
              <a:pPr/>
              <a:t>22</a:t>
            </a:fld>
            <a:endParaRPr lang="nb-NO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8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FEB93-1BF8-4413-AA38-04D4CABE3CDA}" type="slidenum">
              <a:rPr lang="nb-NO"/>
              <a:pPr/>
              <a:t>23</a:t>
            </a:fld>
            <a:endParaRPr lang="nb-NO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4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CD7BA-55A7-4E8C-BF89-45522F2150D9}" type="slidenum">
              <a:rPr lang="nb-NO" smtClean="0"/>
              <a:pPr>
                <a:defRPr/>
              </a:pPr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142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5888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0896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2315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05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Plassholder for lysbil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Plassholder for nota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b-NO" dirty="0"/>
              <a:t>Deklarere en tabell</a:t>
            </a:r>
          </a:p>
          <a:p>
            <a:pPr eaLnBrk="1" hangingPunct="1"/>
            <a:r>
              <a:rPr lang="nb-NO" dirty="0"/>
              <a:t>Deklarere og initiere</a:t>
            </a:r>
          </a:p>
          <a:p>
            <a:pPr eaLnBrk="1" hangingPunct="1"/>
            <a:r>
              <a:rPr lang="nb-NO" dirty="0"/>
              <a:t>Indeksering, </a:t>
            </a:r>
            <a:r>
              <a:rPr lang="nb-NO" dirty="0" err="1"/>
              <a:t>length</a:t>
            </a:r>
            <a:r>
              <a:rPr lang="nb-NO" dirty="0"/>
              <a:t> funksjon</a:t>
            </a:r>
          </a:p>
        </p:txBody>
      </p:sp>
      <p:sp>
        <p:nvSpPr>
          <p:cNvPr id="28676" name="Plassholder for lysbilde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28E32-5CAA-4F5B-A215-DF682E3DC3AD}" type="slidenum">
              <a:rPr lang="nb-NO"/>
              <a:pPr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9793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A46C0B-39B5-4B11-83C4-CCBE557BA30A}" type="slidenum">
              <a:rPr lang="nb-NO"/>
              <a:pPr/>
              <a:t>5</a:t>
            </a:fld>
            <a:endParaRPr lang="nb-NO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5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A64D74-6562-43F4-A3C7-A1236DB6C470}" type="slidenum">
              <a:rPr lang="nb-NO"/>
              <a:pPr/>
              <a:t>6</a:t>
            </a:fld>
            <a:endParaRPr lang="nb-NO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Vi </a:t>
            </a:r>
            <a:r>
              <a:rPr lang="en-US" dirty="0" err="1"/>
              <a:t>trenger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tellervariabel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9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Plassholder for lysbil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Plassholder for nota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b-NO"/>
          </a:p>
        </p:txBody>
      </p:sp>
      <p:sp>
        <p:nvSpPr>
          <p:cNvPr id="47108" name="Plassholder for lysbilde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9CE0A-A1D9-4069-A4D9-3537AE705EBE}" type="slidenum">
              <a:rPr lang="nb-NO"/>
              <a:pPr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2885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72C8B-5E17-430E-A717-28CBCCA7E83A}" type="slidenum">
              <a:rPr lang="nb-NO" smtClean="0"/>
              <a:pPr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3175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72C8B-5E17-430E-A717-28CBCCA7E83A}" type="slidenum">
              <a:rPr lang="nb-NO" smtClean="0"/>
              <a:pPr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941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95737A-D58D-4873-8F33-703801D645CC}" type="slidenum">
              <a:rPr lang="nb-NO"/>
              <a:pPr/>
              <a:t>11</a:t>
            </a:fld>
            <a:endParaRPr lang="nb-NO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1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0CC-E31A-4471-86F0-6412FB9FF056}" type="datetime1">
              <a:rPr lang="nb-NO" smtClean="0"/>
              <a:pPr/>
              <a:t>17.09.2020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931A-8701-4FA1-A1FB-591FBA5B68C6}" type="datetime1">
              <a:rPr lang="nb-NO" smtClean="0"/>
              <a:pPr/>
              <a:t>17.09.2020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413C-C6E8-4ABC-ADCF-9D7FC2E7CB53}" type="datetime1">
              <a:rPr lang="nb-NO" smtClean="0"/>
              <a:pPr/>
              <a:t>17.09.2020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FD26-EA76-4733-8D1C-663264E2F448}" type="datetime1">
              <a:rPr lang="nb-NO" smtClean="0"/>
              <a:pPr/>
              <a:t>17.09.2020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/>
              <a:t>Kapittel 3 </a:t>
            </a:r>
            <a:fld id="{77A84734-34E6-4070-9B6E-18298613F9F5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15"/>
            <a:ext cx="7772400" cy="901094"/>
          </a:xfrm>
        </p:spPr>
        <p:txBody>
          <a:bodyPr anchor="t" anchorCtr="0"/>
          <a:lstStyle/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60731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3073400"/>
            <a:ext cx="647700" cy="6985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3073400"/>
            <a:ext cx="647700" cy="698500"/>
          </a:xfrm>
          <a:prstGeom prst="rect">
            <a:avLst/>
          </a:prstGeom>
        </p:spPr>
      </p:pic>
      <p:sp>
        <p:nvSpPr>
          <p:cNvPr id="14" name="Plassholder for lysbildenummer 5"/>
          <p:cNvSpPr txBox="1">
            <a:spLocks/>
          </p:cNvSpPr>
          <p:nvPr/>
        </p:nvSpPr>
        <p:spPr>
          <a:xfrm>
            <a:off x="8474800" y="6421247"/>
            <a:ext cx="342081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5104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528669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8822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863619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498386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73616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BD0-0D9D-41ED-90CF-FF187DAC7D28}" type="datetime1">
              <a:rPr lang="nb-NO" smtClean="0"/>
              <a:pPr/>
              <a:t>17.09.2020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708208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424583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571967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6166844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1079143-2DDF-4C49-8904-3454F407DAAC}" type="datetime1">
              <a:rPr lang="nb-NO" smtClean="0"/>
              <a:pPr>
                <a:defRPr/>
              </a:pPr>
              <a:t>17.09.2020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7341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nb-NO"/>
              <a:t>Kapittel 3, side </a:t>
            </a:r>
            <a:fld id="{DD109EFF-8BD9-4B34-8299-E1547AD1E36E}" type="slidenum">
              <a:rPr lang="nb-NO" smtClean="0"/>
              <a:pPr>
                <a:defRPr/>
              </a:pPr>
              <a:t>‹#›</a:t>
            </a:fld>
            <a:r>
              <a:rPr lang="nb-NO"/>
              <a:t>  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77C5-C332-4A57-BC80-16AFD95677B1}" type="datetime1">
              <a:rPr lang="nb-NO" smtClean="0"/>
              <a:pPr/>
              <a:t>17.09.2020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8064-4807-40B8-8AAA-E396B03A54D4}" type="datetime1">
              <a:rPr lang="nb-NO" smtClean="0"/>
              <a:pPr/>
              <a:t>17.09.2020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77AF-8576-4758-A6F9-761456894474}" type="datetime1">
              <a:rPr lang="nb-NO" smtClean="0"/>
              <a:pPr/>
              <a:t>17.09.2020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DB26-C9B7-40AE-B037-70E559229376}" type="datetime1">
              <a:rPr lang="nb-NO" smtClean="0"/>
              <a:pPr/>
              <a:t>17.09.2020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1CA2-8E17-44C3-9AD8-3F761E2A9874}" type="datetime1">
              <a:rPr lang="nb-NO" smtClean="0"/>
              <a:pPr/>
              <a:t>17.09.2020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67B1-FFEA-4EF4-9DDE-A01F49ED5463}" type="datetime1">
              <a:rPr lang="nb-NO" smtClean="0"/>
              <a:pPr/>
              <a:t>17.09.2020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9C41-303B-42AA-BB28-77B69F3FBDCD}" type="datetime1">
              <a:rPr lang="nb-NO" smtClean="0"/>
              <a:pPr/>
              <a:t>17.09.2020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2795-5BF1-4F28-B85D-42C93F21CFAE}" type="datetime1">
              <a:rPr lang="nb-NO" smtClean="0"/>
              <a:pPr/>
              <a:t>17.09.2020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dirty="0"/>
              <a:t>Kapittel 3 </a:t>
            </a:r>
            <a:fld id="{77A84734-34E6-4070-9B6E-18298613F9F5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4" name="Bilde 3" descr="sirkler.jp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51"/>
          <a:stretch/>
        </p:blipFill>
        <p:spPr>
          <a:xfrm>
            <a:off x="7993703" y="511250"/>
            <a:ext cx="1151994" cy="11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1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685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6/docs/api/java/lang/Object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download.oracle.com/javase/6/docs/api/java/lang/Cloneable.html" TargetMode="External"/><Relationship Id="rId4" Type="http://schemas.openxmlformats.org/officeDocument/2006/relationships/hyperlink" Target="http://download.oracle.com/javase/6/docs/api/java/util/Comparator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Repetisjon – </a:t>
            </a:r>
            <a:r>
              <a:rPr lang="nb-NO" dirty="0" err="1"/>
              <a:t>Lub</a:t>
            </a:r>
            <a:r>
              <a:rPr lang="nb-NO" dirty="0"/>
              <a:t>. samarbeid mellom obj.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idx="1"/>
          </p:nvPr>
        </p:nvSpPr>
        <p:spPr>
          <a:xfrm>
            <a:off x="457200" y="1772816"/>
            <a:ext cx="8401050" cy="4525963"/>
          </a:xfrm>
        </p:spPr>
        <p:txBody>
          <a:bodyPr>
            <a:normAutofit lnSpcReduction="10000"/>
          </a:bodyPr>
          <a:lstStyle/>
          <a:p>
            <a:r>
              <a:rPr lang="nb-NO" dirty="0"/>
              <a:t>kan beskrive samarbeid mellom objekter ved hjelp av modelleringsspråket UML (sekvensdiagram)</a:t>
            </a:r>
          </a:p>
          <a:p>
            <a:r>
              <a:rPr lang="nb-NO" dirty="0"/>
              <a:t>kan redegjøre for hvordan objekter kan samarbeide</a:t>
            </a:r>
          </a:p>
          <a:p>
            <a:r>
              <a:rPr lang="nb-NO" dirty="0"/>
              <a:t>kan redegjøre for forskjellen mellom komposisjon og aggregering og avgjøre i hvilke tilfeller disse to teknikkene skal brukes</a:t>
            </a:r>
          </a:p>
          <a:p>
            <a:r>
              <a:rPr lang="nb-NO" dirty="0"/>
              <a:t>kan beskrive komposisjon og aggregering ved hjelp av modelleringsspråket UML (klassediagram)</a:t>
            </a:r>
          </a:p>
          <a:p>
            <a:r>
              <a:rPr lang="nb-NO" dirty="0"/>
              <a:t>kan forklare hvorfor flere referanser til samme mutable objekt kan være problematisk</a:t>
            </a:r>
          </a:p>
          <a:p>
            <a:r>
              <a:rPr lang="nb-NO" dirty="0"/>
              <a:t>kan utvikle og anvende </a:t>
            </a:r>
            <a:r>
              <a:rPr lang="nb-NO" dirty="0" err="1"/>
              <a:t>equals</a:t>
            </a:r>
            <a:r>
              <a:rPr lang="nb-NO" dirty="0"/>
              <a:t>- og </a:t>
            </a:r>
            <a:r>
              <a:rPr lang="nb-NO" dirty="0" err="1"/>
              <a:t>compareTo</a:t>
            </a:r>
            <a:r>
              <a:rPr lang="nb-NO" dirty="0"/>
              <a:t>-metoder for å sammenligne objekter</a:t>
            </a:r>
          </a:p>
        </p:txBody>
      </p:sp>
    </p:spTree>
    <p:extLst>
      <p:ext uri="{BB962C8B-B14F-4D97-AF65-F5344CB8AC3E}">
        <p14:creationId xmlns:p14="http://schemas.microsoft.com/office/powerpoint/2010/main" val="43449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Læringsutbytter, forelesning 15 </a:t>
            </a:r>
            <a:br>
              <a:rPr lang="nb-NO" dirty="0"/>
            </a:br>
            <a:r>
              <a:rPr lang="nb-NO" dirty="0"/>
              <a:t>– Tabeller av objekter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nb-NO" sz="1800" dirty="0"/>
              <a:t>Kunne forklare hvordan en tabell av objekter er bygd opp</a:t>
            </a:r>
          </a:p>
          <a:p>
            <a:pPr lvl="1">
              <a:lnSpc>
                <a:spcPct val="90000"/>
              </a:lnSpc>
            </a:pPr>
            <a:endParaRPr lang="nb-NO" sz="1800" dirty="0"/>
          </a:p>
          <a:p>
            <a:pPr lvl="1">
              <a:lnSpc>
                <a:spcPct val="90000"/>
              </a:lnSpc>
            </a:pPr>
            <a:r>
              <a:rPr lang="nb-NO" sz="1800" dirty="0"/>
              <a:t>Kunne programmere aggregering ved å la en tabell av objekter være medlem i en klasse</a:t>
            </a:r>
          </a:p>
          <a:p>
            <a:pPr lvl="1">
              <a:lnSpc>
                <a:spcPct val="90000"/>
              </a:lnSpc>
            </a:pPr>
            <a:endParaRPr lang="nb-NO" sz="1800" dirty="0"/>
          </a:p>
          <a:p>
            <a:pPr lvl="1">
              <a:lnSpc>
                <a:spcPct val="90000"/>
              </a:lnSpc>
            </a:pPr>
            <a:r>
              <a:rPr lang="nb-NO" sz="1800" dirty="0"/>
              <a:t>Kunne forklare hva som skjer når en tabell av objekter kopieres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nb-NO" sz="1800" dirty="0"/>
          </a:p>
          <a:p>
            <a:pPr lvl="1">
              <a:lnSpc>
                <a:spcPct val="90000"/>
              </a:lnSpc>
            </a:pPr>
            <a:r>
              <a:rPr lang="nb-NO" sz="1800" dirty="0"/>
              <a:t>Kunne bruke </a:t>
            </a:r>
            <a:r>
              <a:rPr lang="nb-NO" sz="1800" dirty="0" err="1"/>
              <a:t>Comparable</a:t>
            </a:r>
            <a:r>
              <a:rPr lang="nb-NO" sz="1800" dirty="0"/>
              <a:t> og </a:t>
            </a:r>
            <a:r>
              <a:rPr lang="nb-NO" sz="1800" dirty="0" err="1"/>
              <a:t>Comparator</a:t>
            </a:r>
            <a:r>
              <a:rPr lang="nb-NO" sz="1800" dirty="0"/>
              <a:t> for å programmere sammenlikning av objekter og i neste omgang sortering av objekter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nb-NO" sz="1800" dirty="0"/>
          </a:p>
          <a:p>
            <a:pPr lvl="1">
              <a:lnSpc>
                <a:spcPct val="90000"/>
              </a:lnSpc>
            </a:pPr>
            <a:r>
              <a:rPr lang="nb-NO" sz="1800" dirty="0"/>
              <a:t>Kunne sortere tekst riktig i henhold til norsk tegnsett ved bruk av en kollator</a:t>
            </a:r>
          </a:p>
          <a:p>
            <a:pPr lvl="1">
              <a:lnSpc>
                <a:spcPct val="90000"/>
              </a:lnSpc>
            </a:pPr>
            <a:endParaRPr lang="nb-NO" sz="1800" dirty="0"/>
          </a:p>
          <a:p>
            <a:pPr lvl="1">
              <a:lnSpc>
                <a:spcPct val="90000"/>
              </a:lnSpc>
            </a:pPr>
            <a:r>
              <a:rPr lang="nb-NO" sz="1800" dirty="0"/>
              <a:t>Kunne bruke metoder fra Java-</a:t>
            </a:r>
            <a:r>
              <a:rPr lang="nb-NO" sz="1800" dirty="0" err="1"/>
              <a:t>API’et</a:t>
            </a:r>
            <a:r>
              <a:rPr lang="nb-NO" sz="1800" dirty="0"/>
              <a:t> til binærsøk og sortering</a:t>
            </a:r>
          </a:p>
        </p:txBody>
      </p:sp>
    </p:spTree>
    <p:extLst>
      <p:ext uri="{BB962C8B-B14F-4D97-AF65-F5344CB8AC3E}">
        <p14:creationId xmlns:p14="http://schemas.microsoft.com/office/powerpoint/2010/main" val="171681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nb-NO" dirty="0"/>
              <a:t>Tabell av objekter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7276"/>
            <a:ext cx="7772400" cy="72865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nb-NO" sz="1600" dirty="0"/>
              <a:t>Vi må være ekstra oppmerksomme når vi programmerer tabeller av objekter</a:t>
            </a:r>
          </a:p>
          <a:p>
            <a:pPr lvl="1">
              <a:lnSpc>
                <a:spcPct val="90000"/>
              </a:lnSpc>
            </a:pPr>
            <a:r>
              <a:rPr lang="nb-NO" sz="1600" dirty="0"/>
              <a:t>Å kombinere tabeller og objekter er svært mye brukt</a:t>
            </a:r>
          </a:p>
        </p:txBody>
      </p:sp>
      <p:sp>
        <p:nvSpPr>
          <p:cNvPr id="654340" name="AutoShape 4"/>
          <p:cNvSpPr>
            <a:spLocks noChangeArrowheads="1"/>
          </p:cNvSpPr>
          <p:nvPr/>
        </p:nvSpPr>
        <p:spPr bwMode="auto">
          <a:xfrm>
            <a:off x="3389902" y="4552528"/>
            <a:ext cx="838200" cy="609600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2170702" y="4646463"/>
            <a:ext cx="12128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nb-NO" dirty="0">
                <a:latin typeface="Arial" charset="0"/>
              </a:rPr>
              <a:t>navneliste</a:t>
            </a:r>
          </a:p>
        </p:txBody>
      </p:sp>
      <p:sp>
        <p:nvSpPr>
          <p:cNvPr id="654342" name="AutoShape 6"/>
          <p:cNvSpPr>
            <a:spLocks noChangeArrowheads="1"/>
          </p:cNvSpPr>
          <p:nvPr/>
        </p:nvSpPr>
        <p:spPr bwMode="auto">
          <a:xfrm>
            <a:off x="4228102" y="4628728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3" name="AutoShape 7"/>
          <p:cNvSpPr>
            <a:spLocks noChangeArrowheads="1"/>
          </p:cNvSpPr>
          <p:nvPr/>
        </p:nvSpPr>
        <p:spPr bwMode="auto">
          <a:xfrm>
            <a:off x="4837702" y="4628728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4" name="AutoShape 8"/>
          <p:cNvSpPr>
            <a:spLocks noChangeArrowheads="1"/>
          </p:cNvSpPr>
          <p:nvPr/>
        </p:nvSpPr>
        <p:spPr bwMode="auto">
          <a:xfrm>
            <a:off x="5447302" y="4628728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5" name="Oval 9"/>
          <p:cNvSpPr>
            <a:spLocks noChangeArrowheads="1"/>
          </p:cNvSpPr>
          <p:nvPr/>
        </p:nvSpPr>
        <p:spPr bwMode="auto">
          <a:xfrm rot="5400000" flipH="1">
            <a:off x="3999502" y="5543128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 dirty="0">
                <a:latin typeface="Arial" charset="0"/>
              </a:rPr>
              <a:t>Anne</a:t>
            </a:r>
          </a:p>
        </p:txBody>
      </p:sp>
      <p:sp>
        <p:nvSpPr>
          <p:cNvPr id="654346" name="Oval 10"/>
          <p:cNvSpPr>
            <a:spLocks noChangeArrowheads="1"/>
          </p:cNvSpPr>
          <p:nvPr/>
        </p:nvSpPr>
        <p:spPr bwMode="auto">
          <a:xfrm rot="5400000" flipH="1">
            <a:off x="4609102" y="5543128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Berit</a:t>
            </a:r>
          </a:p>
        </p:txBody>
      </p:sp>
      <p:sp>
        <p:nvSpPr>
          <p:cNvPr id="654347" name="Oval 11"/>
          <p:cNvSpPr>
            <a:spLocks noChangeArrowheads="1"/>
          </p:cNvSpPr>
          <p:nvPr/>
        </p:nvSpPr>
        <p:spPr bwMode="auto">
          <a:xfrm rot="5400000" flipH="1">
            <a:off x="5218702" y="5543128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Åge</a:t>
            </a:r>
          </a:p>
        </p:txBody>
      </p:sp>
      <p:sp>
        <p:nvSpPr>
          <p:cNvPr id="654348" name="AutoShape 12"/>
          <p:cNvSpPr>
            <a:spLocks noChangeArrowheads="1"/>
          </p:cNvSpPr>
          <p:nvPr/>
        </p:nvSpPr>
        <p:spPr bwMode="auto">
          <a:xfrm>
            <a:off x="6056902" y="4628728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9" name="Oval 13"/>
          <p:cNvSpPr>
            <a:spLocks noChangeArrowheads="1"/>
          </p:cNvSpPr>
          <p:nvPr/>
        </p:nvSpPr>
        <p:spPr bwMode="auto">
          <a:xfrm rot="5400000" flipH="1">
            <a:off x="5828302" y="5543128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 dirty="0">
                <a:latin typeface="Arial" charset="0"/>
              </a:rPr>
              <a:t>Anne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297957" y="2769052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4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755157" y="2769052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5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212357" y="2769052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6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5669557" y="2769052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7</a:t>
            </a: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374033" y="2572193"/>
            <a:ext cx="863577" cy="663583"/>
          </a:xfrm>
          <a:prstGeom prst="rightArrowCallout">
            <a:avLst>
              <a:gd name="adj1" fmla="val 25000"/>
              <a:gd name="adj2" fmla="val 25000"/>
              <a:gd name="adj3" fmla="val 21212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535804" y="2715069"/>
            <a:ext cx="8445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 dirty="0" err="1">
                <a:latin typeface="Arial" charset="0"/>
              </a:rPr>
              <a:t>enUke</a:t>
            </a:r>
            <a:endParaRPr lang="nb-NO" dirty="0">
              <a:latin typeface="Arial" charset="0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6080720" y="2769052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1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6537920" y="2769052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2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6995120" y="2769052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3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1691680" y="2201230"/>
            <a:ext cx="7772400" cy="245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buNone/>
            </a:pPr>
            <a:r>
              <a:rPr lang="nb-NO" sz="1600" dirty="0"/>
              <a:t>int </a:t>
            </a:r>
            <a:r>
              <a:rPr lang="nb-NO" sz="1600" dirty="0" err="1"/>
              <a:t>enUke</a:t>
            </a:r>
            <a:r>
              <a:rPr lang="nb-NO" sz="1600" dirty="0"/>
              <a:t> = {4,5,6,7,1,2,3};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nb-NO" sz="16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nb-NO" sz="16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nb-NO" sz="16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nb-NO" sz="16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nb-NO" sz="16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nb-NO" sz="1600" dirty="0" err="1"/>
              <a:t>String</a:t>
            </a:r>
            <a:r>
              <a:rPr lang="nb-NO" sz="1600" dirty="0"/>
              <a:t>[] navneliste = </a:t>
            </a:r>
            <a:r>
              <a:rPr lang="nb-NO" sz="1600" dirty="0" err="1"/>
              <a:t>new</a:t>
            </a:r>
            <a:r>
              <a:rPr lang="nb-NO" sz="1600" dirty="0"/>
              <a:t> </a:t>
            </a:r>
            <a:r>
              <a:rPr lang="nb-NO" sz="1600" dirty="0" err="1"/>
              <a:t>String</a:t>
            </a:r>
            <a:r>
              <a:rPr lang="nb-NO" sz="1600" dirty="0"/>
              <a:t>[4];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nb-NO" sz="1600" dirty="0"/>
              <a:t>navneliste[0] = ”Anne”; navneliste[1] = ”Berit”; </a:t>
            </a:r>
            <a:r>
              <a:rPr lang="nb-NO" sz="1600" dirty="0" err="1"/>
              <a:t>osv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123103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5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5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0" grpId="0" animBg="1"/>
      <p:bldP spid="654341" grpId="0"/>
      <p:bldP spid="654342" grpId="0" animBg="1"/>
      <p:bldP spid="654343" grpId="0" animBg="1"/>
      <p:bldP spid="654344" grpId="0" animBg="1"/>
      <p:bldP spid="654345" grpId="0" animBg="1"/>
      <p:bldP spid="654346" grpId="0" animBg="1"/>
      <p:bldP spid="654347" grpId="0" animBg="1"/>
      <p:bldP spid="654348" grpId="0" animBg="1"/>
      <p:bldP spid="65434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nb-NO" dirty="0"/>
              <a:t>Eksempel: En </a:t>
            </a:r>
            <a:r>
              <a:rPr lang="nb-NO" dirty="0" err="1"/>
              <a:t>String</a:t>
            </a:r>
            <a:r>
              <a:rPr lang="nb-NO" dirty="0"/>
              <a:t>-tabell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752"/>
            <a:ext cx="7772400" cy="5544616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nb-NO" sz="1600" dirty="0"/>
              <a:t>Hvert enkelt element i tabellen består av en referanse til </a:t>
            </a:r>
            <a:r>
              <a:rPr lang="nb-NO" sz="1600" dirty="0" err="1"/>
              <a:t>String</a:t>
            </a:r>
            <a:r>
              <a:rPr lang="nb-NO" sz="1600" dirty="0"/>
              <a:t>:</a:t>
            </a:r>
          </a:p>
          <a:p>
            <a:pPr lvl="2">
              <a:lnSpc>
                <a:spcPct val="90000"/>
              </a:lnSpc>
            </a:pPr>
            <a:r>
              <a:rPr lang="nb-NO" sz="1400" dirty="0" err="1"/>
              <a:t>String</a:t>
            </a:r>
            <a:r>
              <a:rPr lang="nb-NO" sz="1400" dirty="0"/>
              <a:t>[] navneliste = </a:t>
            </a:r>
            <a:r>
              <a:rPr lang="nb-NO" sz="1400" dirty="0" err="1"/>
              <a:t>new</a:t>
            </a:r>
            <a:r>
              <a:rPr lang="nb-NO" sz="1400" dirty="0"/>
              <a:t> </a:t>
            </a:r>
            <a:r>
              <a:rPr lang="nb-NO" sz="1400" dirty="0" err="1"/>
              <a:t>String</a:t>
            </a:r>
            <a:r>
              <a:rPr lang="nb-NO" sz="1400" dirty="0"/>
              <a:t>[4];</a:t>
            </a:r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r>
              <a:rPr lang="nb-NO" sz="1600" dirty="0"/>
              <a:t>Dette er en tabell av referanser. Hver enkelt av disse referansene må vi sette til å peke til objekter av klassen </a:t>
            </a:r>
            <a:r>
              <a:rPr lang="nb-NO" sz="1600" dirty="0" err="1"/>
              <a:t>String</a:t>
            </a:r>
            <a:r>
              <a:rPr lang="nb-NO" sz="1600" dirty="0"/>
              <a:t>:</a:t>
            </a:r>
          </a:p>
          <a:p>
            <a:pPr lvl="2">
              <a:lnSpc>
                <a:spcPct val="90000"/>
              </a:lnSpc>
            </a:pPr>
            <a:r>
              <a:rPr lang="nb-NO" sz="1400" dirty="0"/>
              <a:t>navneliste[0] = </a:t>
            </a:r>
            <a:r>
              <a:rPr lang="nb-NO" sz="1400" dirty="0" err="1"/>
              <a:t>new</a:t>
            </a:r>
            <a:r>
              <a:rPr lang="nb-NO" sz="1400" dirty="0"/>
              <a:t> </a:t>
            </a:r>
            <a:r>
              <a:rPr lang="nb-NO" sz="1400" dirty="0" err="1"/>
              <a:t>String</a:t>
            </a:r>
            <a:r>
              <a:rPr lang="nb-NO" sz="1400" dirty="0"/>
              <a:t>(”Anne”);</a:t>
            </a:r>
          </a:p>
          <a:p>
            <a:pPr lvl="2">
              <a:lnSpc>
                <a:spcPct val="90000"/>
              </a:lnSpc>
            </a:pPr>
            <a:r>
              <a:rPr lang="nb-NO" sz="1400" dirty="0"/>
              <a:t>navneliste[1] = ”Berit”; // kortform går bra </a:t>
            </a:r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r>
              <a:rPr lang="nb-NO" sz="1600" dirty="0"/>
              <a:t>Objektet kan også være returverdi fra en metode som lager et </a:t>
            </a:r>
            <a:r>
              <a:rPr lang="nb-NO" sz="1600" dirty="0" err="1"/>
              <a:t>String</a:t>
            </a:r>
            <a:r>
              <a:rPr lang="nb-NO" sz="1600" dirty="0"/>
              <a:t>-objekt:</a:t>
            </a:r>
          </a:p>
          <a:p>
            <a:pPr lvl="2">
              <a:lnSpc>
                <a:spcPct val="90000"/>
              </a:lnSpc>
            </a:pPr>
            <a:r>
              <a:rPr lang="nb-NO" sz="1400" dirty="0"/>
              <a:t>navneliste[2] = </a:t>
            </a:r>
            <a:r>
              <a:rPr lang="nb-NO" sz="1400" dirty="0" err="1"/>
              <a:t>JOptionPane.showInputDialog</a:t>
            </a:r>
            <a:r>
              <a:rPr lang="nb-NO" sz="1400" dirty="0"/>
              <a:t>("Skriv et navn: ");</a:t>
            </a:r>
          </a:p>
          <a:p>
            <a:pPr lvl="2">
              <a:lnSpc>
                <a:spcPct val="90000"/>
              </a:lnSpc>
            </a:pPr>
            <a:r>
              <a:rPr lang="nb-NO" sz="1400" dirty="0"/>
              <a:t>navneliste[3] = navneliste[0].</a:t>
            </a:r>
            <a:r>
              <a:rPr lang="nb-NO" sz="1400" dirty="0" err="1"/>
              <a:t>toUpperCase</a:t>
            </a:r>
            <a:r>
              <a:rPr lang="nb-NO" sz="1400" dirty="0"/>
              <a:t>();</a:t>
            </a:r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r>
              <a:rPr lang="nb-NO" sz="1600" dirty="0"/>
              <a:t>Kan også skrive:</a:t>
            </a:r>
          </a:p>
          <a:p>
            <a:pPr lvl="2">
              <a:lnSpc>
                <a:spcPct val="90000"/>
              </a:lnSpc>
            </a:pPr>
            <a:r>
              <a:rPr lang="nb-NO" sz="1400" dirty="0" err="1"/>
              <a:t>String</a:t>
            </a:r>
            <a:r>
              <a:rPr lang="nb-NO" sz="1400" dirty="0"/>
              <a:t>[] navneliste = {”Anne”, ”Berit”, ”Åge”, ”ANNE”};</a:t>
            </a:r>
          </a:p>
        </p:txBody>
      </p:sp>
      <p:sp>
        <p:nvSpPr>
          <p:cNvPr id="654340" name="AutoShape 4"/>
          <p:cNvSpPr>
            <a:spLocks noChangeArrowheads="1"/>
          </p:cNvSpPr>
          <p:nvPr/>
        </p:nvSpPr>
        <p:spPr bwMode="auto">
          <a:xfrm>
            <a:off x="3009912" y="4048148"/>
            <a:ext cx="838200" cy="609600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1787514" y="4205295"/>
            <a:ext cx="12128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nb-NO" dirty="0">
                <a:latin typeface="Arial" charset="0"/>
              </a:rPr>
              <a:t>navneliste</a:t>
            </a:r>
          </a:p>
        </p:txBody>
      </p:sp>
      <p:sp>
        <p:nvSpPr>
          <p:cNvPr id="654342" name="AutoShape 6"/>
          <p:cNvSpPr>
            <a:spLocks noChangeArrowheads="1"/>
          </p:cNvSpPr>
          <p:nvPr/>
        </p:nvSpPr>
        <p:spPr bwMode="auto">
          <a:xfrm>
            <a:off x="3848112" y="4124348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3" name="AutoShape 7"/>
          <p:cNvSpPr>
            <a:spLocks noChangeArrowheads="1"/>
          </p:cNvSpPr>
          <p:nvPr/>
        </p:nvSpPr>
        <p:spPr bwMode="auto">
          <a:xfrm>
            <a:off x="4457712" y="4124348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4" name="AutoShape 8"/>
          <p:cNvSpPr>
            <a:spLocks noChangeArrowheads="1"/>
          </p:cNvSpPr>
          <p:nvPr/>
        </p:nvSpPr>
        <p:spPr bwMode="auto">
          <a:xfrm>
            <a:off x="5067312" y="4129312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5" name="Oval 9"/>
          <p:cNvSpPr>
            <a:spLocks noChangeArrowheads="1"/>
          </p:cNvSpPr>
          <p:nvPr/>
        </p:nvSpPr>
        <p:spPr bwMode="auto">
          <a:xfrm rot="5400000" flipH="1">
            <a:off x="3619512" y="5038748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Anne</a:t>
            </a:r>
          </a:p>
        </p:txBody>
      </p:sp>
      <p:sp>
        <p:nvSpPr>
          <p:cNvPr id="654346" name="Oval 10"/>
          <p:cNvSpPr>
            <a:spLocks noChangeArrowheads="1"/>
          </p:cNvSpPr>
          <p:nvPr/>
        </p:nvSpPr>
        <p:spPr bwMode="auto">
          <a:xfrm rot="5400000" flipH="1">
            <a:off x="4229112" y="5038748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Berit</a:t>
            </a:r>
          </a:p>
        </p:txBody>
      </p:sp>
      <p:sp>
        <p:nvSpPr>
          <p:cNvPr id="654347" name="Oval 11"/>
          <p:cNvSpPr>
            <a:spLocks noChangeArrowheads="1"/>
          </p:cNvSpPr>
          <p:nvPr/>
        </p:nvSpPr>
        <p:spPr bwMode="auto">
          <a:xfrm rot="5400000" flipH="1">
            <a:off x="4838712" y="5057780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Åge</a:t>
            </a:r>
          </a:p>
        </p:txBody>
      </p:sp>
      <p:sp>
        <p:nvSpPr>
          <p:cNvPr id="654348" name="AutoShape 12"/>
          <p:cNvSpPr>
            <a:spLocks noChangeArrowheads="1"/>
          </p:cNvSpPr>
          <p:nvPr/>
        </p:nvSpPr>
        <p:spPr bwMode="auto">
          <a:xfrm>
            <a:off x="5676912" y="4129312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9" name="Oval 13"/>
          <p:cNvSpPr>
            <a:spLocks noChangeArrowheads="1"/>
          </p:cNvSpPr>
          <p:nvPr/>
        </p:nvSpPr>
        <p:spPr bwMode="auto">
          <a:xfrm rot="5400000" flipH="1">
            <a:off x="5448312" y="5057780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 dirty="0">
                <a:latin typeface="Arial" charset="0"/>
              </a:rPr>
              <a:t>ANNE</a:t>
            </a:r>
          </a:p>
        </p:txBody>
      </p:sp>
    </p:spTree>
    <p:extLst>
      <p:ext uri="{BB962C8B-B14F-4D97-AF65-F5344CB8AC3E}">
        <p14:creationId xmlns:p14="http://schemas.microsoft.com/office/powerpoint/2010/main" val="409144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5" grpId="0" animBg="1"/>
      <p:bldP spid="654346" grpId="0" animBg="1"/>
      <p:bldP spid="654347" grpId="0" animBg="1"/>
      <p:bldP spid="6543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6186"/>
            <a:ext cx="7400925" cy="882898"/>
          </a:xfrm>
        </p:spPr>
        <p:txBody>
          <a:bodyPr/>
          <a:lstStyle/>
          <a:p>
            <a:r>
              <a:rPr lang="nb-NO" dirty="0"/>
              <a:t>Programliste 12.1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13790" y="6165304"/>
            <a:ext cx="2550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400" i="1" dirty="0">
                <a:solidFill>
                  <a:srgbClr val="FF0000"/>
                </a:solidFill>
              </a:rPr>
              <a:t>Gjør oppgavene 1-2 side 394</a:t>
            </a:r>
            <a:r>
              <a:rPr lang="nb-NO" sz="1400" i="1" dirty="0"/>
              <a:t>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38024" y="513829"/>
            <a:ext cx="7705725" cy="640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br>
              <a:rPr lang="en-US" sz="1600" dirty="0"/>
            </a:br>
            <a:r>
              <a:rPr lang="en-US" sz="1600" dirty="0"/>
              <a:t>/* TabellAvNavn.java */</a:t>
            </a:r>
          </a:p>
          <a:p>
            <a:r>
              <a:rPr lang="en-US" dirty="0"/>
              <a:t>import static </a:t>
            </a:r>
            <a:r>
              <a:rPr lang="en-US" dirty="0" err="1"/>
              <a:t>javax.swing.JOptionPane</a:t>
            </a:r>
            <a:r>
              <a:rPr lang="en-US" dirty="0"/>
              <a:t>.*;</a:t>
            </a:r>
          </a:p>
          <a:p>
            <a:r>
              <a:rPr lang="en-US" dirty="0"/>
              <a:t>class </a:t>
            </a:r>
            <a:r>
              <a:rPr lang="en-US" dirty="0" err="1"/>
              <a:t>TabellAvNavn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2"/>
            <a:r>
              <a:rPr lang="en-US" dirty="0"/>
              <a:t>    String[] </a:t>
            </a:r>
            <a:r>
              <a:rPr lang="en-US" dirty="0" err="1"/>
              <a:t>navnene</a:t>
            </a:r>
            <a:r>
              <a:rPr lang="en-US" dirty="0"/>
              <a:t> = new String[10];</a:t>
            </a:r>
          </a:p>
          <a:p>
            <a:pPr lvl="2"/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antNavn</a:t>
            </a:r>
            <a:r>
              <a:rPr lang="en-US" dirty="0"/>
              <a:t> = 0;</a:t>
            </a:r>
          </a:p>
          <a:p>
            <a:pPr lvl="2"/>
            <a:r>
              <a:rPr lang="en-US" dirty="0"/>
              <a:t>    String </a:t>
            </a:r>
            <a:r>
              <a:rPr lang="en-US" dirty="0" err="1"/>
              <a:t>navn</a:t>
            </a:r>
            <a:r>
              <a:rPr lang="en-US" dirty="0"/>
              <a:t> = </a:t>
            </a:r>
            <a:r>
              <a:rPr lang="en-US" dirty="0" err="1"/>
              <a:t>showInputDialog</a:t>
            </a:r>
            <a:r>
              <a:rPr lang="en-US" dirty="0"/>
              <a:t>("</a:t>
            </a:r>
            <a:r>
              <a:rPr lang="en-US" dirty="0" err="1"/>
              <a:t>Oppgi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: ");</a:t>
            </a:r>
          </a:p>
          <a:p>
            <a:pPr lvl="2"/>
            <a:r>
              <a:rPr lang="en-US" dirty="0"/>
              <a:t>    while (</a:t>
            </a:r>
            <a:r>
              <a:rPr lang="en-US" dirty="0" err="1"/>
              <a:t>antNavn</a:t>
            </a:r>
            <a:r>
              <a:rPr lang="en-US" dirty="0"/>
              <a:t> &lt; </a:t>
            </a:r>
            <a:r>
              <a:rPr lang="en-US" dirty="0" err="1"/>
              <a:t>navnene.length</a:t>
            </a:r>
            <a:r>
              <a:rPr lang="en-US" dirty="0"/>
              <a:t> &amp;&amp; </a:t>
            </a:r>
            <a:r>
              <a:rPr lang="en-US" dirty="0" err="1"/>
              <a:t>navn</a:t>
            </a:r>
            <a:r>
              <a:rPr lang="en-US" dirty="0"/>
              <a:t> != null) {</a:t>
            </a:r>
          </a:p>
          <a:p>
            <a:pPr lvl="3"/>
            <a:r>
              <a:rPr lang="en-US" dirty="0"/>
              <a:t>      </a:t>
            </a:r>
            <a:r>
              <a:rPr lang="en-US" dirty="0" err="1"/>
              <a:t>navnene</a:t>
            </a:r>
            <a:r>
              <a:rPr lang="en-US" dirty="0"/>
              <a:t>[</a:t>
            </a:r>
            <a:r>
              <a:rPr lang="en-US" dirty="0" err="1"/>
              <a:t>antNavn</a:t>
            </a:r>
            <a:r>
              <a:rPr lang="en-US" dirty="0"/>
              <a:t>] = </a:t>
            </a:r>
            <a:r>
              <a:rPr lang="en-US" dirty="0" err="1"/>
              <a:t>navn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      </a:t>
            </a:r>
            <a:r>
              <a:rPr lang="en-US" dirty="0" err="1"/>
              <a:t>antNavn</a:t>
            </a:r>
            <a:r>
              <a:rPr lang="en-US" dirty="0"/>
              <a:t>++;</a:t>
            </a:r>
          </a:p>
          <a:p>
            <a:pPr lvl="3"/>
            <a:r>
              <a:rPr lang="en-US" dirty="0"/>
              <a:t>      </a:t>
            </a:r>
            <a:r>
              <a:rPr lang="en-US" dirty="0" err="1"/>
              <a:t>navn</a:t>
            </a:r>
            <a:r>
              <a:rPr lang="en-US" dirty="0"/>
              <a:t> = </a:t>
            </a:r>
            <a:r>
              <a:rPr lang="en-US" dirty="0" err="1"/>
              <a:t>showInputDialog</a:t>
            </a:r>
            <a:r>
              <a:rPr lang="en-US" dirty="0"/>
              <a:t>("</a:t>
            </a:r>
            <a:r>
              <a:rPr lang="en-US" dirty="0" err="1"/>
              <a:t>Oppgi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: ");</a:t>
            </a:r>
          </a:p>
          <a:p>
            <a:pPr lvl="2"/>
            <a:r>
              <a:rPr lang="en-US" dirty="0"/>
              <a:t>    }</a:t>
            </a:r>
          </a:p>
          <a:p>
            <a:pPr lvl="2"/>
            <a:r>
              <a:rPr lang="en-US" dirty="0"/>
              <a:t>    if (</a:t>
            </a:r>
            <a:r>
              <a:rPr lang="en-US" dirty="0" err="1"/>
              <a:t>antNavn</a:t>
            </a:r>
            <a:r>
              <a:rPr lang="en-US" dirty="0"/>
              <a:t> == </a:t>
            </a:r>
            <a:r>
              <a:rPr lang="en-US" dirty="0" err="1"/>
              <a:t>navnene.length</a:t>
            </a:r>
            <a:r>
              <a:rPr lang="en-US" dirty="0"/>
              <a:t> &amp;&amp; </a:t>
            </a:r>
            <a:r>
              <a:rPr lang="en-US" dirty="0" err="1"/>
              <a:t>navn</a:t>
            </a:r>
            <a:r>
              <a:rPr lang="en-US" dirty="0"/>
              <a:t> != null) {</a:t>
            </a:r>
          </a:p>
          <a:p>
            <a:pPr lvl="2"/>
            <a:r>
              <a:rPr lang="en-US" dirty="0"/>
              <a:t>      	</a:t>
            </a:r>
            <a:r>
              <a:rPr lang="en-US" dirty="0" err="1"/>
              <a:t>showMessageDialog</a:t>
            </a:r>
            <a:r>
              <a:rPr lang="en-US" dirty="0"/>
              <a:t>(null, "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plass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.");</a:t>
            </a:r>
          </a:p>
          <a:p>
            <a:pPr lvl="2"/>
            <a:r>
              <a:rPr lang="en-US" dirty="0"/>
              <a:t>    }</a:t>
            </a:r>
          </a:p>
          <a:p>
            <a:pPr lvl="2"/>
            <a:r>
              <a:rPr lang="en-US" dirty="0"/>
              <a:t>    String </a:t>
            </a:r>
            <a:r>
              <a:rPr lang="en-US" dirty="0" err="1"/>
              <a:t>liste</a:t>
            </a:r>
            <a:r>
              <a:rPr lang="en-US" dirty="0"/>
              <a:t> = "Her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navnene</a:t>
            </a:r>
            <a:r>
              <a:rPr lang="en-US" dirty="0"/>
              <a:t>:\n";</a:t>
            </a:r>
          </a:p>
          <a:p>
            <a:pPr lvl="2"/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antNavn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lvl="2"/>
            <a:r>
              <a:rPr lang="en-US" dirty="0"/>
              <a:t>      	</a:t>
            </a:r>
            <a:r>
              <a:rPr lang="en-US" dirty="0" err="1"/>
              <a:t>liste</a:t>
            </a:r>
            <a:r>
              <a:rPr lang="en-US" dirty="0"/>
              <a:t> += </a:t>
            </a:r>
            <a:r>
              <a:rPr lang="en-US" dirty="0" err="1"/>
              <a:t>navnene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"\n";</a:t>
            </a:r>
          </a:p>
          <a:p>
            <a:pPr lvl="2"/>
            <a:r>
              <a:rPr lang="en-US" dirty="0"/>
              <a:t>    }</a:t>
            </a:r>
          </a:p>
          <a:p>
            <a:pPr lvl="2"/>
            <a:r>
              <a:rPr lang="en-US" dirty="0"/>
              <a:t>    </a:t>
            </a:r>
            <a:r>
              <a:rPr lang="en-US" dirty="0" err="1"/>
              <a:t>showMessageDialog</a:t>
            </a:r>
            <a:r>
              <a:rPr lang="en-US" dirty="0"/>
              <a:t>(null, </a:t>
            </a:r>
            <a:r>
              <a:rPr lang="en-US" dirty="0" err="1"/>
              <a:t>liste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077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Oppgaver (s 394)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b-NO" sz="1800" dirty="0"/>
              <a:t>Finn feil i følgende kodebit:</a:t>
            </a:r>
          </a:p>
          <a:p>
            <a:pPr marL="457200" lvl="1" indent="0">
              <a:buNone/>
            </a:pPr>
            <a:r>
              <a:rPr lang="nb-NO" sz="1600" dirty="0">
                <a:latin typeface="Courier New" pitchFamily="49" charset="0"/>
                <a:cs typeface="Courier New" pitchFamily="49" charset="0"/>
              </a:rPr>
              <a:t>Vare[] varene = </a:t>
            </a:r>
            <a:r>
              <a:rPr lang="nb-NO" sz="16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nb-NO" sz="1600" dirty="0">
                <a:latin typeface="Courier New" pitchFamily="49" charset="0"/>
                <a:cs typeface="Courier New" pitchFamily="49" charset="0"/>
              </a:rPr>
              <a:t> Vare[3];</a:t>
            </a:r>
            <a:br>
              <a:rPr lang="nb-NO" sz="1600" dirty="0">
                <a:latin typeface="Courier New" pitchFamily="49" charset="0"/>
                <a:cs typeface="Courier New" pitchFamily="49" charset="0"/>
              </a:rPr>
            </a:br>
            <a:r>
              <a:rPr lang="nb-NO" sz="1600" dirty="0">
                <a:latin typeface="Courier New" pitchFamily="49" charset="0"/>
                <a:cs typeface="Courier New" pitchFamily="49" charset="0"/>
              </a:rPr>
              <a:t>varene[1].</a:t>
            </a:r>
            <a:r>
              <a:rPr lang="nb-NO" sz="1600" dirty="0" err="1">
                <a:latin typeface="Courier New" pitchFamily="49" charset="0"/>
                <a:cs typeface="Courier New" pitchFamily="49" charset="0"/>
              </a:rPr>
              <a:t>settPris</a:t>
            </a:r>
            <a:r>
              <a:rPr lang="nb-NO" sz="1600" dirty="0">
                <a:latin typeface="Courier New" pitchFamily="49" charset="0"/>
                <a:cs typeface="Courier New" pitchFamily="49" charset="0"/>
              </a:rPr>
              <a:t>(320.50);</a:t>
            </a:r>
            <a:br>
              <a:rPr lang="nb-NO" sz="1600" dirty="0">
                <a:latin typeface="Courier New" pitchFamily="49" charset="0"/>
                <a:cs typeface="Courier New" pitchFamily="49" charset="0"/>
              </a:rPr>
            </a:br>
            <a:r>
              <a:rPr lang="nb-NO" sz="1600" dirty="0">
                <a:latin typeface="Courier New" pitchFamily="49" charset="0"/>
                <a:cs typeface="Courier New" pitchFamily="49" charset="0"/>
              </a:rPr>
              <a:t>varene[2].</a:t>
            </a:r>
            <a:r>
              <a:rPr lang="nb-NO" sz="1600" dirty="0" err="1">
                <a:latin typeface="Courier New" pitchFamily="49" charset="0"/>
                <a:cs typeface="Courier New" pitchFamily="49" charset="0"/>
              </a:rPr>
              <a:t>settPris</a:t>
            </a:r>
            <a:r>
              <a:rPr lang="nb-NO" sz="1600" dirty="0">
                <a:latin typeface="Courier New" pitchFamily="49" charset="0"/>
                <a:cs typeface="Courier New" pitchFamily="49" charset="0"/>
              </a:rPr>
              <a:t>(123.70);</a:t>
            </a:r>
            <a:br>
              <a:rPr lang="nb-NO" sz="1600" dirty="0">
                <a:latin typeface="Courier New" pitchFamily="49" charset="0"/>
                <a:cs typeface="Courier New" pitchFamily="49" charset="0"/>
              </a:rPr>
            </a:br>
            <a:r>
              <a:rPr lang="nb-NO" sz="1600" dirty="0">
                <a:latin typeface="Courier New" pitchFamily="49" charset="0"/>
                <a:cs typeface="Courier New" pitchFamily="49" charset="0"/>
              </a:rPr>
              <a:t>varene[3].</a:t>
            </a:r>
            <a:r>
              <a:rPr lang="nb-NO" sz="1600" dirty="0" err="1">
                <a:latin typeface="Courier New" pitchFamily="49" charset="0"/>
                <a:cs typeface="Courier New" pitchFamily="49" charset="0"/>
              </a:rPr>
              <a:t>settPris</a:t>
            </a:r>
            <a:r>
              <a:rPr lang="nb-NO" sz="1600" dirty="0">
                <a:latin typeface="Courier New" pitchFamily="49" charset="0"/>
                <a:cs typeface="Courier New" pitchFamily="49" charset="0"/>
              </a:rPr>
              <a:t>(120.65);</a:t>
            </a:r>
          </a:p>
          <a:p>
            <a:pPr marL="457200" lvl="1" indent="0">
              <a:buNone/>
            </a:pPr>
            <a:endParaRPr lang="nb-NO" sz="1600" dirty="0"/>
          </a:p>
          <a:p>
            <a:pPr marL="457200" indent="-457200">
              <a:buFont typeface="+mj-lt"/>
              <a:buAutoNum type="arabicPeriod"/>
            </a:pPr>
            <a:r>
              <a:rPr lang="nb-NO" sz="1800" dirty="0"/>
              <a:t>Anta at tabellen navneliste er som vist på figur 12.1 s 391. I tillegg har vi variabelen </a:t>
            </a:r>
            <a:r>
              <a:rPr lang="nb-NO" sz="1800" dirty="0" err="1"/>
              <a:t>etNavn</a:t>
            </a:r>
            <a:r>
              <a:rPr lang="nb-NO" sz="1800" dirty="0"/>
              <a:t>: </a:t>
            </a:r>
            <a:br>
              <a:rPr lang="nb-NO" sz="1800" dirty="0"/>
            </a:br>
            <a:r>
              <a:rPr lang="nb-NO" sz="18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nb-NO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b-NO" sz="1800" dirty="0" err="1">
                <a:latin typeface="Courier New" pitchFamily="49" charset="0"/>
                <a:cs typeface="Courier New" pitchFamily="49" charset="0"/>
              </a:rPr>
              <a:t>etNavn</a:t>
            </a:r>
            <a:r>
              <a:rPr lang="nb-NO" sz="1800" dirty="0">
                <a:latin typeface="Courier New" pitchFamily="49" charset="0"/>
                <a:cs typeface="Courier New" pitchFamily="49" charset="0"/>
              </a:rPr>
              <a:t> = «Marit»;</a:t>
            </a:r>
            <a:br>
              <a:rPr lang="nb-NO" sz="1800" dirty="0">
                <a:latin typeface="Courier New" pitchFamily="49" charset="0"/>
                <a:cs typeface="Courier New" pitchFamily="49" charset="0"/>
              </a:rPr>
            </a:br>
            <a:r>
              <a:rPr lang="nb-NO" sz="1800" dirty="0"/>
              <a:t>Sett opp setninger som gjør følgende:</a:t>
            </a:r>
          </a:p>
          <a:p>
            <a:pPr lvl="1" indent="-342900">
              <a:buFont typeface="+mj-lt"/>
              <a:buAutoNum type="alphaLcParenR"/>
            </a:pPr>
            <a:r>
              <a:rPr lang="nb-NO" sz="1600" dirty="0"/>
              <a:t>Setter navneliste[1] til å referere til et nytt objekt med teksten «Anders»</a:t>
            </a:r>
          </a:p>
          <a:p>
            <a:pPr lvl="1" indent="-342900">
              <a:buFont typeface="+mj-lt"/>
              <a:buAutoNum type="alphaLcParenR"/>
            </a:pPr>
            <a:r>
              <a:rPr lang="nb-NO" sz="1600" dirty="0"/>
              <a:t>Setter navneliste[3] til å referere til det samme som </a:t>
            </a:r>
            <a:r>
              <a:rPr lang="nb-NO" sz="1600" dirty="0" err="1"/>
              <a:t>etNavn</a:t>
            </a:r>
            <a:r>
              <a:rPr lang="nb-NO" sz="1600" dirty="0"/>
              <a:t> refererer til</a:t>
            </a:r>
          </a:p>
          <a:p>
            <a:pPr lvl="1" indent="-342900">
              <a:buFont typeface="+mj-lt"/>
              <a:buAutoNum type="alphaLcParenR"/>
            </a:pPr>
            <a:r>
              <a:rPr lang="nb-NO" sz="1600" dirty="0"/>
              <a:t>Lagrer summen av lengdene til alle fire strengene i variabelen </a:t>
            </a:r>
            <a:r>
              <a:rPr lang="nb-NO" sz="1600" dirty="0" err="1"/>
              <a:t>sumLengde</a:t>
            </a:r>
            <a:r>
              <a:rPr lang="nb-NO" sz="1600" dirty="0"/>
              <a:t>. Bruk en for-setning</a:t>
            </a:r>
          </a:p>
          <a:p>
            <a:pPr lvl="1" indent="-342900">
              <a:buFont typeface="+mj-lt"/>
              <a:buAutoNum type="alphaLcParenR"/>
            </a:pPr>
            <a:r>
              <a:rPr lang="nb-NO" sz="1600" dirty="0"/>
              <a:t>Finner antall ‘r’-er i alle strengene(hint: bruk </a:t>
            </a:r>
            <a:r>
              <a:rPr lang="nb-NO" sz="1600" dirty="0" err="1"/>
              <a:t>indexOf</a:t>
            </a:r>
            <a:r>
              <a:rPr lang="nb-NO" sz="1600" dirty="0"/>
              <a:t>() og en for-setning)</a:t>
            </a:r>
          </a:p>
          <a:p>
            <a:pPr marL="857250" lvl="1" indent="-457200">
              <a:buFont typeface="+mj-lt"/>
              <a:buAutoNum type="alphaLcParenR"/>
            </a:pP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269873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462"/>
            <a:ext cx="7400925" cy="1143000"/>
          </a:xfrm>
        </p:spPr>
        <p:txBody>
          <a:bodyPr/>
          <a:lstStyle/>
          <a:p>
            <a:r>
              <a:rPr lang="nb-NO" dirty="0"/>
              <a:t>Løsning oppgave 1 s 394</a:t>
            </a:r>
            <a:endParaRPr lang="en-US" dirty="0"/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1163496" y="1096283"/>
            <a:ext cx="6000792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nb-NO" sz="1600" dirty="0"/>
              <a:t>Oppgaven inneholder en utilsiktet feil. Metodenavnet </a:t>
            </a:r>
            <a:r>
              <a:rPr lang="nb-NO" sz="1600" dirty="0" err="1"/>
              <a:t>settPris</a:t>
            </a:r>
            <a:r>
              <a:rPr lang="nb-NO" sz="1600" dirty="0"/>
              <a:t>() er brukt. Det skal være </a:t>
            </a:r>
            <a:r>
              <a:rPr lang="nb-NO" sz="1600" dirty="0" err="1"/>
              <a:t>setPris</a:t>
            </a:r>
            <a:r>
              <a:rPr lang="nb-NO" sz="1600" dirty="0"/>
              <a:t>(). Etter at dette er rettet, vil kodebiten ved kjøring kaste to typer unntak:</a:t>
            </a:r>
          </a:p>
          <a:p>
            <a:endParaRPr lang="nb-NO" sz="1600" dirty="0"/>
          </a:p>
          <a:p>
            <a:endParaRPr lang="nb-NO" sz="1600" dirty="0"/>
          </a:p>
          <a:p>
            <a:r>
              <a:rPr lang="nb-NO" sz="1600" dirty="0"/>
              <a:t>• </a:t>
            </a:r>
            <a:r>
              <a:rPr lang="nb-NO" sz="1600" dirty="0" err="1"/>
              <a:t>NullPointerException</a:t>
            </a:r>
            <a:r>
              <a:rPr lang="nb-NO" sz="1600" dirty="0"/>
              <a:t>: Tabellen varene er en tabell av referanser. Disse referansene må settes til å peke til objekter, før vi kan sende meldinger til objektene.</a:t>
            </a:r>
          </a:p>
          <a:p>
            <a:r>
              <a:rPr lang="nb-NO" sz="1600" dirty="0"/>
              <a:t>Med andre ord: Vi må skrive for eksempel:</a:t>
            </a:r>
            <a:endParaRPr lang="nb-NO" sz="1600" b="1" dirty="0"/>
          </a:p>
          <a:p>
            <a:r>
              <a:rPr lang="nn-NO" sz="1600" dirty="0"/>
              <a:t>varene[0] = </a:t>
            </a:r>
            <a:r>
              <a:rPr lang="nn-NO" sz="1600" dirty="0" err="1"/>
              <a:t>new</a:t>
            </a:r>
            <a:r>
              <a:rPr lang="nn-NO" sz="1600" dirty="0"/>
              <a:t> Vare("TV-dress", 100, 575.50);</a:t>
            </a:r>
          </a:p>
          <a:p>
            <a:r>
              <a:rPr lang="nb-NO" sz="1600" dirty="0"/>
              <a:t>før vi kan sende melding til dette objektet:</a:t>
            </a:r>
          </a:p>
          <a:p>
            <a:r>
              <a:rPr lang="nb-NO" sz="1600" dirty="0"/>
              <a:t>varene[1].</a:t>
            </a:r>
            <a:r>
              <a:rPr lang="nb-NO" sz="1600" dirty="0" err="1"/>
              <a:t>setPris</a:t>
            </a:r>
            <a:r>
              <a:rPr lang="nb-NO" sz="1600" dirty="0"/>
              <a:t>(320.50);</a:t>
            </a:r>
          </a:p>
          <a:p>
            <a:endParaRPr lang="nb-NO" sz="1600" dirty="0"/>
          </a:p>
          <a:p>
            <a:endParaRPr lang="nb-NO" sz="1600" dirty="0"/>
          </a:p>
          <a:p>
            <a:r>
              <a:rPr lang="nb-NO" sz="1600" dirty="0"/>
              <a:t>• </a:t>
            </a:r>
            <a:r>
              <a:rPr lang="nb-NO" sz="1600" dirty="0" err="1"/>
              <a:t>ArrayIndexOutOfBoundException</a:t>
            </a:r>
            <a:r>
              <a:rPr lang="nb-NO" sz="1600" dirty="0"/>
              <a:t>: Dette unntaket kastes når vi i siste setning refererer til tabellelement med indeks 3. Elementene i en tabell med størrelse 3 nummereres 0, 1 og 2.</a:t>
            </a:r>
          </a:p>
          <a:p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215782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6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462"/>
            <a:ext cx="7400925" cy="1143000"/>
          </a:xfrm>
        </p:spPr>
        <p:txBody>
          <a:bodyPr/>
          <a:lstStyle/>
          <a:p>
            <a:r>
              <a:rPr lang="nb-NO" dirty="0"/>
              <a:t>Løsning oppgave 2 s 394</a:t>
            </a:r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562150" y="1844824"/>
            <a:ext cx="838200" cy="609600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39752" y="2001971"/>
            <a:ext cx="12128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nb-NO" dirty="0">
                <a:latin typeface="Arial" charset="0"/>
              </a:rPr>
              <a:t>navneliste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00350" y="1921024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09950" y="1921024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619550" y="1925988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 rot="5400000" flipH="1">
            <a:off x="4171750" y="2835424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Anne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 rot="5400000" flipH="1">
            <a:off x="4781350" y="2835424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Berit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 rot="5400000" flipH="1">
            <a:off x="5390950" y="2854456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Åge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6229150" y="1925988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 rot="5400000" flipH="1">
            <a:off x="6000550" y="2854456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 dirty="0">
                <a:latin typeface="Arial" charset="0"/>
              </a:rPr>
              <a:t>Toril</a:t>
            </a: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3490142" y="5013176"/>
            <a:ext cx="838200" cy="609600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627784" y="5170323"/>
            <a:ext cx="91563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nb-NO" dirty="0" err="1">
                <a:latin typeface="Arial" charset="0"/>
              </a:rPr>
              <a:t>etNavn</a:t>
            </a:r>
            <a:endParaRPr lang="nb-NO" dirty="0">
              <a:latin typeface="Arial" charset="0"/>
            </a:endParaRP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 flipH="1">
            <a:off x="4348511" y="5013176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 dirty="0">
                <a:latin typeface="Arial" charset="0"/>
              </a:rPr>
              <a:t>Marit</a:t>
            </a:r>
          </a:p>
        </p:txBody>
      </p:sp>
    </p:spTree>
    <p:extLst>
      <p:ext uri="{BB962C8B-B14F-4D97-AF65-F5344CB8AC3E}">
        <p14:creationId xmlns:p14="http://schemas.microsoft.com/office/powerpoint/2010/main" val="61670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462"/>
            <a:ext cx="7400925" cy="1143000"/>
          </a:xfrm>
        </p:spPr>
        <p:txBody>
          <a:bodyPr/>
          <a:lstStyle/>
          <a:p>
            <a:r>
              <a:rPr lang="nb-NO" dirty="0"/>
              <a:t>Løsning oppgave 2 s 394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611560" y="3717032"/>
            <a:ext cx="80648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dirty="0"/>
              <a:t>Oppgave 2d</a:t>
            </a:r>
          </a:p>
          <a:p>
            <a:r>
              <a:rPr lang="nb-NO" sz="1600" dirty="0"/>
              <a:t>final </a:t>
            </a:r>
            <a:r>
              <a:rPr lang="nb-NO" sz="1600" dirty="0" err="1"/>
              <a:t>char</a:t>
            </a:r>
            <a:r>
              <a:rPr lang="nb-NO" sz="1600" dirty="0"/>
              <a:t> TEGN = 'r';</a:t>
            </a:r>
          </a:p>
          <a:p>
            <a:r>
              <a:rPr lang="nb-NO" sz="1600" dirty="0" err="1"/>
              <a:t>int</a:t>
            </a:r>
            <a:r>
              <a:rPr lang="nb-NO" sz="1600" dirty="0"/>
              <a:t> </a:t>
            </a:r>
            <a:r>
              <a:rPr lang="nb-NO" sz="1600" dirty="0" err="1"/>
              <a:t>antTegn</a:t>
            </a:r>
            <a:r>
              <a:rPr lang="nb-NO" sz="1600" dirty="0"/>
              <a:t> = 0;</a:t>
            </a:r>
          </a:p>
          <a:p>
            <a:r>
              <a:rPr lang="nb-NO" sz="1600" dirty="0"/>
              <a:t>for (</a:t>
            </a:r>
            <a:r>
              <a:rPr lang="nb-NO" sz="1600" dirty="0" err="1"/>
              <a:t>int</a:t>
            </a:r>
            <a:r>
              <a:rPr lang="nb-NO" sz="1600" dirty="0"/>
              <a:t> i = 0; i &lt; </a:t>
            </a:r>
            <a:r>
              <a:rPr lang="nb-NO" sz="1600" dirty="0" err="1"/>
              <a:t>navneliste.length</a:t>
            </a:r>
            <a:r>
              <a:rPr lang="nb-NO" sz="1600" dirty="0"/>
              <a:t>; i++) {</a:t>
            </a:r>
          </a:p>
          <a:p>
            <a:pPr lvl="1"/>
            <a:r>
              <a:rPr lang="nb-NO" sz="1600" dirty="0"/>
              <a:t>  </a:t>
            </a:r>
            <a:r>
              <a:rPr lang="nb-NO" sz="1600" dirty="0" err="1"/>
              <a:t>int</a:t>
            </a:r>
            <a:r>
              <a:rPr lang="nb-NO" sz="1600" dirty="0"/>
              <a:t> indeks = navneliste[i].</a:t>
            </a:r>
            <a:r>
              <a:rPr lang="nb-NO" sz="1600" dirty="0" err="1"/>
              <a:t>indexOf</a:t>
            </a:r>
            <a:r>
              <a:rPr lang="nb-NO" sz="1600" dirty="0"/>
              <a:t>(TEGN);</a:t>
            </a:r>
          </a:p>
          <a:p>
            <a:pPr lvl="1"/>
            <a:r>
              <a:rPr lang="nb-NO" sz="1600" dirty="0"/>
              <a:t>  </a:t>
            </a:r>
            <a:r>
              <a:rPr lang="nb-NO" sz="1600" dirty="0" err="1"/>
              <a:t>while</a:t>
            </a:r>
            <a:r>
              <a:rPr lang="nb-NO" sz="1600" dirty="0"/>
              <a:t> (indeks &gt;= 0) {</a:t>
            </a:r>
          </a:p>
          <a:p>
            <a:pPr lvl="2"/>
            <a:r>
              <a:rPr lang="nb-NO" sz="1600" dirty="0"/>
              <a:t>    </a:t>
            </a:r>
            <a:r>
              <a:rPr lang="nb-NO" sz="1600" dirty="0" err="1"/>
              <a:t>antTegn</a:t>
            </a:r>
            <a:r>
              <a:rPr lang="nb-NO" sz="1600" dirty="0"/>
              <a:t>++;</a:t>
            </a:r>
          </a:p>
          <a:p>
            <a:pPr lvl="2"/>
            <a:r>
              <a:rPr lang="da-DK" sz="1600" dirty="0"/>
              <a:t>    indeks = navneliste[i].indexOf(TEGN, indeks + 1);</a:t>
            </a:r>
          </a:p>
          <a:p>
            <a:pPr lvl="1"/>
            <a:r>
              <a:rPr lang="nb-NO" sz="1600" dirty="0"/>
              <a:t>  }</a:t>
            </a:r>
          </a:p>
          <a:p>
            <a:r>
              <a:rPr lang="nb-NO" sz="1600" dirty="0"/>
              <a:t>}</a:t>
            </a:r>
          </a:p>
          <a:p>
            <a:r>
              <a:rPr lang="nb-NO" sz="1600" dirty="0" err="1"/>
              <a:t>System.out.println</a:t>
            </a:r>
            <a:r>
              <a:rPr lang="nb-NO" sz="1600" dirty="0"/>
              <a:t>("Antall forekomster av " + TEGN + " er: " + </a:t>
            </a:r>
            <a:r>
              <a:rPr lang="nb-NO" sz="1600" dirty="0" err="1"/>
              <a:t>antTegn</a:t>
            </a:r>
            <a:r>
              <a:rPr lang="nb-NO" sz="1600" dirty="0"/>
              <a:t>);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36070" y="836712"/>
            <a:ext cx="8040386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nb-NO" sz="1600" dirty="0"/>
              <a:t>Oppgave 2a</a:t>
            </a:r>
          </a:p>
          <a:p>
            <a:r>
              <a:rPr lang="nb-NO" sz="1600" dirty="0"/>
              <a:t>navneliste[1] = </a:t>
            </a:r>
            <a:r>
              <a:rPr lang="nb-NO" sz="1600" dirty="0" err="1"/>
              <a:t>new</a:t>
            </a:r>
            <a:r>
              <a:rPr lang="nb-NO" sz="1600" dirty="0"/>
              <a:t> </a:t>
            </a:r>
            <a:r>
              <a:rPr lang="nb-NO" sz="1600" dirty="0" err="1"/>
              <a:t>String</a:t>
            </a:r>
            <a:r>
              <a:rPr lang="nb-NO" sz="1600" dirty="0"/>
              <a:t>("Anders"); eller navneliste[1] = "Anders";</a:t>
            </a:r>
          </a:p>
          <a:p>
            <a:endParaRPr lang="nb-NO" sz="1600" dirty="0"/>
          </a:p>
          <a:p>
            <a:r>
              <a:rPr lang="nb-NO" sz="1600" dirty="0"/>
              <a:t>Oppgave 2b</a:t>
            </a:r>
          </a:p>
          <a:p>
            <a:r>
              <a:rPr lang="nb-NO" sz="1600" dirty="0"/>
              <a:t>navneliste[3] = </a:t>
            </a:r>
            <a:r>
              <a:rPr lang="nb-NO" sz="1600" dirty="0" err="1"/>
              <a:t>etNavn</a:t>
            </a:r>
            <a:r>
              <a:rPr lang="nb-NO" sz="1600" dirty="0"/>
              <a:t>;</a:t>
            </a:r>
          </a:p>
          <a:p>
            <a:endParaRPr lang="nb-NO" sz="1600" dirty="0"/>
          </a:p>
          <a:p>
            <a:r>
              <a:rPr lang="nb-NO" sz="1600" dirty="0"/>
              <a:t>Oppgave 2c</a:t>
            </a:r>
          </a:p>
          <a:p>
            <a:r>
              <a:rPr lang="nb-NO" sz="1600" dirty="0" err="1"/>
              <a:t>int</a:t>
            </a:r>
            <a:r>
              <a:rPr lang="nb-NO" sz="1600" dirty="0"/>
              <a:t> </a:t>
            </a:r>
            <a:r>
              <a:rPr lang="nb-NO" sz="1600" dirty="0" err="1"/>
              <a:t>sumLengde</a:t>
            </a:r>
            <a:r>
              <a:rPr lang="nb-NO" sz="1600" dirty="0"/>
              <a:t> = 0;</a:t>
            </a:r>
          </a:p>
          <a:p>
            <a:r>
              <a:rPr lang="nb-NO" sz="1600" dirty="0"/>
              <a:t>for (</a:t>
            </a:r>
            <a:r>
              <a:rPr lang="nb-NO" sz="1600" dirty="0" err="1"/>
              <a:t>int</a:t>
            </a:r>
            <a:r>
              <a:rPr lang="nb-NO" sz="1600" dirty="0"/>
              <a:t> i = 0; i &lt; </a:t>
            </a:r>
            <a:r>
              <a:rPr lang="nb-NO" sz="1600" dirty="0" err="1"/>
              <a:t>navneliste.length</a:t>
            </a:r>
            <a:r>
              <a:rPr lang="nb-NO" sz="1600" dirty="0"/>
              <a:t>; i++) {</a:t>
            </a:r>
          </a:p>
          <a:p>
            <a:r>
              <a:rPr lang="nb-NO" sz="1600" dirty="0"/>
              <a:t>  </a:t>
            </a:r>
            <a:r>
              <a:rPr lang="nb-NO" sz="1600" dirty="0" err="1"/>
              <a:t>sumLengde</a:t>
            </a:r>
            <a:r>
              <a:rPr lang="nb-NO" sz="1600" dirty="0"/>
              <a:t> += navneliste[i].</a:t>
            </a:r>
            <a:r>
              <a:rPr lang="nb-NO" sz="1600" dirty="0" err="1"/>
              <a:t>length</a:t>
            </a:r>
            <a:r>
              <a:rPr lang="nb-NO" sz="1600" dirty="0"/>
              <a:t>();</a:t>
            </a:r>
          </a:p>
          <a:p>
            <a:r>
              <a:rPr lang="nb-NO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5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7931224" cy="1143000"/>
          </a:xfrm>
        </p:spPr>
        <p:txBody>
          <a:bodyPr>
            <a:normAutofit fontScale="90000"/>
          </a:bodyPr>
          <a:lstStyle/>
          <a:p>
            <a:r>
              <a:rPr lang="nb-NO" dirty="0"/>
              <a:t>Tabell av objekter som medlem i klasse</a:t>
            </a:r>
            <a:endParaRPr lang="en-US" dirty="0"/>
          </a:p>
        </p:txBody>
      </p:sp>
      <p:sp>
        <p:nvSpPr>
          <p:cNvPr id="672771" name="Text Box 3"/>
          <p:cNvSpPr txBox="1">
            <a:spLocks noChangeArrowheads="1"/>
          </p:cNvSpPr>
          <p:nvPr/>
        </p:nvSpPr>
        <p:spPr bwMode="auto">
          <a:xfrm>
            <a:off x="571472" y="1000108"/>
            <a:ext cx="8280400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nb-NO" sz="1600" dirty="0">
                <a:latin typeface="Arial" pitchFamily="34" charset="0"/>
                <a:cs typeface="Arial" pitchFamily="34" charset="0"/>
              </a:rPr>
              <a:t>Vi skal lage en fagkatalog som består av flere fag.</a:t>
            </a:r>
          </a:p>
          <a:p>
            <a:endParaRPr lang="nb-NO" sz="1600" dirty="0">
              <a:latin typeface="Arial" pitchFamily="34" charset="0"/>
              <a:cs typeface="Arial" pitchFamily="34" charset="0"/>
            </a:endParaRPr>
          </a:p>
          <a:p>
            <a:endParaRPr lang="nb-NO" sz="1600" dirty="0">
              <a:latin typeface="Arial" pitchFamily="34" charset="0"/>
              <a:cs typeface="Arial" pitchFamily="34" charset="0"/>
            </a:endParaRPr>
          </a:p>
          <a:p>
            <a:endParaRPr lang="nb-NO" sz="1600" dirty="0">
              <a:latin typeface="Arial" pitchFamily="34" charset="0"/>
              <a:cs typeface="Arial" pitchFamily="34" charset="0"/>
            </a:endParaRPr>
          </a:p>
          <a:p>
            <a:endParaRPr lang="nb-NO" sz="1600" dirty="0">
              <a:latin typeface="Arial" pitchFamily="34" charset="0"/>
              <a:cs typeface="Arial" pitchFamily="34" charset="0"/>
            </a:endParaRPr>
          </a:p>
          <a:p>
            <a:endParaRPr lang="nb-NO" sz="1600" dirty="0">
              <a:latin typeface="Arial" pitchFamily="34" charset="0"/>
              <a:cs typeface="Arial" pitchFamily="34" charset="0"/>
            </a:endParaRPr>
          </a:p>
          <a:p>
            <a:endParaRPr lang="nb-NO" sz="1600" dirty="0">
              <a:latin typeface="Arial" pitchFamily="34" charset="0"/>
              <a:cs typeface="Arial" pitchFamily="34" charset="0"/>
            </a:endParaRPr>
          </a:p>
          <a:p>
            <a:endParaRPr lang="nb-NO" sz="1600" dirty="0">
              <a:latin typeface="Arial" pitchFamily="34" charset="0"/>
              <a:cs typeface="Arial" pitchFamily="34" charset="0"/>
            </a:endParaRPr>
          </a:p>
          <a:p>
            <a:endParaRPr lang="nb-NO" sz="1600" dirty="0">
              <a:latin typeface="Arial" pitchFamily="34" charset="0"/>
              <a:cs typeface="Arial" pitchFamily="34" charset="0"/>
            </a:endParaRPr>
          </a:p>
          <a:p>
            <a:endParaRPr lang="nb-NO" sz="1600" dirty="0">
              <a:latin typeface="Arial" pitchFamily="34" charset="0"/>
              <a:cs typeface="Arial" pitchFamily="34" charset="0"/>
            </a:endParaRPr>
          </a:p>
          <a:p>
            <a:endParaRPr lang="nb-NO" sz="1600" dirty="0">
              <a:latin typeface="Arial" pitchFamily="34" charset="0"/>
              <a:cs typeface="Arial" pitchFamily="34" charset="0"/>
            </a:endParaRPr>
          </a:p>
          <a:p>
            <a:endParaRPr lang="nb-NO" sz="1600" dirty="0">
              <a:latin typeface="Arial" pitchFamily="34" charset="0"/>
              <a:cs typeface="Arial" pitchFamily="34" charset="0"/>
            </a:endParaRPr>
          </a:p>
          <a:p>
            <a:r>
              <a:rPr lang="nb-NO" sz="1600" dirty="0">
                <a:latin typeface="Arial" pitchFamily="34" charset="0"/>
                <a:cs typeface="Arial" pitchFamily="34" charset="0"/>
              </a:rPr>
              <a:t>Vi skal se nærmere på klassen </a:t>
            </a:r>
            <a:r>
              <a:rPr lang="nb-NO" sz="1600" dirty="0" err="1">
                <a:latin typeface="Arial" pitchFamily="34" charset="0"/>
                <a:cs typeface="Arial" pitchFamily="34" charset="0"/>
              </a:rPr>
              <a:t>TabellAvFag</a:t>
            </a:r>
            <a:endParaRPr lang="nb-NO" sz="1600" dirty="0">
              <a:latin typeface="Arial" pitchFamily="34" charset="0"/>
              <a:cs typeface="Arial" pitchFamily="34" charset="0"/>
            </a:endParaRPr>
          </a:p>
          <a:p>
            <a:endParaRPr lang="nb-NO" sz="1600" dirty="0">
              <a:latin typeface="Arial" pitchFamily="34" charset="0"/>
              <a:cs typeface="Arial" pitchFamily="34" charset="0"/>
            </a:endParaRPr>
          </a:p>
          <a:p>
            <a:r>
              <a:rPr lang="nb-NO" sz="1600" dirty="0">
                <a:latin typeface="Arial" pitchFamily="34" charset="0"/>
                <a:cs typeface="Arial" pitchFamily="34" charset="0"/>
              </a:rPr>
              <a:t>Filen inneholder tre klasser: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b-NO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Fag: Beskriver et fag med fagkode, navn og antall studiepoeng, tilbyr </a:t>
            </a:r>
            <a:r>
              <a:rPr lang="nb-NO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finn-metoder</a:t>
            </a:r>
            <a:r>
              <a:rPr lang="nb-NO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b-NO" sz="1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Fagkatalog: Klassen inneholder en tabell av fagobjekter. Størrelsen på tabellen  settes i konstruktøren. Objektene opprettes etter hvert som nye fag legges inn. Klienten kan </a:t>
            </a:r>
            <a:br>
              <a:rPr lang="nb-NO" sz="1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r>
              <a:rPr lang="nb-NO" sz="1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sortere fagene og hente ut en oversikt ved å bruke </a:t>
            </a:r>
            <a:r>
              <a:rPr lang="nb-NO" sz="1600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toString</a:t>
            </a:r>
            <a:r>
              <a:rPr lang="nb-NO" sz="1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().  Klienten kan også hente </a:t>
            </a:r>
            <a:br>
              <a:rPr lang="nb-NO" sz="1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r>
              <a:rPr lang="nb-NO" sz="1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ut en referanse til hvert enkelt fagobjekt.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b-NO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TabellAvFag</a:t>
            </a:r>
            <a:r>
              <a:rPr lang="nb-NO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 Testklient som leser inn data om fagene fra brukeren.</a:t>
            </a:r>
          </a:p>
          <a:p>
            <a:endParaRPr lang="nb-NO" sz="1000" dirty="0"/>
          </a:p>
          <a:p>
            <a:endParaRPr lang="nb-NO" sz="1000" dirty="0"/>
          </a:p>
        </p:txBody>
      </p:sp>
      <p:graphicFrame>
        <p:nvGraphicFramePr>
          <p:cNvPr id="5" name="Tabell 4"/>
          <p:cNvGraphicFramePr>
            <a:graphicFrameLocks noGrp="1"/>
          </p:cNvGraphicFramePr>
          <p:nvPr/>
        </p:nvGraphicFramePr>
        <p:xfrm>
          <a:off x="1071538" y="1571612"/>
          <a:ext cx="2286016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Fagkatalog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+</a:t>
                      </a:r>
                      <a:r>
                        <a:rPr lang="nb-NO" sz="1200" dirty="0" err="1"/>
                        <a:t>registrerNyttFag</a:t>
                      </a:r>
                      <a:r>
                        <a:rPr lang="nb-NO" sz="1200" dirty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/>
                        <a:t>+</a:t>
                      </a:r>
                      <a:r>
                        <a:rPr lang="nb-NO" sz="1200" dirty="0" err="1"/>
                        <a:t>finnAntFag</a:t>
                      </a:r>
                      <a:r>
                        <a:rPr lang="nb-NO" sz="1200" dirty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/>
                        <a:t>+</a:t>
                      </a:r>
                      <a:r>
                        <a:rPr lang="nb-NO" sz="1200" dirty="0" err="1"/>
                        <a:t>finnFagGittIndeks</a:t>
                      </a:r>
                      <a:r>
                        <a:rPr lang="nb-NO" sz="1200" dirty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/>
                        <a:t>+</a:t>
                      </a:r>
                      <a:r>
                        <a:rPr lang="nb-NO" sz="1200" dirty="0" err="1"/>
                        <a:t>finnFagGittKode</a:t>
                      </a:r>
                      <a:r>
                        <a:rPr lang="nb-NO" sz="1200" dirty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/>
                        <a:t>+</a:t>
                      </a:r>
                      <a:r>
                        <a:rPr lang="nb-NO" sz="1200" dirty="0" err="1"/>
                        <a:t>oppdaterAntStud</a:t>
                      </a:r>
                      <a:r>
                        <a:rPr lang="nb-NO" sz="1200" dirty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/>
                        <a:t>+</a:t>
                      </a:r>
                      <a:r>
                        <a:rPr lang="nb-NO" sz="1200" dirty="0" err="1"/>
                        <a:t>slettFag</a:t>
                      </a:r>
                      <a:r>
                        <a:rPr lang="nb-NO" sz="1200" dirty="0"/>
                        <a:t>()</a:t>
                      </a:r>
                    </a:p>
                    <a:p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l 5"/>
          <p:cNvGraphicFramePr>
            <a:graphicFrameLocks noGrp="1"/>
          </p:cNvGraphicFramePr>
          <p:nvPr/>
        </p:nvGraphicFramePr>
        <p:xfrm>
          <a:off x="5167338" y="1571612"/>
          <a:ext cx="197643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Fag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-fagkode {</a:t>
                      </a:r>
                      <a:r>
                        <a:rPr lang="nb-NO" sz="1200" dirty="0" err="1"/>
                        <a:t>readonly</a:t>
                      </a:r>
                      <a:r>
                        <a:rPr lang="nb-NO" sz="1200" dirty="0"/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/>
                        <a:t>-fagnavn {</a:t>
                      </a:r>
                      <a:r>
                        <a:rPr lang="nb-NO" sz="1200" dirty="0" err="1"/>
                        <a:t>readonly</a:t>
                      </a:r>
                      <a:r>
                        <a:rPr lang="nb-NO" sz="1200" dirty="0"/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err="1"/>
                        <a:t>-antstud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+</a:t>
                      </a:r>
                      <a:r>
                        <a:rPr lang="nb-NO" sz="1200" dirty="0" err="1"/>
                        <a:t>getFagkode</a:t>
                      </a:r>
                      <a:r>
                        <a:rPr lang="nb-NO" sz="1200" dirty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/>
                        <a:t>+</a:t>
                      </a:r>
                      <a:r>
                        <a:rPr lang="nb-NO" sz="1200" dirty="0" err="1"/>
                        <a:t>getFagnavn</a:t>
                      </a:r>
                      <a:r>
                        <a:rPr lang="nb-NO" sz="1200" dirty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/>
                        <a:t>+</a:t>
                      </a:r>
                      <a:r>
                        <a:rPr lang="nb-NO" sz="1200" dirty="0" err="1"/>
                        <a:t>getAntStud</a:t>
                      </a:r>
                      <a:r>
                        <a:rPr lang="nb-NO" sz="1200" dirty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/>
                        <a:t>+</a:t>
                      </a:r>
                      <a:r>
                        <a:rPr lang="nb-NO" sz="1200" dirty="0" err="1"/>
                        <a:t>setAntStud</a:t>
                      </a:r>
                      <a:r>
                        <a:rPr lang="nb-NO" sz="12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Rett linje 7"/>
          <p:cNvCxnSpPr>
            <a:stCxn id="10" idx="3"/>
          </p:cNvCxnSpPr>
          <p:nvPr/>
        </p:nvCxnSpPr>
        <p:spPr>
          <a:xfrm>
            <a:off x="3571868" y="2276886"/>
            <a:ext cx="1571636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mbe 9"/>
          <p:cNvSpPr/>
          <p:nvPr/>
        </p:nvSpPr>
        <p:spPr>
          <a:xfrm>
            <a:off x="3357554" y="2169729"/>
            <a:ext cx="214314" cy="21431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TekstSylinder 11"/>
          <p:cNvSpPr txBox="1"/>
          <p:nvPr/>
        </p:nvSpPr>
        <p:spPr>
          <a:xfrm>
            <a:off x="3428992" y="2294745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1</a:t>
            </a:r>
          </a:p>
        </p:txBody>
      </p:sp>
      <p:sp>
        <p:nvSpPr>
          <p:cNvPr id="13" name="TekstSylinder 12"/>
          <p:cNvSpPr txBox="1"/>
          <p:nvPr/>
        </p:nvSpPr>
        <p:spPr>
          <a:xfrm>
            <a:off x="4929190" y="2285992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*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397505" y="6156012"/>
            <a:ext cx="27109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i="1" dirty="0">
                <a:solidFill>
                  <a:srgbClr val="FF0000"/>
                </a:solidFill>
              </a:rPr>
              <a:t>Gjør oppgave 1 side 401</a:t>
            </a:r>
          </a:p>
        </p:txBody>
      </p:sp>
    </p:spTree>
    <p:extLst>
      <p:ext uri="{BB962C8B-B14F-4D97-AF65-F5344CB8AC3E}">
        <p14:creationId xmlns:p14="http://schemas.microsoft.com/office/powerpoint/2010/main" val="177026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(s 401)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b-NO" dirty="0"/>
              <a:t>Utvid klassen Fagkatalog med følgende to metoder:</a:t>
            </a:r>
          </a:p>
          <a:p>
            <a:pPr marL="857250" lvl="1" indent="-457200">
              <a:buFont typeface="+mj-lt"/>
              <a:buAutoNum type="alphaLcParenR"/>
            </a:pPr>
            <a:r>
              <a:rPr lang="nb-NO" dirty="0"/>
              <a:t>Finn totalt antall studenter i alle fagene til sammen</a:t>
            </a:r>
          </a:p>
          <a:p>
            <a:pPr marL="857250" lvl="1" indent="-457200">
              <a:buFont typeface="+mj-lt"/>
              <a:buAutoNum type="alphaLcParenR"/>
            </a:pPr>
            <a:r>
              <a:rPr lang="nb-NO" dirty="0"/>
              <a:t>Finn ut hvilket fag, eller hvilke, dersom det er flere, som har flest studenter.</a:t>
            </a:r>
          </a:p>
          <a:p>
            <a:pPr marL="400050" lvl="1" indent="0">
              <a:buNone/>
            </a:pPr>
            <a:endParaRPr lang="nb-NO" dirty="0"/>
          </a:p>
          <a:p>
            <a:pPr marL="400050" lvl="1" indent="0">
              <a:buNone/>
            </a:pPr>
            <a:endParaRPr lang="nb-NO" dirty="0"/>
          </a:p>
          <a:p>
            <a:pPr marL="400050" lvl="1" indent="0">
              <a:buNone/>
            </a:pPr>
            <a:r>
              <a:rPr lang="nb-NO" dirty="0">
                <a:solidFill>
                  <a:srgbClr val="0070C0"/>
                </a:solidFill>
              </a:rPr>
              <a:t>Lag en egen klient for å prøve ut metodene.</a:t>
            </a:r>
          </a:p>
          <a:p>
            <a:pPr marL="400050" lvl="1" indent="0">
              <a:buNone/>
            </a:pPr>
            <a:endParaRPr lang="nb-NO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nb-NO" dirty="0">
                <a:solidFill>
                  <a:srgbClr val="0070C0"/>
                </a:solidFill>
              </a:rPr>
              <a:t>Kode lastes ned fra: javabok.no</a:t>
            </a:r>
          </a:p>
          <a:p>
            <a:pPr marL="40005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0756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Repetisjon - Samarbeid mellom objekter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idx="1"/>
          </p:nvPr>
        </p:nvSpPr>
        <p:spPr>
          <a:xfrm>
            <a:off x="457200" y="1711349"/>
            <a:ext cx="8401050" cy="4525963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Objekter samarbeider ved å sende meldinger</a:t>
            </a:r>
          </a:p>
          <a:p>
            <a:r>
              <a:rPr lang="nb-NO" dirty="0"/>
              <a:t>Et objekt er bygget opp av mindre deler</a:t>
            </a:r>
          </a:p>
          <a:p>
            <a:pPr lvl="1"/>
            <a:r>
              <a:rPr lang="nb-NO" dirty="0"/>
              <a:t>Løser oppgaver ved å samarbeide med de delene det består av</a:t>
            </a:r>
          </a:p>
          <a:p>
            <a:r>
              <a:rPr lang="nb-NO" dirty="0"/>
              <a:t>Komposisjon</a:t>
            </a:r>
          </a:p>
          <a:p>
            <a:pPr lvl="1"/>
            <a:r>
              <a:rPr lang="nb-NO" dirty="0"/>
              <a:t>Student-objektet er det eneste objektet som har tilgang til navne-objektet</a:t>
            </a:r>
          </a:p>
          <a:p>
            <a:r>
              <a:rPr lang="nb-NO" dirty="0"/>
              <a:t>Aggregering</a:t>
            </a:r>
          </a:p>
          <a:p>
            <a:pPr lvl="1"/>
            <a:r>
              <a:rPr lang="nb-NO" dirty="0"/>
              <a:t>Kan ha flere referanser til det samme mutable objektet og dermed kan datainnholdet endres fra mange forskjellige steder</a:t>
            </a:r>
          </a:p>
          <a:p>
            <a:r>
              <a:rPr lang="nb-NO" dirty="0"/>
              <a:t>Sekvensdiagram</a:t>
            </a:r>
          </a:p>
          <a:p>
            <a:r>
              <a:rPr lang="nb-NO" dirty="0"/>
              <a:t>Standardiserte metodehoder for sammenligning</a:t>
            </a:r>
          </a:p>
          <a:p>
            <a:pPr lvl="1"/>
            <a:r>
              <a:rPr lang="nb-NO" dirty="0" err="1"/>
              <a:t>equals</a:t>
            </a:r>
            <a:r>
              <a:rPr lang="nb-NO" dirty="0"/>
              <a:t>()</a:t>
            </a:r>
          </a:p>
          <a:p>
            <a:pPr lvl="1"/>
            <a:r>
              <a:rPr lang="nb-NO" dirty="0" err="1"/>
              <a:t>compareTo</a:t>
            </a:r>
            <a:r>
              <a:rPr lang="nb-NO" dirty="0"/>
              <a:t>()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86117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14338"/>
            <a:ext cx="7400925" cy="1143000"/>
          </a:xfrm>
        </p:spPr>
        <p:txBody>
          <a:bodyPr/>
          <a:lstStyle/>
          <a:p>
            <a:r>
              <a:rPr lang="nb-NO" dirty="0"/>
              <a:t>Løsning oppgave 1 s 401</a:t>
            </a:r>
            <a:endParaRPr lang="en-US" dirty="0"/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357158" y="952102"/>
            <a:ext cx="471494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nb-NO" sz="1600" b="1" dirty="0"/>
              <a:t>/* Oppgave 1a */</a:t>
            </a:r>
          </a:p>
          <a:p>
            <a:r>
              <a:rPr lang="nb-NO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nb-N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b-NO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nb-N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b-NO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finnTotAntStudenter</a:t>
            </a:r>
            <a:r>
              <a:rPr lang="nb-N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nb-NO" sz="1600" b="1" dirty="0"/>
              <a:t>{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</a:t>
            </a:r>
            <a:r>
              <a:rPr lang="nb-NO" sz="1600" dirty="0" err="1">
                <a:solidFill>
                  <a:srgbClr val="0070C0"/>
                </a:solidFill>
              </a:rPr>
              <a:t>int</a:t>
            </a:r>
            <a:r>
              <a:rPr lang="nb-NO" sz="1600" dirty="0">
                <a:solidFill>
                  <a:srgbClr val="0070C0"/>
                </a:solidFill>
              </a:rPr>
              <a:t> sum = 0;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for (</a:t>
            </a:r>
            <a:r>
              <a:rPr lang="nb-NO" sz="1600" dirty="0" err="1">
                <a:solidFill>
                  <a:srgbClr val="0070C0"/>
                </a:solidFill>
              </a:rPr>
              <a:t>int</a:t>
            </a:r>
            <a:r>
              <a:rPr lang="nb-NO" sz="1600" dirty="0">
                <a:solidFill>
                  <a:srgbClr val="0070C0"/>
                </a:solidFill>
              </a:rPr>
              <a:t> i = 0; i &lt; </a:t>
            </a:r>
            <a:r>
              <a:rPr lang="nb-NO" sz="1600" dirty="0" err="1">
                <a:solidFill>
                  <a:srgbClr val="0070C0"/>
                </a:solidFill>
              </a:rPr>
              <a:t>antFag</a:t>
            </a:r>
            <a:r>
              <a:rPr lang="nb-NO" sz="1600" dirty="0">
                <a:solidFill>
                  <a:srgbClr val="0070C0"/>
                </a:solidFill>
              </a:rPr>
              <a:t>; i++) {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  sum += fagene[i].</a:t>
            </a:r>
            <a:r>
              <a:rPr lang="nb-NO" sz="1600" dirty="0" err="1">
                <a:solidFill>
                  <a:srgbClr val="0070C0"/>
                </a:solidFill>
              </a:rPr>
              <a:t>getAntStud</a:t>
            </a:r>
            <a:r>
              <a:rPr lang="nb-NO" sz="1600" dirty="0">
                <a:solidFill>
                  <a:srgbClr val="0070C0"/>
                </a:solidFill>
              </a:rPr>
              <a:t>();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}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</a:t>
            </a:r>
            <a:r>
              <a:rPr lang="nb-NO" sz="1600" dirty="0" err="1">
                <a:solidFill>
                  <a:srgbClr val="0070C0"/>
                </a:solidFill>
              </a:rPr>
              <a:t>return</a:t>
            </a:r>
            <a:r>
              <a:rPr lang="nb-NO" sz="1600" dirty="0">
                <a:solidFill>
                  <a:srgbClr val="0070C0"/>
                </a:solidFill>
              </a:rPr>
              <a:t> sum;</a:t>
            </a:r>
          </a:p>
          <a:p>
            <a:r>
              <a:rPr lang="nb-NO" sz="1600" dirty="0">
                <a:solidFill>
                  <a:srgbClr val="0070C0"/>
                </a:solidFill>
              </a:rPr>
              <a:t>}</a:t>
            </a:r>
          </a:p>
          <a:p>
            <a:endParaRPr lang="nb-NO" sz="1600" b="1" dirty="0"/>
          </a:p>
          <a:p>
            <a:r>
              <a:rPr lang="nb-NO" sz="1600" b="1" dirty="0"/>
              <a:t>/* Oppgave 1b */</a:t>
            </a:r>
          </a:p>
          <a:p>
            <a:r>
              <a:rPr lang="nb-N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</a:t>
            </a:r>
            <a:r>
              <a:rPr lang="nb-NO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nb-N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b-NO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finnMaksAntStud</a:t>
            </a:r>
            <a:r>
              <a:rPr lang="nb-N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 </a:t>
            </a:r>
            <a:r>
              <a:rPr lang="nb-NO" sz="1600" dirty="0" err="1">
                <a:solidFill>
                  <a:srgbClr val="0070C0"/>
                </a:solidFill>
              </a:rPr>
              <a:t>if</a:t>
            </a:r>
            <a:r>
              <a:rPr lang="nb-NO" sz="1600" dirty="0">
                <a:solidFill>
                  <a:srgbClr val="0070C0"/>
                </a:solidFill>
              </a:rPr>
              <a:t> (</a:t>
            </a:r>
            <a:r>
              <a:rPr lang="nb-NO" sz="1600" dirty="0" err="1">
                <a:solidFill>
                  <a:srgbClr val="0070C0"/>
                </a:solidFill>
              </a:rPr>
              <a:t>antFag</a:t>
            </a:r>
            <a:r>
              <a:rPr lang="nb-NO" sz="1600" dirty="0">
                <a:solidFill>
                  <a:srgbClr val="0070C0"/>
                </a:solidFill>
              </a:rPr>
              <a:t> &gt; 0) {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     </a:t>
            </a:r>
            <a:r>
              <a:rPr lang="nb-NO" sz="1600" dirty="0" err="1">
                <a:solidFill>
                  <a:srgbClr val="0070C0"/>
                </a:solidFill>
              </a:rPr>
              <a:t>int</a:t>
            </a:r>
            <a:r>
              <a:rPr lang="nb-NO" sz="1600" dirty="0">
                <a:solidFill>
                  <a:srgbClr val="0070C0"/>
                </a:solidFill>
              </a:rPr>
              <a:t> maks = fagene[0].</a:t>
            </a:r>
            <a:r>
              <a:rPr lang="nb-NO" sz="1600" dirty="0" err="1">
                <a:solidFill>
                  <a:srgbClr val="0070C0"/>
                </a:solidFill>
              </a:rPr>
              <a:t>getAntStud</a:t>
            </a:r>
            <a:r>
              <a:rPr lang="nb-NO" sz="1600" dirty="0">
                <a:solidFill>
                  <a:srgbClr val="0070C0"/>
                </a:solidFill>
              </a:rPr>
              <a:t>();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     for (</a:t>
            </a:r>
            <a:r>
              <a:rPr lang="nb-NO" sz="1600" dirty="0" err="1">
                <a:solidFill>
                  <a:srgbClr val="0070C0"/>
                </a:solidFill>
              </a:rPr>
              <a:t>int</a:t>
            </a:r>
            <a:r>
              <a:rPr lang="nb-NO" sz="1600" dirty="0">
                <a:solidFill>
                  <a:srgbClr val="0070C0"/>
                </a:solidFill>
              </a:rPr>
              <a:t> i = 1; i &lt; </a:t>
            </a:r>
            <a:r>
              <a:rPr lang="nb-NO" sz="1600" dirty="0" err="1">
                <a:solidFill>
                  <a:srgbClr val="0070C0"/>
                </a:solidFill>
              </a:rPr>
              <a:t>antFag</a:t>
            </a:r>
            <a:r>
              <a:rPr lang="nb-NO" sz="1600" dirty="0">
                <a:solidFill>
                  <a:srgbClr val="0070C0"/>
                </a:solidFill>
              </a:rPr>
              <a:t>; i++) {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         </a:t>
            </a:r>
            <a:r>
              <a:rPr lang="nb-NO" sz="1600" dirty="0" err="1">
                <a:solidFill>
                  <a:srgbClr val="0070C0"/>
                </a:solidFill>
              </a:rPr>
              <a:t>if</a:t>
            </a:r>
            <a:r>
              <a:rPr lang="nb-NO" sz="1600" dirty="0">
                <a:solidFill>
                  <a:srgbClr val="0070C0"/>
                </a:solidFill>
              </a:rPr>
              <a:t> (fagene[i].</a:t>
            </a:r>
            <a:r>
              <a:rPr lang="nb-NO" sz="1600" dirty="0" err="1">
                <a:solidFill>
                  <a:srgbClr val="0070C0"/>
                </a:solidFill>
              </a:rPr>
              <a:t>getAntStud</a:t>
            </a:r>
            <a:r>
              <a:rPr lang="nb-NO" sz="1600" dirty="0">
                <a:solidFill>
                  <a:srgbClr val="0070C0"/>
                </a:solidFill>
              </a:rPr>
              <a:t>() &gt; maks) {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              maks = fagene[i].</a:t>
            </a:r>
            <a:r>
              <a:rPr lang="nb-NO" sz="1600" dirty="0" err="1">
                <a:solidFill>
                  <a:srgbClr val="0070C0"/>
                </a:solidFill>
              </a:rPr>
              <a:t>getAntStud</a:t>
            </a:r>
            <a:r>
              <a:rPr lang="nb-NO" sz="1600" dirty="0">
                <a:solidFill>
                  <a:srgbClr val="0070C0"/>
                </a:solidFill>
              </a:rPr>
              <a:t>();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         }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     }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     </a:t>
            </a:r>
            <a:r>
              <a:rPr lang="nb-NO" sz="1600" dirty="0" err="1">
                <a:solidFill>
                  <a:srgbClr val="0070C0"/>
                </a:solidFill>
              </a:rPr>
              <a:t>return</a:t>
            </a:r>
            <a:r>
              <a:rPr lang="nb-NO" sz="1600" dirty="0">
                <a:solidFill>
                  <a:srgbClr val="0070C0"/>
                </a:solidFill>
              </a:rPr>
              <a:t> maks;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  }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  </a:t>
            </a:r>
            <a:r>
              <a:rPr lang="nb-NO" sz="1600" dirty="0" err="1">
                <a:solidFill>
                  <a:srgbClr val="0070C0"/>
                </a:solidFill>
              </a:rPr>
              <a:t>return</a:t>
            </a:r>
            <a:r>
              <a:rPr lang="nb-NO" sz="1600" dirty="0">
                <a:solidFill>
                  <a:srgbClr val="0070C0"/>
                </a:solidFill>
              </a:rPr>
              <a:t> 0; // ingen fag registrert</a:t>
            </a:r>
          </a:p>
          <a:p>
            <a:r>
              <a:rPr lang="nb-NO" sz="1600" dirty="0">
                <a:solidFill>
                  <a:srgbClr val="0070C0"/>
                </a:solidFill>
              </a:rPr>
              <a:t>}</a:t>
            </a:r>
          </a:p>
          <a:p>
            <a:endParaRPr lang="nb-NO" sz="1600" dirty="0"/>
          </a:p>
        </p:txBody>
      </p:sp>
      <p:sp>
        <p:nvSpPr>
          <p:cNvPr id="5" name="Rektangel 4"/>
          <p:cNvSpPr/>
          <p:nvPr/>
        </p:nvSpPr>
        <p:spPr>
          <a:xfrm>
            <a:off x="5072098" y="1119263"/>
            <a:ext cx="40004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nb-N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Fag[] </a:t>
            </a:r>
            <a:r>
              <a:rPr lang="nb-NO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finnStørsteFag</a:t>
            </a:r>
            <a:r>
              <a:rPr lang="nb-N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</a:t>
            </a:r>
          </a:p>
          <a:p>
            <a:r>
              <a:rPr lang="nb-NO" sz="1600" dirty="0"/>
              <a:t>   </a:t>
            </a:r>
            <a:r>
              <a:rPr lang="nb-NO" sz="1600" dirty="0" err="1">
                <a:solidFill>
                  <a:srgbClr val="0070C0"/>
                </a:solidFill>
              </a:rPr>
              <a:t>int</a:t>
            </a:r>
            <a:r>
              <a:rPr lang="nb-NO" sz="1600" dirty="0">
                <a:solidFill>
                  <a:srgbClr val="0070C0"/>
                </a:solidFill>
              </a:rPr>
              <a:t> maks = </a:t>
            </a:r>
            <a:r>
              <a:rPr lang="nb-NO" sz="1600" dirty="0" err="1">
                <a:solidFill>
                  <a:srgbClr val="0070C0"/>
                </a:solidFill>
              </a:rPr>
              <a:t>finnMaksAntStud</a:t>
            </a:r>
            <a:r>
              <a:rPr lang="nb-NO" sz="1600" dirty="0">
                <a:solidFill>
                  <a:srgbClr val="0070C0"/>
                </a:solidFill>
              </a:rPr>
              <a:t>(); </a:t>
            </a:r>
            <a:br>
              <a:rPr lang="nb-NO" sz="1600" dirty="0">
                <a:solidFill>
                  <a:srgbClr val="0070C0"/>
                </a:solidFill>
              </a:rPr>
            </a:br>
            <a:r>
              <a:rPr lang="nb-NO" sz="1600" dirty="0">
                <a:solidFill>
                  <a:srgbClr val="0070C0"/>
                </a:solidFill>
              </a:rPr>
              <a:t>   // hjelpemetode, se nedenfor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 Fag[] </a:t>
            </a:r>
            <a:r>
              <a:rPr lang="nb-NO" sz="1600" dirty="0" err="1">
                <a:solidFill>
                  <a:srgbClr val="0070C0"/>
                </a:solidFill>
              </a:rPr>
              <a:t>fagMedMaks</a:t>
            </a:r>
            <a:r>
              <a:rPr lang="nb-NO" sz="1600" dirty="0">
                <a:solidFill>
                  <a:srgbClr val="0070C0"/>
                </a:solidFill>
              </a:rPr>
              <a:t> = </a:t>
            </a:r>
            <a:r>
              <a:rPr lang="nb-NO" sz="1600" dirty="0" err="1">
                <a:solidFill>
                  <a:srgbClr val="0070C0"/>
                </a:solidFill>
              </a:rPr>
              <a:t>new</a:t>
            </a:r>
            <a:r>
              <a:rPr lang="nb-NO" sz="1600" dirty="0">
                <a:solidFill>
                  <a:srgbClr val="0070C0"/>
                </a:solidFill>
              </a:rPr>
              <a:t> Fag[</a:t>
            </a:r>
            <a:r>
              <a:rPr lang="nb-NO" sz="1600" dirty="0" err="1">
                <a:solidFill>
                  <a:srgbClr val="0070C0"/>
                </a:solidFill>
              </a:rPr>
              <a:t>antFag</a:t>
            </a:r>
            <a:r>
              <a:rPr lang="nb-NO" sz="1600" dirty="0">
                <a:solidFill>
                  <a:srgbClr val="0070C0"/>
                </a:solidFill>
              </a:rPr>
              <a:t>];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 </a:t>
            </a:r>
            <a:r>
              <a:rPr lang="nb-NO" sz="1600" dirty="0" err="1">
                <a:solidFill>
                  <a:srgbClr val="0070C0"/>
                </a:solidFill>
              </a:rPr>
              <a:t>int</a:t>
            </a:r>
            <a:r>
              <a:rPr lang="nb-NO" sz="1600" dirty="0">
                <a:solidFill>
                  <a:srgbClr val="0070C0"/>
                </a:solidFill>
              </a:rPr>
              <a:t> </a:t>
            </a:r>
            <a:r>
              <a:rPr lang="nb-NO" sz="1600" dirty="0" err="1">
                <a:solidFill>
                  <a:srgbClr val="0070C0"/>
                </a:solidFill>
              </a:rPr>
              <a:t>antFagLikMaks</a:t>
            </a:r>
            <a:r>
              <a:rPr lang="nb-NO" sz="1600" dirty="0">
                <a:solidFill>
                  <a:srgbClr val="0070C0"/>
                </a:solidFill>
              </a:rPr>
              <a:t> = 0;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 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 for (</a:t>
            </a:r>
            <a:r>
              <a:rPr lang="nb-NO" sz="1600" dirty="0" err="1">
                <a:solidFill>
                  <a:srgbClr val="0070C0"/>
                </a:solidFill>
              </a:rPr>
              <a:t>int</a:t>
            </a:r>
            <a:r>
              <a:rPr lang="nb-NO" sz="1600" dirty="0">
                <a:solidFill>
                  <a:srgbClr val="0070C0"/>
                </a:solidFill>
              </a:rPr>
              <a:t> i = 0; i &lt; </a:t>
            </a:r>
            <a:r>
              <a:rPr lang="nb-NO" sz="1600" dirty="0" err="1">
                <a:solidFill>
                  <a:srgbClr val="0070C0"/>
                </a:solidFill>
              </a:rPr>
              <a:t>antFag</a:t>
            </a:r>
            <a:r>
              <a:rPr lang="nb-NO" sz="1600" dirty="0">
                <a:solidFill>
                  <a:srgbClr val="0070C0"/>
                </a:solidFill>
              </a:rPr>
              <a:t>; i++) {</a:t>
            </a:r>
            <a:endParaRPr lang="nb-NO" sz="1600" b="1" dirty="0">
              <a:solidFill>
                <a:srgbClr val="0070C0"/>
              </a:solidFill>
            </a:endParaRPr>
          </a:p>
          <a:p>
            <a:r>
              <a:rPr lang="nb-NO" sz="1600" dirty="0">
                <a:solidFill>
                  <a:srgbClr val="0070C0"/>
                </a:solidFill>
              </a:rPr>
              <a:t>      </a:t>
            </a:r>
            <a:r>
              <a:rPr lang="nb-NO" sz="1600" dirty="0" err="1">
                <a:solidFill>
                  <a:srgbClr val="0070C0"/>
                </a:solidFill>
              </a:rPr>
              <a:t>if</a:t>
            </a:r>
            <a:r>
              <a:rPr lang="nb-NO" sz="1600" dirty="0">
                <a:solidFill>
                  <a:srgbClr val="0070C0"/>
                </a:solidFill>
              </a:rPr>
              <a:t> (fagene[i].</a:t>
            </a:r>
            <a:r>
              <a:rPr lang="nb-NO" sz="1600" dirty="0" err="1">
                <a:solidFill>
                  <a:srgbClr val="0070C0"/>
                </a:solidFill>
              </a:rPr>
              <a:t>getAntStud</a:t>
            </a:r>
            <a:r>
              <a:rPr lang="nb-NO" sz="1600" dirty="0">
                <a:solidFill>
                  <a:srgbClr val="0070C0"/>
                </a:solidFill>
              </a:rPr>
              <a:t>() == maks) {</a:t>
            </a:r>
          </a:p>
          <a:p>
            <a:pPr lvl="1"/>
            <a:r>
              <a:rPr lang="nb-NO" sz="1600" dirty="0">
                <a:solidFill>
                  <a:srgbClr val="0070C0"/>
                </a:solidFill>
              </a:rPr>
              <a:t>    </a:t>
            </a:r>
            <a:r>
              <a:rPr lang="nb-NO" sz="1600" dirty="0" err="1">
                <a:solidFill>
                  <a:srgbClr val="0070C0"/>
                </a:solidFill>
              </a:rPr>
              <a:t>fagMedMaks</a:t>
            </a:r>
            <a:r>
              <a:rPr lang="nb-NO" sz="1600" dirty="0">
                <a:solidFill>
                  <a:srgbClr val="0070C0"/>
                </a:solidFill>
              </a:rPr>
              <a:t>[</a:t>
            </a:r>
            <a:r>
              <a:rPr lang="nb-NO" sz="1600" dirty="0" err="1">
                <a:solidFill>
                  <a:srgbClr val="0070C0"/>
                </a:solidFill>
              </a:rPr>
              <a:t>antFagLikMaks</a:t>
            </a:r>
            <a:r>
              <a:rPr lang="nb-NO" sz="1600" dirty="0">
                <a:solidFill>
                  <a:srgbClr val="0070C0"/>
                </a:solidFill>
              </a:rPr>
              <a:t>] = fagene[i];</a:t>
            </a:r>
          </a:p>
          <a:p>
            <a:pPr lvl="1"/>
            <a:r>
              <a:rPr lang="nb-NO" sz="1600" dirty="0">
                <a:solidFill>
                  <a:srgbClr val="0070C0"/>
                </a:solidFill>
              </a:rPr>
              <a:t>    </a:t>
            </a:r>
            <a:r>
              <a:rPr lang="nb-NO" sz="1600" dirty="0" err="1">
                <a:solidFill>
                  <a:srgbClr val="0070C0"/>
                </a:solidFill>
              </a:rPr>
              <a:t>antFagLikMaks</a:t>
            </a:r>
            <a:r>
              <a:rPr lang="nb-NO" sz="1600" dirty="0">
                <a:solidFill>
                  <a:srgbClr val="0070C0"/>
                </a:solidFill>
              </a:rPr>
              <a:t>++;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    }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 }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 Fag[] </a:t>
            </a:r>
            <a:r>
              <a:rPr lang="nb-NO" sz="1600" dirty="0" err="1">
                <a:solidFill>
                  <a:srgbClr val="0070C0"/>
                </a:solidFill>
              </a:rPr>
              <a:t>nyTab</a:t>
            </a:r>
            <a:r>
              <a:rPr lang="nb-NO" sz="1600" dirty="0">
                <a:solidFill>
                  <a:srgbClr val="0070C0"/>
                </a:solidFill>
              </a:rPr>
              <a:t> = </a:t>
            </a:r>
            <a:r>
              <a:rPr lang="nb-NO" sz="1600" dirty="0" err="1">
                <a:solidFill>
                  <a:srgbClr val="0070C0"/>
                </a:solidFill>
              </a:rPr>
              <a:t>new</a:t>
            </a:r>
            <a:r>
              <a:rPr lang="nb-NO" sz="1600" dirty="0">
                <a:solidFill>
                  <a:srgbClr val="0070C0"/>
                </a:solidFill>
              </a:rPr>
              <a:t> Fag[</a:t>
            </a:r>
            <a:r>
              <a:rPr lang="nb-NO" sz="1600" dirty="0" err="1">
                <a:solidFill>
                  <a:srgbClr val="0070C0"/>
                </a:solidFill>
              </a:rPr>
              <a:t>antFagLikMaks</a:t>
            </a:r>
            <a:r>
              <a:rPr lang="nb-NO" sz="1600" dirty="0">
                <a:solidFill>
                  <a:srgbClr val="0070C0"/>
                </a:solidFill>
              </a:rPr>
              <a:t>];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 for (</a:t>
            </a:r>
            <a:r>
              <a:rPr lang="nb-NO" sz="1600" dirty="0" err="1">
                <a:solidFill>
                  <a:srgbClr val="0070C0"/>
                </a:solidFill>
              </a:rPr>
              <a:t>int</a:t>
            </a:r>
            <a:r>
              <a:rPr lang="nb-NO" sz="1600" dirty="0">
                <a:solidFill>
                  <a:srgbClr val="0070C0"/>
                </a:solidFill>
              </a:rPr>
              <a:t> i = 0; i &lt; </a:t>
            </a:r>
            <a:r>
              <a:rPr lang="nb-NO" sz="1600" dirty="0" err="1">
                <a:solidFill>
                  <a:srgbClr val="0070C0"/>
                </a:solidFill>
              </a:rPr>
              <a:t>antFagLikMaks</a:t>
            </a:r>
            <a:r>
              <a:rPr lang="nb-NO" sz="1600" dirty="0">
                <a:solidFill>
                  <a:srgbClr val="0070C0"/>
                </a:solidFill>
              </a:rPr>
              <a:t>; i++) {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       </a:t>
            </a:r>
            <a:r>
              <a:rPr lang="nb-NO" sz="1600" dirty="0" err="1">
                <a:solidFill>
                  <a:srgbClr val="0070C0"/>
                </a:solidFill>
              </a:rPr>
              <a:t>nyTab</a:t>
            </a:r>
            <a:r>
              <a:rPr lang="nb-NO" sz="1600" dirty="0">
                <a:solidFill>
                  <a:srgbClr val="0070C0"/>
                </a:solidFill>
              </a:rPr>
              <a:t>[i] = </a:t>
            </a:r>
            <a:r>
              <a:rPr lang="nb-NO" sz="1600" dirty="0" err="1">
                <a:solidFill>
                  <a:srgbClr val="0070C0"/>
                </a:solidFill>
              </a:rPr>
              <a:t>fagMedMaks</a:t>
            </a:r>
            <a:r>
              <a:rPr lang="nb-NO" sz="1600" dirty="0">
                <a:solidFill>
                  <a:srgbClr val="0070C0"/>
                </a:solidFill>
              </a:rPr>
              <a:t>[i];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  }</a:t>
            </a:r>
          </a:p>
          <a:p>
            <a:r>
              <a:rPr lang="nb-NO" sz="1600" dirty="0">
                <a:solidFill>
                  <a:srgbClr val="0070C0"/>
                </a:solidFill>
              </a:rPr>
              <a:t>    </a:t>
            </a:r>
            <a:r>
              <a:rPr lang="nb-NO" sz="1600" dirty="0" err="1">
                <a:solidFill>
                  <a:srgbClr val="0070C0"/>
                </a:solidFill>
              </a:rPr>
              <a:t>return</a:t>
            </a:r>
            <a:r>
              <a:rPr lang="nb-NO" sz="1600" dirty="0">
                <a:solidFill>
                  <a:srgbClr val="0070C0"/>
                </a:solidFill>
              </a:rPr>
              <a:t> </a:t>
            </a:r>
            <a:r>
              <a:rPr lang="nb-NO" sz="1600" dirty="0" err="1">
                <a:solidFill>
                  <a:srgbClr val="0070C0"/>
                </a:solidFill>
              </a:rPr>
              <a:t>nyTab</a:t>
            </a:r>
            <a:r>
              <a:rPr lang="nb-NO" sz="1600" dirty="0">
                <a:solidFill>
                  <a:srgbClr val="0070C0"/>
                </a:solidFill>
              </a:rPr>
              <a:t>;</a:t>
            </a:r>
          </a:p>
          <a:p>
            <a:r>
              <a:rPr lang="nb-NO" sz="1600" dirty="0">
                <a:solidFill>
                  <a:srgbClr val="0070C0"/>
                </a:solidFill>
              </a:rPr>
              <a:t>}</a:t>
            </a:r>
          </a:p>
          <a:p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400335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604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604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604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604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604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604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604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6604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2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2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2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2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2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14338"/>
            <a:ext cx="7400925" cy="1143000"/>
          </a:xfrm>
        </p:spPr>
        <p:txBody>
          <a:bodyPr/>
          <a:lstStyle/>
          <a:p>
            <a:r>
              <a:rPr lang="nb-NO" dirty="0"/>
              <a:t>Løsning oppgave 1 s 401</a:t>
            </a:r>
            <a:endParaRPr lang="en-US" dirty="0"/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5220072" y="1282963"/>
            <a:ext cx="3779944" cy="455509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nb-NO" sz="1400" dirty="0"/>
          </a:p>
          <a:p>
            <a:r>
              <a:rPr lang="nb-NO" sz="1400" dirty="0" err="1"/>
              <a:t>kat.oppdaterAntStud</a:t>
            </a:r>
            <a:r>
              <a:rPr lang="nb-NO" sz="1400" dirty="0"/>
              <a:t>("LC191D", 20);</a:t>
            </a:r>
          </a:p>
          <a:p>
            <a:r>
              <a:rPr lang="nb-NO" sz="1400" dirty="0" err="1"/>
              <a:t>kat.oppdaterAntStud</a:t>
            </a:r>
            <a:r>
              <a:rPr lang="nb-NO" sz="1400" dirty="0"/>
              <a:t>("LV172D", 30);</a:t>
            </a:r>
          </a:p>
          <a:p>
            <a:r>
              <a:rPr lang="nb-NO" sz="1400" dirty="0" err="1"/>
              <a:t>kat.oppdaterAntStud</a:t>
            </a:r>
            <a:r>
              <a:rPr lang="nb-NO" sz="1400" dirty="0"/>
              <a:t>("LO347D", 20);</a:t>
            </a:r>
          </a:p>
          <a:p>
            <a:r>
              <a:rPr lang="nb-NO" sz="1400" dirty="0" err="1"/>
              <a:t>kat.oppdaterAntStud</a:t>
            </a:r>
            <a:r>
              <a:rPr lang="nb-NO" sz="1400" dirty="0"/>
              <a:t>("LO346D", 30);</a:t>
            </a:r>
          </a:p>
          <a:p>
            <a:r>
              <a:rPr lang="nb-NO" sz="1400" dirty="0" err="1"/>
              <a:t>kat.oppdaterAntStud</a:t>
            </a:r>
            <a:r>
              <a:rPr lang="nb-NO" sz="1400" dirty="0"/>
              <a:t>("LC331D", 30);</a:t>
            </a:r>
          </a:p>
          <a:p>
            <a:endParaRPr lang="nb-NO" sz="1400" b="1" dirty="0"/>
          </a:p>
          <a:p>
            <a:r>
              <a:rPr lang="nb-NO" sz="1400" dirty="0"/>
              <a:t>Fag[] fag = </a:t>
            </a:r>
            <a:r>
              <a:rPr lang="nb-NO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kat.finnStørsteFag</a:t>
            </a:r>
            <a:r>
              <a:rPr lang="nb-NO" sz="1400" dirty="0"/>
              <a:t>();</a:t>
            </a:r>
          </a:p>
          <a:p>
            <a:endParaRPr lang="nb-NO" sz="1400" dirty="0"/>
          </a:p>
          <a:p>
            <a:r>
              <a:rPr lang="en-US" sz="1400" dirty="0"/>
              <a:t>if (</a:t>
            </a:r>
            <a:r>
              <a:rPr lang="en-US" sz="1400" dirty="0" err="1"/>
              <a:t>fag.length</a:t>
            </a:r>
            <a:r>
              <a:rPr lang="en-US" sz="1400" dirty="0"/>
              <a:t> == 3 &amp;&amp;   </a:t>
            </a:r>
          </a:p>
          <a:p>
            <a:r>
              <a:rPr lang="en-US" sz="1400" dirty="0"/>
              <a:t>      fag[0].</a:t>
            </a:r>
            <a:r>
              <a:rPr lang="en-US" sz="1400" dirty="0" err="1"/>
              <a:t>getFagkode</a:t>
            </a:r>
            <a:r>
              <a:rPr lang="en-US" sz="1400" dirty="0"/>
              <a:t>().equals("LV172D")</a:t>
            </a:r>
          </a:p>
          <a:p>
            <a:r>
              <a:rPr lang="nb-NO" sz="1400" dirty="0"/>
              <a:t>&amp;&amp; fag[1].</a:t>
            </a:r>
            <a:r>
              <a:rPr lang="nb-NO" sz="1400" dirty="0" err="1"/>
              <a:t>getFagkode</a:t>
            </a:r>
            <a:r>
              <a:rPr lang="nb-NO" sz="1400" dirty="0"/>
              <a:t>().</a:t>
            </a:r>
            <a:r>
              <a:rPr lang="nb-NO" sz="1400" dirty="0" err="1"/>
              <a:t>equals</a:t>
            </a:r>
            <a:r>
              <a:rPr lang="nb-NO" sz="1400" dirty="0"/>
              <a:t>("LO346D")</a:t>
            </a:r>
          </a:p>
          <a:p>
            <a:r>
              <a:rPr lang="nb-NO" sz="1400" dirty="0"/>
              <a:t>&amp;&amp; fag[2].</a:t>
            </a:r>
            <a:r>
              <a:rPr lang="nb-NO" sz="1400" dirty="0" err="1"/>
              <a:t>getFagkode</a:t>
            </a:r>
            <a:r>
              <a:rPr lang="nb-NO" sz="1400" dirty="0"/>
              <a:t>().</a:t>
            </a:r>
            <a:r>
              <a:rPr lang="nb-NO" sz="1400" dirty="0" err="1"/>
              <a:t>equals</a:t>
            </a:r>
            <a:r>
              <a:rPr lang="nb-NO" sz="1400" dirty="0"/>
              <a:t>("LC331D")) </a:t>
            </a:r>
          </a:p>
          <a:p>
            <a:r>
              <a:rPr lang="nb-NO" sz="1400" dirty="0"/>
              <a:t>{</a:t>
            </a:r>
          </a:p>
          <a:p>
            <a:r>
              <a:rPr lang="nb-NO" sz="1400" dirty="0"/>
              <a:t>        </a:t>
            </a:r>
            <a:r>
              <a:rPr lang="nb-NO" sz="1400" dirty="0" err="1"/>
              <a:t>System.out.println</a:t>
            </a:r>
            <a:r>
              <a:rPr lang="nb-NO" sz="1400" dirty="0"/>
              <a:t>("Test 3 vellykket");</a:t>
            </a:r>
          </a:p>
          <a:p>
            <a:r>
              <a:rPr lang="nb-NO" sz="1400" dirty="0"/>
              <a:t>}</a:t>
            </a:r>
          </a:p>
          <a:p>
            <a:r>
              <a:rPr lang="nb-NO" sz="1400" dirty="0" err="1"/>
              <a:t>if</a:t>
            </a:r>
            <a:r>
              <a:rPr lang="nb-NO" sz="1400" dirty="0"/>
              <a:t> (</a:t>
            </a:r>
            <a:r>
              <a:rPr lang="nb-NO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kat.finnTotAntStudenter</a:t>
            </a:r>
            <a:r>
              <a:rPr lang="nb-NO" sz="1400" dirty="0"/>
              <a:t>() == 130) {</a:t>
            </a:r>
          </a:p>
          <a:p>
            <a:r>
              <a:rPr lang="nb-NO" sz="1400" dirty="0"/>
              <a:t>        </a:t>
            </a:r>
            <a:r>
              <a:rPr lang="nb-NO" sz="1400" dirty="0" err="1"/>
              <a:t>System.out.println</a:t>
            </a:r>
            <a:r>
              <a:rPr lang="nb-NO" sz="1400" dirty="0"/>
              <a:t>("Test 4 vellykket");</a:t>
            </a:r>
          </a:p>
          <a:p>
            <a:r>
              <a:rPr lang="nb-NO" sz="1400" dirty="0"/>
              <a:t>}</a:t>
            </a:r>
          </a:p>
          <a:p>
            <a:r>
              <a:rPr lang="nb-NO" sz="1400" dirty="0"/>
              <a:t>} // </a:t>
            </a:r>
            <a:r>
              <a:rPr lang="nb-NO" sz="1400" dirty="0" err="1"/>
              <a:t>main</a:t>
            </a:r>
            <a:endParaRPr lang="nb-NO" sz="1400" dirty="0"/>
          </a:p>
          <a:p>
            <a:endParaRPr lang="nb-NO" sz="1000" dirty="0"/>
          </a:p>
        </p:txBody>
      </p:sp>
      <p:sp>
        <p:nvSpPr>
          <p:cNvPr id="5" name="Rektangel 4"/>
          <p:cNvSpPr/>
          <p:nvPr/>
        </p:nvSpPr>
        <p:spPr>
          <a:xfrm>
            <a:off x="251520" y="1332632"/>
            <a:ext cx="4680520" cy="46166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nb-NO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Testklient:</a:t>
            </a:r>
          </a:p>
          <a:p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 {</a:t>
            </a:r>
          </a:p>
          <a:p>
            <a:r>
              <a:rPr lang="nb-NO" sz="1400" dirty="0" err="1"/>
              <a:t>System.out.println</a:t>
            </a:r>
            <a:r>
              <a:rPr lang="nb-NO" sz="1400" dirty="0"/>
              <a:t>("Totalt antall tester: 4");</a:t>
            </a:r>
          </a:p>
          <a:p>
            <a:endParaRPr lang="nb-NO" sz="14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nb-NO" sz="1400" b="1" dirty="0">
                <a:solidFill>
                  <a:schemeClr val="accent2">
                    <a:lumMod val="50000"/>
                  </a:schemeClr>
                </a:solidFill>
              </a:rPr>
              <a:t>/* Tom katalog */</a:t>
            </a:r>
          </a:p>
          <a:p>
            <a:r>
              <a:rPr lang="nb-NO" sz="1400" dirty="0"/>
              <a:t>Fagkatalog kat0 = </a:t>
            </a:r>
            <a:r>
              <a:rPr lang="nb-NO" sz="1400" dirty="0" err="1"/>
              <a:t>new</a:t>
            </a:r>
            <a:r>
              <a:rPr lang="nb-NO" sz="1400" dirty="0"/>
              <a:t> Fagkatalog();</a:t>
            </a:r>
          </a:p>
          <a:p>
            <a:r>
              <a:rPr lang="nb-NO" sz="1400" dirty="0"/>
              <a:t>Fag[] fag0 = </a:t>
            </a:r>
            <a:r>
              <a:rPr lang="nb-NO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kat0.finnStørsteFag</a:t>
            </a:r>
            <a:r>
              <a:rPr lang="nb-NO" sz="1400" dirty="0"/>
              <a:t>();</a:t>
            </a:r>
          </a:p>
          <a:p>
            <a:r>
              <a:rPr lang="nb-NO" sz="1400" dirty="0" err="1"/>
              <a:t>if</a:t>
            </a:r>
            <a:r>
              <a:rPr lang="nb-NO" sz="1400" dirty="0"/>
              <a:t> (fag0.length == 0) {</a:t>
            </a:r>
          </a:p>
          <a:p>
            <a:r>
              <a:rPr lang="nb-NO" sz="1400" dirty="0"/>
              <a:t>      </a:t>
            </a:r>
            <a:r>
              <a:rPr lang="nb-NO" sz="1400" dirty="0" err="1"/>
              <a:t>System.out.println</a:t>
            </a:r>
            <a:r>
              <a:rPr lang="nb-NO" sz="1400" dirty="0"/>
              <a:t>("Test 1 vellykket");</a:t>
            </a:r>
          </a:p>
          <a:p>
            <a:r>
              <a:rPr lang="nb-NO" sz="1400" dirty="0"/>
              <a:t>}</a:t>
            </a:r>
          </a:p>
          <a:p>
            <a:r>
              <a:rPr lang="nb-NO" sz="1400" dirty="0" err="1"/>
              <a:t>if</a:t>
            </a:r>
            <a:r>
              <a:rPr lang="nb-NO" sz="1400" dirty="0"/>
              <a:t> (</a:t>
            </a:r>
            <a:r>
              <a:rPr lang="nb-NO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kat0.finnTotAntStudenter</a:t>
            </a:r>
            <a:r>
              <a:rPr lang="nb-NO" sz="1400" dirty="0"/>
              <a:t>() == 0) {</a:t>
            </a:r>
          </a:p>
          <a:p>
            <a:r>
              <a:rPr lang="nb-NO" sz="1400" dirty="0"/>
              <a:t>      </a:t>
            </a:r>
            <a:r>
              <a:rPr lang="nb-NO" sz="1400" dirty="0" err="1"/>
              <a:t>System.out.println</a:t>
            </a:r>
            <a:r>
              <a:rPr lang="nb-NO" sz="1400" dirty="0"/>
              <a:t>("Test 2 vellykket");</a:t>
            </a:r>
          </a:p>
          <a:p>
            <a:r>
              <a:rPr lang="nb-NO" sz="1400" dirty="0"/>
              <a:t>}</a:t>
            </a:r>
          </a:p>
          <a:p>
            <a:r>
              <a:rPr lang="nb-NO" sz="1400" b="1" dirty="0">
                <a:solidFill>
                  <a:schemeClr val="accent2">
                    <a:lumMod val="50000"/>
                  </a:schemeClr>
                </a:solidFill>
              </a:rPr>
              <a:t>/* Katalog med 5 fag */</a:t>
            </a:r>
          </a:p>
          <a:p>
            <a:r>
              <a:rPr lang="nb-NO" sz="1400" dirty="0"/>
              <a:t>Fagkatalog kat = </a:t>
            </a:r>
            <a:r>
              <a:rPr lang="nb-NO" sz="1400" dirty="0" err="1"/>
              <a:t>new</a:t>
            </a:r>
            <a:r>
              <a:rPr lang="nb-NO" sz="1400" dirty="0"/>
              <a:t> Fagkatalog();</a:t>
            </a:r>
          </a:p>
          <a:p>
            <a:r>
              <a:rPr lang="nb-NO" sz="1400" dirty="0" err="1"/>
              <a:t>kat.registrerNyttFag</a:t>
            </a:r>
            <a:r>
              <a:rPr lang="nb-NO" sz="1400" dirty="0"/>
              <a:t>("LC191D", "Videregående </a:t>
            </a:r>
            <a:r>
              <a:rPr lang="nb-NO" sz="1400" dirty="0" err="1"/>
              <a:t>prog</a:t>
            </a:r>
            <a:r>
              <a:rPr lang="nb-NO" sz="1400" dirty="0"/>
              <a:t>»);</a:t>
            </a:r>
          </a:p>
          <a:p>
            <a:r>
              <a:rPr lang="nb-NO" sz="1400" dirty="0" err="1"/>
              <a:t>kat.registrerNyttFag</a:t>
            </a:r>
            <a:r>
              <a:rPr lang="nb-NO" sz="1400" dirty="0"/>
              <a:t>("LV172D", "Programmering i Java");</a:t>
            </a:r>
          </a:p>
          <a:p>
            <a:r>
              <a:rPr lang="nb-NO" sz="1400" dirty="0" err="1"/>
              <a:t>kat.registrerNyttFag</a:t>
            </a:r>
            <a:r>
              <a:rPr lang="nb-NO" sz="1400" dirty="0"/>
              <a:t>("LO347D", "Web-applikasjoner");</a:t>
            </a:r>
          </a:p>
          <a:p>
            <a:r>
              <a:rPr lang="nb-NO" sz="1400" dirty="0" err="1"/>
              <a:t>kat.registrerNyttFag</a:t>
            </a:r>
            <a:r>
              <a:rPr lang="nb-NO" sz="1400" dirty="0"/>
              <a:t>("LO346D", "Java EE");</a:t>
            </a:r>
          </a:p>
          <a:p>
            <a:r>
              <a:rPr lang="nb-NO" sz="1400" dirty="0" err="1"/>
              <a:t>kat.registrerNyttFag</a:t>
            </a:r>
            <a:r>
              <a:rPr lang="nb-NO" sz="1400" dirty="0"/>
              <a:t>("LC331D", "IT, miljø og samfunn");</a:t>
            </a:r>
          </a:p>
          <a:p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190776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7400925" cy="1143000"/>
          </a:xfrm>
        </p:spPr>
        <p:txBody>
          <a:bodyPr>
            <a:normAutofit fontScale="90000"/>
          </a:bodyPr>
          <a:lstStyle/>
          <a:p>
            <a:r>
              <a:rPr lang="nb-NO" dirty="0"/>
              <a:t>Kopiering av objekter og tabeller av objekter</a:t>
            </a:r>
          </a:p>
        </p:txBody>
      </p:sp>
      <p:grpSp>
        <p:nvGrpSpPr>
          <p:cNvPr id="21" name="Gruppe 20"/>
          <p:cNvGrpSpPr/>
          <p:nvPr/>
        </p:nvGrpSpPr>
        <p:grpSpPr>
          <a:xfrm>
            <a:off x="4214809" y="1081078"/>
            <a:ext cx="4214840" cy="1990732"/>
            <a:chOff x="2831307" y="1828800"/>
            <a:chExt cx="5398293" cy="2590800"/>
          </a:xfrm>
        </p:grpSpPr>
        <p:sp>
          <p:nvSpPr>
            <p:cNvPr id="656387" name="AutoShape 3"/>
            <p:cNvSpPr>
              <a:spLocks noChangeArrowheads="1"/>
            </p:cNvSpPr>
            <p:nvPr/>
          </p:nvSpPr>
          <p:spPr bwMode="auto">
            <a:xfrm>
              <a:off x="4953000" y="1828800"/>
              <a:ext cx="838200" cy="609600"/>
            </a:xfrm>
            <a:prstGeom prst="rightArrowCallout">
              <a:avLst>
                <a:gd name="adj1" fmla="val 25000"/>
                <a:gd name="adj2" fmla="val 25000"/>
                <a:gd name="adj3" fmla="val 22917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388" name="Text Box 4"/>
            <p:cNvSpPr txBox="1">
              <a:spLocks noChangeArrowheads="1"/>
            </p:cNvSpPr>
            <p:nvPr/>
          </p:nvSpPr>
          <p:spPr bwMode="auto">
            <a:xfrm>
              <a:off x="3471781" y="1981200"/>
              <a:ext cx="1212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nb-NO" dirty="0">
                  <a:latin typeface="Arial" charset="0"/>
                </a:rPr>
                <a:t>navneliste</a:t>
              </a:r>
            </a:p>
          </p:txBody>
        </p:sp>
        <p:sp>
          <p:nvSpPr>
            <p:cNvPr id="656389" name="AutoShape 5"/>
            <p:cNvSpPr>
              <a:spLocks noChangeArrowheads="1"/>
            </p:cNvSpPr>
            <p:nvPr/>
          </p:nvSpPr>
          <p:spPr bwMode="auto">
            <a:xfrm>
              <a:off x="5791200" y="19050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390" name="AutoShape 6"/>
            <p:cNvSpPr>
              <a:spLocks noChangeArrowheads="1"/>
            </p:cNvSpPr>
            <p:nvPr/>
          </p:nvSpPr>
          <p:spPr bwMode="auto">
            <a:xfrm>
              <a:off x="6400800" y="19050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391" name="AutoShape 7"/>
            <p:cNvSpPr>
              <a:spLocks noChangeArrowheads="1"/>
            </p:cNvSpPr>
            <p:nvPr/>
          </p:nvSpPr>
          <p:spPr bwMode="auto">
            <a:xfrm>
              <a:off x="7010400" y="19050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392" name="Oval 8"/>
            <p:cNvSpPr>
              <a:spLocks noChangeArrowheads="1"/>
            </p:cNvSpPr>
            <p:nvPr/>
          </p:nvSpPr>
          <p:spPr bwMode="auto">
            <a:xfrm rot="5400000" flipH="1">
              <a:off x="5562600" y="2819400"/>
              <a:ext cx="1066800" cy="609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nb-NO" dirty="0">
                  <a:latin typeface="Arial" charset="0"/>
                </a:rPr>
                <a:t>Anne</a:t>
              </a:r>
            </a:p>
          </p:txBody>
        </p:sp>
        <p:sp>
          <p:nvSpPr>
            <p:cNvPr id="656393" name="Oval 9"/>
            <p:cNvSpPr>
              <a:spLocks noChangeArrowheads="1"/>
            </p:cNvSpPr>
            <p:nvPr/>
          </p:nvSpPr>
          <p:spPr bwMode="auto">
            <a:xfrm rot="5400000" flipH="1">
              <a:off x="6172200" y="2819400"/>
              <a:ext cx="1066800" cy="609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nb-NO">
                  <a:latin typeface="Arial" charset="0"/>
                </a:rPr>
                <a:t>Berit</a:t>
              </a:r>
            </a:p>
          </p:txBody>
        </p:sp>
        <p:sp>
          <p:nvSpPr>
            <p:cNvPr id="656394" name="Oval 10"/>
            <p:cNvSpPr>
              <a:spLocks noChangeArrowheads="1"/>
            </p:cNvSpPr>
            <p:nvPr/>
          </p:nvSpPr>
          <p:spPr bwMode="auto">
            <a:xfrm rot="5400000" flipH="1">
              <a:off x="6781800" y="2819400"/>
              <a:ext cx="1066800" cy="609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nb-NO">
                  <a:latin typeface="Arial" charset="0"/>
                </a:rPr>
                <a:t>Åge</a:t>
              </a:r>
            </a:p>
          </p:txBody>
        </p:sp>
        <p:sp>
          <p:nvSpPr>
            <p:cNvPr id="656395" name="AutoShape 11"/>
            <p:cNvSpPr>
              <a:spLocks noChangeArrowheads="1"/>
            </p:cNvSpPr>
            <p:nvPr/>
          </p:nvSpPr>
          <p:spPr bwMode="auto">
            <a:xfrm>
              <a:off x="7620000" y="19050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396" name="Oval 12"/>
            <p:cNvSpPr>
              <a:spLocks noChangeArrowheads="1"/>
            </p:cNvSpPr>
            <p:nvPr/>
          </p:nvSpPr>
          <p:spPr bwMode="auto">
            <a:xfrm rot="5400000" flipH="1">
              <a:off x="7391400" y="2819400"/>
              <a:ext cx="1066800" cy="609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nb-NO">
                  <a:latin typeface="Arial" charset="0"/>
                </a:rPr>
                <a:t>ANNE</a:t>
              </a:r>
            </a:p>
          </p:txBody>
        </p:sp>
        <p:sp>
          <p:nvSpPr>
            <p:cNvPr id="656397" name="AutoShape 13"/>
            <p:cNvSpPr>
              <a:spLocks noChangeArrowheads="1"/>
            </p:cNvSpPr>
            <p:nvPr/>
          </p:nvSpPr>
          <p:spPr bwMode="auto">
            <a:xfrm>
              <a:off x="4953000" y="3810000"/>
              <a:ext cx="838200" cy="609600"/>
            </a:xfrm>
            <a:prstGeom prst="rightArrowCallout">
              <a:avLst>
                <a:gd name="adj1" fmla="val 25000"/>
                <a:gd name="adj2" fmla="val 25000"/>
                <a:gd name="adj3" fmla="val 22917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398" name="Text Box 14"/>
            <p:cNvSpPr txBox="1">
              <a:spLocks noChangeArrowheads="1"/>
            </p:cNvSpPr>
            <p:nvPr/>
          </p:nvSpPr>
          <p:spPr bwMode="auto">
            <a:xfrm>
              <a:off x="2831307" y="3962400"/>
              <a:ext cx="16700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nb-NO" dirty="0" err="1">
                  <a:latin typeface="Arial" charset="0"/>
                </a:rPr>
                <a:t>navnelisteKopi</a:t>
              </a:r>
              <a:endParaRPr lang="nb-NO" dirty="0">
                <a:latin typeface="Arial" charset="0"/>
              </a:endParaRPr>
            </a:p>
          </p:txBody>
        </p:sp>
        <p:sp>
          <p:nvSpPr>
            <p:cNvPr id="656399" name="AutoShape 15"/>
            <p:cNvSpPr>
              <a:spLocks noChangeArrowheads="1"/>
            </p:cNvSpPr>
            <p:nvPr/>
          </p:nvSpPr>
          <p:spPr bwMode="auto">
            <a:xfrm rot="-10800000">
              <a:off x="5791200" y="36576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400" name="AutoShape 16"/>
            <p:cNvSpPr>
              <a:spLocks noChangeArrowheads="1"/>
            </p:cNvSpPr>
            <p:nvPr/>
          </p:nvSpPr>
          <p:spPr bwMode="auto">
            <a:xfrm rot="-10800000">
              <a:off x="6400800" y="36576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401" name="AutoShape 17"/>
            <p:cNvSpPr>
              <a:spLocks noChangeArrowheads="1"/>
            </p:cNvSpPr>
            <p:nvPr/>
          </p:nvSpPr>
          <p:spPr bwMode="auto">
            <a:xfrm rot="-10800000">
              <a:off x="7010400" y="36576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402" name="AutoShape 18"/>
            <p:cNvSpPr>
              <a:spLocks noChangeArrowheads="1"/>
            </p:cNvSpPr>
            <p:nvPr/>
          </p:nvSpPr>
          <p:spPr bwMode="auto">
            <a:xfrm rot="-10800000">
              <a:off x="7620000" y="36576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656403" name="Text Box 19"/>
          <p:cNvSpPr txBox="1">
            <a:spLocks noChangeArrowheads="1"/>
          </p:cNvSpPr>
          <p:nvPr/>
        </p:nvSpPr>
        <p:spPr bwMode="auto">
          <a:xfrm>
            <a:off x="323528" y="1412776"/>
            <a:ext cx="3749744" cy="13234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lvl="1"/>
            <a:r>
              <a:rPr lang="nb-NO" sz="1600" i="1" dirty="0">
                <a:latin typeface="Arial" charset="0"/>
              </a:rPr>
              <a:t>Grunn kopiering</a:t>
            </a:r>
          </a:p>
          <a:p>
            <a:r>
              <a:rPr lang="nb-NO" sz="1600" dirty="0" err="1">
                <a:latin typeface="Arial" charset="0"/>
              </a:rPr>
              <a:t>String</a:t>
            </a:r>
            <a:r>
              <a:rPr lang="nb-NO" sz="1600" dirty="0">
                <a:latin typeface="Arial" charset="0"/>
              </a:rPr>
              <a:t>[] </a:t>
            </a:r>
            <a:r>
              <a:rPr lang="nb-NO" sz="1600" dirty="0" err="1">
                <a:latin typeface="Arial" charset="0"/>
              </a:rPr>
              <a:t>navnelisteKopi</a:t>
            </a:r>
            <a:r>
              <a:rPr lang="nb-NO" sz="1600" dirty="0">
                <a:latin typeface="Arial" charset="0"/>
              </a:rPr>
              <a:t> = </a:t>
            </a:r>
            <a:r>
              <a:rPr lang="nb-NO" sz="1600" dirty="0" err="1">
                <a:latin typeface="Arial" charset="0"/>
              </a:rPr>
              <a:t>new</a:t>
            </a:r>
            <a:r>
              <a:rPr lang="nb-NO" sz="1600" dirty="0">
                <a:latin typeface="Arial" charset="0"/>
              </a:rPr>
              <a:t> </a:t>
            </a:r>
            <a:r>
              <a:rPr lang="nb-NO" sz="1600" dirty="0" err="1">
                <a:latin typeface="Arial" charset="0"/>
              </a:rPr>
              <a:t>String</a:t>
            </a:r>
            <a:r>
              <a:rPr lang="nb-NO" sz="1600" dirty="0">
                <a:latin typeface="Arial" charset="0"/>
              </a:rPr>
              <a:t>[4];</a:t>
            </a:r>
          </a:p>
          <a:p>
            <a:r>
              <a:rPr lang="nb-NO" sz="1600" dirty="0">
                <a:latin typeface="Arial" charset="0"/>
              </a:rPr>
              <a:t>for (</a:t>
            </a:r>
            <a:r>
              <a:rPr lang="nb-NO" sz="1600" dirty="0" err="1">
                <a:latin typeface="Arial" charset="0"/>
              </a:rPr>
              <a:t>int</a:t>
            </a:r>
            <a:r>
              <a:rPr lang="nb-NO" sz="1600" dirty="0">
                <a:latin typeface="Arial" charset="0"/>
              </a:rPr>
              <a:t> i = 0; i &lt; </a:t>
            </a:r>
            <a:r>
              <a:rPr lang="nb-NO" sz="1600" dirty="0" err="1">
                <a:latin typeface="Arial" charset="0"/>
              </a:rPr>
              <a:t>navneliste.length</a:t>
            </a:r>
            <a:r>
              <a:rPr lang="nb-NO" sz="1600" dirty="0">
                <a:latin typeface="Arial" charset="0"/>
              </a:rPr>
              <a:t>; i++) {</a:t>
            </a:r>
          </a:p>
          <a:p>
            <a:r>
              <a:rPr lang="nb-NO" sz="1600" dirty="0">
                <a:latin typeface="Arial" charset="0"/>
              </a:rPr>
              <a:t>  </a:t>
            </a:r>
            <a:r>
              <a:rPr lang="nb-NO" sz="1600" dirty="0" err="1">
                <a:latin typeface="Arial" charset="0"/>
              </a:rPr>
              <a:t>navnelisteKopi</a:t>
            </a:r>
            <a:r>
              <a:rPr lang="nb-NO" sz="1600" dirty="0">
                <a:latin typeface="Arial" charset="0"/>
              </a:rPr>
              <a:t>[i] = navneliste[i];</a:t>
            </a:r>
          </a:p>
          <a:p>
            <a:r>
              <a:rPr lang="nb-NO" sz="1600" dirty="0">
                <a:latin typeface="Arial" charset="0"/>
              </a:rPr>
              <a:t>}</a:t>
            </a: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5871701" y="3643314"/>
            <a:ext cx="654444" cy="468408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696610" y="3760416"/>
            <a:ext cx="946960" cy="281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nb-NO" dirty="0">
                <a:latin typeface="Arial" charset="0"/>
              </a:rPr>
              <a:t>navneliste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6526144" y="3701865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7002104" y="3701865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7478063" y="3701865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auto">
          <a:xfrm rot="5400000" flipH="1">
            <a:off x="6354267" y="4400700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 dirty="0">
                <a:latin typeface="Arial" charset="0"/>
              </a:rPr>
              <a:t>Anne</a:t>
            </a:r>
          </a:p>
        </p:txBody>
      </p:sp>
      <p:sp>
        <p:nvSpPr>
          <p:cNvPr id="29" name="Oval 9"/>
          <p:cNvSpPr>
            <a:spLocks noChangeArrowheads="1"/>
          </p:cNvSpPr>
          <p:nvPr/>
        </p:nvSpPr>
        <p:spPr bwMode="auto">
          <a:xfrm rot="5400000" flipH="1">
            <a:off x="6830227" y="4400700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Berit</a:t>
            </a: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 rot="5400000" flipH="1">
            <a:off x="7306186" y="4400700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Åge</a:t>
            </a:r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>
            <a:off x="7954022" y="3701865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2" name="Oval 12"/>
          <p:cNvSpPr>
            <a:spLocks noChangeArrowheads="1"/>
          </p:cNvSpPr>
          <p:nvPr/>
        </p:nvSpPr>
        <p:spPr bwMode="auto">
          <a:xfrm rot="5400000" flipH="1">
            <a:off x="7782145" y="4400700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 dirty="0">
                <a:latin typeface="Arial" charset="0"/>
              </a:rPr>
              <a:t>ANNE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4214810" y="5357826"/>
            <a:ext cx="1303930" cy="281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nb-NO" dirty="0" err="1">
                <a:latin typeface="Arial" charset="0"/>
              </a:rPr>
              <a:t>navnelisteKopi</a:t>
            </a:r>
            <a:endParaRPr lang="nb-NO" dirty="0">
              <a:latin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323528" y="4049777"/>
            <a:ext cx="4354077" cy="13234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lvl="1"/>
            <a:r>
              <a:rPr lang="nb-NO" sz="1600" i="1" dirty="0">
                <a:latin typeface="Arial" charset="0"/>
              </a:rPr>
              <a:t>Dyp kopiering</a:t>
            </a:r>
          </a:p>
          <a:p>
            <a:r>
              <a:rPr lang="nb-NO" sz="1600" dirty="0" err="1">
                <a:latin typeface="Arial" charset="0"/>
              </a:rPr>
              <a:t>String</a:t>
            </a:r>
            <a:r>
              <a:rPr lang="nb-NO" sz="1600" dirty="0">
                <a:latin typeface="Arial" charset="0"/>
              </a:rPr>
              <a:t>[] </a:t>
            </a:r>
            <a:r>
              <a:rPr lang="nb-NO" sz="1600" dirty="0" err="1">
                <a:latin typeface="Arial" charset="0"/>
              </a:rPr>
              <a:t>navnelisteKopi</a:t>
            </a:r>
            <a:r>
              <a:rPr lang="nb-NO" sz="1600" dirty="0">
                <a:latin typeface="Arial" charset="0"/>
              </a:rPr>
              <a:t> = </a:t>
            </a:r>
            <a:r>
              <a:rPr lang="nb-NO" sz="1600" dirty="0" err="1">
                <a:latin typeface="Arial" charset="0"/>
              </a:rPr>
              <a:t>new</a:t>
            </a:r>
            <a:r>
              <a:rPr lang="nb-NO" sz="1600" dirty="0">
                <a:latin typeface="Arial" charset="0"/>
              </a:rPr>
              <a:t> </a:t>
            </a:r>
            <a:r>
              <a:rPr lang="nb-NO" sz="1600" dirty="0" err="1">
                <a:latin typeface="Arial" charset="0"/>
              </a:rPr>
              <a:t>String</a:t>
            </a:r>
            <a:r>
              <a:rPr lang="nb-NO" sz="1600" dirty="0">
                <a:latin typeface="Arial" charset="0"/>
              </a:rPr>
              <a:t>[4];</a:t>
            </a:r>
          </a:p>
          <a:p>
            <a:r>
              <a:rPr lang="nb-NO" sz="1600" dirty="0">
                <a:latin typeface="Arial" charset="0"/>
              </a:rPr>
              <a:t>for (</a:t>
            </a:r>
            <a:r>
              <a:rPr lang="nb-NO" sz="1600" dirty="0" err="1">
                <a:latin typeface="Arial" charset="0"/>
              </a:rPr>
              <a:t>int</a:t>
            </a:r>
            <a:r>
              <a:rPr lang="nb-NO" sz="1600" dirty="0">
                <a:latin typeface="Arial" charset="0"/>
              </a:rPr>
              <a:t> i = 0; i &lt; </a:t>
            </a:r>
            <a:r>
              <a:rPr lang="nb-NO" sz="1600" dirty="0" err="1">
                <a:latin typeface="Arial" charset="0"/>
              </a:rPr>
              <a:t>navneliste.length</a:t>
            </a:r>
            <a:r>
              <a:rPr lang="nb-NO" sz="1600" dirty="0">
                <a:latin typeface="Arial" charset="0"/>
              </a:rPr>
              <a:t>; i++) {</a:t>
            </a:r>
          </a:p>
          <a:p>
            <a:r>
              <a:rPr lang="nb-NO" sz="1600" dirty="0">
                <a:latin typeface="Arial" charset="0"/>
              </a:rPr>
              <a:t>  </a:t>
            </a:r>
            <a:r>
              <a:rPr lang="nb-NO" sz="1600" dirty="0" err="1">
                <a:latin typeface="Arial" charset="0"/>
              </a:rPr>
              <a:t>navnelisteKopi</a:t>
            </a:r>
            <a:r>
              <a:rPr lang="nb-NO" sz="1600" dirty="0">
                <a:latin typeface="Arial" charset="0"/>
              </a:rPr>
              <a:t>[i] = </a:t>
            </a:r>
            <a:r>
              <a:rPr lang="nb-NO" sz="1600" b="1" dirty="0" err="1">
                <a:solidFill>
                  <a:srgbClr val="0070C0"/>
                </a:solidFill>
                <a:latin typeface="Arial" charset="0"/>
              </a:rPr>
              <a:t>new</a:t>
            </a:r>
            <a:r>
              <a:rPr lang="nb-NO" sz="1600" b="1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nb-NO" sz="1600" b="1" dirty="0" err="1">
                <a:solidFill>
                  <a:srgbClr val="0070C0"/>
                </a:solidFill>
                <a:latin typeface="Arial" charset="0"/>
              </a:rPr>
              <a:t>String</a:t>
            </a:r>
            <a:r>
              <a:rPr lang="nb-NO" sz="1600" dirty="0">
                <a:latin typeface="Arial" charset="0"/>
              </a:rPr>
              <a:t>(navneliste[i]);</a:t>
            </a:r>
          </a:p>
          <a:p>
            <a:r>
              <a:rPr lang="nb-NO" sz="1600" dirty="0">
                <a:latin typeface="Arial" charset="0"/>
              </a:rPr>
              <a:t>}</a:t>
            </a: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auto">
          <a:xfrm>
            <a:off x="5871372" y="5286388"/>
            <a:ext cx="654444" cy="468408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auto">
          <a:xfrm>
            <a:off x="6525815" y="5344939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7001775" y="5344939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7477734" y="5344939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 rot="5400000" flipH="1">
            <a:off x="6353938" y="6043774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 dirty="0">
                <a:latin typeface="Arial" charset="0"/>
              </a:rPr>
              <a:t>Anne</a:t>
            </a: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 rot="5400000" flipH="1">
            <a:off x="6829898" y="6043774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Berit</a:t>
            </a: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 rot="5400000" flipH="1">
            <a:off x="7305857" y="6043774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Åge</a:t>
            </a:r>
          </a:p>
        </p:txBody>
      </p:sp>
      <p:sp>
        <p:nvSpPr>
          <p:cNvPr id="47" name="AutoShape 11"/>
          <p:cNvSpPr>
            <a:spLocks noChangeArrowheads="1"/>
          </p:cNvSpPr>
          <p:nvPr/>
        </p:nvSpPr>
        <p:spPr bwMode="auto">
          <a:xfrm>
            <a:off x="7953693" y="5344939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8" name="Oval 12"/>
          <p:cNvSpPr>
            <a:spLocks noChangeArrowheads="1"/>
          </p:cNvSpPr>
          <p:nvPr/>
        </p:nvSpPr>
        <p:spPr bwMode="auto">
          <a:xfrm rot="5400000" flipH="1">
            <a:off x="7781816" y="6043774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ANNE</a:t>
            </a:r>
          </a:p>
        </p:txBody>
      </p:sp>
      <p:cxnSp>
        <p:nvCxnSpPr>
          <p:cNvPr id="50" name="Rett linje 49"/>
          <p:cNvCxnSpPr/>
          <p:nvPr/>
        </p:nvCxnSpPr>
        <p:spPr>
          <a:xfrm>
            <a:off x="428596" y="3357562"/>
            <a:ext cx="8358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03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462"/>
            <a:ext cx="7400925" cy="1143000"/>
          </a:xfrm>
        </p:spPr>
        <p:txBody>
          <a:bodyPr>
            <a:normAutofit fontScale="90000"/>
          </a:bodyPr>
          <a:lstStyle/>
          <a:p>
            <a:r>
              <a:rPr lang="nb-NO" dirty="0"/>
              <a:t>Forskjeller mellom tabeller av prim. datatyper og tabeller av </a:t>
            </a:r>
            <a:r>
              <a:rPr lang="nb-NO" dirty="0" err="1"/>
              <a:t>ref.typer</a:t>
            </a:r>
            <a:endParaRPr lang="nb-NO" dirty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06" y="1280120"/>
            <a:ext cx="4000528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nb-NO" dirty="0"/>
              <a:t>En tabell av en primitiv datatype:</a:t>
            </a:r>
          </a:p>
          <a:p>
            <a:pPr lvl="1">
              <a:lnSpc>
                <a:spcPct val="90000"/>
              </a:lnSpc>
            </a:pPr>
            <a:r>
              <a:rPr lang="nb-NO" sz="1800" dirty="0">
                <a:solidFill>
                  <a:srgbClr val="0070C0"/>
                </a:solidFill>
              </a:rPr>
              <a:t>Elementene i tabellen inneholder dataverdiene.</a:t>
            </a:r>
          </a:p>
          <a:p>
            <a:pPr lvl="1">
              <a:lnSpc>
                <a:spcPct val="90000"/>
              </a:lnSpc>
            </a:pPr>
            <a:r>
              <a:rPr lang="nb-NO" sz="1800" dirty="0">
                <a:solidFill>
                  <a:srgbClr val="0070C0"/>
                </a:solidFill>
              </a:rPr>
              <a:t>Dataverdiene kopieres dersom tabellen kopieres element for element.</a:t>
            </a:r>
          </a:p>
          <a:p>
            <a:pPr lvl="1">
              <a:lnSpc>
                <a:spcPct val="90000"/>
              </a:lnSpc>
            </a:pPr>
            <a:endParaRPr lang="nb-NO" sz="1800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endParaRPr lang="nb-NO" sz="1800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nb-NO" sz="1800" dirty="0">
                <a:solidFill>
                  <a:srgbClr val="0070C0"/>
                </a:solidFill>
              </a:rPr>
              <a:t>Elementene kan sammenlignes ved å bruke sammenligningsoperatorene.</a:t>
            </a:r>
          </a:p>
          <a:p>
            <a:pPr lvl="1">
              <a:lnSpc>
                <a:spcPct val="90000"/>
              </a:lnSpc>
            </a:pPr>
            <a:endParaRPr lang="nb-NO" sz="1800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nb-NO" sz="1800" dirty="0">
                <a:solidFill>
                  <a:srgbClr val="0070C0"/>
                </a:solidFill>
              </a:rPr>
              <a:t>Elementene initieres til 0 (ev. false) dersom ikke andre verdier gis i deklareringen av tabellen. </a:t>
            </a:r>
          </a:p>
          <a:p>
            <a:pPr lvl="1">
              <a:lnSpc>
                <a:spcPct val="90000"/>
              </a:lnSpc>
            </a:pPr>
            <a:endParaRPr lang="nb-NO" sz="1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707904" y="951470"/>
            <a:ext cx="522181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nb-NO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En tabell av en referansetype: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Elementene i tabellen inneholder ikke objektene, men referanser til objektene.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Dersom tabellen kopieres element for element, blir bare referansene kopiert, ikke objektene. Element med samme indeks i begge tabellene peker til det samme objektet.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Med unntak av lik (==) og ikke lik (!=) kan vi ikke bruke sammenligningsoperatorer på referanser. Operatorene lik og ikke lik sammenligner innholdet i referansene, ikke i objektene som referansene peker til.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Elementene initieres til null, dersom ikke andre verdier gis i deklareringen av tabellen. Dersom vi prøver å bruke et tabellelement som ikke refererer til noe objekt, kastes </a:t>
            </a:r>
            <a:r>
              <a:rPr kumimoji="0" 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NullPointerException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26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38E3E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38E3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38E3E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38E3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16632"/>
            <a:ext cx="7400925" cy="1143000"/>
          </a:xfrm>
        </p:spPr>
        <p:txBody>
          <a:bodyPr/>
          <a:lstStyle/>
          <a:p>
            <a:r>
              <a:rPr lang="nb-NO" sz="2800" dirty="0"/>
              <a:t>Sortering av objekter</a:t>
            </a:r>
            <a:endParaRPr lang="en-US" sz="28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42900" y="1268760"/>
            <a:ext cx="84582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nb-NO" sz="2000" dirty="0"/>
              <a:t>Vi sorterer objekter ved å bruke </a:t>
            </a:r>
            <a:r>
              <a:rPr lang="nb-NO" sz="2000" dirty="0" err="1"/>
              <a:t>compareTo</a:t>
            </a:r>
            <a:r>
              <a:rPr lang="nb-NO" sz="2000" dirty="0"/>
              <a:t>() – metoden og sortering ved utvelgelse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nb-NO" sz="2000" dirty="0"/>
              <a:t>Husk å velge hvilken egenskap vi skal sortere på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nb-NO" sz="2000" dirty="0"/>
              <a:t>Slik det er programmert i eksemplet vil du få advarsler fra kompilatoren. Disse kan du ignorere</a:t>
            </a:r>
          </a:p>
          <a:p>
            <a:pPr marL="742950" lvl="1" indent="-285750">
              <a:spcBef>
                <a:spcPct val="20000"/>
              </a:spcBef>
            </a:pPr>
            <a:endParaRPr lang="nb-NO" sz="2000" dirty="0"/>
          </a:p>
          <a:p>
            <a:pPr marL="742950" lvl="1" indent="-285750">
              <a:spcBef>
                <a:spcPct val="20000"/>
              </a:spcBef>
            </a:pPr>
            <a:endParaRPr lang="nb-NO" sz="2000" dirty="0"/>
          </a:p>
          <a:p>
            <a:pPr marL="742950" lvl="1" indent="-285750">
              <a:spcBef>
                <a:spcPct val="20000"/>
              </a:spcBef>
            </a:pPr>
            <a:endParaRPr lang="nb-NO" sz="2000" dirty="0"/>
          </a:p>
          <a:p>
            <a:pPr marL="742950" lvl="1" indent="-285750">
              <a:spcBef>
                <a:spcPct val="20000"/>
              </a:spcBef>
            </a:pPr>
            <a:r>
              <a:rPr lang="nb-NO" sz="2000" dirty="0"/>
              <a:t>Se på klassen Sortering.java  =&gt; GENERELL KODE!!</a:t>
            </a:r>
          </a:p>
          <a:p>
            <a:pPr marL="742950" lvl="1" indent="-285750">
              <a:spcBef>
                <a:spcPct val="20000"/>
              </a:spcBef>
            </a:pPr>
            <a:r>
              <a:rPr lang="nb-NO" sz="2000" dirty="0"/>
              <a:t>Se på klassen </a:t>
            </a:r>
            <a:r>
              <a:rPr lang="nb-NO" sz="2000" dirty="0" err="1"/>
              <a:t>SorteringAvFlater.java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2362065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16632"/>
            <a:ext cx="7400925" cy="1143000"/>
          </a:xfrm>
        </p:spPr>
        <p:txBody>
          <a:bodyPr/>
          <a:lstStyle/>
          <a:p>
            <a:r>
              <a:rPr lang="nb-NO" sz="2800" dirty="0"/>
              <a:t>Å sammenligne objekter - </a:t>
            </a:r>
            <a:r>
              <a:rPr lang="nb-NO" sz="2800" dirty="0" err="1"/>
              <a:t>comparable</a:t>
            </a:r>
            <a:endParaRPr lang="en-US" sz="28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512" y="980728"/>
            <a:ext cx="845820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endParaRPr lang="nb-NO" sz="1400" dirty="0"/>
          </a:p>
          <a:p>
            <a:r>
              <a:rPr lang="en-US" dirty="0"/>
              <a:t>public interface </a:t>
            </a:r>
            <a:r>
              <a:rPr lang="en-US" b="1" dirty="0"/>
              <a:t>Comparable&lt;Type&gt;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Dette</a:t>
            </a:r>
            <a:r>
              <a:rPr lang="en-US" dirty="0"/>
              <a:t> </a:t>
            </a:r>
            <a:r>
              <a:rPr lang="en-US" dirty="0" err="1"/>
              <a:t>interfacet</a:t>
            </a:r>
            <a:r>
              <a:rPr lang="en-US" dirty="0"/>
              <a:t> </a:t>
            </a:r>
            <a:r>
              <a:rPr lang="en-US" dirty="0" err="1"/>
              <a:t>tilbyr</a:t>
            </a:r>
            <a:r>
              <a:rPr lang="en-US" dirty="0"/>
              <a:t> </a:t>
            </a:r>
            <a:r>
              <a:rPr lang="en-US" dirty="0" err="1"/>
              <a:t>sortering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objektene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klasser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implementerer</a:t>
            </a:r>
            <a:r>
              <a:rPr lang="en-US" dirty="0"/>
              <a:t> </a:t>
            </a:r>
            <a:r>
              <a:rPr lang="en-US" dirty="0" err="1"/>
              <a:t>denne</a:t>
            </a:r>
            <a:r>
              <a:rPr lang="en-US" dirty="0"/>
              <a:t>. Den </a:t>
            </a:r>
            <a:r>
              <a:rPr lang="en-US" dirty="0" err="1"/>
              <a:t>sorterer</a:t>
            </a:r>
            <a:r>
              <a:rPr lang="en-US" dirty="0"/>
              <a:t> </a:t>
            </a:r>
            <a:r>
              <a:rPr lang="en-US" dirty="0" err="1"/>
              <a:t>etter</a:t>
            </a:r>
            <a:r>
              <a:rPr lang="en-US" dirty="0"/>
              <a:t> </a:t>
            </a:r>
            <a:r>
              <a:rPr lang="en-US" dirty="0" err="1"/>
              <a:t>klassens</a:t>
            </a:r>
            <a:r>
              <a:rPr lang="en-US" dirty="0"/>
              <a:t> </a:t>
            </a:r>
            <a:r>
              <a:rPr lang="en-US" dirty="0" err="1"/>
              <a:t>naturlige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klassens</a:t>
            </a:r>
            <a:r>
              <a:rPr lang="en-US" dirty="0"/>
              <a:t> </a:t>
            </a:r>
            <a:r>
              <a:rPr lang="en-US" dirty="0" err="1"/>
              <a:t>compareTo-metode</a:t>
            </a:r>
            <a:r>
              <a:rPr lang="en-US" dirty="0"/>
              <a:t> </a:t>
            </a:r>
            <a:r>
              <a:rPr lang="en-US" dirty="0" err="1"/>
              <a:t>refereres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den </a:t>
            </a:r>
            <a:r>
              <a:rPr lang="en-US" dirty="0" err="1"/>
              <a:t>naturlige</a:t>
            </a:r>
            <a:r>
              <a:rPr lang="en-US" dirty="0"/>
              <a:t> </a:t>
            </a:r>
            <a:r>
              <a:rPr lang="en-US" dirty="0" err="1"/>
              <a:t>sammenligningsmetoden</a:t>
            </a:r>
            <a:r>
              <a:rPr lang="en-US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Objekter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implementerer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 </a:t>
            </a:r>
            <a:r>
              <a:rPr lang="en-US" dirty="0" err="1"/>
              <a:t>interfacet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brukes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elementer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et </a:t>
            </a:r>
            <a:r>
              <a:rPr lang="en-US" dirty="0" err="1"/>
              <a:t>sortert</a:t>
            </a:r>
            <a:r>
              <a:rPr lang="en-US" dirty="0"/>
              <a:t> sett </a:t>
            </a:r>
            <a:r>
              <a:rPr lang="en-US" dirty="0" err="1"/>
              <a:t>uten</a:t>
            </a:r>
            <a:r>
              <a:rPr lang="en-US" dirty="0"/>
              <a:t> at vi </a:t>
            </a:r>
            <a:r>
              <a:rPr lang="en-US" dirty="0" err="1"/>
              <a:t>trenger</a:t>
            </a:r>
            <a:r>
              <a:rPr lang="en-US" dirty="0"/>
              <a:t> å </a:t>
            </a:r>
            <a:r>
              <a:rPr lang="en-US" dirty="0" err="1"/>
              <a:t>spesifisere</a:t>
            </a:r>
            <a:r>
              <a:rPr lang="en-US" dirty="0"/>
              <a:t> en comparator.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Den </a:t>
            </a:r>
            <a:r>
              <a:rPr lang="en-US" dirty="0" err="1"/>
              <a:t>naturlige</a:t>
            </a:r>
            <a:r>
              <a:rPr lang="en-US" dirty="0"/>
              <a:t> </a:t>
            </a:r>
            <a:r>
              <a:rPr lang="en-US" dirty="0" err="1"/>
              <a:t>ordenen</a:t>
            </a:r>
            <a:r>
              <a:rPr lang="en-US" dirty="0"/>
              <a:t> for en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konsistent</a:t>
            </a:r>
            <a:r>
              <a:rPr lang="en-US" dirty="0"/>
              <a:t> med </a:t>
            </a:r>
            <a:r>
              <a:rPr lang="en-US" i="1" dirty="0"/>
              <a:t>equals</a:t>
            </a:r>
            <a:r>
              <a:rPr lang="en-US" dirty="0"/>
              <a:t>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bare </a:t>
            </a:r>
            <a:r>
              <a:rPr lang="en-US" dirty="0" err="1"/>
              <a:t>hvis</a:t>
            </a:r>
            <a:r>
              <a:rPr lang="en-US" dirty="0"/>
              <a:t> e1.compareTo(e2) == 0 </a:t>
            </a:r>
            <a:r>
              <a:rPr lang="en-US" dirty="0" err="1"/>
              <a:t>har</a:t>
            </a:r>
            <a:r>
              <a:rPr lang="en-US" dirty="0"/>
              <a:t> den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boolske</a:t>
            </a:r>
            <a:r>
              <a:rPr lang="en-US" dirty="0"/>
              <a:t> </a:t>
            </a:r>
            <a:r>
              <a:rPr lang="en-US" dirty="0" err="1"/>
              <a:t>verdien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e1.equals(e2) for </a:t>
            </a:r>
            <a:r>
              <a:rPr lang="en-US" dirty="0" err="1"/>
              <a:t>alle</a:t>
            </a:r>
            <a:r>
              <a:rPr lang="en-US" dirty="0"/>
              <a:t> e1 and e2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hører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klassen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pPr marL="742950" lvl="1" indent="-285750">
              <a:spcBef>
                <a:spcPct val="20000"/>
              </a:spcBef>
            </a:pPr>
            <a:endParaRPr lang="nb-NO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24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9999" y="1147552"/>
            <a:ext cx="8458200" cy="271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600" dirty="0"/>
              <a:t>public abstract class Collator extends </a:t>
            </a:r>
            <a:r>
              <a:rPr lang="en-US" sz="1600" dirty="0">
                <a:hlinkClick r:id="rId3" action="ppaction://hlinkfile" tooltip="class in java.lang"/>
              </a:rPr>
              <a:t>Object</a:t>
            </a:r>
            <a:r>
              <a:rPr lang="en-US" sz="1600" dirty="0"/>
              <a:t> implements </a:t>
            </a:r>
            <a:r>
              <a:rPr lang="en-US" sz="1600" dirty="0">
                <a:hlinkClick r:id="rId4" action="ppaction://hlinkfile" tooltip="interface in java.util"/>
              </a:rPr>
              <a:t>Comparator</a:t>
            </a:r>
            <a:r>
              <a:rPr lang="en-US" sz="1600" dirty="0"/>
              <a:t>&lt;</a:t>
            </a:r>
            <a:r>
              <a:rPr lang="en-US" sz="1600" dirty="0">
                <a:hlinkClick r:id="rId3" action="ppaction://hlinkfile" tooltip="class in java.lang"/>
              </a:rPr>
              <a:t>Object</a:t>
            </a:r>
            <a:r>
              <a:rPr lang="en-US" sz="1600" dirty="0"/>
              <a:t>&gt;, </a:t>
            </a:r>
            <a:r>
              <a:rPr lang="en-US" sz="1600" dirty="0" err="1">
                <a:hlinkClick r:id="rId5" action="ppaction://hlinkfile" tooltip="interface in java.lang"/>
              </a:rPr>
              <a:t>Cloneable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Collator </a:t>
            </a:r>
            <a:r>
              <a:rPr lang="en-US" sz="1600" dirty="0" err="1"/>
              <a:t>klassen</a:t>
            </a:r>
            <a:r>
              <a:rPr lang="en-US" sz="1600" dirty="0"/>
              <a:t> </a:t>
            </a:r>
            <a:r>
              <a:rPr lang="en-US" sz="1600" dirty="0" err="1"/>
              <a:t>tilbyr</a:t>
            </a:r>
            <a:r>
              <a:rPr lang="en-US" sz="1600" dirty="0"/>
              <a:t> </a:t>
            </a:r>
            <a:r>
              <a:rPr lang="en-US" sz="1600" dirty="0" err="1"/>
              <a:t>lokaliseringssensitiv</a:t>
            </a:r>
            <a:r>
              <a:rPr lang="en-US" sz="1600" dirty="0"/>
              <a:t> </a:t>
            </a:r>
            <a:r>
              <a:rPr lang="en-US" sz="1600" dirty="0" err="1"/>
              <a:t>sammenligning</a:t>
            </a:r>
            <a:r>
              <a:rPr lang="en-US" sz="1600" dirty="0"/>
              <a:t> </a:t>
            </a:r>
            <a:r>
              <a:rPr lang="en-US" sz="1600" dirty="0" err="1"/>
              <a:t>av</a:t>
            </a:r>
            <a:r>
              <a:rPr lang="en-US" sz="1600" dirty="0"/>
              <a:t> </a:t>
            </a:r>
            <a:r>
              <a:rPr lang="en-US" sz="1600" dirty="0" err="1"/>
              <a:t>tekststrenger</a:t>
            </a:r>
            <a:r>
              <a:rPr lang="en-US" sz="1600" dirty="0"/>
              <a:t>. Du </a:t>
            </a:r>
            <a:r>
              <a:rPr lang="en-US" sz="1600" dirty="0" err="1"/>
              <a:t>bruker</a:t>
            </a:r>
            <a:r>
              <a:rPr lang="en-US" sz="1600" dirty="0"/>
              <a:t> </a:t>
            </a:r>
            <a:r>
              <a:rPr lang="en-US" sz="1600" dirty="0" err="1"/>
              <a:t>denne</a:t>
            </a:r>
            <a:r>
              <a:rPr lang="en-US" sz="1600" dirty="0"/>
              <a:t> </a:t>
            </a:r>
            <a:r>
              <a:rPr lang="en-US" sz="1600" dirty="0" err="1"/>
              <a:t>klassen</a:t>
            </a:r>
            <a:r>
              <a:rPr lang="en-US" sz="1600" dirty="0"/>
              <a:t> </a:t>
            </a:r>
            <a:r>
              <a:rPr lang="en-US" sz="1600" dirty="0" err="1"/>
              <a:t>til</a:t>
            </a:r>
            <a:r>
              <a:rPr lang="en-US" sz="1600" dirty="0"/>
              <a:t> å </a:t>
            </a:r>
            <a:r>
              <a:rPr lang="en-US" sz="1600" dirty="0" err="1"/>
              <a:t>bygge</a:t>
            </a:r>
            <a:r>
              <a:rPr lang="en-US" sz="1600" dirty="0"/>
              <a:t> </a:t>
            </a:r>
            <a:r>
              <a:rPr lang="en-US" sz="1600" dirty="0" err="1"/>
              <a:t>søke</a:t>
            </a:r>
            <a:r>
              <a:rPr lang="en-US" sz="1600" dirty="0"/>
              <a:t>- </a:t>
            </a:r>
            <a:r>
              <a:rPr lang="en-US" sz="1600" dirty="0" err="1"/>
              <a:t>og</a:t>
            </a:r>
            <a:r>
              <a:rPr lang="en-US" sz="1600" dirty="0"/>
              <a:t> </a:t>
            </a:r>
            <a:r>
              <a:rPr lang="en-US" sz="1600" dirty="0" err="1"/>
              <a:t>sorteringsrutiner</a:t>
            </a:r>
            <a:r>
              <a:rPr lang="en-US" sz="1600" dirty="0"/>
              <a:t> for </a:t>
            </a:r>
            <a:r>
              <a:rPr lang="en-US" sz="1600" dirty="0" err="1"/>
              <a:t>tekst</a:t>
            </a:r>
            <a:r>
              <a:rPr lang="en-US" sz="16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Du </a:t>
            </a:r>
            <a:r>
              <a:rPr lang="en-US" sz="1600" dirty="0" err="1"/>
              <a:t>kan</a:t>
            </a:r>
            <a:r>
              <a:rPr lang="en-US" sz="1600" dirty="0"/>
              <a:t> </a:t>
            </a:r>
            <a:r>
              <a:rPr lang="en-US" sz="1600" dirty="0" err="1"/>
              <a:t>også</a:t>
            </a:r>
            <a:r>
              <a:rPr lang="en-US" sz="1600" dirty="0"/>
              <a:t> </a:t>
            </a:r>
            <a:r>
              <a:rPr lang="en-US" sz="1600" dirty="0" err="1"/>
              <a:t>bruke</a:t>
            </a:r>
            <a:r>
              <a:rPr lang="en-US" sz="1600" dirty="0"/>
              <a:t> </a:t>
            </a:r>
            <a:r>
              <a:rPr lang="en-US" sz="1600" dirty="0" err="1"/>
              <a:t>getInstance</a:t>
            </a:r>
            <a:r>
              <a:rPr lang="en-US" sz="1600" dirty="0"/>
              <a:t> for å </a:t>
            </a:r>
            <a:r>
              <a:rPr lang="en-US" sz="1600" dirty="0" err="1"/>
              <a:t>hente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det</a:t>
            </a:r>
            <a:r>
              <a:rPr lang="en-US" sz="1600" dirty="0"/>
              <a:t> </a:t>
            </a:r>
            <a:r>
              <a:rPr lang="en-US" sz="1600" dirty="0" err="1"/>
              <a:t>passende</a:t>
            </a:r>
            <a:r>
              <a:rPr lang="en-US" sz="1600" dirty="0"/>
              <a:t> Collator-</a:t>
            </a:r>
            <a:r>
              <a:rPr lang="en-US" sz="1600" dirty="0" err="1"/>
              <a:t>objektet</a:t>
            </a:r>
            <a:r>
              <a:rPr lang="en-US" sz="1600" dirty="0"/>
              <a:t> for en </a:t>
            </a:r>
            <a:r>
              <a:rPr lang="en-US" sz="1600" dirty="0" err="1"/>
              <a:t>gitt</a:t>
            </a:r>
            <a:r>
              <a:rPr lang="en-US" sz="1600" dirty="0"/>
              <a:t> </a:t>
            </a:r>
            <a:r>
              <a:rPr lang="en-US" sz="1600" dirty="0" err="1"/>
              <a:t>lokalisering</a:t>
            </a:r>
            <a:r>
              <a:rPr lang="en-US" sz="16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1600" dirty="0" err="1"/>
              <a:t>Følgende</a:t>
            </a:r>
            <a:r>
              <a:rPr lang="en-US" sz="1600" dirty="0"/>
              <a:t> </a:t>
            </a:r>
            <a:r>
              <a:rPr lang="en-US" sz="1600" dirty="0" err="1"/>
              <a:t>eksempel</a:t>
            </a:r>
            <a:r>
              <a:rPr lang="en-US" sz="1600" dirty="0"/>
              <a:t> </a:t>
            </a:r>
            <a:r>
              <a:rPr lang="en-US" sz="1600" dirty="0" err="1"/>
              <a:t>viser</a:t>
            </a:r>
            <a:r>
              <a:rPr lang="en-US" sz="1600" dirty="0"/>
              <a:t> </a:t>
            </a:r>
            <a:r>
              <a:rPr lang="en-US" sz="1600" dirty="0" err="1"/>
              <a:t>hvordan</a:t>
            </a:r>
            <a:r>
              <a:rPr lang="en-US" sz="1600" dirty="0"/>
              <a:t> du </a:t>
            </a:r>
            <a:r>
              <a:rPr lang="en-US" sz="1600" dirty="0" err="1"/>
              <a:t>kan</a:t>
            </a:r>
            <a:r>
              <a:rPr lang="en-US" sz="1600" dirty="0"/>
              <a:t> </a:t>
            </a:r>
            <a:r>
              <a:rPr lang="en-US" sz="1600" dirty="0" err="1"/>
              <a:t>sammenligne</a:t>
            </a:r>
            <a:r>
              <a:rPr lang="en-US" sz="1600" dirty="0"/>
              <a:t> to </a:t>
            </a:r>
            <a:r>
              <a:rPr lang="en-US" sz="1600" dirty="0" err="1"/>
              <a:t>tekststrenger</a:t>
            </a:r>
            <a:r>
              <a:rPr lang="en-US" sz="1600" dirty="0"/>
              <a:t> </a:t>
            </a:r>
            <a:r>
              <a:rPr lang="en-US" sz="1600" dirty="0" err="1"/>
              <a:t>ved</a:t>
            </a:r>
            <a:r>
              <a:rPr lang="en-US" sz="1600" dirty="0"/>
              <a:t> å </a:t>
            </a:r>
            <a:r>
              <a:rPr lang="en-US" sz="1600" dirty="0" err="1"/>
              <a:t>bruke</a:t>
            </a:r>
            <a:r>
              <a:rPr lang="en-US" sz="1600" dirty="0"/>
              <a:t> Collator for default </a:t>
            </a:r>
            <a:r>
              <a:rPr lang="en-US" sz="1600" dirty="0" err="1"/>
              <a:t>lokalisering</a:t>
            </a:r>
            <a:r>
              <a:rPr lang="en-US" sz="1600" dirty="0"/>
              <a:t>. </a:t>
            </a:r>
            <a:br>
              <a:rPr lang="en-US" sz="1600" dirty="0"/>
            </a:br>
            <a:br>
              <a:rPr lang="en-US" sz="1600" b="1" dirty="0">
                <a:solidFill>
                  <a:srgbClr val="0070C0"/>
                </a:solidFill>
              </a:rPr>
            </a:br>
            <a:r>
              <a:rPr lang="en-US" sz="1600" b="1" dirty="0">
                <a:solidFill>
                  <a:srgbClr val="0070C0"/>
                </a:solidFill>
              </a:rPr>
              <a:t>// </a:t>
            </a:r>
            <a:r>
              <a:rPr lang="en-US" sz="1600" b="1" dirty="0" err="1">
                <a:solidFill>
                  <a:srgbClr val="0070C0"/>
                </a:solidFill>
              </a:rPr>
              <a:t>Sammenlign</a:t>
            </a:r>
            <a:r>
              <a:rPr lang="en-US" sz="1600" b="1" dirty="0">
                <a:solidFill>
                  <a:srgbClr val="0070C0"/>
                </a:solidFill>
              </a:rPr>
              <a:t> to </a:t>
            </a:r>
            <a:r>
              <a:rPr lang="en-US" sz="1600" b="1" dirty="0" err="1">
                <a:solidFill>
                  <a:srgbClr val="0070C0"/>
                </a:solidFill>
              </a:rPr>
              <a:t>strenger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 err="1">
                <a:solidFill>
                  <a:srgbClr val="0070C0"/>
                </a:solidFill>
              </a:rPr>
              <a:t>ved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 err="1">
                <a:solidFill>
                  <a:srgbClr val="0070C0"/>
                </a:solidFill>
              </a:rPr>
              <a:t>hjelp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 err="1">
                <a:solidFill>
                  <a:srgbClr val="0070C0"/>
                </a:solidFill>
              </a:rPr>
              <a:t>av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i="1" dirty="0">
                <a:solidFill>
                  <a:srgbClr val="0070C0"/>
                </a:solidFill>
              </a:rPr>
              <a:t>Collator </a:t>
            </a:r>
            <a:r>
              <a:rPr lang="en-US" sz="1600" b="1" i="1" dirty="0" err="1">
                <a:solidFill>
                  <a:srgbClr val="0070C0"/>
                </a:solidFill>
              </a:rPr>
              <a:t>myCollator</a:t>
            </a:r>
            <a:r>
              <a:rPr lang="en-US" sz="1600" b="1" i="1" dirty="0">
                <a:solidFill>
                  <a:srgbClr val="0070C0"/>
                </a:solidFill>
              </a:rPr>
              <a:t> = </a:t>
            </a:r>
            <a:r>
              <a:rPr lang="en-US" sz="1600" b="1" i="1" dirty="0" err="1">
                <a:solidFill>
                  <a:srgbClr val="0070C0"/>
                </a:solidFill>
              </a:rPr>
              <a:t>Collator.getInstance</a:t>
            </a:r>
            <a:r>
              <a:rPr lang="en-US" sz="1600" b="1" i="1" dirty="0">
                <a:solidFill>
                  <a:srgbClr val="0070C0"/>
                </a:solidFill>
              </a:rPr>
              <a:t>(); </a:t>
            </a:r>
          </a:p>
          <a:p>
            <a:r>
              <a:rPr lang="en-US" sz="1600" b="1" i="1" dirty="0">
                <a:solidFill>
                  <a:srgbClr val="0070C0"/>
                </a:solidFill>
              </a:rPr>
              <a:t>if( </a:t>
            </a:r>
            <a:r>
              <a:rPr lang="en-US" sz="1600" b="1" i="1" dirty="0" err="1">
                <a:solidFill>
                  <a:srgbClr val="0070C0"/>
                </a:solidFill>
              </a:rPr>
              <a:t>myCollator.compare</a:t>
            </a:r>
            <a:r>
              <a:rPr lang="en-US" sz="1600" b="1" i="1" dirty="0">
                <a:solidFill>
                  <a:srgbClr val="0070C0"/>
                </a:solidFill>
              </a:rPr>
              <a:t>("</a:t>
            </a:r>
            <a:r>
              <a:rPr lang="en-US" sz="1600" b="1" i="1" dirty="0" err="1">
                <a:solidFill>
                  <a:srgbClr val="0070C0"/>
                </a:solidFill>
              </a:rPr>
              <a:t>abc</a:t>
            </a:r>
            <a:r>
              <a:rPr lang="en-US" sz="1600" b="1" i="1" dirty="0">
                <a:solidFill>
                  <a:srgbClr val="0070C0"/>
                </a:solidFill>
              </a:rPr>
              <a:t>", "ABC") &lt; 0 ) </a:t>
            </a:r>
            <a:br>
              <a:rPr lang="en-US" sz="1600" b="1" i="1" dirty="0">
                <a:solidFill>
                  <a:srgbClr val="0070C0"/>
                </a:solidFill>
              </a:rPr>
            </a:br>
            <a:r>
              <a:rPr lang="en-US" sz="1600" b="1" i="1" dirty="0">
                <a:solidFill>
                  <a:srgbClr val="0070C0"/>
                </a:solidFill>
              </a:rPr>
              <a:t>	</a:t>
            </a:r>
            <a:r>
              <a:rPr lang="en-US" sz="1600" b="1" i="1" dirty="0" err="1">
                <a:solidFill>
                  <a:srgbClr val="0070C0"/>
                </a:solidFill>
              </a:rPr>
              <a:t>System.out.println</a:t>
            </a:r>
            <a:r>
              <a:rPr lang="en-US" sz="1600" b="1" i="1" dirty="0">
                <a:solidFill>
                  <a:srgbClr val="0070C0"/>
                </a:solidFill>
              </a:rPr>
              <a:t>("</a:t>
            </a:r>
            <a:r>
              <a:rPr lang="en-US" sz="1600" b="1" i="1" dirty="0" err="1">
                <a:solidFill>
                  <a:srgbClr val="0070C0"/>
                </a:solidFill>
              </a:rPr>
              <a:t>abc</a:t>
            </a:r>
            <a:r>
              <a:rPr lang="en-US" sz="1600" b="1" i="1" dirty="0">
                <a:solidFill>
                  <a:srgbClr val="0070C0"/>
                </a:solidFill>
              </a:rPr>
              <a:t> is less than ABC"); </a:t>
            </a:r>
          </a:p>
          <a:p>
            <a:r>
              <a:rPr lang="en-US" sz="1600" b="1" i="1" dirty="0">
                <a:solidFill>
                  <a:srgbClr val="0070C0"/>
                </a:solidFill>
              </a:rPr>
              <a:t>else </a:t>
            </a:r>
          </a:p>
          <a:p>
            <a:r>
              <a:rPr lang="en-US" sz="1600" b="1" i="1" dirty="0">
                <a:solidFill>
                  <a:srgbClr val="0070C0"/>
                </a:solidFill>
              </a:rPr>
              <a:t>	</a:t>
            </a:r>
            <a:r>
              <a:rPr lang="en-US" sz="1600" b="1" i="1" dirty="0" err="1">
                <a:solidFill>
                  <a:srgbClr val="0070C0"/>
                </a:solidFill>
              </a:rPr>
              <a:t>System.out.println</a:t>
            </a:r>
            <a:r>
              <a:rPr lang="en-US" sz="1600" b="1" i="1" dirty="0">
                <a:solidFill>
                  <a:srgbClr val="0070C0"/>
                </a:solidFill>
              </a:rPr>
              <a:t>("</a:t>
            </a:r>
            <a:r>
              <a:rPr lang="en-US" sz="1600" b="1" i="1" dirty="0" err="1">
                <a:solidFill>
                  <a:srgbClr val="0070C0"/>
                </a:solidFill>
              </a:rPr>
              <a:t>abc</a:t>
            </a:r>
            <a:r>
              <a:rPr lang="en-US" sz="1600" b="1" i="1" dirty="0">
                <a:solidFill>
                  <a:srgbClr val="0070C0"/>
                </a:solidFill>
              </a:rPr>
              <a:t> is greater than or equal to ABC"); </a:t>
            </a:r>
            <a:endParaRPr lang="nb-NO" sz="1600" b="1" i="1" dirty="0">
              <a:solidFill>
                <a:srgbClr val="0070C0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23" y="116632"/>
            <a:ext cx="74009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Å sammenligne objekter - </a:t>
            </a:r>
            <a:r>
              <a:rPr kumimoji="0" lang="nb-NO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comparator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63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16632"/>
            <a:ext cx="7400925" cy="1143000"/>
          </a:xfrm>
        </p:spPr>
        <p:txBody>
          <a:bodyPr/>
          <a:lstStyle/>
          <a:p>
            <a:r>
              <a:rPr lang="nb-NO" sz="2800" dirty="0"/>
              <a:t>Å sammenligne objekter - </a:t>
            </a:r>
            <a:r>
              <a:rPr lang="nb-NO" sz="2800" dirty="0" err="1"/>
              <a:t>comparable</a:t>
            </a:r>
            <a:endParaRPr lang="en-US" sz="2800" dirty="0"/>
          </a:p>
        </p:txBody>
      </p:sp>
      <p:sp>
        <p:nvSpPr>
          <p:cNvPr id="661507" name="Rectangle 3"/>
          <p:cNvSpPr>
            <a:spLocks noChangeArrowheads="1"/>
          </p:cNvSpPr>
          <p:nvPr/>
        </p:nvSpPr>
        <p:spPr bwMode="auto">
          <a:xfrm>
            <a:off x="342900" y="1123026"/>
            <a:ext cx="8458200" cy="187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nb-NO" sz="1400" dirty="0"/>
              <a:t>Se på klassen Flate.java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ü"/>
            </a:pPr>
            <a:r>
              <a:rPr lang="nb-NO" sz="1400" dirty="0" err="1"/>
              <a:t>implements</a:t>
            </a:r>
            <a:r>
              <a:rPr lang="nb-NO" sz="1400" dirty="0"/>
              <a:t> </a:t>
            </a:r>
            <a:r>
              <a:rPr lang="nb-NO" sz="1400" dirty="0" err="1"/>
              <a:t>Comparable</a:t>
            </a:r>
            <a:r>
              <a:rPr lang="nb-NO" sz="1400" dirty="0"/>
              <a:t>&lt;Flate&gt;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ü"/>
            </a:pPr>
            <a:r>
              <a:rPr lang="nb-NO" sz="1400" dirty="0" err="1"/>
              <a:t>Arrays.sort</a:t>
            </a:r>
            <a:r>
              <a:rPr lang="nb-NO" sz="1400" dirty="0"/>
              <a:t>(flater);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endParaRPr lang="nb-NO" sz="1400" dirty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nb-NO" sz="1400" dirty="0">
                <a:latin typeface="Arial" charset="0"/>
              </a:rPr>
              <a:t>Se på klassen FlateKompAreal.java  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ü"/>
            </a:pPr>
            <a:r>
              <a:rPr lang="nb-NO" sz="1400" dirty="0" err="1">
                <a:latin typeface="Arial" charset="0"/>
              </a:rPr>
              <a:t>implements</a:t>
            </a:r>
            <a:r>
              <a:rPr lang="nb-NO" sz="1400" dirty="0">
                <a:latin typeface="Arial" charset="0"/>
              </a:rPr>
              <a:t> </a:t>
            </a:r>
            <a:r>
              <a:rPr lang="nb-NO" sz="1400" dirty="0" err="1">
                <a:latin typeface="Arial" charset="0"/>
              </a:rPr>
              <a:t>Comparator</a:t>
            </a:r>
            <a:r>
              <a:rPr lang="nb-NO" sz="1400" dirty="0">
                <a:latin typeface="Arial" charset="0"/>
              </a:rPr>
              <a:t>&lt;Flate&gt;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ü"/>
            </a:pPr>
            <a:r>
              <a:rPr lang="nb-NO" sz="1400" dirty="0" err="1"/>
              <a:t>Arrays.sort</a:t>
            </a:r>
            <a:r>
              <a:rPr lang="nb-NO" sz="1400" dirty="0"/>
              <a:t>&lt;flater, </a:t>
            </a:r>
            <a:r>
              <a:rPr lang="nb-NO" sz="1400" dirty="0" err="1"/>
              <a:t>new</a:t>
            </a:r>
            <a:r>
              <a:rPr lang="nb-NO" sz="1400" dirty="0"/>
              <a:t> </a:t>
            </a:r>
            <a:r>
              <a:rPr lang="nb-NO" sz="1400" dirty="0" err="1"/>
              <a:t>FlateKompAreal</a:t>
            </a:r>
            <a:r>
              <a:rPr lang="nb-NO" sz="1400" dirty="0"/>
              <a:t>());</a:t>
            </a:r>
            <a:endParaRPr lang="nb-NO" sz="1400" dirty="0">
              <a:latin typeface="Arial" charset="0"/>
            </a:endParaRP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ü"/>
            </a:pPr>
            <a:endParaRPr lang="nb-NO" sz="1400" dirty="0">
              <a:latin typeface="Arial" charset="0"/>
            </a:endParaRPr>
          </a:p>
          <a:p>
            <a:pPr lvl="2">
              <a:spcBef>
                <a:spcPct val="20000"/>
              </a:spcBef>
            </a:pPr>
            <a:endParaRPr lang="nb-NO" sz="1400" dirty="0">
              <a:latin typeface="Arial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nb-NO" sz="1400" dirty="0"/>
          </a:p>
          <a:p>
            <a:endParaRPr lang="en-US" dirty="0"/>
          </a:p>
          <a:p>
            <a:pPr marL="742950" lvl="1" indent="-285750">
              <a:spcBef>
                <a:spcPct val="20000"/>
              </a:spcBef>
            </a:pPr>
            <a:endParaRPr lang="nb-NO" sz="1400" dirty="0">
              <a:latin typeface="Arial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9999" y="4160476"/>
            <a:ext cx="84582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nb-NO" sz="1400" dirty="0"/>
              <a:t>Se på klassen Flate.java</a:t>
            </a:r>
          </a:p>
          <a:p>
            <a:pPr marL="742950" lvl="1" indent="-285750">
              <a:spcBef>
                <a:spcPct val="20000"/>
              </a:spcBef>
            </a:pPr>
            <a:endParaRPr lang="nb-NO" sz="1400" dirty="0"/>
          </a:p>
          <a:p>
            <a:pPr marL="742950" lvl="1" indent="-285750">
              <a:spcBef>
                <a:spcPct val="20000"/>
              </a:spcBef>
            </a:pPr>
            <a:r>
              <a:rPr lang="nb-NO" sz="1400" dirty="0" err="1"/>
              <a:t>String</a:t>
            </a:r>
            <a:r>
              <a:rPr lang="nb-NO" sz="1400" dirty="0"/>
              <a:t>[]:  </a:t>
            </a:r>
          </a:p>
          <a:p>
            <a:pPr marL="742950" lvl="1" indent="-285750">
              <a:spcBef>
                <a:spcPct val="20000"/>
              </a:spcBef>
            </a:pPr>
            <a:r>
              <a:rPr lang="nb-NO" sz="1400" dirty="0" err="1"/>
              <a:t>Naurlig</a:t>
            </a:r>
            <a:r>
              <a:rPr lang="nb-NO" sz="1400" dirty="0"/>
              <a:t> orden:              </a:t>
            </a:r>
            <a:r>
              <a:rPr lang="nb-NO" sz="1400" dirty="0" err="1"/>
              <a:t>Arrays.sort</a:t>
            </a:r>
            <a:r>
              <a:rPr lang="nb-NO" sz="1400" dirty="0"/>
              <a:t>(</a:t>
            </a:r>
            <a:r>
              <a:rPr lang="nb-NO" sz="1400" dirty="0" err="1"/>
              <a:t>stringTab</a:t>
            </a:r>
            <a:r>
              <a:rPr lang="nb-NO" sz="1400" dirty="0"/>
              <a:t>);</a:t>
            </a:r>
          </a:p>
          <a:p>
            <a:pPr marL="742950" lvl="1" indent="-285750">
              <a:spcBef>
                <a:spcPct val="20000"/>
              </a:spcBef>
            </a:pPr>
            <a:r>
              <a:rPr lang="nb-NO" sz="1400" dirty="0"/>
              <a:t>Alternativt:                    </a:t>
            </a:r>
            <a:r>
              <a:rPr lang="nb-NO" sz="1400" dirty="0" err="1"/>
              <a:t>Arrays.sort</a:t>
            </a:r>
            <a:r>
              <a:rPr lang="nb-NO" sz="1400" dirty="0"/>
              <a:t>(</a:t>
            </a:r>
            <a:r>
              <a:rPr lang="nb-NO" sz="1400" dirty="0" err="1"/>
              <a:t>stringTab</a:t>
            </a:r>
            <a:r>
              <a:rPr lang="nb-NO" sz="1400" dirty="0"/>
              <a:t>, </a:t>
            </a:r>
            <a:r>
              <a:rPr lang="nb-NO" sz="1400" dirty="0" err="1"/>
              <a:t>Collection.reversorder</a:t>
            </a:r>
            <a:r>
              <a:rPr lang="nb-NO" sz="1400" dirty="0"/>
              <a:t>());</a:t>
            </a:r>
          </a:p>
          <a:p>
            <a:pPr marL="742950" lvl="1" indent="-285750">
              <a:spcBef>
                <a:spcPct val="20000"/>
              </a:spcBef>
            </a:pPr>
            <a:endParaRPr lang="nb-NO" sz="1400" dirty="0">
              <a:latin typeface="Arial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nb-NO" sz="14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11560" y="3303796"/>
            <a:ext cx="7400925" cy="77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Å </a:t>
            </a:r>
            <a:r>
              <a:rPr kumimoji="0" lang="nb-NO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sammenligne objekter - </a:t>
            </a:r>
            <a:r>
              <a:rPr kumimoji="0" lang="nb-NO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comparator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1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/>
          </a:bodyPr>
          <a:lstStyle/>
          <a:p>
            <a:pPr eaLnBrk="1" hangingPunct="1"/>
            <a:r>
              <a:rPr lang="nb-NO" sz="2800" dirty="0">
                <a:latin typeface="Arial" charset="0"/>
                <a:cs typeface="Arial" charset="0"/>
              </a:rPr>
              <a:t>Repetisjon - Sekvensdiagram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590675" y="1057275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b-NO" u="sng"/>
              <a:t>”klient”</a:t>
            </a:r>
            <a:endParaRPr lang="nb-NO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4181475" y="1743075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b-NO" u="sng"/>
              <a:t>studenten</a:t>
            </a:r>
            <a:endParaRPr lang="nb-NO"/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2047875" y="1590675"/>
            <a:ext cx="0" cy="4505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4714875" y="2276475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32" name="Line 7"/>
          <p:cNvSpPr>
            <a:spLocks noChangeShapeType="1"/>
          </p:cNvSpPr>
          <p:nvPr/>
        </p:nvSpPr>
        <p:spPr bwMode="auto">
          <a:xfrm>
            <a:off x="2047875" y="204787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2260600" y="170338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/>
              <a:t>new</a:t>
            </a:r>
          </a:p>
        </p:txBody>
      </p:sp>
      <p:sp>
        <p:nvSpPr>
          <p:cNvPr id="26634" name="Line 9"/>
          <p:cNvSpPr>
            <a:spLocks noChangeShapeType="1"/>
          </p:cNvSpPr>
          <p:nvPr/>
        </p:nvSpPr>
        <p:spPr bwMode="auto">
          <a:xfrm>
            <a:off x="2139950" y="2849563"/>
            <a:ext cx="257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2200275" y="2505075"/>
            <a:ext cx="164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/>
              <a:t>getEtternavn()</a:t>
            </a: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6721475" y="2097088"/>
            <a:ext cx="1371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b-NO" u="sng"/>
              <a:t>navn</a:t>
            </a:r>
            <a:endParaRPr lang="nb-NO"/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>
            <a:off x="4714875" y="3078163"/>
            <a:ext cx="2651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4968875" y="2706688"/>
            <a:ext cx="1646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/>
              <a:t>getEtternavn()</a:t>
            </a:r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7407275" y="2670175"/>
            <a:ext cx="0" cy="32369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40" name="Rectangle 15"/>
          <p:cNvSpPr>
            <a:spLocks noChangeArrowheads="1"/>
          </p:cNvSpPr>
          <p:nvPr/>
        </p:nvSpPr>
        <p:spPr bwMode="auto">
          <a:xfrm>
            <a:off x="7391400" y="3048000"/>
            <a:ext cx="152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641" name="Line 16"/>
          <p:cNvSpPr>
            <a:spLocks noChangeShapeType="1"/>
          </p:cNvSpPr>
          <p:nvPr/>
        </p:nvSpPr>
        <p:spPr bwMode="auto">
          <a:xfrm flipH="1">
            <a:off x="4908550" y="4038600"/>
            <a:ext cx="2498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42" name="Line 17"/>
          <p:cNvSpPr>
            <a:spLocks noChangeShapeType="1"/>
          </p:cNvSpPr>
          <p:nvPr/>
        </p:nvSpPr>
        <p:spPr bwMode="auto">
          <a:xfrm flipH="1">
            <a:off x="2200275" y="4638675"/>
            <a:ext cx="2574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43" name="Rectangle 18"/>
          <p:cNvSpPr>
            <a:spLocks noChangeArrowheads="1"/>
          </p:cNvSpPr>
          <p:nvPr/>
        </p:nvSpPr>
        <p:spPr bwMode="auto">
          <a:xfrm>
            <a:off x="4714875" y="2420938"/>
            <a:ext cx="217488" cy="22177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644" name="Rectangle 19"/>
          <p:cNvSpPr>
            <a:spLocks noChangeArrowheads="1"/>
          </p:cNvSpPr>
          <p:nvPr/>
        </p:nvSpPr>
        <p:spPr bwMode="auto">
          <a:xfrm>
            <a:off x="1971675" y="1819275"/>
            <a:ext cx="177800" cy="418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645" name="Line 20"/>
          <p:cNvSpPr>
            <a:spLocks noChangeShapeType="1"/>
          </p:cNvSpPr>
          <p:nvPr/>
        </p:nvSpPr>
        <p:spPr bwMode="auto">
          <a:xfrm flipV="1">
            <a:off x="7642225" y="1590675"/>
            <a:ext cx="38100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46" name="Rectangle 21"/>
          <p:cNvSpPr>
            <a:spLocks noChangeArrowheads="1"/>
          </p:cNvSpPr>
          <p:nvPr/>
        </p:nvSpPr>
        <p:spPr bwMode="auto">
          <a:xfrm>
            <a:off x="7031038" y="990600"/>
            <a:ext cx="186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nb-NO" i="1"/>
              <a:t>understrekning</a:t>
            </a:r>
          </a:p>
          <a:p>
            <a:pPr algn="ctr" eaLnBrk="0" hangingPunct="0"/>
            <a:r>
              <a:rPr lang="nb-NO" i="1"/>
              <a:t>betyr objektnavn</a:t>
            </a:r>
          </a:p>
        </p:txBody>
      </p:sp>
      <p:sp>
        <p:nvSpPr>
          <p:cNvPr id="26647" name="Line 22"/>
          <p:cNvSpPr>
            <a:spLocks noChangeShapeType="1"/>
          </p:cNvSpPr>
          <p:nvPr/>
        </p:nvSpPr>
        <p:spPr bwMode="auto">
          <a:xfrm flipV="1">
            <a:off x="5962650" y="2132013"/>
            <a:ext cx="35560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48" name="Rectangle 23"/>
          <p:cNvSpPr>
            <a:spLocks noChangeArrowheads="1"/>
          </p:cNvSpPr>
          <p:nvPr/>
        </p:nvSpPr>
        <p:spPr bwMode="auto">
          <a:xfrm>
            <a:off x="5767388" y="1514475"/>
            <a:ext cx="98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nb-NO" i="1"/>
              <a:t>melding</a:t>
            </a:r>
          </a:p>
          <a:p>
            <a:pPr algn="ctr" eaLnBrk="0" hangingPunct="0"/>
            <a:r>
              <a:rPr lang="nb-NO" i="1"/>
              <a:t>sendes</a:t>
            </a:r>
          </a:p>
        </p:txBody>
      </p:sp>
      <p:sp>
        <p:nvSpPr>
          <p:cNvPr id="26649" name="Line 24"/>
          <p:cNvSpPr>
            <a:spLocks noChangeShapeType="1"/>
          </p:cNvSpPr>
          <p:nvPr/>
        </p:nvSpPr>
        <p:spPr bwMode="auto">
          <a:xfrm>
            <a:off x="7596188" y="4076700"/>
            <a:ext cx="600075" cy="523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50" name="Rectangle 25"/>
          <p:cNvSpPr>
            <a:spLocks noChangeArrowheads="1"/>
          </p:cNvSpPr>
          <p:nvPr/>
        </p:nvSpPr>
        <p:spPr bwMode="auto">
          <a:xfrm>
            <a:off x="7596188" y="4686300"/>
            <a:ext cx="125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nb-NO" i="1"/>
              <a:t>objektet er</a:t>
            </a:r>
          </a:p>
          <a:p>
            <a:pPr algn="ctr" eaLnBrk="0" hangingPunct="0"/>
            <a:r>
              <a:rPr lang="nb-NO" i="1"/>
              <a:t>i aktivitet</a:t>
            </a:r>
          </a:p>
        </p:txBody>
      </p:sp>
      <p:sp>
        <p:nvSpPr>
          <p:cNvPr id="26651" name="Line 26"/>
          <p:cNvSpPr>
            <a:spLocks noChangeShapeType="1"/>
          </p:cNvSpPr>
          <p:nvPr/>
        </p:nvSpPr>
        <p:spPr bwMode="auto">
          <a:xfrm flipV="1">
            <a:off x="6391275" y="4867275"/>
            <a:ext cx="9906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52" name="Rectangle 27"/>
          <p:cNvSpPr>
            <a:spLocks noChangeArrowheads="1"/>
          </p:cNvSpPr>
          <p:nvPr/>
        </p:nvSpPr>
        <p:spPr bwMode="auto">
          <a:xfrm>
            <a:off x="5464175" y="5629275"/>
            <a:ext cx="127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nb-NO" i="1"/>
              <a:t>livslinjen til</a:t>
            </a:r>
          </a:p>
          <a:p>
            <a:pPr algn="ctr" eaLnBrk="0" hangingPunct="0"/>
            <a:r>
              <a:rPr lang="nb-NO" i="1"/>
              <a:t>objektene</a:t>
            </a:r>
          </a:p>
        </p:txBody>
      </p:sp>
      <p:sp>
        <p:nvSpPr>
          <p:cNvPr id="26653" name="Line 28"/>
          <p:cNvSpPr>
            <a:spLocks noChangeShapeType="1"/>
          </p:cNvSpPr>
          <p:nvPr/>
        </p:nvSpPr>
        <p:spPr bwMode="auto">
          <a:xfrm flipH="1" flipV="1">
            <a:off x="4867275" y="5019675"/>
            <a:ext cx="91440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54" name="Rectangle 29"/>
          <p:cNvSpPr>
            <a:spLocks noChangeArrowheads="1"/>
          </p:cNvSpPr>
          <p:nvPr/>
        </p:nvSpPr>
        <p:spPr bwMode="auto">
          <a:xfrm>
            <a:off x="2809875" y="5400675"/>
            <a:ext cx="98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nb-NO" i="1"/>
              <a:t>retur fra</a:t>
            </a:r>
          </a:p>
          <a:p>
            <a:pPr algn="ctr" eaLnBrk="0" hangingPunct="0"/>
            <a:r>
              <a:rPr lang="nb-NO" i="1"/>
              <a:t>melding</a:t>
            </a:r>
          </a:p>
        </p:txBody>
      </p:sp>
      <p:sp>
        <p:nvSpPr>
          <p:cNvPr id="26655" name="Line 30"/>
          <p:cNvSpPr>
            <a:spLocks noChangeShapeType="1"/>
          </p:cNvSpPr>
          <p:nvPr/>
        </p:nvSpPr>
        <p:spPr bwMode="auto">
          <a:xfrm flipH="1" flipV="1">
            <a:off x="3038475" y="4791075"/>
            <a:ext cx="2286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57" name="Line 32"/>
          <p:cNvSpPr>
            <a:spLocks noChangeShapeType="1"/>
          </p:cNvSpPr>
          <p:nvPr/>
        </p:nvSpPr>
        <p:spPr bwMode="auto">
          <a:xfrm>
            <a:off x="4932363" y="2492375"/>
            <a:ext cx="177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58" name="Text Box 33"/>
          <p:cNvSpPr txBox="1">
            <a:spLocks noChangeArrowheads="1"/>
          </p:cNvSpPr>
          <p:nvPr/>
        </p:nvSpPr>
        <p:spPr bwMode="auto">
          <a:xfrm>
            <a:off x="5219700" y="2133600"/>
            <a:ext cx="60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/>
              <a:t>new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144463" y="1673225"/>
            <a:ext cx="1619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 sz="1600" u="sng"/>
              <a:t>Klienten</a:t>
            </a:r>
            <a:r>
              <a:rPr lang="nb-NO" sz="1600"/>
              <a:t> lager et student-objekt.</a:t>
            </a: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144463" y="2536825"/>
            <a:ext cx="1619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 sz="1600"/>
              <a:t>Klienten ber </a:t>
            </a:r>
            <a:r>
              <a:rPr lang="nb-NO" sz="1600" u="sng"/>
              <a:t>studenten</a:t>
            </a:r>
            <a:r>
              <a:rPr lang="nb-NO" sz="1600"/>
              <a:t> finne</a:t>
            </a:r>
          </a:p>
          <a:p>
            <a:r>
              <a:rPr lang="nb-NO" sz="1600"/>
              <a:t>etternavnet sitt.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144463" y="3546475"/>
            <a:ext cx="1619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 sz="1600" u="sng"/>
              <a:t>Studenten</a:t>
            </a:r>
            <a:r>
              <a:rPr lang="nb-NO" sz="1600"/>
              <a:t> søker hjelp hos objektet </a:t>
            </a:r>
            <a:r>
              <a:rPr lang="nb-NO" sz="1600" u="sng"/>
              <a:t>navn</a:t>
            </a:r>
            <a:r>
              <a:rPr lang="nb-NO" sz="1600"/>
              <a:t>.</a:t>
            </a: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109538" y="4481513"/>
            <a:ext cx="16192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 sz="1600" u="sng"/>
              <a:t>Studenten</a:t>
            </a:r>
            <a:r>
              <a:rPr lang="nb-NO" sz="1600"/>
              <a:t> sender etternavnet</a:t>
            </a:r>
          </a:p>
          <a:p>
            <a:r>
              <a:rPr lang="nb-NO" sz="1600"/>
              <a:t>tilbake til klienten.</a:t>
            </a:r>
          </a:p>
        </p:txBody>
      </p:sp>
    </p:spTree>
    <p:extLst>
      <p:ext uri="{BB962C8B-B14F-4D97-AF65-F5344CB8AC3E}">
        <p14:creationId xmlns:p14="http://schemas.microsoft.com/office/powerpoint/2010/main" val="2254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20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26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000" fill="hold"/>
                                        <p:tgtEl>
                                          <p:spTgt spid="26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6631" grpId="0" animBg="1"/>
      <p:bldP spid="26632" grpId="0" animBg="1"/>
      <p:bldP spid="26633" grpId="0"/>
      <p:bldP spid="26634" grpId="0" animBg="1"/>
      <p:bldP spid="26635" grpId="0"/>
      <p:bldP spid="26636" grpId="0" animBg="1"/>
      <p:bldP spid="26637" grpId="0" animBg="1"/>
      <p:bldP spid="26638" grpId="0"/>
      <p:bldP spid="26639" grpId="0" animBg="1"/>
      <p:bldP spid="26640" grpId="0" animBg="1"/>
      <p:bldP spid="26641" grpId="0" animBg="1"/>
      <p:bldP spid="26642" grpId="0" animBg="1"/>
      <p:bldP spid="26643" grpId="0" animBg="1"/>
      <p:bldP spid="26644" grpId="0" animBg="1"/>
      <p:bldP spid="26645" grpId="0" animBg="1"/>
      <p:bldP spid="26646" grpId="0"/>
      <p:bldP spid="26647" grpId="0" animBg="1"/>
      <p:bldP spid="26648" grpId="0"/>
      <p:bldP spid="26649" grpId="0" animBg="1"/>
      <p:bldP spid="26650" grpId="0"/>
      <p:bldP spid="26651" grpId="0" animBg="1"/>
      <p:bldP spid="26652" grpId="0"/>
      <p:bldP spid="26653" grpId="0" animBg="1"/>
      <p:bldP spid="26654" grpId="0"/>
      <p:bldP spid="26655" grpId="0" animBg="1"/>
      <p:bldP spid="26657" grpId="0" animBg="1"/>
      <p:bldP spid="26658" grpId="0"/>
      <p:bldP spid="36" grpId="0"/>
      <p:bldP spid="37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Repetisjon - Datastrukturen tabell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914400"/>
          </a:xfrm>
        </p:spPr>
        <p:txBody>
          <a:bodyPr/>
          <a:lstStyle/>
          <a:p>
            <a:r>
              <a:rPr lang="nb-NO" dirty="0"/>
              <a:t>Vi deklarerer en tabell: </a:t>
            </a:r>
          </a:p>
          <a:p>
            <a:pPr lvl="1"/>
            <a:r>
              <a:rPr lang="nb-NO" i="1" dirty="0" err="1">
                <a:solidFill>
                  <a:srgbClr val="0070C0"/>
                </a:solidFill>
              </a:rPr>
              <a:t>int</a:t>
            </a:r>
            <a:r>
              <a:rPr lang="nb-NO" i="1" dirty="0">
                <a:solidFill>
                  <a:srgbClr val="0070C0"/>
                </a:solidFill>
              </a:rPr>
              <a:t>[] mars = </a:t>
            </a:r>
            <a:r>
              <a:rPr lang="nb-NO" i="1" dirty="0" err="1">
                <a:solidFill>
                  <a:srgbClr val="0070C0"/>
                </a:solidFill>
              </a:rPr>
              <a:t>new</a:t>
            </a:r>
            <a:r>
              <a:rPr lang="nb-NO" i="1" dirty="0">
                <a:solidFill>
                  <a:srgbClr val="0070C0"/>
                </a:solidFill>
              </a:rPr>
              <a:t> </a:t>
            </a:r>
            <a:r>
              <a:rPr lang="nb-NO" i="1" dirty="0" err="1">
                <a:solidFill>
                  <a:srgbClr val="0070C0"/>
                </a:solidFill>
              </a:rPr>
              <a:t>int</a:t>
            </a:r>
            <a:r>
              <a:rPr lang="nb-NO" i="1" dirty="0">
                <a:solidFill>
                  <a:srgbClr val="0070C0"/>
                </a:solidFill>
              </a:rPr>
              <a:t>[31];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1997075" y="5220295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4</a:t>
            </a: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2454275" y="5220295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5</a:t>
            </a:r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2911475" y="5220295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6</a:t>
            </a:r>
          </a:p>
        </p:txBody>
      </p:sp>
      <p:sp>
        <p:nvSpPr>
          <p:cNvPr id="4105" name="Rectangle 7"/>
          <p:cNvSpPr>
            <a:spLocks noChangeArrowheads="1"/>
          </p:cNvSpPr>
          <p:nvPr/>
        </p:nvSpPr>
        <p:spPr bwMode="auto">
          <a:xfrm>
            <a:off x="3368675" y="5220295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 dirty="0">
                <a:latin typeface="Arial" charset="0"/>
              </a:rPr>
              <a:t>7</a:t>
            </a:r>
          </a:p>
        </p:txBody>
      </p:sp>
      <p:sp>
        <p:nvSpPr>
          <p:cNvPr id="4106" name="AutoShape 8"/>
          <p:cNvSpPr>
            <a:spLocks noChangeArrowheads="1"/>
          </p:cNvSpPr>
          <p:nvPr/>
        </p:nvSpPr>
        <p:spPr bwMode="auto">
          <a:xfrm>
            <a:off x="930275" y="4991695"/>
            <a:ext cx="1066800" cy="838200"/>
          </a:xfrm>
          <a:prstGeom prst="rightArrowCallout">
            <a:avLst>
              <a:gd name="adj1" fmla="val 25000"/>
              <a:gd name="adj2" fmla="val 25000"/>
              <a:gd name="adj3" fmla="val 21212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07" name="Text Box 9"/>
          <p:cNvSpPr txBox="1">
            <a:spLocks noChangeArrowheads="1"/>
          </p:cNvSpPr>
          <p:nvPr/>
        </p:nvSpPr>
        <p:spPr bwMode="auto">
          <a:xfrm>
            <a:off x="914400" y="5942608"/>
            <a:ext cx="8445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>
                <a:latin typeface="Arial" charset="0"/>
              </a:rPr>
              <a:t>enUke</a:t>
            </a:r>
          </a:p>
        </p:txBody>
      </p:sp>
      <p:sp>
        <p:nvSpPr>
          <p:cNvPr id="4108" name="Rectangle 10"/>
          <p:cNvSpPr>
            <a:spLocks noChangeArrowheads="1"/>
          </p:cNvSpPr>
          <p:nvPr/>
        </p:nvSpPr>
        <p:spPr bwMode="auto">
          <a:xfrm>
            <a:off x="3779838" y="5220295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1</a:t>
            </a:r>
          </a:p>
        </p:txBody>
      </p:sp>
      <p:sp>
        <p:nvSpPr>
          <p:cNvPr id="4109" name="Rectangle 11"/>
          <p:cNvSpPr>
            <a:spLocks noChangeArrowheads="1"/>
          </p:cNvSpPr>
          <p:nvPr/>
        </p:nvSpPr>
        <p:spPr bwMode="auto">
          <a:xfrm>
            <a:off x="4237038" y="5220295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2</a:t>
            </a:r>
          </a:p>
        </p:txBody>
      </p:sp>
      <p:sp>
        <p:nvSpPr>
          <p:cNvPr id="4110" name="Rectangle 12"/>
          <p:cNvSpPr>
            <a:spLocks noChangeArrowheads="1"/>
          </p:cNvSpPr>
          <p:nvPr/>
        </p:nvSpPr>
        <p:spPr bwMode="auto">
          <a:xfrm>
            <a:off x="4694238" y="5220295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3</a:t>
            </a:r>
          </a:p>
        </p:txBody>
      </p:sp>
      <p:sp>
        <p:nvSpPr>
          <p:cNvPr id="4111" name="Text Box 13"/>
          <p:cNvSpPr txBox="1">
            <a:spLocks noChangeArrowheads="1"/>
          </p:cNvSpPr>
          <p:nvPr/>
        </p:nvSpPr>
        <p:spPr bwMode="auto">
          <a:xfrm>
            <a:off x="2057400" y="5561608"/>
            <a:ext cx="4891088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nb-NO">
                <a:latin typeface="Arial" charset="0"/>
              </a:rPr>
              <a:t>[0]   [1]   [2]   [3]  [4]    [5]   [6]         </a:t>
            </a:r>
          </a:p>
        </p:txBody>
      </p:sp>
      <p:sp>
        <p:nvSpPr>
          <p:cNvPr id="4112" name="AutoShape 14"/>
          <p:cNvSpPr>
            <a:spLocks noChangeArrowheads="1"/>
          </p:cNvSpPr>
          <p:nvPr/>
        </p:nvSpPr>
        <p:spPr bwMode="auto">
          <a:xfrm>
            <a:off x="5889848" y="1095400"/>
            <a:ext cx="914400" cy="533400"/>
          </a:xfrm>
          <a:prstGeom prst="wedgeRoundRectCallout">
            <a:avLst>
              <a:gd name="adj1" fmla="val -252431"/>
              <a:gd name="adj2" fmla="val 8928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lengde</a:t>
            </a:r>
          </a:p>
        </p:txBody>
      </p:sp>
      <p:sp>
        <p:nvSpPr>
          <p:cNvPr id="4113" name="Rectangle 15"/>
          <p:cNvSpPr>
            <a:spLocks noChangeArrowheads="1"/>
          </p:cNvSpPr>
          <p:nvPr/>
        </p:nvSpPr>
        <p:spPr bwMode="auto">
          <a:xfrm>
            <a:off x="1919288" y="2439988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0</a:t>
            </a:r>
          </a:p>
        </p:txBody>
      </p:sp>
      <p:sp>
        <p:nvSpPr>
          <p:cNvPr id="4114" name="Rectangle 16"/>
          <p:cNvSpPr>
            <a:spLocks noChangeArrowheads="1"/>
          </p:cNvSpPr>
          <p:nvPr/>
        </p:nvSpPr>
        <p:spPr bwMode="auto">
          <a:xfrm>
            <a:off x="2376488" y="2439988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0</a:t>
            </a:r>
          </a:p>
        </p:txBody>
      </p:sp>
      <p:sp>
        <p:nvSpPr>
          <p:cNvPr id="4115" name="Rectangle 17"/>
          <p:cNvSpPr>
            <a:spLocks noChangeArrowheads="1"/>
          </p:cNvSpPr>
          <p:nvPr/>
        </p:nvSpPr>
        <p:spPr bwMode="auto">
          <a:xfrm>
            <a:off x="2833688" y="2439988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0</a:t>
            </a:r>
          </a:p>
        </p:txBody>
      </p:sp>
      <p:sp>
        <p:nvSpPr>
          <p:cNvPr id="4116" name="Rectangle 18"/>
          <p:cNvSpPr>
            <a:spLocks noChangeArrowheads="1"/>
          </p:cNvSpPr>
          <p:nvPr/>
        </p:nvSpPr>
        <p:spPr bwMode="auto">
          <a:xfrm>
            <a:off x="3290888" y="2439988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0</a:t>
            </a:r>
          </a:p>
        </p:txBody>
      </p:sp>
      <p:sp>
        <p:nvSpPr>
          <p:cNvPr id="4117" name="AutoShape 19"/>
          <p:cNvSpPr>
            <a:spLocks noChangeArrowheads="1"/>
          </p:cNvSpPr>
          <p:nvPr/>
        </p:nvSpPr>
        <p:spPr bwMode="auto">
          <a:xfrm>
            <a:off x="852488" y="2211388"/>
            <a:ext cx="1066800" cy="838200"/>
          </a:xfrm>
          <a:prstGeom prst="rightArrowCallout">
            <a:avLst>
              <a:gd name="adj1" fmla="val 25000"/>
              <a:gd name="adj2" fmla="val 25000"/>
              <a:gd name="adj3" fmla="val 21212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18" name="Text Box 20"/>
          <p:cNvSpPr txBox="1">
            <a:spLocks noChangeArrowheads="1"/>
          </p:cNvSpPr>
          <p:nvPr/>
        </p:nvSpPr>
        <p:spPr bwMode="auto">
          <a:xfrm>
            <a:off x="836613" y="3162300"/>
            <a:ext cx="692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>
                <a:latin typeface="Arial" charset="0"/>
              </a:rPr>
              <a:t>mars</a:t>
            </a:r>
          </a:p>
        </p:txBody>
      </p:sp>
      <p:sp>
        <p:nvSpPr>
          <p:cNvPr id="4119" name="Rectangle 21"/>
          <p:cNvSpPr>
            <a:spLocks noChangeArrowheads="1"/>
          </p:cNvSpPr>
          <p:nvPr/>
        </p:nvSpPr>
        <p:spPr bwMode="auto">
          <a:xfrm>
            <a:off x="4814888" y="2439988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0</a:t>
            </a:r>
          </a:p>
        </p:txBody>
      </p:sp>
      <p:sp>
        <p:nvSpPr>
          <p:cNvPr id="4120" name="Rectangle 22"/>
          <p:cNvSpPr>
            <a:spLocks noChangeArrowheads="1"/>
          </p:cNvSpPr>
          <p:nvPr/>
        </p:nvSpPr>
        <p:spPr bwMode="auto">
          <a:xfrm>
            <a:off x="5272088" y="2439988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0</a:t>
            </a:r>
          </a:p>
        </p:txBody>
      </p:sp>
      <p:sp>
        <p:nvSpPr>
          <p:cNvPr id="4121" name="Rectangle 23"/>
          <p:cNvSpPr>
            <a:spLocks noChangeArrowheads="1"/>
          </p:cNvSpPr>
          <p:nvPr/>
        </p:nvSpPr>
        <p:spPr bwMode="auto">
          <a:xfrm>
            <a:off x="5729288" y="2439988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0</a:t>
            </a:r>
          </a:p>
        </p:txBody>
      </p:sp>
      <p:sp>
        <p:nvSpPr>
          <p:cNvPr id="4122" name="Rectangle 24"/>
          <p:cNvSpPr>
            <a:spLocks noChangeArrowheads="1"/>
          </p:cNvSpPr>
          <p:nvPr/>
        </p:nvSpPr>
        <p:spPr bwMode="auto">
          <a:xfrm>
            <a:off x="6186488" y="2439988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0</a:t>
            </a:r>
          </a:p>
        </p:txBody>
      </p:sp>
      <p:sp>
        <p:nvSpPr>
          <p:cNvPr id="4123" name="Line 25"/>
          <p:cNvSpPr>
            <a:spLocks noChangeShapeType="1"/>
          </p:cNvSpPr>
          <p:nvPr/>
        </p:nvSpPr>
        <p:spPr bwMode="auto">
          <a:xfrm>
            <a:off x="3748088" y="251618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24" name="Line 26"/>
          <p:cNvSpPr>
            <a:spLocks noChangeShapeType="1"/>
          </p:cNvSpPr>
          <p:nvPr/>
        </p:nvSpPr>
        <p:spPr bwMode="auto">
          <a:xfrm flipH="1">
            <a:off x="4052888" y="2516188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25" name="Line 27"/>
          <p:cNvSpPr>
            <a:spLocks noChangeShapeType="1"/>
          </p:cNvSpPr>
          <p:nvPr/>
        </p:nvSpPr>
        <p:spPr bwMode="auto">
          <a:xfrm>
            <a:off x="4052888" y="2668588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26" name="Text Box 28"/>
          <p:cNvSpPr txBox="1">
            <a:spLocks noChangeArrowheads="1"/>
          </p:cNvSpPr>
          <p:nvPr/>
        </p:nvSpPr>
        <p:spPr bwMode="auto">
          <a:xfrm>
            <a:off x="1979613" y="2781300"/>
            <a:ext cx="4891087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nb-NO">
                <a:latin typeface="Arial" charset="0"/>
              </a:rPr>
              <a:t>[0]   [1]   [2]   [3]   .............   [27]  [28] [29] [30]         </a:t>
            </a:r>
          </a:p>
        </p:txBody>
      </p:sp>
      <p:sp>
        <p:nvSpPr>
          <p:cNvPr id="4127" name="AutoShape 29"/>
          <p:cNvSpPr>
            <a:spLocks noChangeArrowheads="1"/>
          </p:cNvSpPr>
          <p:nvPr/>
        </p:nvSpPr>
        <p:spPr bwMode="auto">
          <a:xfrm>
            <a:off x="7740650" y="2349500"/>
            <a:ext cx="838200" cy="533400"/>
          </a:xfrm>
          <a:prstGeom prst="wedgeRoundRectCallout">
            <a:avLst>
              <a:gd name="adj1" fmla="val -178787"/>
              <a:gd name="adj2" fmla="val 6756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indeks</a:t>
            </a:r>
          </a:p>
        </p:txBody>
      </p:sp>
      <p:sp>
        <p:nvSpPr>
          <p:cNvPr id="4128" name="Rectangle 30"/>
          <p:cNvSpPr>
            <a:spLocks noChangeArrowheads="1"/>
          </p:cNvSpPr>
          <p:nvPr/>
        </p:nvSpPr>
        <p:spPr bwMode="auto">
          <a:xfrm>
            <a:off x="827088" y="4102695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nb-NO" sz="2000" dirty="0"/>
              <a:t>Kan deklarer og initiere i én og samme prosess:</a:t>
            </a: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</a:pPr>
            <a:r>
              <a:rPr lang="nb-NO" sz="2000" i="1" dirty="0" err="1">
                <a:solidFill>
                  <a:srgbClr val="0070C0"/>
                </a:solidFill>
                <a:latin typeface="Arial"/>
                <a:cs typeface="Arial"/>
              </a:rPr>
              <a:t>int</a:t>
            </a:r>
            <a:r>
              <a:rPr lang="nb-NO" sz="2000" i="1" dirty="0">
                <a:solidFill>
                  <a:srgbClr val="0070C0"/>
                </a:solidFill>
                <a:latin typeface="Arial"/>
                <a:cs typeface="Arial"/>
              </a:rPr>
              <a:t>[] </a:t>
            </a:r>
            <a:r>
              <a:rPr lang="nb-NO" sz="2000" i="1" dirty="0" err="1">
                <a:solidFill>
                  <a:srgbClr val="0070C0"/>
                </a:solidFill>
                <a:latin typeface="Arial"/>
                <a:cs typeface="Arial"/>
              </a:rPr>
              <a:t>enUke</a:t>
            </a:r>
            <a:r>
              <a:rPr lang="nb-NO" sz="2000" i="1" dirty="0">
                <a:solidFill>
                  <a:srgbClr val="0070C0"/>
                </a:solidFill>
                <a:latin typeface="Arial"/>
                <a:cs typeface="Arial"/>
              </a:rPr>
              <a:t> = {4, 5, 6, 7, 1, 2, 3};  // lengden blir 7</a:t>
            </a:r>
          </a:p>
        </p:txBody>
      </p:sp>
    </p:spTree>
    <p:extLst>
      <p:ext uri="{BB962C8B-B14F-4D97-AF65-F5344CB8AC3E}">
        <p14:creationId xmlns:p14="http://schemas.microsoft.com/office/powerpoint/2010/main" val="415921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nb-NO" dirty="0"/>
              <a:t>Repetisjon - Må kopiere element for element</a:t>
            </a: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609600" y="1906588"/>
            <a:ext cx="2544763" cy="915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int[] tab1 = {1, 4, 6, -2};</a:t>
            </a:r>
          </a:p>
          <a:p>
            <a:pPr algn="l"/>
            <a:r>
              <a:rPr lang="nb-NO"/>
              <a:t>int[] tab2 = {7, 14, -6, 0};</a:t>
            </a:r>
          </a:p>
          <a:p>
            <a:pPr algn="l"/>
            <a:endParaRPr lang="nb-NO"/>
          </a:p>
        </p:txBody>
      </p:sp>
      <p:sp>
        <p:nvSpPr>
          <p:cNvPr id="5127" name="AutoShape 5"/>
          <p:cNvSpPr>
            <a:spLocks noChangeArrowheads="1"/>
          </p:cNvSpPr>
          <p:nvPr/>
        </p:nvSpPr>
        <p:spPr bwMode="auto">
          <a:xfrm>
            <a:off x="1371600" y="3124200"/>
            <a:ext cx="838200" cy="609600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2209800" y="3276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1</a:t>
            </a:r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2667000" y="3276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4</a:t>
            </a:r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3124200" y="3276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6</a:t>
            </a:r>
          </a:p>
        </p:txBody>
      </p:sp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3581400" y="3276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-2</a:t>
            </a:r>
          </a:p>
        </p:txBody>
      </p:sp>
      <p:sp>
        <p:nvSpPr>
          <p:cNvPr id="5132" name="AutoShape 10"/>
          <p:cNvSpPr>
            <a:spLocks noChangeArrowheads="1"/>
          </p:cNvSpPr>
          <p:nvPr/>
        </p:nvSpPr>
        <p:spPr bwMode="auto">
          <a:xfrm>
            <a:off x="1371600" y="4114800"/>
            <a:ext cx="838200" cy="609600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33" name="Rectangle 11"/>
          <p:cNvSpPr>
            <a:spLocks noChangeArrowheads="1"/>
          </p:cNvSpPr>
          <p:nvPr/>
        </p:nvSpPr>
        <p:spPr bwMode="auto">
          <a:xfrm>
            <a:off x="2209800" y="426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7</a:t>
            </a:r>
          </a:p>
        </p:txBody>
      </p:sp>
      <p:sp>
        <p:nvSpPr>
          <p:cNvPr id="5134" name="Rectangle 12"/>
          <p:cNvSpPr>
            <a:spLocks noChangeArrowheads="1"/>
          </p:cNvSpPr>
          <p:nvPr/>
        </p:nvSpPr>
        <p:spPr bwMode="auto">
          <a:xfrm>
            <a:off x="2667000" y="426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14</a:t>
            </a:r>
          </a:p>
        </p:txBody>
      </p:sp>
      <p:sp>
        <p:nvSpPr>
          <p:cNvPr id="5135" name="Rectangle 13"/>
          <p:cNvSpPr>
            <a:spLocks noChangeArrowheads="1"/>
          </p:cNvSpPr>
          <p:nvPr/>
        </p:nvSpPr>
        <p:spPr bwMode="auto">
          <a:xfrm>
            <a:off x="3124200" y="426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-6</a:t>
            </a:r>
          </a:p>
        </p:txBody>
      </p:sp>
      <p:sp>
        <p:nvSpPr>
          <p:cNvPr id="5136" name="Rectangle 14"/>
          <p:cNvSpPr>
            <a:spLocks noChangeArrowheads="1"/>
          </p:cNvSpPr>
          <p:nvPr/>
        </p:nvSpPr>
        <p:spPr bwMode="auto">
          <a:xfrm>
            <a:off x="3581400" y="426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0</a:t>
            </a:r>
          </a:p>
        </p:txBody>
      </p:sp>
      <p:sp>
        <p:nvSpPr>
          <p:cNvPr id="5137" name="Text Box 15"/>
          <p:cNvSpPr txBox="1">
            <a:spLocks noChangeArrowheads="1"/>
          </p:cNvSpPr>
          <p:nvPr/>
        </p:nvSpPr>
        <p:spPr bwMode="auto">
          <a:xfrm>
            <a:off x="762000" y="3276600"/>
            <a:ext cx="6286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>
                <a:latin typeface="Arial" charset="0"/>
              </a:rPr>
              <a:t>tab1</a:t>
            </a:r>
          </a:p>
        </p:txBody>
      </p:sp>
      <p:sp>
        <p:nvSpPr>
          <p:cNvPr id="5138" name="Text Box 16"/>
          <p:cNvSpPr txBox="1">
            <a:spLocks noChangeArrowheads="1"/>
          </p:cNvSpPr>
          <p:nvPr/>
        </p:nvSpPr>
        <p:spPr bwMode="auto">
          <a:xfrm>
            <a:off x="762000" y="4267200"/>
            <a:ext cx="6286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>
                <a:latin typeface="Arial" charset="0"/>
              </a:rPr>
              <a:t>tab2</a:t>
            </a:r>
          </a:p>
        </p:txBody>
      </p:sp>
      <p:sp>
        <p:nvSpPr>
          <p:cNvPr id="5139" name="AutoShape 17"/>
          <p:cNvSpPr>
            <a:spLocks noChangeArrowheads="1"/>
          </p:cNvSpPr>
          <p:nvPr/>
        </p:nvSpPr>
        <p:spPr bwMode="auto">
          <a:xfrm>
            <a:off x="5257800" y="3581400"/>
            <a:ext cx="838200" cy="609600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40" name="Rectangle 18"/>
          <p:cNvSpPr>
            <a:spLocks noChangeArrowheads="1"/>
          </p:cNvSpPr>
          <p:nvPr/>
        </p:nvSpPr>
        <p:spPr bwMode="auto">
          <a:xfrm>
            <a:off x="6096000" y="3733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7</a:t>
            </a:r>
          </a:p>
        </p:txBody>
      </p:sp>
      <p:sp>
        <p:nvSpPr>
          <p:cNvPr id="5141" name="Rectangle 19"/>
          <p:cNvSpPr>
            <a:spLocks noChangeArrowheads="1"/>
          </p:cNvSpPr>
          <p:nvPr/>
        </p:nvSpPr>
        <p:spPr bwMode="auto">
          <a:xfrm>
            <a:off x="6477000" y="3733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14</a:t>
            </a:r>
          </a:p>
        </p:txBody>
      </p:sp>
      <p:sp>
        <p:nvSpPr>
          <p:cNvPr id="5142" name="Rectangle 20"/>
          <p:cNvSpPr>
            <a:spLocks noChangeArrowheads="1"/>
          </p:cNvSpPr>
          <p:nvPr/>
        </p:nvSpPr>
        <p:spPr bwMode="auto">
          <a:xfrm>
            <a:off x="6934200" y="3733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-6</a:t>
            </a:r>
          </a:p>
        </p:txBody>
      </p:sp>
      <p:sp>
        <p:nvSpPr>
          <p:cNvPr id="5143" name="Rectangle 21"/>
          <p:cNvSpPr>
            <a:spLocks noChangeArrowheads="1"/>
          </p:cNvSpPr>
          <p:nvPr/>
        </p:nvSpPr>
        <p:spPr bwMode="auto">
          <a:xfrm>
            <a:off x="7391400" y="3733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0</a:t>
            </a:r>
          </a:p>
        </p:txBody>
      </p:sp>
      <p:sp>
        <p:nvSpPr>
          <p:cNvPr id="5144" name="AutoShape 22"/>
          <p:cNvSpPr>
            <a:spLocks noChangeArrowheads="1"/>
          </p:cNvSpPr>
          <p:nvPr/>
        </p:nvSpPr>
        <p:spPr bwMode="auto">
          <a:xfrm>
            <a:off x="5257800" y="4572000"/>
            <a:ext cx="838200" cy="609600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45" name="Rectangle 23"/>
          <p:cNvSpPr>
            <a:spLocks noChangeArrowheads="1"/>
          </p:cNvSpPr>
          <p:nvPr/>
        </p:nvSpPr>
        <p:spPr bwMode="auto">
          <a:xfrm>
            <a:off x="6096000" y="4724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7</a:t>
            </a:r>
          </a:p>
        </p:txBody>
      </p:sp>
      <p:sp>
        <p:nvSpPr>
          <p:cNvPr id="5146" name="Rectangle 24"/>
          <p:cNvSpPr>
            <a:spLocks noChangeArrowheads="1"/>
          </p:cNvSpPr>
          <p:nvPr/>
        </p:nvSpPr>
        <p:spPr bwMode="auto">
          <a:xfrm>
            <a:off x="6553200" y="4724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14</a:t>
            </a:r>
          </a:p>
        </p:txBody>
      </p:sp>
      <p:sp>
        <p:nvSpPr>
          <p:cNvPr id="5147" name="Rectangle 25"/>
          <p:cNvSpPr>
            <a:spLocks noChangeArrowheads="1"/>
          </p:cNvSpPr>
          <p:nvPr/>
        </p:nvSpPr>
        <p:spPr bwMode="auto">
          <a:xfrm>
            <a:off x="7010400" y="4724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-6</a:t>
            </a:r>
          </a:p>
        </p:txBody>
      </p:sp>
      <p:sp>
        <p:nvSpPr>
          <p:cNvPr id="5148" name="Rectangle 26"/>
          <p:cNvSpPr>
            <a:spLocks noChangeArrowheads="1"/>
          </p:cNvSpPr>
          <p:nvPr/>
        </p:nvSpPr>
        <p:spPr bwMode="auto">
          <a:xfrm>
            <a:off x="7467600" y="4724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0</a:t>
            </a:r>
          </a:p>
        </p:txBody>
      </p:sp>
      <p:sp>
        <p:nvSpPr>
          <p:cNvPr id="5149" name="Text Box 27"/>
          <p:cNvSpPr txBox="1">
            <a:spLocks noChangeArrowheads="1"/>
          </p:cNvSpPr>
          <p:nvPr/>
        </p:nvSpPr>
        <p:spPr bwMode="auto">
          <a:xfrm>
            <a:off x="4648200" y="3733800"/>
            <a:ext cx="6286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>
                <a:latin typeface="Arial" charset="0"/>
              </a:rPr>
              <a:t>tab1</a:t>
            </a:r>
          </a:p>
        </p:txBody>
      </p:sp>
      <p:sp>
        <p:nvSpPr>
          <p:cNvPr id="5150" name="Text Box 28"/>
          <p:cNvSpPr txBox="1">
            <a:spLocks noChangeArrowheads="1"/>
          </p:cNvSpPr>
          <p:nvPr/>
        </p:nvSpPr>
        <p:spPr bwMode="auto">
          <a:xfrm>
            <a:off x="4648200" y="4724400"/>
            <a:ext cx="6286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>
                <a:latin typeface="Arial" charset="0"/>
              </a:rPr>
              <a:t>tab2</a:t>
            </a:r>
          </a:p>
        </p:txBody>
      </p:sp>
      <p:sp>
        <p:nvSpPr>
          <p:cNvPr id="5151" name="Text Box 29"/>
          <p:cNvSpPr txBox="1">
            <a:spLocks noChangeArrowheads="1"/>
          </p:cNvSpPr>
          <p:nvPr/>
        </p:nvSpPr>
        <p:spPr bwMode="auto">
          <a:xfrm>
            <a:off x="4572000" y="1296988"/>
            <a:ext cx="3436938" cy="1739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 i="1"/>
              <a:t>Kopierer element for element:</a:t>
            </a:r>
          </a:p>
          <a:p>
            <a:pPr algn="l"/>
            <a:endParaRPr lang="nb-NO" i="1"/>
          </a:p>
          <a:p>
            <a:pPr algn="l"/>
            <a:r>
              <a:rPr lang="nb-NO"/>
              <a:t>for (int i = 0; i &lt; tab1.length; i++) {</a:t>
            </a:r>
          </a:p>
          <a:p>
            <a:pPr algn="l"/>
            <a:r>
              <a:rPr lang="nb-NO"/>
              <a:t>  tab1[i] = tab2[i];</a:t>
            </a:r>
          </a:p>
          <a:p>
            <a:pPr algn="l"/>
            <a:r>
              <a:rPr lang="nb-NO"/>
              <a:t>}</a:t>
            </a:r>
            <a:endParaRPr lang="nb-NO" sz="2400"/>
          </a:p>
          <a:p>
            <a:pPr algn="l"/>
            <a:endParaRPr lang="nb-NO"/>
          </a:p>
        </p:txBody>
      </p:sp>
      <p:sp>
        <p:nvSpPr>
          <p:cNvPr id="5152" name="Text Box 30"/>
          <p:cNvSpPr txBox="1">
            <a:spLocks noChangeArrowheads="1"/>
          </p:cNvSpPr>
          <p:nvPr/>
        </p:nvSpPr>
        <p:spPr bwMode="auto">
          <a:xfrm>
            <a:off x="685800" y="1296988"/>
            <a:ext cx="15367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 i="1"/>
              <a:t>Før kopiering:</a:t>
            </a:r>
          </a:p>
        </p:txBody>
      </p:sp>
      <p:sp>
        <p:nvSpPr>
          <p:cNvPr id="5153" name="Text Box 31"/>
          <p:cNvSpPr txBox="1">
            <a:spLocks noChangeArrowheads="1"/>
          </p:cNvSpPr>
          <p:nvPr/>
        </p:nvSpPr>
        <p:spPr bwMode="auto">
          <a:xfrm>
            <a:off x="4648200" y="2971800"/>
            <a:ext cx="16700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 i="1">
                <a:latin typeface="Arial" charset="0"/>
              </a:rPr>
              <a:t>Etter </a:t>
            </a:r>
            <a:r>
              <a:rPr lang="nb-NO" i="1"/>
              <a:t>kopiering</a:t>
            </a:r>
            <a:r>
              <a:rPr lang="nb-NO" i="1">
                <a:latin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4997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Repetisjon - Tabell med dynamisk lengde</a:t>
            </a:r>
          </a:p>
        </p:txBody>
      </p:sp>
      <p:sp>
        <p:nvSpPr>
          <p:cNvPr id="4" name="Bildeforklaring formet som Pil høyre 3"/>
          <p:cNvSpPr/>
          <p:nvPr/>
        </p:nvSpPr>
        <p:spPr>
          <a:xfrm>
            <a:off x="5290248" y="2500306"/>
            <a:ext cx="357190" cy="35719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Rektangel 5"/>
          <p:cNvSpPr/>
          <p:nvPr/>
        </p:nvSpPr>
        <p:spPr>
          <a:xfrm>
            <a:off x="5708118" y="252182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6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5386" y="252182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8</a:t>
            </a:r>
          </a:p>
        </p:txBody>
      </p:sp>
      <p:sp>
        <p:nvSpPr>
          <p:cNvPr id="8" name="Rektangel 7"/>
          <p:cNvSpPr/>
          <p:nvPr/>
        </p:nvSpPr>
        <p:spPr>
          <a:xfrm>
            <a:off x="6318786" y="252182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sp>
        <p:nvSpPr>
          <p:cNvPr id="9" name="Rektangel 8"/>
          <p:cNvSpPr/>
          <p:nvPr/>
        </p:nvSpPr>
        <p:spPr>
          <a:xfrm>
            <a:off x="6626054" y="252182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5</a:t>
            </a:r>
          </a:p>
        </p:txBody>
      </p:sp>
      <p:sp>
        <p:nvSpPr>
          <p:cNvPr id="10" name="Bildeforklaring formet som Pil høyre 9"/>
          <p:cNvSpPr/>
          <p:nvPr/>
        </p:nvSpPr>
        <p:spPr>
          <a:xfrm>
            <a:off x="5290248" y="3500438"/>
            <a:ext cx="357190" cy="35719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ktangel 10"/>
          <p:cNvSpPr/>
          <p:nvPr/>
        </p:nvSpPr>
        <p:spPr>
          <a:xfrm>
            <a:off x="5708118" y="3521954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ktangel 11"/>
          <p:cNvSpPr/>
          <p:nvPr/>
        </p:nvSpPr>
        <p:spPr>
          <a:xfrm>
            <a:off x="6015386" y="3521954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ktangel 12"/>
          <p:cNvSpPr/>
          <p:nvPr/>
        </p:nvSpPr>
        <p:spPr>
          <a:xfrm>
            <a:off x="6318786" y="3521954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ktangel 13"/>
          <p:cNvSpPr/>
          <p:nvPr/>
        </p:nvSpPr>
        <p:spPr>
          <a:xfrm>
            <a:off x="6626054" y="3521954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kstSylinder 20"/>
          <p:cNvSpPr txBox="1"/>
          <p:nvPr/>
        </p:nvSpPr>
        <p:spPr>
          <a:xfrm>
            <a:off x="1428728" y="257174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En tabell</a:t>
            </a:r>
          </a:p>
        </p:txBody>
      </p:sp>
      <p:sp>
        <p:nvSpPr>
          <p:cNvPr id="22" name="TekstSylinder 21"/>
          <p:cNvSpPr txBox="1"/>
          <p:nvPr/>
        </p:nvSpPr>
        <p:spPr>
          <a:xfrm>
            <a:off x="1428728" y="348829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Oppretter ny tabell</a:t>
            </a:r>
          </a:p>
        </p:txBody>
      </p:sp>
      <p:sp>
        <p:nvSpPr>
          <p:cNvPr id="23" name="Rektangel 22"/>
          <p:cNvSpPr/>
          <p:nvPr/>
        </p:nvSpPr>
        <p:spPr>
          <a:xfrm>
            <a:off x="6911806" y="3521954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ktangel 23"/>
          <p:cNvSpPr/>
          <p:nvPr/>
        </p:nvSpPr>
        <p:spPr>
          <a:xfrm>
            <a:off x="7215206" y="3521954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Bildeforklaring formet som Pil høyre 24"/>
          <p:cNvSpPr/>
          <p:nvPr/>
        </p:nvSpPr>
        <p:spPr>
          <a:xfrm>
            <a:off x="5290248" y="4429132"/>
            <a:ext cx="357190" cy="35719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Rektangel 25"/>
          <p:cNvSpPr/>
          <p:nvPr/>
        </p:nvSpPr>
        <p:spPr>
          <a:xfrm>
            <a:off x="5708118" y="4450648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6</a:t>
            </a:r>
          </a:p>
        </p:txBody>
      </p:sp>
      <p:sp>
        <p:nvSpPr>
          <p:cNvPr id="27" name="Rektangel 26"/>
          <p:cNvSpPr/>
          <p:nvPr/>
        </p:nvSpPr>
        <p:spPr>
          <a:xfrm>
            <a:off x="6015386" y="4450648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8</a:t>
            </a:r>
          </a:p>
        </p:txBody>
      </p:sp>
      <p:sp>
        <p:nvSpPr>
          <p:cNvPr id="28" name="Rektangel 27"/>
          <p:cNvSpPr/>
          <p:nvPr/>
        </p:nvSpPr>
        <p:spPr>
          <a:xfrm>
            <a:off x="6318786" y="4450648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sp>
        <p:nvSpPr>
          <p:cNvPr id="29" name="Rektangel 28"/>
          <p:cNvSpPr/>
          <p:nvPr/>
        </p:nvSpPr>
        <p:spPr>
          <a:xfrm>
            <a:off x="6626054" y="4450648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5</a:t>
            </a:r>
          </a:p>
        </p:txBody>
      </p:sp>
      <p:sp>
        <p:nvSpPr>
          <p:cNvPr id="30" name="TekstSylinder 29"/>
          <p:cNvSpPr txBox="1"/>
          <p:nvPr/>
        </p:nvSpPr>
        <p:spPr>
          <a:xfrm>
            <a:off x="1428728" y="441699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Kopierer data</a:t>
            </a:r>
          </a:p>
        </p:txBody>
      </p:sp>
      <p:sp>
        <p:nvSpPr>
          <p:cNvPr id="31" name="Rektangel 30"/>
          <p:cNvSpPr/>
          <p:nvPr/>
        </p:nvSpPr>
        <p:spPr>
          <a:xfrm>
            <a:off x="6911806" y="4450648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Rektangel 31"/>
          <p:cNvSpPr/>
          <p:nvPr/>
        </p:nvSpPr>
        <p:spPr>
          <a:xfrm>
            <a:off x="7215206" y="4450648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TekstSylinder 32"/>
          <p:cNvSpPr txBox="1"/>
          <p:nvPr/>
        </p:nvSpPr>
        <p:spPr>
          <a:xfrm>
            <a:off x="4636548" y="2528203"/>
            <a:ext cx="77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tabell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4636548" y="3549851"/>
            <a:ext cx="77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nyTab</a:t>
            </a:r>
            <a:endParaRPr lang="nb-NO" sz="1400" dirty="0"/>
          </a:p>
        </p:txBody>
      </p:sp>
      <p:sp>
        <p:nvSpPr>
          <p:cNvPr id="35" name="TekstSylinder 34"/>
          <p:cNvSpPr txBox="1"/>
          <p:nvPr/>
        </p:nvSpPr>
        <p:spPr>
          <a:xfrm>
            <a:off x="4643438" y="4457029"/>
            <a:ext cx="77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nyTab</a:t>
            </a:r>
            <a:endParaRPr lang="nb-NO" sz="1400" dirty="0"/>
          </a:p>
        </p:txBody>
      </p:sp>
      <p:sp>
        <p:nvSpPr>
          <p:cNvPr id="36" name="Bildeforklaring formet som Pil høyre 35"/>
          <p:cNvSpPr/>
          <p:nvPr/>
        </p:nvSpPr>
        <p:spPr>
          <a:xfrm rot="20362338">
            <a:off x="5290248" y="5929330"/>
            <a:ext cx="357190" cy="35719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Rektangel 36"/>
          <p:cNvSpPr/>
          <p:nvPr/>
        </p:nvSpPr>
        <p:spPr>
          <a:xfrm>
            <a:off x="5708118" y="573653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6</a:t>
            </a:r>
          </a:p>
        </p:txBody>
      </p:sp>
      <p:sp>
        <p:nvSpPr>
          <p:cNvPr id="38" name="Rektangel 37"/>
          <p:cNvSpPr/>
          <p:nvPr/>
        </p:nvSpPr>
        <p:spPr>
          <a:xfrm>
            <a:off x="6015386" y="573653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8</a:t>
            </a:r>
          </a:p>
        </p:txBody>
      </p:sp>
      <p:sp>
        <p:nvSpPr>
          <p:cNvPr id="39" name="Rektangel 38"/>
          <p:cNvSpPr/>
          <p:nvPr/>
        </p:nvSpPr>
        <p:spPr>
          <a:xfrm>
            <a:off x="6318786" y="573653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sp>
        <p:nvSpPr>
          <p:cNvPr id="40" name="Rektangel 39"/>
          <p:cNvSpPr/>
          <p:nvPr/>
        </p:nvSpPr>
        <p:spPr>
          <a:xfrm>
            <a:off x="6626054" y="573653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5</a:t>
            </a:r>
          </a:p>
        </p:txBody>
      </p:sp>
      <p:sp>
        <p:nvSpPr>
          <p:cNvPr id="41" name="TekstSylinder 40"/>
          <p:cNvSpPr txBox="1"/>
          <p:nvPr/>
        </p:nvSpPr>
        <p:spPr>
          <a:xfrm>
            <a:off x="1428728" y="570287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Setter tabell lik </a:t>
            </a:r>
            <a:r>
              <a:rPr lang="nb-NO" dirty="0" err="1"/>
              <a:t>nyTab</a:t>
            </a:r>
            <a:endParaRPr lang="nb-NO" dirty="0"/>
          </a:p>
        </p:txBody>
      </p:sp>
      <p:sp>
        <p:nvSpPr>
          <p:cNvPr id="42" name="Rektangel 41"/>
          <p:cNvSpPr/>
          <p:nvPr/>
        </p:nvSpPr>
        <p:spPr>
          <a:xfrm>
            <a:off x="6911806" y="573653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Rektangel 42"/>
          <p:cNvSpPr/>
          <p:nvPr/>
        </p:nvSpPr>
        <p:spPr>
          <a:xfrm>
            <a:off x="7215206" y="573653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TekstSylinder 43"/>
          <p:cNvSpPr txBox="1"/>
          <p:nvPr/>
        </p:nvSpPr>
        <p:spPr>
          <a:xfrm>
            <a:off x="4643438" y="5957227"/>
            <a:ext cx="77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tabell</a:t>
            </a:r>
          </a:p>
        </p:txBody>
      </p:sp>
      <p:sp>
        <p:nvSpPr>
          <p:cNvPr id="45" name="Bildeforklaring formet som Pil høyre 44"/>
          <p:cNvSpPr/>
          <p:nvPr/>
        </p:nvSpPr>
        <p:spPr>
          <a:xfrm rot="1385004">
            <a:off x="5290248" y="5500702"/>
            <a:ext cx="357190" cy="35719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TekstSylinder 45"/>
          <p:cNvSpPr txBox="1"/>
          <p:nvPr/>
        </p:nvSpPr>
        <p:spPr>
          <a:xfrm>
            <a:off x="4643438" y="5528599"/>
            <a:ext cx="77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nyTab</a:t>
            </a:r>
            <a:endParaRPr lang="nb-NO" sz="1400" dirty="0"/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457200" y="1412776"/>
            <a:ext cx="84010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b-NO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Lag store tabeller og hold orden på hvor mye som er fylt inn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nb-NO" sz="2000" dirty="0">
                <a:latin typeface="Arial" pitchFamily="34" charset="0"/>
                <a:cs typeface="Arial" pitchFamily="34" charset="0"/>
              </a:rPr>
              <a:t>Hvis tabellen blir full kan vi utvide den</a:t>
            </a:r>
            <a:endParaRPr kumimoji="0" lang="nb-NO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84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Repetisjon - Flere dimensjoner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762000"/>
          </a:xfrm>
        </p:spPr>
        <p:txBody>
          <a:bodyPr/>
          <a:lstStyle/>
          <a:p>
            <a:r>
              <a:rPr lang="nb-NO"/>
              <a:t>Skal registrere salgsdata pr selger:</a:t>
            </a: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2654300" y="2692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200</a:t>
            </a: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3111500" y="2692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200</a:t>
            </a:r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3568700" y="2692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450</a:t>
            </a:r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4025900" y="2692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200</a:t>
            </a:r>
          </a:p>
        </p:txBody>
      </p:sp>
      <p:sp>
        <p:nvSpPr>
          <p:cNvPr id="22538" name="Rectangle 8"/>
          <p:cNvSpPr>
            <a:spLocks noChangeArrowheads="1"/>
          </p:cNvSpPr>
          <p:nvPr/>
        </p:nvSpPr>
        <p:spPr bwMode="auto">
          <a:xfrm>
            <a:off x="2654300" y="299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180</a:t>
            </a:r>
          </a:p>
        </p:txBody>
      </p:sp>
      <p:sp>
        <p:nvSpPr>
          <p:cNvPr id="22539" name="Rectangle 9"/>
          <p:cNvSpPr>
            <a:spLocks noChangeArrowheads="1"/>
          </p:cNvSpPr>
          <p:nvPr/>
        </p:nvSpPr>
        <p:spPr bwMode="auto">
          <a:xfrm>
            <a:off x="3111500" y="299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200</a:t>
            </a:r>
          </a:p>
        </p:txBody>
      </p:sp>
      <p:sp>
        <p:nvSpPr>
          <p:cNvPr id="22540" name="Rectangle 10"/>
          <p:cNvSpPr>
            <a:spLocks noChangeArrowheads="1"/>
          </p:cNvSpPr>
          <p:nvPr/>
        </p:nvSpPr>
        <p:spPr bwMode="auto">
          <a:xfrm>
            <a:off x="3568700" y="299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160</a:t>
            </a:r>
          </a:p>
        </p:txBody>
      </p:sp>
      <p:sp>
        <p:nvSpPr>
          <p:cNvPr id="22541" name="Rectangle 11"/>
          <p:cNvSpPr>
            <a:spLocks noChangeArrowheads="1"/>
          </p:cNvSpPr>
          <p:nvPr/>
        </p:nvSpPr>
        <p:spPr bwMode="auto">
          <a:xfrm>
            <a:off x="4025900" y="299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300</a:t>
            </a:r>
          </a:p>
        </p:txBody>
      </p:sp>
      <p:sp>
        <p:nvSpPr>
          <p:cNvPr id="22542" name="Rectangle 12"/>
          <p:cNvSpPr>
            <a:spLocks noChangeArrowheads="1"/>
          </p:cNvSpPr>
          <p:nvPr/>
        </p:nvSpPr>
        <p:spPr bwMode="auto">
          <a:xfrm>
            <a:off x="2654300" y="33020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210</a:t>
            </a:r>
          </a:p>
        </p:txBody>
      </p:sp>
      <p:sp>
        <p:nvSpPr>
          <p:cNvPr id="22543" name="Rectangle 13"/>
          <p:cNvSpPr>
            <a:spLocks noChangeArrowheads="1"/>
          </p:cNvSpPr>
          <p:nvPr/>
        </p:nvSpPr>
        <p:spPr bwMode="auto">
          <a:xfrm>
            <a:off x="3111500" y="33020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210</a:t>
            </a:r>
          </a:p>
        </p:txBody>
      </p:sp>
      <p:sp>
        <p:nvSpPr>
          <p:cNvPr id="22544" name="Rectangle 14"/>
          <p:cNvSpPr>
            <a:spLocks noChangeArrowheads="1"/>
          </p:cNvSpPr>
          <p:nvPr/>
        </p:nvSpPr>
        <p:spPr bwMode="auto">
          <a:xfrm>
            <a:off x="3568700" y="33020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180</a:t>
            </a:r>
          </a:p>
        </p:txBody>
      </p:sp>
      <p:sp>
        <p:nvSpPr>
          <p:cNvPr id="22545" name="Rectangle 15"/>
          <p:cNvSpPr>
            <a:spLocks noChangeArrowheads="1"/>
          </p:cNvSpPr>
          <p:nvPr/>
        </p:nvSpPr>
        <p:spPr bwMode="auto">
          <a:xfrm>
            <a:off x="4025900" y="33020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400</a:t>
            </a:r>
          </a:p>
        </p:txBody>
      </p:sp>
      <p:sp>
        <p:nvSpPr>
          <p:cNvPr id="22546" name="Rectangle 16"/>
          <p:cNvSpPr>
            <a:spLocks noChangeArrowheads="1"/>
          </p:cNvSpPr>
          <p:nvPr/>
        </p:nvSpPr>
        <p:spPr bwMode="auto">
          <a:xfrm>
            <a:off x="4483100" y="2692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600</a:t>
            </a:r>
          </a:p>
        </p:txBody>
      </p:sp>
      <p:sp>
        <p:nvSpPr>
          <p:cNvPr id="22547" name="Rectangle 17"/>
          <p:cNvSpPr>
            <a:spLocks noChangeArrowheads="1"/>
          </p:cNvSpPr>
          <p:nvPr/>
        </p:nvSpPr>
        <p:spPr bwMode="auto">
          <a:xfrm>
            <a:off x="4483100" y="299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450</a:t>
            </a:r>
          </a:p>
        </p:txBody>
      </p:sp>
      <p:sp>
        <p:nvSpPr>
          <p:cNvPr id="22548" name="Rectangle 18"/>
          <p:cNvSpPr>
            <a:spLocks noChangeArrowheads="1"/>
          </p:cNvSpPr>
          <p:nvPr/>
        </p:nvSpPr>
        <p:spPr bwMode="auto">
          <a:xfrm>
            <a:off x="4483100" y="33020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120</a:t>
            </a:r>
          </a:p>
        </p:txBody>
      </p:sp>
      <p:sp>
        <p:nvSpPr>
          <p:cNvPr id="22549" name="Rectangle 19"/>
          <p:cNvSpPr>
            <a:spLocks noChangeArrowheads="1"/>
          </p:cNvSpPr>
          <p:nvPr/>
        </p:nvSpPr>
        <p:spPr bwMode="auto">
          <a:xfrm>
            <a:off x="2654300" y="3606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310</a:t>
            </a:r>
          </a:p>
        </p:txBody>
      </p:sp>
      <p:sp>
        <p:nvSpPr>
          <p:cNvPr id="22550" name="Rectangle 20"/>
          <p:cNvSpPr>
            <a:spLocks noChangeArrowheads="1"/>
          </p:cNvSpPr>
          <p:nvPr/>
        </p:nvSpPr>
        <p:spPr bwMode="auto">
          <a:xfrm>
            <a:off x="3111500" y="3606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310</a:t>
            </a:r>
          </a:p>
        </p:txBody>
      </p:sp>
      <p:sp>
        <p:nvSpPr>
          <p:cNvPr id="22551" name="Rectangle 21"/>
          <p:cNvSpPr>
            <a:spLocks noChangeArrowheads="1"/>
          </p:cNvSpPr>
          <p:nvPr/>
        </p:nvSpPr>
        <p:spPr bwMode="auto">
          <a:xfrm>
            <a:off x="3568700" y="3606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250</a:t>
            </a:r>
          </a:p>
        </p:txBody>
      </p:sp>
      <p:sp>
        <p:nvSpPr>
          <p:cNvPr id="22552" name="Rectangle 22"/>
          <p:cNvSpPr>
            <a:spLocks noChangeArrowheads="1"/>
          </p:cNvSpPr>
          <p:nvPr/>
        </p:nvSpPr>
        <p:spPr bwMode="auto">
          <a:xfrm>
            <a:off x="4025900" y="3606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240</a:t>
            </a:r>
          </a:p>
        </p:txBody>
      </p:sp>
      <p:sp>
        <p:nvSpPr>
          <p:cNvPr id="22553" name="Rectangle 23"/>
          <p:cNvSpPr>
            <a:spLocks noChangeArrowheads="1"/>
          </p:cNvSpPr>
          <p:nvPr/>
        </p:nvSpPr>
        <p:spPr bwMode="auto">
          <a:xfrm>
            <a:off x="4483100" y="3606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200</a:t>
            </a:r>
          </a:p>
        </p:txBody>
      </p:sp>
      <p:sp>
        <p:nvSpPr>
          <p:cNvPr id="22554" name="Text Box 24"/>
          <p:cNvSpPr txBox="1">
            <a:spLocks noChangeArrowheads="1"/>
          </p:cNvSpPr>
          <p:nvPr/>
        </p:nvSpPr>
        <p:spPr bwMode="auto">
          <a:xfrm>
            <a:off x="2290763" y="2651125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0</a:t>
            </a:r>
          </a:p>
        </p:txBody>
      </p:sp>
      <p:sp>
        <p:nvSpPr>
          <p:cNvPr id="22555" name="Text Box 25"/>
          <p:cNvSpPr txBox="1">
            <a:spLocks noChangeArrowheads="1"/>
          </p:cNvSpPr>
          <p:nvPr/>
        </p:nvSpPr>
        <p:spPr bwMode="auto">
          <a:xfrm>
            <a:off x="2290763" y="2970213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1</a:t>
            </a:r>
          </a:p>
        </p:txBody>
      </p:sp>
      <p:sp>
        <p:nvSpPr>
          <p:cNvPr id="22556" name="Text Box 26"/>
          <p:cNvSpPr txBox="1">
            <a:spLocks noChangeArrowheads="1"/>
          </p:cNvSpPr>
          <p:nvPr/>
        </p:nvSpPr>
        <p:spPr bwMode="auto">
          <a:xfrm>
            <a:off x="2290763" y="3287713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2</a:t>
            </a:r>
          </a:p>
        </p:txBody>
      </p:sp>
      <p:sp>
        <p:nvSpPr>
          <p:cNvPr id="22557" name="Text Box 27"/>
          <p:cNvSpPr txBox="1">
            <a:spLocks noChangeArrowheads="1"/>
          </p:cNvSpPr>
          <p:nvPr/>
        </p:nvSpPr>
        <p:spPr bwMode="auto">
          <a:xfrm>
            <a:off x="2290763" y="3605213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3</a:t>
            </a:r>
          </a:p>
        </p:txBody>
      </p:sp>
      <p:sp>
        <p:nvSpPr>
          <p:cNvPr id="22558" name="Text Box 28"/>
          <p:cNvSpPr txBox="1">
            <a:spLocks noChangeArrowheads="1"/>
          </p:cNvSpPr>
          <p:nvPr/>
        </p:nvSpPr>
        <p:spPr bwMode="auto">
          <a:xfrm>
            <a:off x="2638425" y="2349500"/>
            <a:ext cx="20129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 0      1     2     3     4</a:t>
            </a:r>
          </a:p>
        </p:txBody>
      </p:sp>
      <p:sp>
        <p:nvSpPr>
          <p:cNvPr id="22559" name="Rectangle 29"/>
          <p:cNvSpPr>
            <a:spLocks noChangeArrowheads="1"/>
          </p:cNvSpPr>
          <p:nvPr/>
        </p:nvSpPr>
        <p:spPr bwMode="auto">
          <a:xfrm>
            <a:off x="2806700" y="2844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320</a:t>
            </a:r>
          </a:p>
        </p:txBody>
      </p:sp>
      <p:sp>
        <p:nvSpPr>
          <p:cNvPr id="22560" name="Rectangle 30"/>
          <p:cNvSpPr>
            <a:spLocks noChangeArrowheads="1"/>
          </p:cNvSpPr>
          <p:nvPr/>
        </p:nvSpPr>
        <p:spPr bwMode="auto">
          <a:xfrm>
            <a:off x="3263900" y="2844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450</a:t>
            </a:r>
          </a:p>
        </p:txBody>
      </p:sp>
      <p:sp>
        <p:nvSpPr>
          <p:cNvPr id="22561" name="Rectangle 31"/>
          <p:cNvSpPr>
            <a:spLocks noChangeArrowheads="1"/>
          </p:cNvSpPr>
          <p:nvPr/>
        </p:nvSpPr>
        <p:spPr bwMode="auto">
          <a:xfrm>
            <a:off x="3721100" y="2844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240</a:t>
            </a:r>
          </a:p>
        </p:txBody>
      </p:sp>
      <p:sp>
        <p:nvSpPr>
          <p:cNvPr id="22562" name="Rectangle 32"/>
          <p:cNvSpPr>
            <a:spLocks noChangeArrowheads="1"/>
          </p:cNvSpPr>
          <p:nvPr/>
        </p:nvSpPr>
        <p:spPr bwMode="auto">
          <a:xfrm>
            <a:off x="4178300" y="2844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220</a:t>
            </a:r>
          </a:p>
        </p:txBody>
      </p:sp>
      <p:sp>
        <p:nvSpPr>
          <p:cNvPr id="22563" name="Rectangle 33"/>
          <p:cNvSpPr>
            <a:spLocks noChangeArrowheads="1"/>
          </p:cNvSpPr>
          <p:nvPr/>
        </p:nvSpPr>
        <p:spPr bwMode="auto">
          <a:xfrm>
            <a:off x="2806700" y="3149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140</a:t>
            </a:r>
          </a:p>
        </p:txBody>
      </p:sp>
      <p:sp>
        <p:nvSpPr>
          <p:cNvPr id="22564" name="Rectangle 34"/>
          <p:cNvSpPr>
            <a:spLocks noChangeArrowheads="1"/>
          </p:cNvSpPr>
          <p:nvPr/>
        </p:nvSpPr>
        <p:spPr bwMode="auto">
          <a:xfrm>
            <a:off x="3263900" y="3149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200</a:t>
            </a:r>
          </a:p>
        </p:txBody>
      </p:sp>
      <p:sp>
        <p:nvSpPr>
          <p:cNvPr id="22565" name="Rectangle 35"/>
          <p:cNvSpPr>
            <a:spLocks noChangeArrowheads="1"/>
          </p:cNvSpPr>
          <p:nvPr/>
        </p:nvSpPr>
        <p:spPr bwMode="auto">
          <a:xfrm>
            <a:off x="3721100" y="3149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160</a:t>
            </a:r>
          </a:p>
        </p:txBody>
      </p:sp>
      <p:sp>
        <p:nvSpPr>
          <p:cNvPr id="22566" name="Rectangle 36"/>
          <p:cNvSpPr>
            <a:spLocks noChangeArrowheads="1"/>
          </p:cNvSpPr>
          <p:nvPr/>
        </p:nvSpPr>
        <p:spPr bwMode="auto">
          <a:xfrm>
            <a:off x="4178300" y="3149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300</a:t>
            </a:r>
          </a:p>
        </p:txBody>
      </p:sp>
      <p:sp>
        <p:nvSpPr>
          <p:cNvPr id="22567" name="Rectangle 37"/>
          <p:cNvSpPr>
            <a:spLocks noChangeArrowheads="1"/>
          </p:cNvSpPr>
          <p:nvPr/>
        </p:nvSpPr>
        <p:spPr bwMode="auto">
          <a:xfrm>
            <a:off x="2806700" y="3454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150</a:t>
            </a:r>
          </a:p>
        </p:txBody>
      </p:sp>
      <p:sp>
        <p:nvSpPr>
          <p:cNvPr id="22568" name="Rectangle 38"/>
          <p:cNvSpPr>
            <a:spLocks noChangeArrowheads="1"/>
          </p:cNvSpPr>
          <p:nvPr/>
        </p:nvSpPr>
        <p:spPr bwMode="auto">
          <a:xfrm>
            <a:off x="3263900" y="3454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210</a:t>
            </a:r>
          </a:p>
        </p:txBody>
      </p:sp>
      <p:sp>
        <p:nvSpPr>
          <p:cNvPr id="22569" name="Rectangle 39"/>
          <p:cNvSpPr>
            <a:spLocks noChangeArrowheads="1"/>
          </p:cNvSpPr>
          <p:nvPr/>
        </p:nvSpPr>
        <p:spPr bwMode="auto">
          <a:xfrm>
            <a:off x="3721100" y="3454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180</a:t>
            </a:r>
          </a:p>
        </p:txBody>
      </p:sp>
      <p:sp>
        <p:nvSpPr>
          <p:cNvPr id="22570" name="Rectangle 40"/>
          <p:cNvSpPr>
            <a:spLocks noChangeArrowheads="1"/>
          </p:cNvSpPr>
          <p:nvPr/>
        </p:nvSpPr>
        <p:spPr bwMode="auto">
          <a:xfrm>
            <a:off x="4178300" y="3454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400</a:t>
            </a:r>
          </a:p>
        </p:txBody>
      </p:sp>
      <p:sp>
        <p:nvSpPr>
          <p:cNvPr id="22571" name="Rectangle 41"/>
          <p:cNvSpPr>
            <a:spLocks noChangeArrowheads="1"/>
          </p:cNvSpPr>
          <p:nvPr/>
        </p:nvSpPr>
        <p:spPr bwMode="auto">
          <a:xfrm>
            <a:off x="4635500" y="2844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760</a:t>
            </a:r>
          </a:p>
        </p:txBody>
      </p:sp>
      <p:sp>
        <p:nvSpPr>
          <p:cNvPr id="22572" name="Rectangle 42"/>
          <p:cNvSpPr>
            <a:spLocks noChangeArrowheads="1"/>
          </p:cNvSpPr>
          <p:nvPr/>
        </p:nvSpPr>
        <p:spPr bwMode="auto">
          <a:xfrm>
            <a:off x="4635500" y="3149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450</a:t>
            </a:r>
          </a:p>
        </p:txBody>
      </p:sp>
      <p:sp>
        <p:nvSpPr>
          <p:cNvPr id="22573" name="Rectangle 43"/>
          <p:cNvSpPr>
            <a:spLocks noChangeArrowheads="1"/>
          </p:cNvSpPr>
          <p:nvPr/>
        </p:nvSpPr>
        <p:spPr bwMode="auto">
          <a:xfrm>
            <a:off x="4635500" y="3454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120</a:t>
            </a:r>
          </a:p>
        </p:txBody>
      </p:sp>
      <p:sp>
        <p:nvSpPr>
          <p:cNvPr id="22574" name="Rectangle 44"/>
          <p:cNvSpPr>
            <a:spLocks noChangeArrowheads="1"/>
          </p:cNvSpPr>
          <p:nvPr/>
        </p:nvSpPr>
        <p:spPr bwMode="auto">
          <a:xfrm>
            <a:off x="2806700" y="3759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110</a:t>
            </a:r>
          </a:p>
        </p:txBody>
      </p:sp>
      <p:sp>
        <p:nvSpPr>
          <p:cNvPr id="22575" name="Rectangle 45"/>
          <p:cNvSpPr>
            <a:spLocks noChangeArrowheads="1"/>
          </p:cNvSpPr>
          <p:nvPr/>
        </p:nvSpPr>
        <p:spPr bwMode="auto">
          <a:xfrm>
            <a:off x="3263900" y="3759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310</a:t>
            </a:r>
          </a:p>
        </p:txBody>
      </p:sp>
      <p:sp>
        <p:nvSpPr>
          <p:cNvPr id="22576" name="Rectangle 46"/>
          <p:cNvSpPr>
            <a:spLocks noChangeArrowheads="1"/>
          </p:cNvSpPr>
          <p:nvPr/>
        </p:nvSpPr>
        <p:spPr bwMode="auto">
          <a:xfrm>
            <a:off x="3721100" y="3759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250</a:t>
            </a:r>
          </a:p>
        </p:txBody>
      </p:sp>
      <p:sp>
        <p:nvSpPr>
          <p:cNvPr id="22577" name="Rectangle 47"/>
          <p:cNvSpPr>
            <a:spLocks noChangeArrowheads="1"/>
          </p:cNvSpPr>
          <p:nvPr/>
        </p:nvSpPr>
        <p:spPr bwMode="auto">
          <a:xfrm>
            <a:off x="4178300" y="3759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240</a:t>
            </a:r>
          </a:p>
        </p:txBody>
      </p:sp>
      <p:sp>
        <p:nvSpPr>
          <p:cNvPr id="22578" name="Rectangle 48"/>
          <p:cNvSpPr>
            <a:spLocks noChangeArrowheads="1"/>
          </p:cNvSpPr>
          <p:nvPr/>
        </p:nvSpPr>
        <p:spPr bwMode="auto">
          <a:xfrm>
            <a:off x="4635500" y="3759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200</a:t>
            </a:r>
          </a:p>
        </p:txBody>
      </p:sp>
      <p:sp>
        <p:nvSpPr>
          <p:cNvPr id="22579" name="Rectangle 49"/>
          <p:cNvSpPr>
            <a:spLocks noChangeArrowheads="1"/>
          </p:cNvSpPr>
          <p:nvPr/>
        </p:nvSpPr>
        <p:spPr bwMode="auto">
          <a:xfrm>
            <a:off x="2959100" y="299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100</a:t>
            </a:r>
          </a:p>
        </p:txBody>
      </p:sp>
      <p:sp>
        <p:nvSpPr>
          <p:cNvPr id="22580" name="Rectangle 50"/>
          <p:cNvSpPr>
            <a:spLocks noChangeArrowheads="1"/>
          </p:cNvSpPr>
          <p:nvPr/>
        </p:nvSpPr>
        <p:spPr bwMode="auto">
          <a:xfrm>
            <a:off x="3416300" y="299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200</a:t>
            </a:r>
          </a:p>
        </p:txBody>
      </p:sp>
      <p:sp>
        <p:nvSpPr>
          <p:cNvPr id="22581" name="Rectangle 51"/>
          <p:cNvSpPr>
            <a:spLocks noChangeArrowheads="1"/>
          </p:cNvSpPr>
          <p:nvPr/>
        </p:nvSpPr>
        <p:spPr bwMode="auto">
          <a:xfrm>
            <a:off x="3873500" y="299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150</a:t>
            </a:r>
          </a:p>
        </p:txBody>
      </p:sp>
      <p:sp>
        <p:nvSpPr>
          <p:cNvPr id="22582" name="Rectangle 52"/>
          <p:cNvSpPr>
            <a:spLocks noChangeArrowheads="1"/>
          </p:cNvSpPr>
          <p:nvPr/>
        </p:nvSpPr>
        <p:spPr bwMode="auto">
          <a:xfrm>
            <a:off x="4330700" y="299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210</a:t>
            </a:r>
          </a:p>
        </p:txBody>
      </p:sp>
      <p:sp>
        <p:nvSpPr>
          <p:cNvPr id="22583" name="Rectangle 53"/>
          <p:cNvSpPr>
            <a:spLocks noChangeArrowheads="1"/>
          </p:cNvSpPr>
          <p:nvPr/>
        </p:nvSpPr>
        <p:spPr bwMode="auto">
          <a:xfrm>
            <a:off x="2959100" y="33020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230</a:t>
            </a:r>
          </a:p>
        </p:txBody>
      </p:sp>
      <p:sp>
        <p:nvSpPr>
          <p:cNvPr id="22584" name="Rectangle 54"/>
          <p:cNvSpPr>
            <a:spLocks noChangeArrowheads="1"/>
          </p:cNvSpPr>
          <p:nvPr/>
        </p:nvSpPr>
        <p:spPr bwMode="auto">
          <a:xfrm>
            <a:off x="3416300" y="33020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200</a:t>
            </a:r>
          </a:p>
        </p:txBody>
      </p:sp>
      <p:sp>
        <p:nvSpPr>
          <p:cNvPr id="22585" name="Rectangle 55"/>
          <p:cNvSpPr>
            <a:spLocks noChangeArrowheads="1"/>
          </p:cNvSpPr>
          <p:nvPr/>
        </p:nvSpPr>
        <p:spPr bwMode="auto">
          <a:xfrm>
            <a:off x="3873500" y="33020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160</a:t>
            </a:r>
          </a:p>
        </p:txBody>
      </p:sp>
      <p:sp>
        <p:nvSpPr>
          <p:cNvPr id="22586" name="Rectangle 56"/>
          <p:cNvSpPr>
            <a:spLocks noChangeArrowheads="1"/>
          </p:cNvSpPr>
          <p:nvPr/>
        </p:nvSpPr>
        <p:spPr bwMode="auto">
          <a:xfrm>
            <a:off x="4330700" y="33020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300</a:t>
            </a:r>
          </a:p>
        </p:txBody>
      </p:sp>
      <p:sp>
        <p:nvSpPr>
          <p:cNvPr id="22587" name="Rectangle 57"/>
          <p:cNvSpPr>
            <a:spLocks noChangeArrowheads="1"/>
          </p:cNvSpPr>
          <p:nvPr/>
        </p:nvSpPr>
        <p:spPr bwMode="auto">
          <a:xfrm>
            <a:off x="2959100" y="3606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120</a:t>
            </a:r>
          </a:p>
        </p:txBody>
      </p:sp>
      <p:sp>
        <p:nvSpPr>
          <p:cNvPr id="22588" name="Rectangle 58"/>
          <p:cNvSpPr>
            <a:spLocks noChangeArrowheads="1"/>
          </p:cNvSpPr>
          <p:nvPr/>
        </p:nvSpPr>
        <p:spPr bwMode="auto">
          <a:xfrm>
            <a:off x="3416300" y="3606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210</a:t>
            </a:r>
          </a:p>
        </p:txBody>
      </p:sp>
      <p:sp>
        <p:nvSpPr>
          <p:cNvPr id="22589" name="Rectangle 59"/>
          <p:cNvSpPr>
            <a:spLocks noChangeArrowheads="1"/>
          </p:cNvSpPr>
          <p:nvPr/>
        </p:nvSpPr>
        <p:spPr bwMode="auto">
          <a:xfrm>
            <a:off x="3873500" y="3606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180</a:t>
            </a:r>
          </a:p>
        </p:txBody>
      </p:sp>
      <p:sp>
        <p:nvSpPr>
          <p:cNvPr id="22590" name="Rectangle 60"/>
          <p:cNvSpPr>
            <a:spLocks noChangeArrowheads="1"/>
          </p:cNvSpPr>
          <p:nvPr/>
        </p:nvSpPr>
        <p:spPr bwMode="auto">
          <a:xfrm>
            <a:off x="4330700" y="3606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400</a:t>
            </a:r>
          </a:p>
        </p:txBody>
      </p:sp>
      <p:sp>
        <p:nvSpPr>
          <p:cNvPr id="22591" name="Rectangle 61"/>
          <p:cNvSpPr>
            <a:spLocks noChangeArrowheads="1"/>
          </p:cNvSpPr>
          <p:nvPr/>
        </p:nvSpPr>
        <p:spPr bwMode="auto">
          <a:xfrm>
            <a:off x="4787900" y="299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300</a:t>
            </a:r>
          </a:p>
        </p:txBody>
      </p:sp>
      <p:sp>
        <p:nvSpPr>
          <p:cNvPr id="22592" name="Rectangle 62"/>
          <p:cNvSpPr>
            <a:spLocks noChangeArrowheads="1"/>
          </p:cNvSpPr>
          <p:nvPr/>
        </p:nvSpPr>
        <p:spPr bwMode="auto">
          <a:xfrm>
            <a:off x="4787900" y="33020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450</a:t>
            </a:r>
          </a:p>
        </p:txBody>
      </p:sp>
      <p:sp>
        <p:nvSpPr>
          <p:cNvPr id="22593" name="Rectangle 63"/>
          <p:cNvSpPr>
            <a:spLocks noChangeArrowheads="1"/>
          </p:cNvSpPr>
          <p:nvPr/>
        </p:nvSpPr>
        <p:spPr bwMode="auto">
          <a:xfrm>
            <a:off x="4787900" y="3606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120</a:t>
            </a:r>
          </a:p>
        </p:txBody>
      </p:sp>
      <p:sp>
        <p:nvSpPr>
          <p:cNvPr id="22594" name="Rectangle 64"/>
          <p:cNvSpPr>
            <a:spLocks noChangeArrowheads="1"/>
          </p:cNvSpPr>
          <p:nvPr/>
        </p:nvSpPr>
        <p:spPr bwMode="auto">
          <a:xfrm>
            <a:off x="2959100" y="3911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300</a:t>
            </a:r>
          </a:p>
        </p:txBody>
      </p:sp>
      <p:sp>
        <p:nvSpPr>
          <p:cNvPr id="22595" name="Rectangle 65"/>
          <p:cNvSpPr>
            <a:spLocks noChangeArrowheads="1"/>
          </p:cNvSpPr>
          <p:nvPr/>
        </p:nvSpPr>
        <p:spPr bwMode="auto">
          <a:xfrm>
            <a:off x="3416300" y="3911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310</a:t>
            </a:r>
          </a:p>
        </p:txBody>
      </p:sp>
      <p:sp>
        <p:nvSpPr>
          <p:cNvPr id="22596" name="Rectangle 66"/>
          <p:cNvSpPr>
            <a:spLocks noChangeArrowheads="1"/>
          </p:cNvSpPr>
          <p:nvPr/>
        </p:nvSpPr>
        <p:spPr bwMode="auto">
          <a:xfrm>
            <a:off x="3873500" y="3911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250</a:t>
            </a:r>
          </a:p>
        </p:txBody>
      </p:sp>
      <p:sp>
        <p:nvSpPr>
          <p:cNvPr id="22597" name="Rectangle 67"/>
          <p:cNvSpPr>
            <a:spLocks noChangeArrowheads="1"/>
          </p:cNvSpPr>
          <p:nvPr/>
        </p:nvSpPr>
        <p:spPr bwMode="auto">
          <a:xfrm>
            <a:off x="4330700" y="3911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240</a:t>
            </a:r>
          </a:p>
        </p:txBody>
      </p:sp>
      <p:sp>
        <p:nvSpPr>
          <p:cNvPr id="22598" name="Rectangle 68"/>
          <p:cNvSpPr>
            <a:spLocks noChangeArrowheads="1"/>
          </p:cNvSpPr>
          <p:nvPr/>
        </p:nvSpPr>
        <p:spPr bwMode="auto">
          <a:xfrm>
            <a:off x="4787900" y="3911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200</a:t>
            </a:r>
          </a:p>
        </p:txBody>
      </p:sp>
      <p:sp>
        <p:nvSpPr>
          <p:cNvPr id="22599" name="Text Box 69"/>
          <p:cNvSpPr txBox="1">
            <a:spLocks noChangeArrowheads="1"/>
          </p:cNvSpPr>
          <p:nvPr/>
        </p:nvSpPr>
        <p:spPr bwMode="auto">
          <a:xfrm>
            <a:off x="3324225" y="2043113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dag nr</a:t>
            </a:r>
          </a:p>
        </p:txBody>
      </p:sp>
      <p:sp>
        <p:nvSpPr>
          <p:cNvPr id="22600" name="Text Box 70"/>
          <p:cNvSpPr txBox="1">
            <a:spLocks noChangeArrowheads="1"/>
          </p:cNvSpPr>
          <p:nvPr/>
        </p:nvSpPr>
        <p:spPr bwMode="auto">
          <a:xfrm>
            <a:off x="1952625" y="3033713"/>
            <a:ext cx="458788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algn="l"/>
            <a:r>
              <a:rPr lang="nb-NO"/>
              <a:t>uke nr</a:t>
            </a:r>
          </a:p>
        </p:txBody>
      </p:sp>
      <p:sp>
        <p:nvSpPr>
          <p:cNvPr id="22601" name="Text Box 71"/>
          <p:cNvSpPr txBox="1">
            <a:spLocks noChangeArrowheads="1"/>
          </p:cNvSpPr>
          <p:nvPr/>
        </p:nvSpPr>
        <p:spPr bwMode="auto">
          <a:xfrm>
            <a:off x="5381625" y="2347913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selger nr 0</a:t>
            </a:r>
          </a:p>
        </p:txBody>
      </p:sp>
      <p:sp>
        <p:nvSpPr>
          <p:cNvPr id="22602" name="Line 72"/>
          <p:cNvSpPr>
            <a:spLocks noChangeShapeType="1"/>
          </p:cNvSpPr>
          <p:nvPr/>
        </p:nvSpPr>
        <p:spPr bwMode="auto">
          <a:xfrm flipH="1">
            <a:off x="5000625" y="2576513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22603" name="Text Box 73"/>
          <p:cNvSpPr txBox="1">
            <a:spLocks noChangeArrowheads="1"/>
          </p:cNvSpPr>
          <p:nvPr/>
        </p:nvSpPr>
        <p:spPr bwMode="auto">
          <a:xfrm>
            <a:off x="5534025" y="2652713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selger nr 1</a:t>
            </a:r>
          </a:p>
        </p:txBody>
      </p:sp>
      <p:sp>
        <p:nvSpPr>
          <p:cNvPr id="22604" name="Line 74"/>
          <p:cNvSpPr>
            <a:spLocks noChangeShapeType="1"/>
          </p:cNvSpPr>
          <p:nvPr/>
        </p:nvSpPr>
        <p:spPr bwMode="auto">
          <a:xfrm flipH="1">
            <a:off x="5153025" y="2881313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22605" name="Text Box 75"/>
          <p:cNvSpPr txBox="1">
            <a:spLocks noChangeArrowheads="1"/>
          </p:cNvSpPr>
          <p:nvPr/>
        </p:nvSpPr>
        <p:spPr bwMode="auto">
          <a:xfrm>
            <a:off x="5686425" y="3033713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selger nr 2</a:t>
            </a:r>
          </a:p>
        </p:txBody>
      </p:sp>
      <p:sp>
        <p:nvSpPr>
          <p:cNvPr id="22606" name="Line 76"/>
          <p:cNvSpPr>
            <a:spLocks noChangeShapeType="1"/>
          </p:cNvSpPr>
          <p:nvPr/>
        </p:nvSpPr>
        <p:spPr bwMode="auto">
          <a:xfrm flipH="1">
            <a:off x="5305425" y="3262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22607" name="Text Box 77"/>
          <p:cNvSpPr txBox="1">
            <a:spLocks noChangeArrowheads="1"/>
          </p:cNvSpPr>
          <p:nvPr/>
        </p:nvSpPr>
        <p:spPr bwMode="auto">
          <a:xfrm>
            <a:off x="2089150" y="4672013"/>
            <a:ext cx="3030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int[][][] salg = new int[3][4][5]</a:t>
            </a:r>
          </a:p>
        </p:txBody>
      </p:sp>
      <p:sp>
        <p:nvSpPr>
          <p:cNvPr id="22608" name="Text Box 78"/>
          <p:cNvSpPr txBox="1">
            <a:spLocks noChangeArrowheads="1"/>
          </p:cNvSpPr>
          <p:nvPr/>
        </p:nvSpPr>
        <p:spPr bwMode="auto">
          <a:xfrm>
            <a:off x="2470150" y="5434013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antSelgere</a:t>
            </a:r>
          </a:p>
        </p:txBody>
      </p:sp>
      <p:sp>
        <p:nvSpPr>
          <p:cNvPr id="22609" name="Text Box 79"/>
          <p:cNvSpPr txBox="1">
            <a:spLocks noChangeArrowheads="1"/>
          </p:cNvSpPr>
          <p:nvPr/>
        </p:nvSpPr>
        <p:spPr bwMode="auto">
          <a:xfrm>
            <a:off x="3841750" y="5510213"/>
            <a:ext cx="92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antUker</a:t>
            </a:r>
          </a:p>
        </p:txBody>
      </p:sp>
      <p:sp>
        <p:nvSpPr>
          <p:cNvPr id="22610" name="Text Box 80"/>
          <p:cNvSpPr txBox="1">
            <a:spLocks noChangeArrowheads="1"/>
          </p:cNvSpPr>
          <p:nvPr/>
        </p:nvSpPr>
        <p:spPr bwMode="auto">
          <a:xfrm>
            <a:off x="5060950" y="5434013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antDager</a:t>
            </a:r>
          </a:p>
        </p:txBody>
      </p:sp>
      <p:sp>
        <p:nvSpPr>
          <p:cNvPr id="22611" name="Line 81"/>
          <p:cNvSpPr>
            <a:spLocks noChangeShapeType="1"/>
          </p:cNvSpPr>
          <p:nvPr/>
        </p:nvSpPr>
        <p:spPr bwMode="auto">
          <a:xfrm flipV="1">
            <a:off x="3324225" y="5021263"/>
            <a:ext cx="1027113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22612" name="Line 82"/>
          <p:cNvSpPr>
            <a:spLocks noChangeShapeType="1"/>
          </p:cNvSpPr>
          <p:nvPr/>
        </p:nvSpPr>
        <p:spPr bwMode="auto">
          <a:xfrm flipV="1">
            <a:off x="4467225" y="5038725"/>
            <a:ext cx="134938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22613" name="Line 83"/>
          <p:cNvSpPr>
            <a:spLocks noChangeShapeType="1"/>
          </p:cNvSpPr>
          <p:nvPr/>
        </p:nvSpPr>
        <p:spPr bwMode="auto">
          <a:xfrm flipH="1" flipV="1">
            <a:off x="4943475" y="5021263"/>
            <a:ext cx="541338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22614" name="Text Box 84"/>
          <p:cNvSpPr txBox="1">
            <a:spLocks noChangeArrowheads="1"/>
          </p:cNvSpPr>
          <p:nvPr/>
        </p:nvSpPr>
        <p:spPr bwMode="auto">
          <a:xfrm>
            <a:off x="5975350" y="3986213"/>
            <a:ext cx="135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salg[2][2][4]</a:t>
            </a:r>
          </a:p>
        </p:txBody>
      </p:sp>
      <p:sp>
        <p:nvSpPr>
          <p:cNvPr id="22615" name="Line 85"/>
          <p:cNvSpPr>
            <a:spLocks noChangeShapeType="1"/>
          </p:cNvSpPr>
          <p:nvPr/>
        </p:nvSpPr>
        <p:spPr bwMode="auto">
          <a:xfrm flipH="1" flipV="1">
            <a:off x="5076825" y="3795713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22616" name="Text Box 86"/>
          <p:cNvSpPr txBox="1">
            <a:spLocks noChangeArrowheads="1"/>
          </p:cNvSpPr>
          <p:nvPr/>
        </p:nvSpPr>
        <p:spPr bwMode="auto">
          <a:xfrm>
            <a:off x="1038225" y="2195513"/>
            <a:ext cx="135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salg[0][0][0]</a:t>
            </a:r>
          </a:p>
        </p:txBody>
      </p:sp>
      <p:sp>
        <p:nvSpPr>
          <p:cNvPr id="22617" name="Line 87"/>
          <p:cNvSpPr>
            <a:spLocks noChangeShapeType="1"/>
          </p:cNvSpPr>
          <p:nvPr/>
        </p:nvSpPr>
        <p:spPr bwMode="auto">
          <a:xfrm>
            <a:off x="2333625" y="2424113"/>
            <a:ext cx="45720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253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901094"/>
          </a:xfrm>
        </p:spPr>
        <p:txBody>
          <a:bodyPr>
            <a:normAutofit fontScale="90000"/>
          </a:bodyPr>
          <a:lstStyle/>
          <a:p>
            <a:r>
              <a:rPr lang="nb-NO" sz="4000" dirty="0"/>
              <a:t>TDAT </a:t>
            </a:r>
            <a:br>
              <a:rPr lang="nb-NO" sz="4000" dirty="0"/>
            </a:br>
            <a:r>
              <a:rPr lang="nb-NO" sz="4000" dirty="0"/>
              <a:t>Programmering Grunnkurs</a:t>
            </a:r>
            <a:br>
              <a:rPr lang="nb-NO" sz="4000" dirty="0"/>
            </a:br>
            <a:r>
              <a:rPr lang="nb-NO" sz="4000" dirty="0"/>
              <a:t>Tabeller av objekter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474388" y="2852936"/>
            <a:ext cx="5113836" cy="3168352"/>
          </a:xfrm>
        </p:spPr>
        <p:txBody>
          <a:bodyPr>
            <a:normAutofit/>
          </a:bodyPr>
          <a:lstStyle/>
          <a:p>
            <a:r>
              <a:rPr lang="nb-NO" sz="1400" dirty="0"/>
              <a:t>Tabeller av objekter</a:t>
            </a:r>
          </a:p>
          <a:p>
            <a:r>
              <a:rPr lang="nb-NO" sz="1400" dirty="0"/>
              <a:t>Tabeller av objekter som medlem av klasse</a:t>
            </a:r>
          </a:p>
          <a:p>
            <a:r>
              <a:rPr lang="nb-NO" sz="1400" dirty="0"/>
              <a:t>Kopiering av objekter og tabeller av objekter</a:t>
            </a:r>
          </a:p>
          <a:p>
            <a:r>
              <a:rPr lang="nb-NO" sz="1400" dirty="0"/>
              <a:t>Å sammenligne objekter		</a:t>
            </a:r>
          </a:p>
          <a:p>
            <a:r>
              <a:rPr lang="nb-NO" sz="1400" dirty="0"/>
              <a:t>Sortering av objekter		</a:t>
            </a:r>
          </a:p>
          <a:p>
            <a:r>
              <a:rPr lang="nb-NO" sz="1400" dirty="0" err="1"/>
              <a:t>Biblioteksmetoder</a:t>
            </a:r>
            <a:r>
              <a:rPr lang="nb-NO" sz="1400" dirty="0"/>
              <a:t> for søking / sortering</a:t>
            </a:r>
          </a:p>
        </p:txBody>
      </p:sp>
      <p:pic>
        <p:nvPicPr>
          <p:cNvPr id="4" name="Bilde 3" descr="tekst_b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867" y="269447"/>
            <a:ext cx="234696" cy="30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0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196752"/>
            <a:ext cx="7128792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1800" dirty="0"/>
              <a:t>Repetisjon fra forrige uke , agenda</a:t>
            </a:r>
          </a:p>
          <a:p>
            <a:pPr marL="0" indent="0">
              <a:buNone/>
            </a:pPr>
            <a:r>
              <a:rPr lang="nb-NO" sz="1800" dirty="0"/>
              <a:t>Læringsutbytter kapittel 12</a:t>
            </a:r>
          </a:p>
          <a:p>
            <a:pPr marL="0" indent="0">
              <a:buNone/>
            </a:pPr>
            <a:r>
              <a:rPr lang="nb-NO" sz="1800" dirty="0"/>
              <a:t>Lysark – tema: Tabell av objekter, </a:t>
            </a:r>
            <a:r>
              <a:rPr lang="nb-NO" sz="1800" dirty="0" err="1"/>
              <a:t>String</a:t>
            </a:r>
            <a:r>
              <a:rPr lang="nb-NO" sz="1800" dirty="0"/>
              <a:t> tabell m/ kodeeksempel</a:t>
            </a:r>
          </a:p>
          <a:p>
            <a:pPr marL="0" indent="0">
              <a:buNone/>
            </a:pPr>
            <a:r>
              <a:rPr lang="nb-NO" sz="1800" dirty="0"/>
              <a:t>Oppgave 1 + 2 s 394</a:t>
            </a:r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r>
              <a:rPr lang="nb-NO" sz="1800" i="1" dirty="0"/>
              <a:t>09.00 PAUSE</a:t>
            </a:r>
          </a:p>
          <a:p>
            <a:pPr marL="0" indent="0">
              <a:buNone/>
            </a:pPr>
            <a:r>
              <a:rPr lang="nb-NO" sz="1800" dirty="0"/>
              <a:t>Lysark – tema: Tabell av objekter som medlem av klasse, m/ kodeeksempel </a:t>
            </a:r>
          </a:p>
          <a:p>
            <a:pPr marL="0" indent="0">
              <a:buNone/>
            </a:pPr>
            <a:r>
              <a:rPr lang="nb-NO" sz="1800" dirty="0"/>
              <a:t>Oppgave 1 s 401</a:t>
            </a:r>
          </a:p>
          <a:p>
            <a:pPr marL="0" indent="0">
              <a:buNone/>
            </a:pPr>
            <a:endParaRPr lang="nb-NO" sz="1800" i="1" dirty="0"/>
          </a:p>
          <a:p>
            <a:pPr marL="0" indent="0">
              <a:buNone/>
            </a:pPr>
            <a:r>
              <a:rPr lang="nb-NO" sz="1800" i="1" dirty="0"/>
              <a:t>10.00 PAUSE</a:t>
            </a:r>
          </a:p>
          <a:p>
            <a:pPr marL="0" indent="0">
              <a:buNone/>
            </a:pPr>
            <a:r>
              <a:rPr lang="nb-NO" sz="1800" dirty="0"/>
              <a:t>Kopiering av objekter og tabeller av objekter</a:t>
            </a:r>
          </a:p>
          <a:p>
            <a:pPr marL="0" indent="0">
              <a:buNone/>
            </a:pPr>
            <a:r>
              <a:rPr lang="nb-NO" sz="1800" dirty="0"/>
              <a:t>Sortering av objekter m/ kodeeksempel  </a:t>
            </a:r>
          </a:p>
          <a:p>
            <a:pPr marL="0" indent="0">
              <a:buNone/>
            </a:pPr>
            <a:r>
              <a:rPr lang="nb-NO" sz="1800" dirty="0"/>
              <a:t>Sammenligne objekter, </a:t>
            </a:r>
            <a:r>
              <a:rPr lang="nb-NO" sz="1800" dirty="0" err="1"/>
              <a:t>comparable</a:t>
            </a:r>
            <a:r>
              <a:rPr lang="nb-NO" sz="1800" dirty="0"/>
              <a:t>/ </a:t>
            </a:r>
            <a:r>
              <a:rPr lang="nb-NO" sz="1800" dirty="0" err="1"/>
              <a:t>comparator</a:t>
            </a:r>
            <a:r>
              <a:rPr lang="nb-NO" sz="1800" dirty="0"/>
              <a:t> m/ kodeeksempler</a:t>
            </a: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818" y="3825044"/>
            <a:ext cx="1537320" cy="104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05931"/>
      </p:ext>
    </p:extLst>
  </p:cSld>
  <p:clrMapOvr>
    <a:masterClrMapping/>
  </p:clrMapOvr>
</p:sld>
</file>

<file path=ppt/theme/theme1.xml><?xml version="1.0" encoding="utf-8"?>
<a:theme xmlns:a="http://schemas.openxmlformats.org/drawingml/2006/main" name="Egendefinert utform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t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nu [Skrivebeskyttet]" id="{9826E66B-2AAD-4C66-8A2D-80090B061BDD}" vid="{0952BC20-E43D-46B6-9725-4B9C2C0D8A59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Presentasjon1997</Template>
  <TotalTime>88</TotalTime>
  <Words>3085</Words>
  <Application>Microsoft Office PowerPoint</Application>
  <PresentationFormat>Skjermfremvisning (4:3)</PresentationFormat>
  <Paragraphs>607</Paragraphs>
  <Slides>27</Slides>
  <Notes>23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Wingdings</vt:lpstr>
      <vt:lpstr>Egendefinert utforming</vt:lpstr>
      <vt:lpstr>ntnu</vt:lpstr>
      <vt:lpstr>Repetisjon – Lub. samarbeid mellom obj.</vt:lpstr>
      <vt:lpstr>Repetisjon - Samarbeid mellom objekter</vt:lpstr>
      <vt:lpstr>Repetisjon - Sekvensdiagram</vt:lpstr>
      <vt:lpstr>Repetisjon - Datastrukturen tabell</vt:lpstr>
      <vt:lpstr>Repetisjon - Må kopiere element for element</vt:lpstr>
      <vt:lpstr>Repetisjon - Tabell med dynamisk lengde</vt:lpstr>
      <vt:lpstr>Repetisjon - Flere dimensjoner</vt:lpstr>
      <vt:lpstr>TDAT  Programmering Grunnkurs Tabeller av objekter</vt:lpstr>
      <vt:lpstr>Agenda</vt:lpstr>
      <vt:lpstr>Læringsutbytter, forelesning 15  – Tabeller av objekter</vt:lpstr>
      <vt:lpstr>Tabell av objekter</vt:lpstr>
      <vt:lpstr>Eksempel: En String-tabell</vt:lpstr>
      <vt:lpstr>Programliste 12.1</vt:lpstr>
      <vt:lpstr>Oppgaver (s 394)</vt:lpstr>
      <vt:lpstr>Løsning oppgave 1 s 394</vt:lpstr>
      <vt:lpstr>Løsning oppgave 2 s 394</vt:lpstr>
      <vt:lpstr>Løsning oppgave 2 s 394</vt:lpstr>
      <vt:lpstr>Tabell av objekter som medlem i klasse</vt:lpstr>
      <vt:lpstr>Oppgave (s 401)</vt:lpstr>
      <vt:lpstr>Løsning oppgave 1 s 401</vt:lpstr>
      <vt:lpstr>Løsning oppgave 1 s 401</vt:lpstr>
      <vt:lpstr>Kopiering av objekter og tabeller av objekter</vt:lpstr>
      <vt:lpstr>Forskjeller mellom tabeller av prim. datatyper og tabeller av ref.typer</vt:lpstr>
      <vt:lpstr>Sortering av objekter</vt:lpstr>
      <vt:lpstr>Å sammenligne objekter - comparable</vt:lpstr>
      <vt:lpstr>PowerPoint-presentasjon</vt:lpstr>
      <vt:lpstr>Å sammenligne objekter - comparable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</dc:title>
  <dc:creator>Bjørn Klefstad</dc:creator>
  <cp:lastModifiedBy>Grethe Sandstrak</cp:lastModifiedBy>
  <cp:revision>211</cp:revision>
  <cp:lastPrinted>2017-09-15T12:35:00Z</cp:lastPrinted>
  <dcterms:created xsi:type="dcterms:W3CDTF">2009-02-12T12:43:52Z</dcterms:created>
  <dcterms:modified xsi:type="dcterms:W3CDTF">2020-09-17T13:24:54Z</dcterms:modified>
</cp:coreProperties>
</file>