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6" r:id="rId2"/>
  </p:sldMasterIdLst>
  <p:notesMasterIdLst>
    <p:notesMasterId r:id="rId25"/>
  </p:notesMasterIdLst>
  <p:handoutMasterIdLst>
    <p:handoutMasterId r:id="rId26"/>
  </p:handoutMasterIdLst>
  <p:sldIdLst>
    <p:sldId id="349" r:id="rId3"/>
    <p:sldId id="351" r:id="rId4"/>
    <p:sldId id="350" r:id="rId5"/>
    <p:sldId id="344" r:id="rId6"/>
    <p:sldId id="256" r:id="rId7"/>
    <p:sldId id="308" r:id="rId8"/>
    <p:sldId id="337" r:id="rId9"/>
    <p:sldId id="331" r:id="rId10"/>
    <p:sldId id="309" r:id="rId11"/>
    <p:sldId id="345" r:id="rId12"/>
    <p:sldId id="312" r:id="rId13"/>
    <p:sldId id="338" r:id="rId14"/>
    <p:sldId id="332" r:id="rId15"/>
    <p:sldId id="346" r:id="rId16"/>
    <p:sldId id="335" r:id="rId17"/>
    <p:sldId id="336" r:id="rId18"/>
    <p:sldId id="310" r:id="rId19"/>
    <p:sldId id="311" r:id="rId20"/>
    <p:sldId id="342" r:id="rId21"/>
    <p:sldId id="347" r:id="rId22"/>
    <p:sldId id="348" r:id="rId23"/>
    <p:sldId id="341" r:id="rId24"/>
  </p:sldIdLst>
  <p:sldSz cx="9144000" cy="6858000" type="screen4x3"/>
  <p:notesSz cx="6797675" cy="9926638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706" autoAdjust="0"/>
  </p:normalViewPr>
  <p:slideViewPr>
    <p:cSldViewPr>
      <p:cViewPr varScale="1">
        <p:scale>
          <a:sx n="75" d="100"/>
          <a:sy n="75" d="100"/>
        </p:scale>
        <p:origin x="11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48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3" Type="http://schemas.openxmlformats.org/officeDocument/2006/relationships/slide" Target="slides/slide8.xml"/><Relationship Id="rId7" Type="http://schemas.openxmlformats.org/officeDocument/2006/relationships/slide" Target="slides/slide13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2.xml"/><Relationship Id="rId11" Type="http://schemas.openxmlformats.org/officeDocument/2006/relationships/slide" Target="slides/slide18.xml"/><Relationship Id="rId5" Type="http://schemas.openxmlformats.org/officeDocument/2006/relationships/slide" Target="slides/slide11.xml"/><Relationship Id="rId10" Type="http://schemas.openxmlformats.org/officeDocument/2006/relationships/slide" Target="slides/slide17.xml"/><Relationship Id="rId4" Type="http://schemas.openxmlformats.org/officeDocument/2006/relationships/slide" Target="slides/slide9.xml"/><Relationship Id="rId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45659" cy="49633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50448" y="0"/>
            <a:ext cx="2945659" cy="49633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CA2313C7-F18F-4069-AFD0-FBCFA70878D9}" type="datetimeFigureOut">
              <a:rPr lang="nb-NO" smtClean="0"/>
              <a:pPr/>
              <a:t>05.10.2015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5" y="9428583"/>
            <a:ext cx="2945659" cy="496333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1D807235-30E5-47C7-B453-3CB9FDF13D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4402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45659" cy="49633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8" y="0"/>
            <a:ext cx="2945659" cy="49633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86D8D1D0-017D-48DB-A99C-690064CBC12B}" type="datetimeFigureOut">
              <a:rPr lang="nb-NO" smtClean="0"/>
              <a:pPr/>
              <a:t>05.10.2015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6"/>
            <a:ext cx="5438140" cy="4466987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" y="9428583"/>
            <a:ext cx="2945659" cy="496333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5A772C8B-5E17-430E-A717-28CBCCA7E83A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053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72C8B-5E17-430E-A717-28CBCCA7E83A}" type="slidenum">
              <a:rPr lang="nb-NO" smtClean="0"/>
              <a:pPr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6299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248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BFC74-32BA-4BF5-9FD2-C89E1046C1F3}" type="slidenum">
              <a:rPr lang="nb-NO"/>
              <a:pPr/>
              <a:t>17</a:t>
            </a:fld>
            <a:endParaRPr lang="nb-NO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56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FEB93-1BF8-4413-AA38-04D4CABE3CDA}" type="slidenum">
              <a:rPr lang="nb-NO"/>
              <a:pPr/>
              <a:t>18</a:t>
            </a:fld>
            <a:endParaRPr lang="nb-NO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6818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515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4925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760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5737A-D58D-4873-8F33-703801D645CC}" type="slidenum">
              <a:rPr lang="nb-NO"/>
              <a:pPr/>
              <a:t>6</a:t>
            </a:fld>
            <a:endParaRPr lang="nb-NO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4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5737A-D58D-4873-8F33-703801D645CC}" type="slidenum">
              <a:rPr lang="nb-NO"/>
              <a:pPr/>
              <a:t>7</a:t>
            </a:fld>
            <a:endParaRPr lang="nb-NO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7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5737A-D58D-4873-8F33-703801D645CC}" type="slidenum">
              <a:rPr lang="nb-NO"/>
              <a:pPr/>
              <a:t>8</a:t>
            </a:fld>
            <a:endParaRPr lang="nb-NO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43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797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9267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518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17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20436" t="2390" r="14008" b="30086"/>
          <a:stretch>
            <a:fillRect/>
          </a:stretch>
        </p:blipFill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r="7863" b="83321"/>
          <a:stretch>
            <a:fillRect/>
          </a:stretch>
        </p:blipFill>
        <p:spPr bwMode="auto">
          <a:xfrm>
            <a:off x="2857500" y="5929313"/>
            <a:ext cx="6286500" cy="928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625" y="5357813"/>
            <a:ext cx="1438275" cy="1263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014442" y="1316033"/>
            <a:ext cx="7772400" cy="1470025"/>
          </a:xfrm>
        </p:spPr>
        <p:txBody>
          <a:bodyPr>
            <a:noAutofit/>
          </a:bodyPr>
          <a:lstStyle>
            <a:lvl1pPr>
              <a:defRPr sz="56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000100" y="2928934"/>
            <a:ext cx="7058052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AD9B9-A436-43BA-97E1-43CBDB69EC95}" type="datetime1">
              <a:rPr lang="nb-NO" smtClean="0"/>
              <a:pPr>
                <a:defRPr/>
              </a:pPr>
              <a:t>05.10.2015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Kapittel 3 </a:t>
            </a:r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b-NO" noProof="0" smtClean="0"/>
              <a:t>Klikk ikonet for å legge til et bilde</a:t>
            </a:r>
            <a:endParaRPr lang="nb-NO" noProof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5A6DE-16AC-493A-A991-6200CE0055F2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Kapittel 3 </a:t>
            </a:r>
            <a:endParaRPr lang="nb-NO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568B3-4215-4DCA-B575-16537C1F0BEC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DB043-C411-495C-B62F-00D4047BCE2D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Kapittel 3 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36221-8D30-46FF-9B7E-D6C7D1173453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371624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6B702-3BF1-494A-A986-B6D18DF04A1A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Kapittel 3 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B3D9E-8A44-4182-9FEF-7A406CA8CCC4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9FAA-35FB-44C4-A7E1-905169DF1536}" type="datetime1">
              <a:rPr lang="nb-NO" smtClean="0"/>
              <a:pPr/>
              <a:t>05.10.2015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Kapittel 3 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11EC-5158-414D-ABB7-AD8C280006DB}" type="datetime1">
              <a:rPr lang="nb-NO" smtClean="0"/>
              <a:pPr/>
              <a:t>05.10.2015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Kapittel 3 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518-1E97-4A4B-B8B8-AB04B7159516}" type="datetime1">
              <a:rPr lang="nb-NO" smtClean="0"/>
              <a:pPr/>
              <a:t>05.10.2015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Kapittel 3 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7DFA-C03F-4B95-B395-29398A034DDE}" type="datetime1">
              <a:rPr lang="nb-NO" smtClean="0"/>
              <a:pPr/>
              <a:t>05.10.2015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Kapittel 3 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6F-054E-47AD-8120-8E22474F0227}" type="datetime1">
              <a:rPr lang="nb-NO" smtClean="0"/>
              <a:pPr/>
              <a:t>05.10.2015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Kapittel 3 </a:t>
            </a:r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AB17-F740-4BA4-9397-4324A02F608D}" type="datetime1">
              <a:rPr lang="nb-NO" smtClean="0"/>
              <a:pPr/>
              <a:t>05.10.2015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Kapittel 3 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07A0-5E8E-4AE5-9A92-AD67BE223F9E}" type="datetime1">
              <a:rPr lang="nb-NO" smtClean="0"/>
              <a:pPr/>
              <a:t>05.10.2015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Kapittel 3 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5A54A-9C96-4538-972B-8986E2538BED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Kapittel 3 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Kapittel 3, side </a:t>
            </a:r>
            <a:fld id="{DD109EFF-8BD9-4B34-8299-E1547AD1E36E}" type="slidenum">
              <a:rPr lang="nb-NO" smtClean="0"/>
              <a:pPr>
                <a:defRPr/>
              </a:pPr>
              <a:t>‹#›</a:t>
            </a:fld>
            <a:r>
              <a:rPr lang="nb-NO" smtClean="0"/>
              <a:t>  </a:t>
            </a:r>
            <a:endParaRPr lang="nb-NO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078C-BB22-4E3B-9D38-C725F4B89769}" type="datetime1">
              <a:rPr lang="nb-NO" smtClean="0"/>
              <a:pPr/>
              <a:t>05.10.2015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Kapittel 3 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E8-A0D2-47DE-B571-E1588DEE8C0D}" type="datetime1">
              <a:rPr lang="nb-NO" smtClean="0"/>
              <a:pPr/>
              <a:t>05.10.2015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Kapittel 3 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4EC6-D7DA-4C10-8B62-6F7FFAA3B2CD}" type="datetime1">
              <a:rPr lang="nb-NO" smtClean="0"/>
              <a:pPr/>
              <a:t>05.10.2015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Kapittel 3 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41D0-9C62-4FA7-A3E3-A7BB4BCC34BA}" type="datetime1">
              <a:rPr lang="nb-NO" smtClean="0"/>
              <a:pPr/>
              <a:t>05.10.2015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Kapittel 3 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EF85-8706-45BB-ABB9-569DB5A556A2}" type="datetime1">
              <a:rPr lang="nb-NO" smtClean="0"/>
              <a:pPr/>
              <a:t>05.10.2015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Kapittel 3 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Kapittel 3 </a:t>
            </a:r>
            <a:fld id="{77A84734-34E6-4070-9B6E-18298613F9F5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080D0-65C2-425E-B815-4F60FC95DFB3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nb-NO" dirty="0" smtClean="0"/>
              <a:t>Kapittel 3 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3B0DF-F9C2-44DD-A5DF-F087840DB35E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Kapittel 3 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EFE1C-ECF1-4436-BD71-8CF0E01C6B8A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38E04-0F50-42E7-8ED9-AC8FFBD7FE60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Kapittel 3 </a:t>
            </a:r>
            <a:endParaRPr lang="nb-NO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18E0D-60DE-4072-8176-139CC32608E6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3AA4B-F9DA-4F09-A984-1AE82A5FED73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Kapittel 3 </a:t>
            </a: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F51F5-D3CD-46CD-A16E-02E14D45BC42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3A01C-1B06-4B8D-82F8-982A2CB33ABD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4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Kapittel 3 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0BE59-37A0-498C-AC6B-CC324C29A351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7D498-6613-45F6-A8D5-FC2597246FA1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3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Kapittel 3 </a:t>
            </a:r>
            <a:endParaRPr lang="nb-NO"/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A7350-D455-4F9D-9137-B938A17A90A3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1428736"/>
            <a:ext cx="4354536" cy="46974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E18C0-96F6-4D4D-871E-C7296C54BA4F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Kapittel 3 </a:t>
            </a:r>
            <a:endParaRPr lang="nb-NO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80996-F2C2-4337-A11B-3C45AF55783C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8224" t="8485" r="14967" b="73302"/>
          <a:stretch>
            <a:fillRect/>
          </a:stretch>
        </p:blipFill>
        <p:spPr bwMode="auto">
          <a:xfrm>
            <a:off x="3071802" y="5572140"/>
            <a:ext cx="5929200" cy="11430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7" name="Plassholder for tit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00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tittelstil</a:t>
            </a:r>
          </a:p>
        </p:txBody>
      </p:sp>
      <p:sp>
        <p:nvSpPr>
          <p:cNvPr id="1028" name="Plassholder f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4010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603416-ADDD-4436-B42D-80372BFCA458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b-NO" smtClean="0"/>
              <a:t>Kapittel 3 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7341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b-NO" dirty="0" smtClean="0"/>
              <a:t>Kapittel 3, side </a:t>
            </a:r>
            <a:fld id="{DD109EFF-8BD9-4B34-8299-E1547AD1E36E}" type="slidenum">
              <a:rPr lang="nb-NO" smtClean="0"/>
              <a:pPr>
                <a:defRPr/>
              </a:pPr>
              <a:t>‹#›</a:t>
            </a:fld>
            <a:r>
              <a:rPr lang="nb-NO" dirty="0" smtClean="0"/>
              <a:t>  </a:t>
            </a:r>
            <a:endParaRPr lang="nb-NO" dirty="0"/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43875" y="357188"/>
            <a:ext cx="641350" cy="642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1CD54-F36D-4A21-B52F-C519C214693D}" type="datetime1">
              <a:rPr lang="nb-NO" smtClean="0"/>
              <a:pPr/>
              <a:t>05.10.2015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Kapittel 3 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dirty="0" smtClean="0"/>
              <a:t>Kapittel 3 </a:t>
            </a:r>
            <a:fld id="{77A84734-34E6-4070-9B6E-18298613F9F5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6/docs/api/java/lang/Objec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download.oracle.com/javase/6/docs/api/java/lang/Cloneable.html" TargetMode="External"/><Relationship Id="rId4" Type="http://schemas.openxmlformats.org/officeDocument/2006/relationships/hyperlink" Target="http://download.oracle.com/javase/6/docs/api/java/util/Comparator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>
                <a:latin typeface="Arial" charset="0"/>
                <a:cs typeface="Arial" charset="0"/>
              </a:rPr>
              <a:t>Læringsutbytter</a:t>
            </a:r>
          </a:p>
        </p:txBody>
      </p:sp>
      <p:sp>
        <p:nvSpPr>
          <p:cNvPr id="22531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>
                <a:latin typeface="Arial" charset="0"/>
                <a:cs typeface="Arial" charset="0"/>
              </a:rPr>
              <a:t>kan beskrive samarbeid mellom objekter ved hjelp av modelleringsspråket UML (sekvensdiagram)</a:t>
            </a:r>
          </a:p>
          <a:p>
            <a:r>
              <a:rPr lang="nb-NO" dirty="0" smtClean="0">
                <a:latin typeface="Arial" charset="0"/>
                <a:cs typeface="Arial" charset="0"/>
              </a:rPr>
              <a:t>kan redegjøre for hvordan objekter kan samarbeide</a:t>
            </a:r>
          </a:p>
          <a:p>
            <a:r>
              <a:rPr lang="nb-NO" dirty="0" smtClean="0">
                <a:latin typeface="Arial" charset="0"/>
                <a:cs typeface="Arial" charset="0"/>
              </a:rPr>
              <a:t>kan redegjøre for forskjellen mellom komposisjon og aggregering og avgjøre i hvilke tilfeller disse to teknikkene skal brukes</a:t>
            </a:r>
          </a:p>
          <a:p>
            <a:r>
              <a:rPr lang="nb-NO" dirty="0" smtClean="0">
                <a:latin typeface="Arial" charset="0"/>
                <a:cs typeface="Arial" charset="0"/>
              </a:rPr>
              <a:t>kan beskrive komposisjon og aggregering ved hjelp av modelleringsspråket UML (klassediagram)</a:t>
            </a:r>
          </a:p>
          <a:p>
            <a:r>
              <a:rPr lang="nb-NO" dirty="0" smtClean="0">
                <a:latin typeface="Arial" charset="0"/>
                <a:cs typeface="Arial" charset="0"/>
              </a:rPr>
              <a:t>kan forklare hvorfor flere referanser til samme mutable objekt kan være problematisk</a:t>
            </a:r>
          </a:p>
          <a:p>
            <a:r>
              <a:rPr lang="nb-NO" dirty="0" smtClean="0">
                <a:latin typeface="Arial" charset="0"/>
                <a:cs typeface="Arial" charset="0"/>
              </a:rPr>
              <a:t>kan utvikle og anvende </a:t>
            </a:r>
            <a:r>
              <a:rPr lang="nb-NO" dirty="0" err="1" smtClean="0">
                <a:latin typeface="Arial" charset="0"/>
                <a:cs typeface="Arial" charset="0"/>
              </a:rPr>
              <a:t>equals</a:t>
            </a:r>
            <a:r>
              <a:rPr lang="nb-NO" dirty="0" smtClean="0">
                <a:latin typeface="Arial" charset="0"/>
                <a:cs typeface="Arial" charset="0"/>
              </a:rPr>
              <a:t>- og </a:t>
            </a:r>
            <a:r>
              <a:rPr lang="nb-NO" dirty="0" err="1" smtClean="0">
                <a:latin typeface="Arial" charset="0"/>
                <a:cs typeface="Arial" charset="0"/>
              </a:rPr>
              <a:t>compareTo</a:t>
            </a:r>
            <a:r>
              <a:rPr lang="nb-NO" dirty="0" smtClean="0">
                <a:latin typeface="Arial" charset="0"/>
                <a:cs typeface="Arial" charset="0"/>
              </a:rPr>
              <a:t>-metoder for å sammenligne objekter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4558C-E9B6-47DD-B63F-A65206CBF3FA}" type="slidenum">
              <a:rPr lang="nb-NO" smtClean="0"/>
              <a:pPr>
                <a:defRPr/>
              </a:pPr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51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Oppgaver (s 394)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sz="1800" dirty="0" smtClean="0"/>
              <a:t>Finn feil i følgende kodebit:</a:t>
            </a:r>
          </a:p>
          <a:p>
            <a:pPr marL="457200" lvl="1" indent="0">
              <a:buNone/>
            </a:pP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Vare[] varene = </a:t>
            </a:r>
            <a:r>
              <a:rPr lang="nb-NO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 Vare[3];</a:t>
            </a:r>
            <a:br>
              <a:rPr lang="nb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varene[1].</a:t>
            </a:r>
            <a:r>
              <a:rPr lang="nb-NO" sz="1600" dirty="0" err="1" smtClean="0">
                <a:latin typeface="Courier New" pitchFamily="49" charset="0"/>
                <a:cs typeface="Courier New" pitchFamily="49" charset="0"/>
              </a:rPr>
              <a:t>setPris</a:t>
            </a: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(320.50);</a:t>
            </a:r>
            <a:br>
              <a:rPr lang="nb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varene[2].</a:t>
            </a:r>
            <a:r>
              <a:rPr lang="nb-NO" sz="1600" dirty="0" err="1" smtClean="0">
                <a:latin typeface="Courier New" pitchFamily="49" charset="0"/>
                <a:cs typeface="Courier New" pitchFamily="49" charset="0"/>
              </a:rPr>
              <a:t>setPris</a:t>
            </a: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(123.70</a:t>
            </a:r>
            <a:r>
              <a:rPr lang="nb-NO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nb-NO" sz="1600" dirty="0">
                <a:latin typeface="Courier New" pitchFamily="49" charset="0"/>
                <a:cs typeface="Courier New" pitchFamily="49" charset="0"/>
              </a:rPr>
            </a:b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varene[3].</a:t>
            </a:r>
            <a:r>
              <a:rPr lang="nb-NO" sz="1600" dirty="0" err="1" smtClean="0">
                <a:latin typeface="Courier New" pitchFamily="49" charset="0"/>
                <a:cs typeface="Courier New" pitchFamily="49" charset="0"/>
              </a:rPr>
              <a:t>setPris</a:t>
            </a: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(120.65);</a:t>
            </a:r>
          </a:p>
          <a:p>
            <a:pPr marL="457200" lvl="1" indent="0">
              <a:buNone/>
            </a:pPr>
            <a:endParaRPr lang="nb-NO" sz="1600" dirty="0"/>
          </a:p>
          <a:p>
            <a:pPr marL="457200" indent="-457200">
              <a:buFont typeface="+mj-lt"/>
              <a:buAutoNum type="arabicPeriod"/>
            </a:pPr>
            <a:r>
              <a:rPr lang="nb-NO" sz="1800" dirty="0" smtClean="0"/>
              <a:t>Anta at tabellen navneliste er som vist på figur 12.1 s 391. I tillegg har vi variabelen </a:t>
            </a:r>
            <a:r>
              <a:rPr lang="nb-NO" sz="1800" dirty="0" err="1" smtClean="0"/>
              <a:t>etNavn</a:t>
            </a:r>
            <a:r>
              <a:rPr lang="nb-NO" sz="1800" dirty="0" smtClean="0"/>
              <a:t>: </a:t>
            </a:r>
            <a:br>
              <a:rPr lang="nb-NO" sz="1800" dirty="0" smtClean="0"/>
            </a:br>
            <a:r>
              <a:rPr lang="nb-NO" sz="1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nb-NO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b-NO" sz="1800" dirty="0" err="1" smtClean="0">
                <a:latin typeface="Courier New" pitchFamily="49" charset="0"/>
                <a:cs typeface="Courier New" pitchFamily="49" charset="0"/>
              </a:rPr>
              <a:t>etNavn</a:t>
            </a:r>
            <a:r>
              <a:rPr lang="nb-NO" sz="1800" dirty="0" smtClean="0">
                <a:latin typeface="Courier New" pitchFamily="49" charset="0"/>
                <a:cs typeface="Courier New" pitchFamily="49" charset="0"/>
              </a:rPr>
              <a:t> = «Marit»;</a:t>
            </a:r>
            <a:br>
              <a:rPr lang="nb-NO" sz="1800" dirty="0" smtClean="0">
                <a:latin typeface="Courier New" pitchFamily="49" charset="0"/>
                <a:cs typeface="Courier New" pitchFamily="49" charset="0"/>
              </a:rPr>
            </a:br>
            <a:r>
              <a:rPr lang="nb-NO" sz="1800" dirty="0" smtClean="0"/>
              <a:t>Sett opp setninger som gjør følgende:</a:t>
            </a:r>
          </a:p>
          <a:p>
            <a:pPr lvl="1" indent="-342900">
              <a:buFont typeface="+mj-lt"/>
              <a:buAutoNum type="alphaLcParenR"/>
            </a:pPr>
            <a:r>
              <a:rPr lang="nb-NO" sz="1600" dirty="0" smtClean="0"/>
              <a:t>Setter navneliste[1] til å referere til et nytt objekt med teksten «Anders»</a:t>
            </a:r>
            <a:endParaRPr lang="nb-NO" sz="1600" dirty="0"/>
          </a:p>
          <a:p>
            <a:pPr lvl="1" indent="-342900">
              <a:buFont typeface="+mj-lt"/>
              <a:buAutoNum type="alphaLcParenR"/>
            </a:pPr>
            <a:r>
              <a:rPr lang="nb-NO" sz="1600" dirty="0" smtClean="0"/>
              <a:t>Setter navneliste[3] til å referere til det samme som </a:t>
            </a:r>
            <a:r>
              <a:rPr lang="nb-NO" sz="1600" dirty="0" err="1" smtClean="0"/>
              <a:t>etNavn</a:t>
            </a:r>
            <a:r>
              <a:rPr lang="nb-NO" sz="1600" dirty="0" smtClean="0"/>
              <a:t> refererer til</a:t>
            </a:r>
          </a:p>
          <a:p>
            <a:pPr lvl="1" indent="-342900">
              <a:buFont typeface="+mj-lt"/>
              <a:buAutoNum type="alphaLcParenR"/>
            </a:pPr>
            <a:r>
              <a:rPr lang="nb-NO" sz="1600" dirty="0" smtClean="0"/>
              <a:t>Lagrer summen av lengdene til alle fire strengene i variabelen </a:t>
            </a:r>
            <a:r>
              <a:rPr lang="nb-NO" sz="1600" dirty="0" err="1" smtClean="0"/>
              <a:t>sumLengde</a:t>
            </a:r>
            <a:r>
              <a:rPr lang="nb-NO" sz="1600" dirty="0" smtClean="0"/>
              <a:t>. Bruk en for-setning</a:t>
            </a:r>
          </a:p>
          <a:p>
            <a:pPr lvl="1" indent="-342900">
              <a:buFont typeface="+mj-lt"/>
              <a:buAutoNum type="alphaLcParenR"/>
            </a:pPr>
            <a:r>
              <a:rPr lang="nb-NO" sz="1600" dirty="0" smtClean="0"/>
              <a:t>Finner antall ‘r’-er i alle strengene(hint: bruk </a:t>
            </a:r>
            <a:r>
              <a:rPr lang="nb-NO" sz="1600" dirty="0" err="1" smtClean="0"/>
              <a:t>indexOf</a:t>
            </a:r>
            <a:r>
              <a:rPr lang="nb-NO" sz="1600" dirty="0" smtClean="0"/>
              <a:t>() og en for-setning)</a:t>
            </a:r>
          </a:p>
          <a:p>
            <a:pPr marL="857250" lvl="1" indent="-457200">
              <a:buFont typeface="+mj-lt"/>
              <a:buAutoNum type="alphaLcParenR"/>
            </a:pPr>
            <a:endParaRPr lang="nb-NO" sz="160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E080D0-65C2-425E-B815-4F60FC95DFB3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Kapittel 3 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13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7400925" cy="1143000"/>
          </a:xfrm>
        </p:spPr>
        <p:txBody>
          <a:bodyPr/>
          <a:lstStyle/>
          <a:p>
            <a:r>
              <a:rPr lang="nb-NO" dirty="0" smtClean="0"/>
              <a:t>Løsning oppgave </a:t>
            </a:r>
            <a:r>
              <a:rPr lang="nb-NO" dirty="0"/>
              <a:t>1 </a:t>
            </a:r>
            <a:r>
              <a:rPr lang="nb-NO" dirty="0" smtClean="0"/>
              <a:t>s 394</a:t>
            </a:r>
            <a:endParaRPr lang="en-US" dirty="0"/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1163496" y="1096283"/>
            <a:ext cx="600079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1600" dirty="0" smtClean="0"/>
              <a:t>Oppgaven inneholder en utilsiktet feil. Metodenavnet </a:t>
            </a:r>
            <a:r>
              <a:rPr lang="nb-NO" sz="1600" dirty="0" err="1" smtClean="0"/>
              <a:t>settPris</a:t>
            </a:r>
            <a:r>
              <a:rPr lang="nb-NO" sz="1600" dirty="0" smtClean="0"/>
              <a:t>() er brukt. Det skal være </a:t>
            </a:r>
            <a:r>
              <a:rPr lang="nb-NO" sz="1600" dirty="0" err="1" smtClean="0"/>
              <a:t>setPris</a:t>
            </a:r>
            <a:r>
              <a:rPr lang="nb-NO" sz="1600" dirty="0" smtClean="0"/>
              <a:t>(). Etter at dette er rettet, vil kodebiten ved kjøring kaste to typer unntak:</a:t>
            </a:r>
          </a:p>
          <a:p>
            <a:endParaRPr lang="nb-NO" sz="1600" dirty="0" smtClean="0"/>
          </a:p>
          <a:p>
            <a:endParaRPr lang="nb-NO" sz="1600" dirty="0" smtClean="0"/>
          </a:p>
          <a:p>
            <a:r>
              <a:rPr lang="nb-NO" sz="1600" dirty="0" smtClean="0"/>
              <a:t>• </a:t>
            </a:r>
            <a:r>
              <a:rPr lang="nb-NO" sz="1600" dirty="0" err="1" smtClean="0"/>
              <a:t>NullPointerException</a:t>
            </a:r>
            <a:r>
              <a:rPr lang="nb-NO" sz="1600" dirty="0" smtClean="0"/>
              <a:t>: Tabellen varene er en tabell av referanser. Disse referansene må settes til å peke til objekter, før vi kan sende meldinger til objektene.</a:t>
            </a:r>
          </a:p>
          <a:p>
            <a:r>
              <a:rPr lang="nb-NO" sz="1600" dirty="0" smtClean="0"/>
              <a:t>Med andre ord: Vi må skrive for eksempel:</a:t>
            </a:r>
            <a:endParaRPr lang="nb-NO" sz="1600" b="1" dirty="0" smtClean="0"/>
          </a:p>
          <a:p>
            <a:r>
              <a:rPr lang="nn-NO" sz="1600" dirty="0" smtClean="0"/>
              <a:t>varene[0] = </a:t>
            </a:r>
            <a:r>
              <a:rPr lang="nn-NO" sz="1600" dirty="0" err="1" smtClean="0"/>
              <a:t>new</a:t>
            </a:r>
            <a:r>
              <a:rPr lang="nn-NO" sz="1600" dirty="0" smtClean="0"/>
              <a:t> Vare("TV-dress", 100, 575.50);</a:t>
            </a:r>
          </a:p>
          <a:p>
            <a:r>
              <a:rPr lang="nb-NO" sz="1600" dirty="0" smtClean="0"/>
              <a:t>før vi kan sende melding til dette objektet:</a:t>
            </a:r>
          </a:p>
          <a:p>
            <a:r>
              <a:rPr lang="nb-NO" sz="1600" dirty="0" smtClean="0"/>
              <a:t>varene[1].</a:t>
            </a:r>
            <a:r>
              <a:rPr lang="nb-NO" sz="1600" dirty="0" err="1" smtClean="0"/>
              <a:t>setPris</a:t>
            </a:r>
            <a:r>
              <a:rPr lang="nb-NO" sz="1600" dirty="0" smtClean="0"/>
              <a:t>(320.50);</a:t>
            </a:r>
          </a:p>
          <a:p>
            <a:endParaRPr lang="nb-NO" sz="1600" dirty="0" smtClean="0"/>
          </a:p>
          <a:p>
            <a:endParaRPr lang="nb-NO" sz="1600" dirty="0" smtClean="0"/>
          </a:p>
          <a:p>
            <a:r>
              <a:rPr lang="nb-NO" sz="1600" dirty="0" smtClean="0"/>
              <a:t>• </a:t>
            </a:r>
            <a:r>
              <a:rPr lang="nb-NO" sz="1600" dirty="0" err="1" smtClean="0"/>
              <a:t>ArrayIndexOutOfBoundException</a:t>
            </a:r>
            <a:r>
              <a:rPr lang="nb-NO" sz="1600" dirty="0" smtClean="0"/>
              <a:t>: Dette unntaket kastes når vi i siste setning refererer til tabellelement med indeks 3. Elementene i en tabell med størrelse 3 nummereres 0, 1 og 2.</a:t>
            </a:r>
          </a:p>
          <a:p>
            <a:endParaRPr lang="nb-NO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7400925" cy="1143000"/>
          </a:xfrm>
        </p:spPr>
        <p:txBody>
          <a:bodyPr/>
          <a:lstStyle/>
          <a:p>
            <a:r>
              <a:rPr lang="nb-NO" dirty="0" smtClean="0"/>
              <a:t>Løsning oppgave 2 </a:t>
            </a:r>
            <a:r>
              <a:rPr lang="nb-NO" dirty="0"/>
              <a:t>s </a:t>
            </a:r>
            <a:r>
              <a:rPr lang="nb-NO" dirty="0" smtClean="0"/>
              <a:t>394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611560" y="3861048"/>
            <a:ext cx="80648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dirty="0" smtClean="0"/>
              <a:t>Oppgave 2d</a:t>
            </a:r>
          </a:p>
          <a:p>
            <a:r>
              <a:rPr lang="nb-NO" sz="1600" dirty="0" smtClean="0"/>
              <a:t>final </a:t>
            </a:r>
            <a:r>
              <a:rPr lang="nb-NO" sz="1600" dirty="0" err="1" smtClean="0"/>
              <a:t>char</a:t>
            </a:r>
            <a:r>
              <a:rPr lang="nb-NO" sz="1600" dirty="0" smtClean="0"/>
              <a:t> TEGN = 'r';</a:t>
            </a:r>
          </a:p>
          <a:p>
            <a:r>
              <a:rPr lang="nb-NO" sz="1600" dirty="0" err="1" smtClean="0"/>
              <a:t>int</a:t>
            </a:r>
            <a:r>
              <a:rPr lang="nb-NO" sz="1600" dirty="0" smtClean="0"/>
              <a:t> </a:t>
            </a:r>
            <a:r>
              <a:rPr lang="nb-NO" sz="1600" dirty="0" err="1" smtClean="0"/>
              <a:t>antTegn</a:t>
            </a:r>
            <a:r>
              <a:rPr lang="nb-NO" sz="1600" dirty="0" smtClean="0"/>
              <a:t> = 0;</a:t>
            </a:r>
          </a:p>
          <a:p>
            <a:r>
              <a:rPr lang="nb-NO" sz="1600" dirty="0" smtClean="0"/>
              <a:t>for (</a:t>
            </a:r>
            <a:r>
              <a:rPr lang="nb-NO" sz="1600" dirty="0" err="1" smtClean="0"/>
              <a:t>int</a:t>
            </a:r>
            <a:r>
              <a:rPr lang="nb-NO" sz="1600" dirty="0" smtClean="0"/>
              <a:t> i = 0; i &lt; </a:t>
            </a:r>
            <a:r>
              <a:rPr lang="nb-NO" sz="1600" dirty="0" err="1" smtClean="0"/>
              <a:t>navneliste.length</a:t>
            </a:r>
            <a:r>
              <a:rPr lang="nb-NO" sz="1600" dirty="0" smtClean="0"/>
              <a:t>; i++) {</a:t>
            </a:r>
          </a:p>
          <a:p>
            <a:pPr lvl="1"/>
            <a:r>
              <a:rPr lang="nb-NO" sz="1600" dirty="0" smtClean="0"/>
              <a:t>  </a:t>
            </a:r>
            <a:r>
              <a:rPr lang="nb-NO" sz="1600" dirty="0" err="1" smtClean="0"/>
              <a:t>int</a:t>
            </a:r>
            <a:r>
              <a:rPr lang="nb-NO" sz="1600" dirty="0" smtClean="0"/>
              <a:t> indeks = navneliste[i].</a:t>
            </a:r>
            <a:r>
              <a:rPr lang="nb-NO" sz="1600" dirty="0" err="1" smtClean="0"/>
              <a:t>indexOf</a:t>
            </a:r>
            <a:r>
              <a:rPr lang="nb-NO" sz="1600" dirty="0" smtClean="0"/>
              <a:t>(TEGN);</a:t>
            </a:r>
          </a:p>
          <a:p>
            <a:pPr lvl="1"/>
            <a:r>
              <a:rPr lang="nb-NO" sz="1600" dirty="0" smtClean="0"/>
              <a:t>  </a:t>
            </a:r>
            <a:r>
              <a:rPr lang="nb-NO" sz="1600" dirty="0" err="1" smtClean="0"/>
              <a:t>while</a:t>
            </a:r>
            <a:r>
              <a:rPr lang="nb-NO" sz="1600" dirty="0" smtClean="0"/>
              <a:t> (indeks &gt;= 0) {</a:t>
            </a:r>
          </a:p>
          <a:p>
            <a:pPr lvl="2"/>
            <a:r>
              <a:rPr lang="nb-NO" sz="1600" dirty="0" smtClean="0"/>
              <a:t>    </a:t>
            </a:r>
            <a:r>
              <a:rPr lang="nb-NO" sz="1600" dirty="0" err="1" smtClean="0"/>
              <a:t>antTegn</a:t>
            </a:r>
            <a:r>
              <a:rPr lang="nb-NO" sz="1600" dirty="0" smtClean="0"/>
              <a:t>++;</a:t>
            </a:r>
          </a:p>
          <a:p>
            <a:pPr lvl="2"/>
            <a:r>
              <a:rPr lang="da-DK" sz="1600" dirty="0" smtClean="0"/>
              <a:t>    indeks = navneliste[i].indexOf(TEGN, indeks + 1);</a:t>
            </a:r>
          </a:p>
          <a:p>
            <a:pPr lvl="1"/>
            <a:r>
              <a:rPr lang="nb-NO" sz="1600" dirty="0" smtClean="0"/>
              <a:t>  }</a:t>
            </a:r>
          </a:p>
          <a:p>
            <a:r>
              <a:rPr lang="nb-NO" sz="1600" dirty="0" smtClean="0"/>
              <a:t>}</a:t>
            </a:r>
          </a:p>
          <a:p>
            <a:r>
              <a:rPr lang="nb-NO" sz="1600" dirty="0" err="1" smtClean="0"/>
              <a:t>System.out.println</a:t>
            </a:r>
            <a:r>
              <a:rPr lang="nb-NO" sz="1600" dirty="0" smtClean="0"/>
              <a:t>("Antall forekomster av " + TEGN + " er: " + </a:t>
            </a:r>
            <a:r>
              <a:rPr lang="nb-NO" sz="1600" dirty="0" err="1" smtClean="0"/>
              <a:t>antTegn</a:t>
            </a:r>
            <a:r>
              <a:rPr lang="nb-NO" sz="1600" dirty="0" smtClean="0"/>
              <a:t>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36070" y="908720"/>
            <a:ext cx="804038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1600" dirty="0" smtClean="0"/>
              <a:t>Oppgave 2a</a:t>
            </a:r>
          </a:p>
          <a:p>
            <a:r>
              <a:rPr lang="nb-NO" sz="1600" dirty="0" smtClean="0"/>
              <a:t>navneliste[1] = </a:t>
            </a:r>
            <a:r>
              <a:rPr lang="nb-NO" sz="1600" dirty="0" err="1" smtClean="0"/>
              <a:t>new</a:t>
            </a:r>
            <a:r>
              <a:rPr lang="nb-NO" sz="1600" dirty="0" smtClean="0"/>
              <a:t> </a:t>
            </a:r>
            <a:r>
              <a:rPr lang="nb-NO" sz="1600" dirty="0" err="1" smtClean="0"/>
              <a:t>String</a:t>
            </a:r>
            <a:r>
              <a:rPr lang="nb-NO" sz="1600" dirty="0" smtClean="0"/>
              <a:t>("Anders"); eller navneliste[1] = "Anders";</a:t>
            </a:r>
          </a:p>
          <a:p>
            <a:endParaRPr lang="nb-NO" sz="1600" dirty="0" smtClean="0"/>
          </a:p>
          <a:p>
            <a:r>
              <a:rPr lang="nb-NO" sz="1600" dirty="0" smtClean="0"/>
              <a:t>Oppgave 2b</a:t>
            </a:r>
          </a:p>
          <a:p>
            <a:r>
              <a:rPr lang="nb-NO" sz="1600" dirty="0" smtClean="0"/>
              <a:t>navneliste[3] = </a:t>
            </a:r>
            <a:r>
              <a:rPr lang="nb-NO" sz="1600" dirty="0" err="1" smtClean="0"/>
              <a:t>etNavn</a:t>
            </a:r>
            <a:r>
              <a:rPr lang="nb-NO" sz="1600" dirty="0" smtClean="0"/>
              <a:t>;</a:t>
            </a:r>
          </a:p>
          <a:p>
            <a:endParaRPr lang="nb-NO" sz="1600" dirty="0" smtClean="0"/>
          </a:p>
          <a:p>
            <a:r>
              <a:rPr lang="nb-NO" sz="1600" dirty="0" smtClean="0"/>
              <a:t>Oppgave 2c</a:t>
            </a:r>
          </a:p>
          <a:p>
            <a:r>
              <a:rPr lang="nb-NO" sz="1600" dirty="0" err="1" smtClean="0"/>
              <a:t>int</a:t>
            </a:r>
            <a:r>
              <a:rPr lang="nb-NO" sz="1600" dirty="0" smtClean="0"/>
              <a:t> </a:t>
            </a:r>
            <a:r>
              <a:rPr lang="nb-NO" sz="1600" dirty="0" err="1" smtClean="0"/>
              <a:t>sumLengde</a:t>
            </a:r>
            <a:r>
              <a:rPr lang="nb-NO" sz="1600" dirty="0" smtClean="0"/>
              <a:t> = 0;</a:t>
            </a:r>
          </a:p>
          <a:p>
            <a:r>
              <a:rPr lang="nb-NO" sz="1600" dirty="0" smtClean="0"/>
              <a:t>for (</a:t>
            </a:r>
            <a:r>
              <a:rPr lang="nb-NO" sz="1600" dirty="0" err="1" smtClean="0"/>
              <a:t>int</a:t>
            </a:r>
            <a:r>
              <a:rPr lang="nb-NO" sz="1600" dirty="0" smtClean="0"/>
              <a:t> i = 0; i &lt; </a:t>
            </a:r>
            <a:r>
              <a:rPr lang="nb-NO" sz="1600" dirty="0" err="1" smtClean="0"/>
              <a:t>navneliste.length</a:t>
            </a:r>
            <a:r>
              <a:rPr lang="nb-NO" sz="1600" dirty="0" smtClean="0"/>
              <a:t>; i++) {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sumLengde</a:t>
            </a:r>
            <a:r>
              <a:rPr lang="nb-NO" sz="1600" dirty="0" smtClean="0"/>
              <a:t> += navneliste[i].</a:t>
            </a:r>
            <a:r>
              <a:rPr lang="nb-NO" sz="1600" dirty="0" err="1" smtClean="0"/>
              <a:t>length</a:t>
            </a:r>
            <a:r>
              <a:rPr lang="nb-NO" sz="1600" dirty="0" smtClean="0"/>
              <a:t>();</a:t>
            </a:r>
          </a:p>
          <a:p>
            <a:r>
              <a:rPr lang="nb-NO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2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7400925" cy="1143000"/>
          </a:xfrm>
        </p:spPr>
        <p:txBody>
          <a:bodyPr/>
          <a:lstStyle/>
          <a:p>
            <a:r>
              <a:rPr lang="nb-NO" dirty="0"/>
              <a:t>Tabell av </a:t>
            </a:r>
            <a:r>
              <a:rPr lang="nb-NO" dirty="0" smtClean="0"/>
              <a:t>objekter som </a:t>
            </a:r>
            <a:r>
              <a:rPr lang="nb-NO" dirty="0"/>
              <a:t>medlem i klasse</a:t>
            </a:r>
            <a:endParaRPr lang="en-US" dirty="0"/>
          </a:p>
        </p:txBody>
      </p:sp>
      <p:sp>
        <p:nvSpPr>
          <p:cNvPr id="672771" name="Text Box 3"/>
          <p:cNvSpPr txBox="1">
            <a:spLocks noChangeArrowheads="1"/>
          </p:cNvSpPr>
          <p:nvPr/>
        </p:nvSpPr>
        <p:spPr bwMode="auto">
          <a:xfrm>
            <a:off x="571472" y="1000108"/>
            <a:ext cx="82804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nb-NO" sz="1600" dirty="0" smtClean="0">
                <a:latin typeface="Arial" pitchFamily="34" charset="0"/>
                <a:cs typeface="Arial" pitchFamily="34" charset="0"/>
              </a:rPr>
              <a:t>Vi skal lage en fagkatalog som består av flere fag.</a:t>
            </a: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nb-NO" sz="1600" dirty="0" smtClean="0">
                <a:latin typeface="Arial" pitchFamily="34" charset="0"/>
                <a:cs typeface="Arial" pitchFamily="34" charset="0"/>
              </a:rPr>
              <a:t>Vi skal se nærmere på klassen </a:t>
            </a:r>
            <a:r>
              <a:rPr lang="nb-NO" sz="1600" dirty="0" err="1" smtClean="0">
                <a:latin typeface="Arial" pitchFamily="34" charset="0"/>
                <a:cs typeface="Arial" pitchFamily="34" charset="0"/>
              </a:rPr>
              <a:t>TabellAvFag</a:t>
            </a:r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nb-NO" sz="1600" dirty="0" smtClean="0">
                <a:latin typeface="Arial" pitchFamily="34" charset="0"/>
                <a:cs typeface="Arial" pitchFamily="34" charset="0"/>
              </a:rPr>
              <a:t>Filen 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inneholder tre klasser: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b-NO" sz="1600" dirty="0" smtClean="0">
                <a:latin typeface="Arial" pitchFamily="34" charset="0"/>
                <a:cs typeface="Arial" pitchFamily="34" charset="0"/>
              </a:rPr>
              <a:t>Fag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: Beskriver et fag med fagkode, navn og antall studiepoeng, tilbyr </a:t>
            </a:r>
            <a:r>
              <a:rPr lang="nb-NO" sz="1600" dirty="0" err="1">
                <a:latin typeface="Arial" pitchFamily="34" charset="0"/>
                <a:cs typeface="Arial" pitchFamily="34" charset="0"/>
              </a:rPr>
              <a:t>finn-metoder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b-NO" sz="1600" dirty="0" smtClean="0">
                <a:latin typeface="Arial" pitchFamily="34" charset="0"/>
                <a:cs typeface="Arial" pitchFamily="34" charset="0"/>
              </a:rPr>
              <a:t>Fagkatalog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: Klassen inneholder en tabell av fagobjekter. Størrelsen på tabellen  settes i </a:t>
            </a:r>
            <a:r>
              <a:rPr lang="nb-NO" sz="1600" dirty="0" smtClean="0">
                <a:latin typeface="Arial" pitchFamily="34" charset="0"/>
                <a:cs typeface="Arial" pitchFamily="34" charset="0"/>
              </a:rPr>
              <a:t>konstruktøren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. Objektene opprettes etter hvert som nye fag </a:t>
            </a:r>
            <a:r>
              <a:rPr lang="nb-NO" sz="1600" dirty="0" smtClean="0">
                <a:latin typeface="Arial" pitchFamily="34" charset="0"/>
                <a:cs typeface="Arial" pitchFamily="34" charset="0"/>
              </a:rPr>
              <a:t>legges inn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. Klienten kan </a:t>
            </a:r>
            <a:r>
              <a:rPr lang="nb-NO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nb-NO" sz="1600" dirty="0" smtClean="0">
                <a:latin typeface="Arial" pitchFamily="34" charset="0"/>
                <a:cs typeface="Arial" pitchFamily="34" charset="0"/>
              </a:rPr>
            </a:br>
            <a:r>
              <a:rPr lang="nb-NO" sz="1600" dirty="0" smtClean="0">
                <a:latin typeface="Arial" pitchFamily="34" charset="0"/>
                <a:cs typeface="Arial" pitchFamily="34" charset="0"/>
              </a:rPr>
              <a:t>sortere 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fagene og hente ut en oversikt ved å bruke </a:t>
            </a:r>
            <a:r>
              <a:rPr lang="nb-NO" sz="1600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().  Klienten </a:t>
            </a:r>
            <a:r>
              <a:rPr lang="nb-NO" sz="1600" dirty="0" smtClean="0">
                <a:latin typeface="Arial" pitchFamily="34" charset="0"/>
                <a:cs typeface="Arial" pitchFamily="34" charset="0"/>
              </a:rPr>
              <a:t>kan 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også hente </a:t>
            </a:r>
            <a:r>
              <a:rPr lang="nb-NO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nb-NO" sz="1600" dirty="0" smtClean="0">
                <a:latin typeface="Arial" pitchFamily="34" charset="0"/>
                <a:cs typeface="Arial" pitchFamily="34" charset="0"/>
              </a:rPr>
            </a:br>
            <a:r>
              <a:rPr lang="nb-NO" sz="1600" dirty="0" smtClean="0">
                <a:latin typeface="Arial" pitchFamily="34" charset="0"/>
                <a:cs typeface="Arial" pitchFamily="34" charset="0"/>
              </a:rPr>
              <a:t>ut 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en referanse til hvert enkelt fagobjekt.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b-NO" sz="1600" dirty="0" err="1" smtClean="0">
                <a:latin typeface="Arial" pitchFamily="34" charset="0"/>
                <a:cs typeface="Arial" pitchFamily="34" charset="0"/>
              </a:rPr>
              <a:t>TabellAvFag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: Testklient som leser inn data om fagene fra brukeren.</a:t>
            </a:r>
          </a:p>
          <a:p>
            <a:endParaRPr lang="nb-NO" sz="1000" dirty="0" smtClean="0"/>
          </a:p>
          <a:p>
            <a:endParaRPr lang="nb-NO" sz="1000" dirty="0" smtClean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/>
        </p:nvGraphicFramePr>
        <p:xfrm>
          <a:off x="1071538" y="1571612"/>
          <a:ext cx="2286016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Fagkatalog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registrerNyttFag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finnAntFag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finnFagGittIndeks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finnFagGittKode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oppdaterAntStud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slettFag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endParaRPr lang="nb-NO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 5"/>
          <p:cNvGraphicFramePr>
            <a:graphicFrameLocks noGrp="1"/>
          </p:cNvGraphicFramePr>
          <p:nvPr/>
        </p:nvGraphicFramePr>
        <p:xfrm>
          <a:off x="5167338" y="1571612"/>
          <a:ext cx="197643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Fag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-fagkode {</a:t>
                      </a:r>
                      <a:r>
                        <a:rPr lang="nb-NO" sz="1200" dirty="0" err="1" smtClean="0"/>
                        <a:t>readonly</a:t>
                      </a:r>
                      <a:r>
                        <a:rPr lang="nb-NO" sz="1200" dirty="0" smtClean="0"/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-fagnavn {</a:t>
                      </a:r>
                      <a:r>
                        <a:rPr lang="nb-NO" sz="1200" dirty="0" err="1" smtClean="0"/>
                        <a:t>readonly</a:t>
                      </a:r>
                      <a:r>
                        <a:rPr lang="nb-NO" sz="1200" dirty="0" smtClean="0"/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err="1" smtClean="0"/>
                        <a:t>-antstud</a:t>
                      </a:r>
                      <a:endParaRPr lang="nb-NO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getFagkode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getFagnavn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getAntStud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setAntStud</a:t>
                      </a:r>
                      <a:r>
                        <a:rPr lang="nb-NO" sz="1200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Rett linje 7"/>
          <p:cNvCxnSpPr>
            <a:stCxn id="10" idx="3"/>
          </p:cNvCxnSpPr>
          <p:nvPr/>
        </p:nvCxnSpPr>
        <p:spPr>
          <a:xfrm>
            <a:off x="3571868" y="2276886"/>
            <a:ext cx="1571636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mbe 9"/>
          <p:cNvSpPr/>
          <p:nvPr/>
        </p:nvSpPr>
        <p:spPr>
          <a:xfrm>
            <a:off x="3357554" y="2169729"/>
            <a:ext cx="214314" cy="21431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kstSylinder 11"/>
          <p:cNvSpPr txBox="1"/>
          <p:nvPr/>
        </p:nvSpPr>
        <p:spPr>
          <a:xfrm>
            <a:off x="3428992" y="2294745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1</a:t>
            </a:r>
            <a:endParaRPr lang="nb-NO" sz="1200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4929190" y="2285992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*</a:t>
            </a:r>
            <a:endParaRPr lang="nb-NO" sz="12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78976" y="6345816"/>
            <a:ext cx="2710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i="1" dirty="0">
                <a:solidFill>
                  <a:srgbClr val="FF0000"/>
                </a:solidFill>
              </a:rPr>
              <a:t>Gjør </a:t>
            </a:r>
            <a:r>
              <a:rPr lang="nb-NO" i="1" dirty="0" smtClean="0">
                <a:solidFill>
                  <a:srgbClr val="FF0000"/>
                </a:solidFill>
              </a:rPr>
              <a:t>oppgave 1 </a:t>
            </a:r>
            <a:r>
              <a:rPr lang="nb-NO" i="1" dirty="0">
                <a:solidFill>
                  <a:srgbClr val="FF0000"/>
                </a:solidFill>
              </a:rPr>
              <a:t>side </a:t>
            </a:r>
            <a:r>
              <a:rPr lang="nb-NO" i="1" dirty="0" smtClean="0">
                <a:solidFill>
                  <a:srgbClr val="FF0000"/>
                </a:solidFill>
              </a:rPr>
              <a:t>401</a:t>
            </a:r>
            <a:endParaRPr lang="nb-NO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(s 401)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 smtClean="0"/>
              <a:t>Utvid klassen Fagkatalog med følgende to metoder:</a:t>
            </a:r>
          </a:p>
          <a:p>
            <a:pPr marL="857250" lvl="1" indent="-457200">
              <a:buFont typeface="+mj-lt"/>
              <a:buAutoNum type="alphaLcParenR"/>
            </a:pPr>
            <a:r>
              <a:rPr lang="nb-NO" dirty="0" smtClean="0"/>
              <a:t>Finn totalt antall studenter i alle fagene til sammen</a:t>
            </a:r>
          </a:p>
          <a:p>
            <a:pPr marL="857250" lvl="1" indent="-457200">
              <a:buFont typeface="+mj-lt"/>
              <a:buAutoNum type="alphaLcParenR"/>
            </a:pPr>
            <a:r>
              <a:rPr lang="nb-NO" dirty="0" smtClean="0"/>
              <a:t>Finn ut hvilket fag, eller hvilke, dersom det er flere, som har flest studenter.</a:t>
            </a:r>
          </a:p>
          <a:p>
            <a:pPr marL="400050" lvl="1" indent="0">
              <a:buNone/>
            </a:pPr>
            <a:r>
              <a:rPr lang="nb-NO" dirty="0" smtClean="0"/>
              <a:t>Lag en egen klient for å prøve ut metodene.</a:t>
            </a:r>
          </a:p>
          <a:p>
            <a:pPr marL="400050" lvl="1" indent="0">
              <a:buNone/>
            </a:pPr>
            <a:endParaRPr lang="nb-NO" dirty="0"/>
          </a:p>
          <a:p>
            <a:pPr marL="400050" lvl="1" indent="0">
              <a:buNone/>
            </a:pPr>
            <a:r>
              <a:rPr lang="nb-NO" dirty="0" smtClean="0"/>
              <a:t>Kode lastes ned fra: javabok.no</a:t>
            </a:r>
          </a:p>
          <a:p>
            <a:pPr marL="400050" lvl="1" indent="0">
              <a:buNone/>
            </a:pPr>
            <a:endParaRPr lang="nb-NO" dirty="0" smtClean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E080D0-65C2-425E-B815-4F60FC95DFB3}" type="datetime1">
              <a:rPr lang="nb-NO" smtClean="0"/>
              <a:pPr>
                <a:defRPr/>
              </a:pPr>
              <a:t>05.10.2015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Kapittel 3 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20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4338"/>
            <a:ext cx="7400925" cy="1143000"/>
          </a:xfrm>
        </p:spPr>
        <p:txBody>
          <a:bodyPr/>
          <a:lstStyle/>
          <a:p>
            <a:r>
              <a:rPr lang="nb-NO" dirty="0" smtClean="0"/>
              <a:t>Løsning oppgave </a:t>
            </a:r>
            <a:r>
              <a:rPr lang="nb-NO" dirty="0"/>
              <a:t>1 </a:t>
            </a:r>
            <a:r>
              <a:rPr lang="nb-NO" dirty="0" smtClean="0"/>
              <a:t>s 401</a:t>
            </a:r>
            <a:endParaRPr lang="en-US" dirty="0"/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357158" y="952102"/>
            <a:ext cx="471494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1600" b="1" dirty="0" smtClean="0"/>
              <a:t>/* Oppgave 1a */</a:t>
            </a:r>
          </a:p>
          <a:p>
            <a:r>
              <a:rPr lang="nb-NO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b-NO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b-NO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finnTotAntStudenter</a:t>
            </a:r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nb-NO" sz="1600" b="1" dirty="0" smtClean="0"/>
              <a:t>{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int</a:t>
            </a:r>
            <a:r>
              <a:rPr lang="nb-NO" sz="1600" dirty="0" smtClean="0"/>
              <a:t> sum = 0;</a:t>
            </a:r>
          </a:p>
          <a:p>
            <a:r>
              <a:rPr lang="nb-NO" sz="1600" dirty="0" smtClean="0"/>
              <a:t>  for (</a:t>
            </a:r>
            <a:r>
              <a:rPr lang="nb-NO" sz="1600" dirty="0" err="1" smtClean="0"/>
              <a:t>int</a:t>
            </a:r>
            <a:r>
              <a:rPr lang="nb-NO" sz="1600" dirty="0" smtClean="0"/>
              <a:t> i = 0; i &lt; </a:t>
            </a:r>
            <a:r>
              <a:rPr lang="nb-NO" sz="1600" dirty="0" err="1" smtClean="0"/>
              <a:t>antFag</a:t>
            </a:r>
            <a:r>
              <a:rPr lang="nb-NO" sz="1600" dirty="0" smtClean="0"/>
              <a:t>; i++) {</a:t>
            </a:r>
          </a:p>
          <a:p>
            <a:r>
              <a:rPr lang="nb-NO" sz="1600" dirty="0" smtClean="0"/>
              <a:t>    sum += fagene[i].</a:t>
            </a:r>
            <a:r>
              <a:rPr lang="nb-NO" sz="1600" dirty="0" err="1" smtClean="0"/>
              <a:t>getAntStud</a:t>
            </a:r>
            <a:r>
              <a:rPr lang="nb-NO" sz="1600" dirty="0" smtClean="0"/>
              <a:t>();</a:t>
            </a:r>
          </a:p>
          <a:p>
            <a:r>
              <a:rPr lang="nb-NO" sz="1600" dirty="0" smtClean="0"/>
              <a:t>  }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return</a:t>
            </a:r>
            <a:r>
              <a:rPr lang="nb-NO" sz="1600" dirty="0" smtClean="0"/>
              <a:t> sum;</a:t>
            </a:r>
          </a:p>
          <a:p>
            <a:r>
              <a:rPr lang="nb-NO" sz="1600" dirty="0" smtClean="0"/>
              <a:t>}</a:t>
            </a:r>
          </a:p>
          <a:p>
            <a:endParaRPr lang="nb-NO" sz="1600" b="1" dirty="0" smtClean="0"/>
          </a:p>
          <a:p>
            <a:r>
              <a:rPr lang="nb-NO" sz="1600" b="1" dirty="0" smtClean="0"/>
              <a:t>/* </a:t>
            </a:r>
            <a:r>
              <a:rPr lang="nb-NO" sz="1600" b="1" dirty="0"/>
              <a:t>Oppgave 1b */</a:t>
            </a:r>
          </a:p>
          <a:p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nb-NO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b-NO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finnMaksAntStud</a:t>
            </a:r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r>
              <a:rPr lang="nb-NO" sz="1600" dirty="0" smtClean="0"/>
              <a:t>   </a:t>
            </a:r>
            <a:r>
              <a:rPr lang="nb-NO" sz="1600" dirty="0" err="1"/>
              <a:t>if</a:t>
            </a:r>
            <a:r>
              <a:rPr lang="nb-NO" sz="1600" dirty="0"/>
              <a:t> (</a:t>
            </a:r>
            <a:r>
              <a:rPr lang="nb-NO" sz="1600" dirty="0" err="1"/>
              <a:t>antFag</a:t>
            </a:r>
            <a:r>
              <a:rPr lang="nb-NO" sz="1600" dirty="0"/>
              <a:t> &gt; 0) {</a:t>
            </a:r>
          </a:p>
          <a:p>
            <a:r>
              <a:rPr lang="nb-NO" sz="1600" dirty="0"/>
              <a:t>       </a:t>
            </a:r>
            <a:r>
              <a:rPr lang="nb-NO" sz="1600" dirty="0" err="1"/>
              <a:t>int</a:t>
            </a:r>
            <a:r>
              <a:rPr lang="nb-NO" sz="1600" dirty="0"/>
              <a:t> maks = fagene[0].</a:t>
            </a:r>
            <a:r>
              <a:rPr lang="nb-NO" sz="1600" dirty="0" err="1"/>
              <a:t>getAntStud</a:t>
            </a:r>
            <a:r>
              <a:rPr lang="nb-NO" sz="1600" dirty="0"/>
              <a:t>();</a:t>
            </a:r>
          </a:p>
          <a:p>
            <a:r>
              <a:rPr lang="nb-NO" sz="1600" dirty="0"/>
              <a:t>       for (</a:t>
            </a:r>
            <a:r>
              <a:rPr lang="nb-NO" sz="1600" dirty="0" err="1"/>
              <a:t>int</a:t>
            </a:r>
            <a:r>
              <a:rPr lang="nb-NO" sz="1600" dirty="0"/>
              <a:t> i = 1; i &lt; </a:t>
            </a:r>
            <a:r>
              <a:rPr lang="nb-NO" sz="1600" dirty="0" err="1"/>
              <a:t>antFag</a:t>
            </a:r>
            <a:r>
              <a:rPr lang="nb-NO" sz="1600" dirty="0"/>
              <a:t>; i++) {</a:t>
            </a:r>
          </a:p>
          <a:p>
            <a:r>
              <a:rPr lang="nb-NO" sz="1600" dirty="0"/>
              <a:t>           </a:t>
            </a:r>
            <a:r>
              <a:rPr lang="nb-NO" sz="1600" dirty="0" err="1"/>
              <a:t>if</a:t>
            </a:r>
            <a:r>
              <a:rPr lang="nb-NO" sz="1600" dirty="0"/>
              <a:t> (fagene[i].</a:t>
            </a:r>
            <a:r>
              <a:rPr lang="nb-NO" sz="1600" dirty="0" err="1"/>
              <a:t>getAntStud</a:t>
            </a:r>
            <a:r>
              <a:rPr lang="nb-NO" sz="1600" dirty="0"/>
              <a:t>() &gt; maks) {</a:t>
            </a:r>
          </a:p>
          <a:p>
            <a:r>
              <a:rPr lang="nb-NO" sz="1600" dirty="0"/>
              <a:t>                maks = fagene[i].</a:t>
            </a:r>
            <a:r>
              <a:rPr lang="nb-NO" sz="1600" dirty="0" err="1"/>
              <a:t>getAntStud</a:t>
            </a:r>
            <a:r>
              <a:rPr lang="nb-NO" sz="1600" dirty="0"/>
              <a:t>();</a:t>
            </a:r>
          </a:p>
          <a:p>
            <a:r>
              <a:rPr lang="nb-NO" sz="1600" dirty="0"/>
              <a:t>           }</a:t>
            </a:r>
          </a:p>
          <a:p>
            <a:r>
              <a:rPr lang="nb-NO" sz="1600" dirty="0"/>
              <a:t>       }</a:t>
            </a:r>
          </a:p>
          <a:p>
            <a:r>
              <a:rPr lang="nb-NO" sz="1600" dirty="0"/>
              <a:t>       </a:t>
            </a:r>
            <a:r>
              <a:rPr lang="nb-NO" sz="1600" dirty="0" err="1"/>
              <a:t>return</a:t>
            </a:r>
            <a:r>
              <a:rPr lang="nb-NO" sz="1600" dirty="0"/>
              <a:t> maks;</a:t>
            </a:r>
          </a:p>
          <a:p>
            <a:r>
              <a:rPr lang="nb-NO" sz="1600" dirty="0"/>
              <a:t>    }</a:t>
            </a:r>
          </a:p>
          <a:p>
            <a:r>
              <a:rPr lang="nb-NO" sz="1600" dirty="0"/>
              <a:t>    </a:t>
            </a:r>
            <a:r>
              <a:rPr lang="nb-NO" sz="1600" dirty="0" err="1"/>
              <a:t>return</a:t>
            </a:r>
            <a:r>
              <a:rPr lang="nb-NO" sz="1600" dirty="0"/>
              <a:t> 0; // ingen fag registrert</a:t>
            </a:r>
          </a:p>
          <a:p>
            <a:r>
              <a:rPr lang="nb-NO" sz="1600" dirty="0"/>
              <a:t>}</a:t>
            </a:r>
          </a:p>
          <a:p>
            <a:endParaRPr lang="nb-NO" sz="1600" dirty="0" smtClean="0"/>
          </a:p>
        </p:txBody>
      </p:sp>
      <p:sp>
        <p:nvSpPr>
          <p:cNvPr id="5" name="Rektangel 4"/>
          <p:cNvSpPr/>
          <p:nvPr/>
        </p:nvSpPr>
        <p:spPr>
          <a:xfrm>
            <a:off x="5072098" y="1119263"/>
            <a:ext cx="4000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b-N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Fag[] </a:t>
            </a:r>
            <a:r>
              <a:rPr lang="nb-NO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finnStørsteFag</a:t>
            </a:r>
            <a:r>
              <a:rPr lang="nb-N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r>
              <a:rPr lang="nb-NO" sz="1600" dirty="0"/>
              <a:t>   </a:t>
            </a:r>
            <a:r>
              <a:rPr lang="nb-NO" sz="1600" dirty="0" err="1"/>
              <a:t>int</a:t>
            </a:r>
            <a:r>
              <a:rPr lang="nb-NO" sz="1600" dirty="0"/>
              <a:t> maks = </a:t>
            </a:r>
            <a:r>
              <a:rPr lang="nb-NO" sz="1600" dirty="0" err="1"/>
              <a:t>finnMaksAntStud</a:t>
            </a:r>
            <a:r>
              <a:rPr lang="nb-NO" sz="1600" dirty="0"/>
              <a:t>(); </a:t>
            </a:r>
            <a:br>
              <a:rPr lang="nb-NO" sz="1600" dirty="0"/>
            </a:br>
            <a:r>
              <a:rPr lang="nb-NO" sz="1600" dirty="0"/>
              <a:t>   // hjelpemetode, se nedenfor</a:t>
            </a:r>
          </a:p>
          <a:p>
            <a:r>
              <a:rPr lang="nb-NO" sz="1600" dirty="0"/>
              <a:t>   Fag[] </a:t>
            </a:r>
            <a:r>
              <a:rPr lang="nb-NO" sz="1600" dirty="0" err="1"/>
              <a:t>fagMedMaks</a:t>
            </a:r>
            <a:r>
              <a:rPr lang="nb-NO" sz="1600" dirty="0"/>
              <a:t> = </a:t>
            </a:r>
            <a:r>
              <a:rPr lang="nb-NO" sz="1600" dirty="0" err="1"/>
              <a:t>new</a:t>
            </a:r>
            <a:r>
              <a:rPr lang="nb-NO" sz="1600" dirty="0"/>
              <a:t> Fag[</a:t>
            </a:r>
            <a:r>
              <a:rPr lang="nb-NO" sz="1600" dirty="0" err="1"/>
              <a:t>antFag</a:t>
            </a:r>
            <a:r>
              <a:rPr lang="nb-NO" sz="1600" dirty="0"/>
              <a:t>];</a:t>
            </a:r>
          </a:p>
          <a:p>
            <a:r>
              <a:rPr lang="nb-NO" sz="1600" dirty="0"/>
              <a:t>   </a:t>
            </a:r>
            <a:r>
              <a:rPr lang="nb-NO" sz="1600" dirty="0" err="1"/>
              <a:t>int</a:t>
            </a:r>
            <a:r>
              <a:rPr lang="nb-NO" sz="1600" dirty="0"/>
              <a:t> </a:t>
            </a:r>
            <a:r>
              <a:rPr lang="nb-NO" sz="1600" dirty="0" err="1"/>
              <a:t>antFagLikMaks</a:t>
            </a:r>
            <a:r>
              <a:rPr lang="nb-NO" sz="1600" dirty="0"/>
              <a:t> = 0;</a:t>
            </a:r>
          </a:p>
          <a:p>
            <a:r>
              <a:rPr lang="nb-NO" sz="1600" dirty="0"/>
              <a:t>   </a:t>
            </a:r>
            <a:endParaRPr lang="nb-NO" sz="1600" dirty="0" smtClean="0"/>
          </a:p>
          <a:p>
            <a:r>
              <a:rPr lang="nb-NO" sz="1600" dirty="0"/>
              <a:t> </a:t>
            </a:r>
            <a:r>
              <a:rPr lang="nb-NO" sz="1600" dirty="0" smtClean="0"/>
              <a:t>  for </a:t>
            </a:r>
            <a:r>
              <a:rPr lang="nb-NO" sz="1600" dirty="0"/>
              <a:t>(</a:t>
            </a:r>
            <a:r>
              <a:rPr lang="nb-NO" sz="1600" dirty="0" err="1"/>
              <a:t>int</a:t>
            </a:r>
            <a:r>
              <a:rPr lang="nb-NO" sz="1600" dirty="0"/>
              <a:t> i = 0; i &lt; </a:t>
            </a:r>
            <a:r>
              <a:rPr lang="nb-NO" sz="1600" dirty="0" err="1"/>
              <a:t>antFag</a:t>
            </a:r>
            <a:r>
              <a:rPr lang="nb-NO" sz="1600" dirty="0"/>
              <a:t>; i++) {</a:t>
            </a:r>
            <a:endParaRPr lang="nb-NO" sz="1600" b="1" dirty="0"/>
          </a:p>
          <a:p>
            <a:r>
              <a:rPr lang="nb-NO" sz="1600" dirty="0"/>
              <a:t>      </a:t>
            </a:r>
            <a:r>
              <a:rPr lang="nb-NO" sz="1600" dirty="0" err="1"/>
              <a:t>if</a:t>
            </a:r>
            <a:r>
              <a:rPr lang="nb-NO" sz="1600" dirty="0"/>
              <a:t> (fagene[i].</a:t>
            </a:r>
            <a:r>
              <a:rPr lang="nb-NO" sz="1600" dirty="0" err="1"/>
              <a:t>getAntStud</a:t>
            </a:r>
            <a:r>
              <a:rPr lang="nb-NO" sz="1600" dirty="0"/>
              <a:t>() == maks) {</a:t>
            </a:r>
          </a:p>
          <a:p>
            <a:pPr lvl="1"/>
            <a:r>
              <a:rPr lang="nb-NO" sz="1600" dirty="0"/>
              <a:t>    </a:t>
            </a:r>
            <a:r>
              <a:rPr lang="nb-NO" sz="1600" dirty="0" err="1"/>
              <a:t>fagMedMaks</a:t>
            </a:r>
            <a:r>
              <a:rPr lang="nb-NO" sz="1600" dirty="0"/>
              <a:t>[</a:t>
            </a:r>
            <a:r>
              <a:rPr lang="nb-NO" sz="1600" dirty="0" err="1"/>
              <a:t>antFagLikMaks</a:t>
            </a:r>
            <a:r>
              <a:rPr lang="nb-NO" sz="1600" dirty="0"/>
              <a:t>] = fagene[i];</a:t>
            </a:r>
          </a:p>
          <a:p>
            <a:pPr lvl="1"/>
            <a:r>
              <a:rPr lang="nb-NO" sz="1600" dirty="0"/>
              <a:t>    </a:t>
            </a:r>
            <a:r>
              <a:rPr lang="nb-NO" sz="1600" dirty="0" err="1"/>
              <a:t>antFagLikMaks</a:t>
            </a:r>
            <a:r>
              <a:rPr lang="nb-NO" sz="1600" dirty="0"/>
              <a:t>++;</a:t>
            </a:r>
          </a:p>
          <a:p>
            <a:r>
              <a:rPr lang="nb-NO" sz="1600" dirty="0"/>
              <a:t>      }</a:t>
            </a:r>
          </a:p>
          <a:p>
            <a:r>
              <a:rPr lang="nb-NO" sz="1600" dirty="0"/>
              <a:t>   }</a:t>
            </a:r>
          </a:p>
          <a:p>
            <a:r>
              <a:rPr lang="nb-NO" sz="1600" dirty="0" smtClean="0"/>
              <a:t>   Fag[] </a:t>
            </a:r>
            <a:r>
              <a:rPr lang="nb-NO" sz="1600" dirty="0" err="1" smtClean="0"/>
              <a:t>nyTab</a:t>
            </a:r>
            <a:r>
              <a:rPr lang="nb-NO" sz="1600" dirty="0" smtClean="0"/>
              <a:t> = </a:t>
            </a:r>
            <a:r>
              <a:rPr lang="nb-NO" sz="1600" dirty="0" err="1" smtClean="0"/>
              <a:t>new</a:t>
            </a:r>
            <a:r>
              <a:rPr lang="nb-NO" sz="1600" dirty="0" smtClean="0"/>
              <a:t> Fag[</a:t>
            </a:r>
            <a:r>
              <a:rPr lang="nb-NO" sz="1600" dirty="0" err="1" smtClean="0"/>
              <a:t>antFagLikMaks</a:t>
            </a:r>
            <a:r>
              <a:rPr lang="nb-NO" sz="1600" dirty="0" smtClean="0"/>
              <a:t>];</a:t>
            </a:r>
          </a:p>
          <a:p>
            <a:r>
              <a:rPr lang="nb-NO" sz="1600" dirty="0" smtClean="0"/>
              <a:t>   for (</a:t>
            </a:r>
            <a:r>
              <a:rPr lang="nb-NO" sz="1600" dirty="0" err="1" smtClean="0"/>
              <a:t>int</a:t>
            </a:r>
            <a:r>
              <a:rPr lang="nb-NO" sz="1600" dirty="0" smtClean="0"/>
              <a:t> i = 0; i &lt; </a:t>
            </a:r>
            <a:r>
              <a:rPr lang="nb-NO" sz="1600" dirty="0" err="1" smtClean="0"/>
              <a:t>antFagLikMaks</a:t>
            </a:r>
            <a:r>
              <a:rPr lang="nb-NO" sz="1600" dirty="0" smtClean="0"/>
              <a:t>; i++) {</a:t>
            </a:r>
          </a:p>
          <a:p>
            <a:r>
              <a:rPr lang="nb-NO" sz="1600" dirty="0" smtClean="0"/>
              <a:t>         </a:t>
            </a:r>
            <a:r>
              <a:rPr lang="nb-NO" sz="1600" dirty="0" err="1" smtClean="0"/>
              <a:t>nyTab</a:t>
            </a:r>
            <a:r>
              <a:rPr lang="nb-NO" sz="1600" dirty="0" smtClean="0"/>
              <a:t>[i] = </a:t>
            </a:r>
            <a:r>
              <a:rPr lang="nb-NO" sz="1600" dirty="0" err="1" smtClean="0"/>
              <a:t>fagMedMaks</a:t>
            </a:r>
            <a:r>
              <a:rPr lang="nb-NO" sz="1600" dirty="0" smtClean="0"/>
              <a:t>[i];</a:t>
            </a:r>
          </a:p>
          <a:p>
            <a:r>
              <a:rPr lang="nb-NO" sz="1600" dirty="0" smtClean="0"/>
              <a:t>    }</a:t>
            </a:r>
          </a:p>
          <a:p>
            <a:r>
              <a:rPr lang="nb-NO" sz="1600" dirty="0"/>
              <a:t> </a:t>
            </a:r>
            <a:r>
              <a:rPr lang="nb-NO" sz="1600" dirty="0" smtClean="0"/>
              <a:t>   </a:t>
            </a:r>
            <a:r>
              <a:rPr lang="nb-NO" sz="1600" dirty="0" err="1" smtClean="0"/>
              <a:t>return</a:t>
            </a:r>
            <a:r>
              <a:rPr lang="nb-NO" sz="1600" dirty="0" smtClean="0"/>
              <a:t> </a:t>
            </a:r>
            <a:r>
              <a:rPr lang="nb-NO" sz="1600" dirty="0" err="1" smtClean="0"/>
              <a:t>nyTab</a:t>
            </a:r>
            <a:r>
              <a:rPr lang="nb-NO" sz="1600" dirty="0" smtClean="0"/>
              <a:t>;</a:t>
            </a:r>
          </a:p>
          <a:p>
            <a:r>
              <a:rPr lang="nb-NO" sz="1600" dirty="0" smtClean="0"/>
              <a:t>}</a:t>
            </a:r>
          </a:p>
          <a:p>
            <a:endParaRPr lang="nb-NO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2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2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2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4338"/>
            <a:ext cx="7400925" cy="1143000"/>
          </a:xfrm>
        </p:spPr>
        <p:txBody>
          <a:bodyPr/>
          <a:lstStyle/>
          <a:p>
            <a:r>
              <a:rPr lang="nb-NO" dirty="0" smtClean="0"/>
              <a:t>Løsning oppgave </a:t>
            </a:r>
            <a:r>
              <a:rPr lang="nb-NO" dirty="0"/>
              <a:t>1 </a:t>
            </a:r>
            <a:r>
              <a:rPr lang="nb-NO" dirty="0" smtClean="0"/>
              <a:t>s 401</a:t>
            </a:r>
            <a:endParaRPr lang="en-US" dirty="0"/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5220072" y="1282963"/>
            <a:ext cx="3779944" cy="455509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nb-NO" sz="1400" dirty="0" smtClean="0"/>
          </a:p>
          <a:p>
            <a:r>
              <a:rPr lang="nb-NO" sz="1400" dirty="0" err="1" smtClean="0"/>
              <a:t>kat.oppdaterAntStud</a:t>
            </a:r>
            <a:r>
              <a:rPr lang="nb-NO" sz="1400" dirty="0" smtClean="0"/>
              <a:t>("LC191D", 20);</a:t>
            </a:r>
          </a:p>
          <a:p>
            <a:r>
              <a:rPr lang="nb-NO" sz="1400" dirty="0" err="1" smtClean="0"/>
              <a:t>kat.oppdaterAntStud</a:t>
            </a:r>
            <a:r>
              <a:rPr lang="nb-NO" sz="1400" dirty="0" smtClean="0"/>
              <a:t>("LV172D", 30);</a:t>
            </a:r>
          </a:p>
          <a:p>
            <a:r>
              <a:rPr lang="nb-NO" sz="1400" dirty="0" err="1" smtClean="0"/>
              <a:t>kat.oppdaterAntStud</a:t>
            </a:r>
            <a:r>
              <a:rPr lang="nb-NO" sz="1400" dirty="0" smtClean="0"/>
              <a:t>("LO347D", 20);</a:t>
            </a:r>
          </a:p>
          <a:p>
            <a:r>
              <a:rPr lang="nb-NO" sz="1400" dirty="0" err="1" smtClean="0"/>
              <a:t>kat.oppdaterAntStud</a:t>
            </a:r>
            <a:r>
              <a:rPr lang="nb-NO" sz="1400" dirty="0" smtClean="0"/>
              <a:t>("LO346D", 30);</a:t>
            </a:r>
          </a:p>
          <a:p>
            <a:r>
              <a:rPr lang="nb-NO" sz="1400" dirty="0" err="1" smtClean="0"/>
              <a:t>kat.oppdaterAntStud</a:t>
            </a:r>
            <a:r>
              <a:rPr lang="nb-NO" sz="1400" dirty="0" smtClean="0"/>
              <a:t>("LC331D", 30);</a:t>
            </a:r>
          </a:p>
          <a:p>
            <a:endParaRPr lang="nb-NO" sz="1400" b="1" dirty="0" smtClean="0"/>
          </a:p>
          <a:p>
            <a:r>
              <a:rPr lang="nb-NO" sz="1400" dirty="0" smtClean="0"/>
              <a:t>Fag[] fag = </a:t>
            </a:r>
            <a:r>
              <a:rPr lang="nb-NO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kat.finnStørsteFag</a:t>
            </a:r>
            <a:r>
              <a:rPr lang="nb-NO" sz="1400" dirty="0" smtClean="0"/>
              <a:t>();</a:t>
            </a:r>
          </a:p>
          <a:p>
            <a:endParaRPr lang="nb-NO" sz="1400" dirty="0" smtClean="0"/>
          </a:p>
          <a:p>
            <a:r>
              <a:rPr lang="en-US" sz="1400" dirty="0" smtClean="0"/>
              <a:t>if (</a:t>
            </a:r>
            <a:r>
              <a:rPr lang="en-US" sz="1400" dirty="0" err="1" smtClean="0"/>
              <a:t>fag.length</a:t>
            </a:r>
            <a:r>
              <a:rPr lang="en-US" sz="1400" dirty="0" smtClean="0"/>
              <a:t> == 3 &amp;&amp;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fag[0].</a:t>
            </a:r>
            <a:r>
              <a:rPr lang="en-US" sz="1400" dirty="0" err="1" smtClean="0"/>
              <a:t>getFagkode</a:t>
            </a:r>
            <a:r>
              <a:rPr lang="en-US" sz="1400" dirty="0" smtClean="0"/>
              <a:t>().equals("LV172D")</a:t>
            </a:r>
          </a:p>
          <a:p>
            <a:r>
              <a:rPr lang="nb-NO" sz="1400" dirty="0" smtClean="0"/>
              <a:t>&amp;&amp; fag[1].</a:t>
            </a:r>
            <a:r>
              <a:rPr lang="nb-NO" sz="1400" dirty="0" err="1" smtClean="0"/>
              <a:t>getFagkode</a:t>
            </a:r>
            <a:r>
              <a:rPr lang="nb-NO" sz="1400" dirty="0" smtClean="0"/>
              <a:t>().</a:t>
            </a:r>
            <a:r>
              <a:rPr lang="nb-NO" sz="1400" dirty="0" err="1" smtClean="0"/>
              <a:t>equals</a:t>
            </a:r>
            <a:r>
              <a:rPr lang="nb-NO" sz="1400" dirty="0" smtClean="0"/>
              <a:t>("LO346D")</a:t>
            </a:r>
          </a:p>
          <a:p>
            <a:r>
              <a:rPr lang="nb-NO" sz="1400" dirty="0" smtClean="0"/>
              <a:t>&amp;&amp; fag[2].</a:t>
            </a:r>
            <a:r>
              <a:rPr lang="nb-NO" sz="1400" dirty="0" err="1" smtClean="0"/>
              <a:t>getFagkode</a:t>
            </a:r>
            <a:r>
              <a:rPr lang="nb-NO" sz="1400" dirty="0" smtClean="0"/>
              <a:t>().</a:t>
            </a:r>
            <a:r>
              <a:rPr lang="nb-NO" sz="1400" dirty="0" err="1" smtClean="0"/>
              <a:t>equals</a:t>
            </a:r>
            <a:r>
              <a:rPr lang="nb-NO" sz="1400" dirty="0" smtClean="0"/>
              <a:t>("LC331D")) </a:t>
            </a:r>
          </a:p>
          <a:p>
            <a:r>
              <a:rPr lang="nb-NO" sz="1400" dirty="0" smtClean="0"/>
              <a:t>{</a:t>
            </a:r>
          </a:p>
          <a:p>
            <a:r>
              <a:rPr lang="nb-NO" sz="1400" dirty="0" smtClean="0"/>
              <a:t>        </a:t>
            </a:r>
            <a:r>
              <a:rPr lang="nb-NO" sz="1400" dirty="0" err="1" smtClean="0"/>
              <a:t>System.out.println</a:t>
            </a:r>
            <a:r>
              <a:rPr lang="nb-NO" sz="1400" dirty="0" smtClean="0"/>
              <a:t>("Test 3 vellykket");</a:t>
            </a:r>
          </a:p>
          <a:p>
            <a:r>
              <a:rPr lang="nb-NO" sz="1400" dirty="0" smtClean="0"/>
              <a:t>}</a:t>
            </a:r>
          </a:p>
          <a:p>
            <a:r>
              <a:rPr lang="nb-NO" sz="1400" dirty="0" err="1" smtClean="0"/>
              <a:t>if</a:t>
            </a:r>
            <a:r>
              <a:rPr lang="nb-NO" sz="1400" dirty="0" smtClean="0"/>
              <a:t> (</a:t>
            </a:r>
            <a:r>
              <a:rPr lang="nb-NO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kat.finnTotAntStudenter</a:t>
            </a:r>
            <a:r>
              <a:rPr lang="nb-NO" sz="1400" dirty="0" smtClean="0"/>
              <a:t>() == 130) {</a:t>
            </a:r>
          </a:p>
          <a:p>
            <a:r>
              <a:rPr lang="nb-NO" sz="1400" dirty="0" smtClean="0"/>
              <a:t>        </a:t>
            </a:r>
            <a:r>
              <a:rPr lang="nb-NO" sz="1400" dirty="0" err="1" smtClean="0"/>
              <a:t>System.out.println</a:t>
            </a:r>
            <a:r>
              <a:rPr lang="nb-NO" sz="1400" dirty="0" smtClean="0"/>
              <a:t>("Test 4 vellykket");</a:t>
            </a:r>
          </a:p>
          <a:p>
            <a:r>
              <a:rPr lang="nb-NO" sz="1400" dirty="0" smtClean="0"/>
              <a:t>}</a:t>
            </a:r>
          </a:p>
          <a:p>
            <a:r>
              <a:rPr lang="nb-NO" sz="1400" dirty="0" smtClean="0"/>
              <a:t>} // </a:t>
            </a:r>
            <a:r>
              <a:rPr lang="nb-NO" sz="1400" dirty="0" err="1" smtClean="0"/>
              <a:t>main</a:t>
            </a:r>
            <a:endParaRPr lang="nb-NO" sz="1400" dirty="0" smtClean="0"/>
          </a:p>
          <a:p>
            <a:endParaRPr lang="nb-NO" sz="1000" dirty="0" smtClean="0"/>
          </a:p>
        </p:txBody>
      </p:sp>
      <p:sp>
        <p:nvSpPr>
          <p:cNvPr id="5" name="Rektangel 4"/>
          <p:cNvSpPr/>
          <p:nvPr/>
        </p:nvSpPr>
        <p:spPr>
          <a:xfrm>
            <a:off x="251520" y="1332632"/>
            <a:ext cx="4680520" cy="46166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nb-N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Testklient:</a:t>
            </a:r>
          </a:p>
          <a:p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r>
              <a:rPr lang="nb-NO" sz="1400" dirty="0" err="1" smtClean="0"/>
              <a:t>System.out.println</a:t>
            </a:r>
            <a:r>
              <a:rPr lang="nb-NO" sz="1400" dirty="0" smtClean="0"/>
              <a:t>("Totalt antall tester: 4");</a:t>
            </a:r>
          </a:p>
          <a:p>
            <a:endParaRPr lang="nb-NO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nb-NO" sz="1400" b="1" dirty="0" smtClean="0">
                <a:solidFill>
                  <a:schemeClr val="accent2">
                    <a:lumMod val="50000"/>
                  </a:schemeClr>
                </a:solidFill>
              </a:rPr>
              <a:t>/* Tom katalog */</a:t>
            </a:r>
          </a:p>
          <a:p>
            <a:r>
              <a:rPr lang="nb-NO" sz="1400" dirty="0" smtClean="0"/>
              <a:t>Fagkatalog kat0 = </a:t>
            </a:r>
            <a:r>
              <a:rPr lang="nb-NO" sz="1400" dirty="0" err="1" smtClean="0"/>
              <a:t>new</a:t>
            </a:r>
            <a:r>
              <a:rPr lang="nb-NO" sz="1400" dirty="0" smtClean="0"/>
              <a:t> Fagkatalog();</a:t>
            </a:r>
          </a:p>
          <a:p>
            <a:r>
              <a:rPr lang="nb-NO" sz="1400" dirty="0" smtClean="0"/>
              <a:t>Fag[] fag0 = </a:t>
            </a:r>
            <a:r>
              <a:rPr lang="nb-N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kat0.finnStørsteFag</a:t>
            </a:r>
            <a:r>
              <a:rPr lang="nb-NO" sz="1400" dirty="0" smtClean="0"/>
              <a:t>();</a:t>
            </a:r>
          </a:p>
          <a:p>
            <a:r>
              <a:rPr lang="nb-NO" sz="1400" dirty="0" err="1" smtClean="0"/>
              <a:t>if</a:t>
            </a:r>
            <a:r>
              <a:rPr lang="nb-NO" sz="1400" dirty="0" smtClean="0"/>
              <a:t> (fag0.length == 0) {</a:t>
            </a:r>
          </a:p>
          <a:p>
            <a:r>
              <a:rPr lang="nb-NO" sz="1400" dirty="0" smtClean="0"/>
              <a:t>      </a:t>
            </a:r>
            <a:r>
              <a:rPr lang="nb-NO" sz="1400" dirty="0" err="1" smtClean="0"/>
              <a:t>System.out.println</a:t>
            </a:r>
            <a:r>
              <a:rPr lang="nb-NO" sz="1400" dirty="0" smtClean="0"/>
              <a:t>("Test 1 vellykket");</a:t>
            </a:r>
          </a:p>
          <a:p>
            <a:r>
              <a:rPr lang="nb-NO" sz="1400" dirty="0" smtClean="0"/>
              <a:t>}</a:t>
            </a:r>
          </a:p>
          <a:p>
            <a:r>
              <a:rPr lang="nb-NO" sz="1400" dirty="0" err="1" smtClean="0"/>
              <a:t>if</a:t>
            </a:r>
            <a:r>
              <a:rPr lang="nb-NO" sz="1400" dirty="0" smtClean="0"/>
              <a:t> (</a:t>
            </a:r>
            <a:r>
              <a:rPr lang="nb-NO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kat0.finnTotAntStudenter</a:t>
            </a:r>
            <a:r>
              <a:rPr lang="nb-NO" sz="1400" dirty="0" smtClean="0"/>
              <a:t>() == 0) {</a:t>
            </a:r>
          </a:p>
          <a:p>
            <a:r>
              <a:rPr lang="nb-NO" sz="1400" dirty="0" smtClean="0"/>
              <a:t>      </a:t>
            </a:r>
            <a:r>
              <a:rPr lang="nb-NO" sz="1400" dirty="0" err="1" smtClean="0"/>
              <a:t>System.out.println</a:t>
            </a:r>
            <a:r>
              <a:rPr lang="nb-NO" sz="1400" dirty="0" smtClean="0"/>
              <a:t>("Test 2 vellykket");</a:t>
            </a:r>
          </a:p>
          <a:p>
            <a:r>
              <a:rPr lang="nb-NO" sz="1400" dirty="0" smtClean="0"/>
              <a:t>}</a:t>
            </a:r>
          </a:p>
          <a:p>
            <a:r>
              <a:rPr lang="nb-NO" sz="1400" b="1" dirty="0">
                <a:solidFill>
                  <a:schemeClr val="accent2">
                    <a:lumMod val="50000"/>
                  </a:schemeClr>
                </a:solidFill>
              </a:rPr>
              <a:t>/* Katalog med 5 fag */</a:t>
            </a:r>
          </a:p>
          <a:p>
            <a:r>
              <a:rPr lang="nb-NO" sz="1400" dirty="0" smtClean="0"/>
              <a:t>Fagkatalog kat = </a:t>
            </a:r>
            <a:r>
              <a:rPr lang="nb-NO" sz="1400" dirty="0" err="1" smtClean="0"/>
              <a:t>new</a:t>
            </a:r>
            <a:r>
              <a:rPr lang="nb-NO" sz="1400" dirty="0" smtClean="0"/>
              <a:t> Fagkatalog();</a:t>
            </a:r>
          </a:p>
          <a:p>
            <a:r>
              <a:rPr lang="nb-NO" sz="1400" dirty="0" err="1" smtClean="0"/>
              <a:t>kat.registrerNyttFag</a:t>
            </a:r>
            <a:r>
              <a:rPr lang="nb-NO" sz="1400" dirty="0" smtClean="0"/>
              <a:t>("LC191D", "Videregående </a:t>
            </a:r>
            <a:r>
              <a:rPr lang="nb-NO" sz="1400" dirty="0" err="1" smtClean="0"/>
              <a:t>prog</a:t>
            </a:r>
            <a:r>
              <a:rPr lang="nb-NO" sz="1400" dirty="0" smtClean="0"/>
              <a:t>»);</a:t>
            </a:r>
          </a:p>
          <a:p>
            <a:r>
              <a:rPr lang="nb-NO" sz="1400" dirty="0" err="1" smtClean="0"/>
              <a:t>kat.registrerNyttFag</a:t>
            </a:r>
            <a:r>
              <a:rPr lang="nb-NO" sz="1400" dirty="0" smtClean="0"/>
              <a:t>("LV172D", "Programmering i Java");</a:t>
            </a:r>
          </a:p>
          <a:p>
            <a:r>
              <a:rPr lang="nb-NO" sz="1400" dirty="0" err="1" smtClean="0"/>
              <a:t>kat.registrerNyttFag</a:t>
            </a:r>
            <a:r>
              <a:rPr lang="nb-NO" sz="1400" dirty="0" smtClean="0"/>
              <a:t>("LO347D", "Web-applikasjoner");</a:t>
            </a:r>
          </a:p>
          <a:p>
            <a:r>
              <a:rPr lang="nb-NO" sz="1400" dirty="0" err="1" smtClean="0"/>
              <a:t>kat.registrerNyttFag</a:t>
            </a:r>
            <a:r>
              <a:rPr lang="nb-NO" sz="1400" dirty="0" smtClean="0"/>
              <a:t>("LO346D", "Java EE");</a:t>
            </a:r>
          </a:p>
          <a:p>
            <a:r>
              <a:rPr lang="nb-NO" sz="1400" dirty="0" err="1" smtClean="0"/>
              <a:t>kat.registrerNyttFag</a:t>
            </a:r>
            <a:r>
              <a:rPr lang="nb-NO" sz="1400" dirty="0" smtClean="0"/>
              <a:t>("LC331D", "IT, miljø og samfunn");</a:t>
            </a:r>
          </a:p>
          <a:p>
            <a:endParaRPr lang="nb-NO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7400925" cy="1143000"/>
          </a:xfrm>
        </p:spPr>
        <p:txBody>
          <a:bodyPr/>
          <a:lstStyle/>
          <a:p>
            <a:r>
              <a:rPr lang="nb-NO" dirty="0" smtClean="0"/>
              <a:t>Kopiering av objekter og tabeller av objekter</a:t>
            </a:r>
            <a:endParaRPr lang="nb-NO" dirty="0"/>
          </a:p>
        </p:txBody>
      </p:sp>
      <p:grpSp>
        <p:nvGrpSpPr>
          <p:cNvPr id="21" name="Gruppe 20"/>
          <p:cNvGrpSpPr/>
          <p:nvPr/>
        </p:nvGrpSpPr>
        <p:grpSpPr>
          <a:xfrm>
            <a:off x="4214809" y="1081078"/>
            <a:ext cx="4214840" cy="1990732"/>
            <a:chOff x="2831307" y="1828800"/>
            <a:chExt cx="5398293" cy="2590800"/>
          </a:xfrm>
        </p:grpSpPr>
        <p:sp>
          <p:nvSpPr>
            <p:cNvPr id="656387" name="AutoShape 3"/>
            <p:cNvSpPr>
              <a:spLocks noChangeArrowheads="1"/>
            </p:cNvSpPr>
            <p:nvPr/>
          </p:nvSpPr>
          <p:spPr bwMode="auto">
            <a:xfrm>
              <a:off x="4953000" y="1828800"/>
              <a:ext cx="838200" cy="609600"/>
            </a:xfrm>
            <a:prstGeom prst="rightArrowCallout">
              <a:avLst>
                <a:gd name="adj1" fmla="val 25000"/>
                <a:gd name="adj2" fmla="val 25000"/>
                <a:gd name="adj3" fmla="val 22917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88" name="Text Box 4"/>
            <p:cNvSpPr txBox="1">
              <a:spLocks noChangeArrowheads="1"/>
            </p:cNvSpPr>
            <p:nvPr/>
          </p:nvSpPr>
          <p:spPr bwMode="auto">
            <a:xfrm>
              <a:off x="3471781" y="1981200"/>
              <a:ext cx="1212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nb-NO" dirty="0">
                  <a:latin typeface="Arial" charset="0"/>
                </a:rPr>
                <a:t>navneliste</a:t>
              </a:r>
            </a:p>
          </p:txBody>
        </p:sp>
        <p:sp>
          <p:nvSpPr>
            <p:cNvPr id="656389" name="AutoShape 5"/>
            <p:cNvSpPr>
              <a:spLocks noChangeArrowheads="1"/>
            </p:cNvSpPr>
            <p:nvPr/>
          </p:nvSpPr>
          <p:spPr bwMode="auto">
            <a:xfrm>
              <a:off x="5791200" y="19050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0" name="AutoShape 6"/>
            <p:cNvSpPr>
              <a:spLocks noChangeArrowheads="1"/>
            </p:cNvSpPr>
            <p:nvPr/>
          </p:nvSpPr>
          <p:spPr bwMode="auto">
            <a:xfrm>
              <a:off x="6400800" y="19050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1" name="AutoShape 7"/>
            <p:cNvSpPr>
              <a:spLocks noChangeArrowheads="1"/>
            </p:cNvSpPr>
            <p:nvPr/>
          </p:nvSpPr>
          <p:spPr bwMode="auto">
            <a:xfrm>
              <a:off x="7010400" y="19050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2" name="Oval 8"/>
            <p:cNvSpPr>
              <a:spLocks noChangeArrowheads="1"/>
            </p:cNvSpPr>
            <p:nvPr/>
          </p:nvSpPr>
          <p:spPr bwMode="auto">
            <a:xfrm rot="5400000" flipH="1">
              <a:off x="5562600" y="2819400"/>
              <a:ext cx="1066800" cy="609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nb-NO" dirty="0">
                  <a:latin typeface="Arial" charset="0"/>
                </a:rPr>
                <a:t>Anne</a:t>
              </a:r>
            </a:p>
          </p:txBody>
        </p:sp>
        <p:sp>
          <p:nvSpPr>
            <p:cNvPr id="656393" name="Oval 9"/>
            <p:cNvSpPr>
              <a:spLocks noChangeArrowheads="1"/>
            </p:cNvSpPr>
            <p:nvPr/>
          </p:nvSpPr>
          <p:spPr bwMode="auto">
            <a:xfrm rot="5400000" flipH="1">
              <a:off x="6172200" y="2819400"/>
              <a:ext cx="1066800" cy="609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nb-NO">
                  <a:latin typeface="Arial" charset="0"/>
                </a:rPr>
                <a:t>Berit</a:t>
              </a:r>
            </a:p>
          </p:txBody>
        </p:sp>
        <p:sp>
          <p:nvSpPr>
            <p:cNvPr id="656394" name="Oval 10"/>
            <p:cNvSpPr>
              <a:spLocks noChangeArrowheads="1"/>
            </p:cNvSpPr>
            <p:nvPr/>
          </p:nvSpPr>
          <p:spPr bwMode="auto">
            <a:xfrm rot="5400000" flipH="1">
              <a:off x="6781800" y="2819400"/>
              <a:ext cx="1066800" cy="609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nb-NO">
                  <a:latin typeface="Arial" charset="0"/>
                </a:rPr>
                <a:t>Åge</a:t>
              </a:r>
            </a:p>
          </p:txBody>
        </p:sp>
        <p:sp>
          <p:nvSpPr>
            <p:cNvPr id="656395" name="AutoShape 11"/>
            <p:cNvSpPr>
              <a:spLocks noChangeArrowheads="1"/>
            </p:cNvSpPr>
            <p:nvPr/>
          </p:nvSpPr>
          <p:spPr bwMode="auto">
            <a:xfrm>
              <a:off x="7620000" y="19050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6" name="Oval 12"/>
            <p:cNvSpPr>
              <a:spLocks noChangeArrowheads="1"/>
            </p:cNvSpPr>
            <p:nvPr/>
          </p:nvSpPr>
          <p:spPr bwMode="auto">
            <a:xfrm rot="5400000" flipH="1">
              <a:off x="7391400" y="2819400"/>
              <a:ext cx="1066800" cy="609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nb-NO">
                  <a:latin typeface="Arial" charset="0"/>
                </a:rPr>
                <a:t>ANNE</a:t>
              </a:r>
            </a:p>
          </p:txBody>
        </p:sp>
        <p:sp>
          <p:nvSpPr>
            <p:cNvPr id="656397" name="AutoShape 13"/>
            <p:cNvSpPr>
              <a:spLocks noChangeArrowheads="1"/>
            </p:cNvSpPr>
            <p:nvPr/>
          </p:nvSpPr>
          <p:spPr bwMode="auto">
            <a:xfrm>
              <a:off x="4953000" y="3810000"/>
              <a:ext cx="838200" cy="609600"/>
            </a:xfrm>
            <a:prstGeom prst="rightArrowCallout">
              <a:avLst>
                <a:gd name="adj1" fmla="val 25000"/>
                <a:gd name="adj2" fmla="val 25000"/>
                <a:gd name="adj3" fmla="val 22917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8" name="Text Box 14"/>
            <p:cNvSpPr txBox="1">
              <a:spLocks noChangeArrowheads="1"/>
            </p:cNvSpPr>
            <p:nvPr/>
          </p:nvSpPr>
          <p:spPr bwMode="auto">
            <a:xfrm>
              <a:off x="2831307" y="3962400"/>
              <a:ext cx="16700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nb-NO" dirty="0" err="1">
                  <a:latin typeface="Arial" charset="0"/>
                </a:rPr>
                <a:t>navnelisteKopi</a:t>
              </a:r>
              <a:endParaRPr lang="nb-NO" dirty="0">
                <a:latin typeface="Arial" charset="0"/>
              </a:endParaRPr>
            </a:p>
          </p:txBody>
        </p:sp>
        <p:sp>
          <p:nvSpPr>
            <p:cNvPr id="656399" name="AutoShape 15"/>
            <p:cNvSpPr>
              <a:spLocks noChangeArrowheads="1"/>
            </p:cNvSpPr>
            <p:nvPr/>
          </p:nvSpPr>
          <p:spPr bwMode="auto">
            <a:xfrm rot="-10800000">
              <a:off x="5791200" y="36576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400" name="AutoShape 16"/>
            <p:cNvSpPr>
              <a:spLocks noChangeArrowheads="1"/>
            </p:cNvSpPr>
            <p:nvPr/>
          </p:nvSpPr>
          <p:spPr bwMode="auto">
            <a:xfrm rot="-10800000">
              <a:off x="6400800" y="36576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401" name="AutoShape 17"/>
            <p:cNvSpPr>
              <a:spLocks noChangeArrowheads="1"/>
            </p:cNvSpPr>
            <p:nvPr/>
          </p:nvSpPr>
          <p:spPr bwMode="auto">
            <a:xfrm rot="-10800000">
              <a:off x="7010400" y="36576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402" name="AutoShape 18"/>
            <p:cNvSpPr>
              <a:spLocks noChangeArrowheads="1"/>
            </p:cNvSpPr>
            <p:nvPr/>
          </p:nvSpPr>
          <p:spPr bwMode="auto">
            <a:xfrm rot="-10800000">
              <a:off x="7620000" y="36576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656403" name="Text Box 19"/>
          <p:cNvSpPr txBox="1">
            <a:spLocks noChangeArrowheads="1"/>
          </p:cNvSpPr>
          <p:nvPr/>
        </p:nvSpPr>
        <p:spPr bwMode="auto">
          <a:xfrm>
            <a:off x="323528" y="1412776"/>
            <a:ext cx="3749744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lvl="1"/>
            <a:r>
              <a:rPr lang="nb-NO" sz="1600" i="1" dirty="0" smtClean="0">
                <a:latin typeface="Arial" charset="0"/>
              </a:rPr>
              <a:t>Grunn kopiering</a:t>
            </a:r>
          </a:p>
          <a:p>
            <a:r>
              <a:rPr lang="nb-NO" sz="1600" dirty="0" err="1" smtClean="0">
                <a:latin typeface="Arial" charset="0"/>
              </a:rPr>
              <a:t>String</a:t>
            </a:r>
            <a:r>
              <a:rPr lang="nb-NO" sz="1600" dirty="0">
                <a:latin typeface="Arial" charset="0"/>
              </a:rPr>
              <a:t>[] </a:t>
            </a:r>
            <a:r>
              <a:rPr lang="nb-NO" sz="1600" dirty="0" err="1">
                <a:latin typeface="Arial" charset="0"/>
              </a:rPr>
              <a:t>navnelisteKopi</a:t>
            </a:r>
            <a:r>
              <a:rPr lang="nb-NO" sz="1600" dirty="0">
                <a:latin typeface="Arial" charset="0"/>
              </a:rPr>
              <a:t> = </a:t>
            </a:r>
            <a:r>
              <a:rPr lang="nb-NO" sz="1600" dirty="0" err="1">
                <a:latin typeface="Arial" charset="0"/>
              </a:rPr>
              <a:t>new</a:t>
            </a:r>
            <a:r>
              <a:rPr lang="nb-NO" sz="1600" dirty="0">
                <a:latin typeface="Arial" charset="0"/>
              </a:rPr>
              <a:t> </a:t>
            </a:r>
            <a:r>
              <a:rPr lang="nb-NO" sz="1600" dirty="0" err="1">
                <a:latin typeface="Arial" charset="0"/>
              </a:rPr>
              <a:t>String</a:t>
            </a:r>
            <a:r>
              <a:rPr lang="nb-NO" sz="1600" dirty="0">
                <a:latin typeface="Arial" charset="0"/>
              </a:rPr>
              <a:t>[4];</a:t>
            </a:r>
          </a:p>
          <a:p>
            <a:r>
              <a:rPr lang="nb-NO" sz="1600" dirty="0">
                <a:latin typeface="Arial" charset="0"/>
              </a:rPr>
              <a:t>for (</a:t>
            </a:r>
            <a:r>
              <a:rPr lang="nb-NO" sz="1600" dirty="0" err="1">
                <a:latin typeface="Arial" charset="0"/>
              </a:rPr>
              <a:t>int</a:t>
            </a:r>
            <a:r>
              <a:rPr lang="nb-NO" sz="1600" dirty="0">
                <a:latin typeface="Arial" charset="0"/>
              </a:rPr>
              <a:t> i = 0; i &lt; </a:t>
            </a:r>
            <a:r>
              <a:rPr lang="nb-NO" sz="1600" dirty="0" err="1">
                <a:latin typeface="Arial" charset="0"/>
              </a:rPr>
              <a:t>navneliste.length</a:t>
            </a:r>
            <a:r>
              <a:rPr lang="nb-NO" sz="1600" dirty="0">
                <a:latin typeface="Arial" charset="0"/>
              </a:rPr>
              <a:t>; i++) {</a:t>
            </a:r>
          </a:p>
          <a:p>
            <a:r>
              <a:rPr lang="nb-NO" sz="1600" dirty="0">
                <a:latin typeface="Arial" charset="0"/>
              </a:rPr>
              <a:t>  </a:t>
            </a:r>
            <a:r>
              <a:rPr lang="nb-NO" sz="1600" dirty="0" err="1">
                <a:latin typeface="Arial" charset="0"/>
              </a:rPr>
              <a:t>navnelisteKopi</a:t>
            </a:r>
            <a:r>
              <a:rPr lang="nb-NO" sz="1600" dirty="0">
                <a:latin typeface="Arial" charset="0"/>
              </a:rPr>
              <a:t>[i] = navneliste[i];</a:t>
            </a:r>
          </a:p>
          <a:p>
            <a:r>
              <a:rPr lang="nb-NO" sz="1600" dirty="0">
                <a:latin typeface="Arial" charset="0"/>
              </a:rPr>
              <a:t>}</a:t>
            </a: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5871701" y="3643314"/>
            <a:ext cx="654444" cy="468408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696610" y="3760416"/>
            <a:ext cx="946960" cy="281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latin typeface="Arial" charset="0"/>
              </a:rPr>
              <a:t>navneliste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6526144" y="3701865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7002104" y="3701865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7478063" y="3701865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 rot="5400000" flipH="1">
            <a:off x="6354267" y="4400700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 rot="5400000" flipH="1">
            <a:off x="6830227" y="4400700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 rot="5400000" flipH="1">
            <a:off x="7306186" y="4400700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7954022" y="3701865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 rot="5400000" flipH="1">
            <a:off x="7782145" y="4400700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4214810" y="5357826"/>
            <a:ext cx="1303930" cy="281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 err="1">
                <a:latin typeface="Arial" charset="0"/>
              </a:rPr>
              <a:t>navnelisteKopi</a:t>
            </a:r>
            <a:endParaRPr lang="nb-NO" dirty="0">
              <a:latin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323528" y="4049777"/>
            <a:ext cx="4272323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lvl="1"/>
            <a:r>
              <a:rPr lang="nb-NO" sz="1600" i="1" dirty="0" smtClean="0">
                <a:latin typeface="Arial" charset="0"/>
              </a:rPr>
              <a:t>Dyp kopiering</a:t>
            </a:r>
          </a:p>
          <a:p>
            <a:r>
              <a:rPr lang="nb-NO" sz="1600" dirty="0" err="1" smtClean="0">
                <a:latin typeface="Arial" charset="0"/>
              </a:rPr>
              <a:t>String</a:t>
            </a:r>
            <a:r>
              <a:rPr lang="nb-NO" sz="1600" dirty="0">
                <a:latin typeface="Arial" charset="0"/>
              </a:rPr>
              <a:t>[] </a:t>
            </a:r>
            <a:r>
              <a:rPr lang="nb-NO" sz="1600" dirty="0" err="1">
                <a:latin typeface="Arial" charset="0"/>
              </a:rPr>
              <a:t>navnelisteKopi</a:t>
            </a:r>
            <a:r>
              <a:rPr lang="nb-NO" sz="1600" dirty="0">
                <a:latin typeface="Arial" charset="0"/>
              </a:rPr>
              <a:t> = </a:t>
            </a:r>
            <a:r>
              <a:rPr lang="nb-NO" sz="1600" dirty="0" err="1">
                <a:latin typeface="Arial" charset="0"/>
              </a:rPr>
              <a:t>new</a:t>
            </a:r>
            <a:r>
              <a:rPr lang="nb-NO" sz="1600" dirty="0">
                <a:latin typeface="Arial" charset="0"/>
              </a:rPr>
              <a:t> </a:t>
            </a:r>
            <a:r>
              <a:rPr lang="nb-NO" sz="1600" dirty="0" err="1">
                <a:latin typeface="Arial" charset="0"/>
              </a:rPr>
              <a:t>String</a:t>
            </a:r>
            <a:r>
              <a:rPr lang="nb-NO" sz="1600" dirty="0">
                <a:latin typeface="Arial" charset="0"/>
              </a:rPr>
              <a:t>[4];</a:t>
            </a:r>
          </a:p>
          <a:p>
            <a:r>
              <a:rPr lang="nb-NO" sz="1600" dirty="0">
                <a:latin typeface="Arial" charset="0"/>
              </a:rPr>
              <a:t>for (</a:t>
            </a:r>
            <a:r>
              <a:rPr lang="nb-NO" sz="1600" dirty="0" err="1">
                <a:latin typeface="Arial" charset="0"/>
              </a:rPr>
              <a:t>int</a:t>
            </a:r>
            <a:r>
              <a:rPr lang="nb-NO" sz="1600" dirty="0">
                <a:latin typeface="Arial" charset="0"/>
              </a:rPr>
              <a:t> i = 0; i &lt; </a:t>
            </a:r>
            <a:r>
              <a:rPr lang="nb-NO" sz="1600" dirty="0" err="1">
                <a:latin typeface="Arial" charset="0"/>
              </a:rPr>
              <a:t>navneliste.length</a:t>
            </a:r>
            <a:r>
              <a:rPr lang="nb-NO" sz="1600" dirty="0">
                <a:latin typeface="Arial" charset="0"/>
              </a:rPr>
              <a:t>; i++) {</a:t>
            </a:r>
          </a:p>
          <a:p>
            <a:r>
              <a:rPr lang="nb-NO" sz="1600" dirty="0">
                <a:latin typeface="Arial" charset="0"/>
              </a:rPr>
              <a:t>  </a:t>
            </a:r>
            <a:r>
              <a:rPr lang="nb-NO" sz="1600" dirty="0" err="1">
                <a:latin typeface="Arial" charset="0"/>
              </a:rPr>
              <a:t>navnelisteKopi</a:t>
            </a:r>
            <a:r>
              <a:rPr lang="nb-NO" sz="1600" dirty="0">
                <a:latin typeface="Arial" charset="0"/>
              </a:rPr>
              <a:t>[i] = </a:t>
            </a:r>
            <a:r>
              <a:rPr lang="nb-NO" sz="1600" dirty="0" err="1" smtClean="0">
                <a:latin typeface="Arial" charset="0"/>
              </a:rPr>
              <a:t>new</a:t>
            </a:r>
            <a:r>
              <a:rPr lang="nb-NO" sz="1600" dirty="0" smtClean="0">
                <a:latin typeface="Arial" charset="0"/>
              </a:rPr>
              <a:t> </a:t>
            </a:r>
            <a:r>
              <a:rPr lang="nb-NO" sz="1600" dirty="0" err="1" smtClean="0">
                <a:latin typeface="Arial" charset="0"/>
              </a:rPr>
              <a:t>String</a:t>
            </a:r>
            <a:r>
              <a:rPr lang="nb-NO" sz="1600" dirty="0" smtClean="0">
                <a:latin typeface="Arial" charset="0"/>
              </a:rPr>
              <a:t>(navneliste[i]);</a:t>
            </a:r>
            <a:endParaRPr lang="nb-NO" sz="1600" dirty="0">
              <a:latin typeface="Arial" charset="0"/>
            </a:endParaRPr>
          </a:p>
          <a:p>
            <a:r>
              <a:rPr lang="nb-NO" sz="1600" dirty="0">
                <a:latin typeface="Arial" charset="0"/>
              </a:rPr>
              <a:t>}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>
            <a:off x="5871372" y="5286388"/>
            <a:ext cx="654444" cy="468408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6525815" y="5344939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7001775" y="5344939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7477734" y="5344939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 rot="5400000" flipH="1">
            <a:off x="6353938" y="6043774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 rot="5400000" flipH="1">
            <a:off x="6829898" y="6043774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 rot="5400000" flipH="1">
            <a:off x="7305857" y="6043774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47" name="AutoShape 11"/>
          <p:cNvSpPr>
            <a:spLocks noChangeArrowheads="1"/>
          </p:cNvSpPr>
          <p:nvPr/>
        </p:nvSpPr>
        <p:spPr bwMode="auto">
          <a:xfrm>
            <a:off x="7953693" y="5344939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 rot="5400000" flipH="1">
            <a:off x="7781816" y="6043774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ANNE</a:t>
            </a:r>
          </a:p>
        </p:txBody>
      </p:sp>
      <p:cxnSp>
        <p:nvCxnSpPr>
          <p:cNvPr id="50" name="Rett linje 49"/>
          <p:cNvCxnSpPr/>
          <p:nvPr/>
        </p:nvCxnSpPr>
        <p:spPr>
          <a:xfrm>
            <a:off x="428596" y="3357562"/>
            <a:ext cx="835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3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7400925" cy="1143000"/>
          </a:xfrm>
        </p:spPr>
        <p:txBody>
          <a:bodyPr/>
          <a:lstStyle/>
          <a:p>
            <a:r>
              <a:rPr lang="nb-NO" dirty="0"/>
              <a:t>Forskjeller mellom tabeller av primitive datatyper og tabeller av referansetyper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1043006"/>
            <a:ext cx="4000528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b-NO" dirty="0"/>
              <a:t>En tabell av en primitiv </a:t>
            </a:r>
            <a:r>
              <a:rPr lang="nb-NO" dirty="0" smtClean="0"/>
              <a:t>datatype</a:t>
            </a:r>
            <a:r>
              <a:rPr lang="nb-NO" dirty="0"/>
              <a:t>:</a:t>
            </a:r>
          </a:p>
          <a:p>
            <a:pPr lvl="1">
              <a:lnSpc>
                <a:spcPct val="90000"/>
              </a:lnSpc>
            </a:pPr>
            <a:r>
              <a:rPr lang="nb-NO" sz="1800" dirty="0"/>
              <a:t>Elementene i tabellen inneholder dataverdiene.</a:t>
            </a:r>
          </a:p>
          <a:p>
            <a:pPr lvl="1">
              <a:lnSpc>
                <a:spcPct val="90000"/>
              </a:lnSpc>
            </a:pPr>
            <a:r>
              <a:rPr lang="nb-NO" sz="1800" dirty="0"/>
              <a:t>Dataverdiene kopieres dersom tabellen kopieres element for element.</a:t>
            </a:r>
          </a:p>
          <a:p>
            <a:pPr lvl="1">
              <a:lnSpc>
                <a:spcPct val="90000"/>
              </a:lnSpc>
            </a:pPr>
            <a:endParaRPr lang="nb-NO" sz="1800" dirty="0" smtClean="0"/>
          </a:p>
          <a:p>
            <a:pPr lvl="1">
              <a:lnSpc>
                <a:spcPct val="90000"/>
              </a:lnSpc>
            </a:pPr>
            <a:endParaRPr lang="nb-NO" sz="1800" dirty="0" smtClean="0"/>
          </a:p>
          <a:p>
            <a:pPr lvl="1">
              <a:lnSpc>
                <a:spcPct val="90000"/>
              </a:lnSpc>
            </a:pPr>
            <a:r>
              <a:rPr lang="nb-NO" sz="1800" dirty="0" smtClean="0"/>
              <a:t>Elementene </a:t>
            </a:r>
            <a:r>
              <a:rPr lang="nb-NO" sz="1800" dirty="0"/>
              <a:t>kan sammenlignes ved å bruke sammenligningsoperatorene.</a:t>
            </a:r>
          </a:p>
          <a:p>
            <a:pPr lvl="1">
              <a:lnSpc>
                <a:spcPct val="90000"/>
              </a:lnSpc>
            </a:pPr>
            <a:endParaRPr lang="nb-NO" sz="1800" dirty="0" smtClean="0"/>
          </a:p>
          <a:p>
            <a:pPr lvl="1">
              <a:lnSpc>
                <a:spcPct val="90000"/>
              </a:lnSpc>
            </a:pPr>
            <a:r>
              <a:rPr lang="nb-NO" sz="1800" dirty="0" smtClean="0"/>
              <a:t>Elementene </a:t>
            </a:r>
            <a:r>
              <a:rPr lang="nb-NO" sz="1800" dirty="0"/>
              <a:t>initieres til 0 (ev. false) dersom ikke andre verdier gis i deklareringen av tabellen. </a:t>
            </a:r>
            <a:endParaRPr lang="nb-NO" sz="1800" dirty="0" smtClean="0"/>
          </a:p>
          <a:p>
            <a:pPr lvl="1">
              <a:lnSpc>
                <a:spcPct val="90000"/>
              </a:lnSpc>
            </a:pPr>
            <a:endParaRPr lang="nb-NO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07904" y="714356"/>
            <a:ext cx="522181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nb-N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nb-NO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En tabell av en referansetype: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nb-N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nb-N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Elementene i tabellen inneholder ikke objektene, men referanser til objektene.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nb-N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Dersom tabellen kopieres element for element, blir bare referansene kopiert, ikke objektene. Element med samme indeks i begge tabellene peker til det samme objektet.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nb-N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Med unntak av lik (==) og ikke lik (!=) kan vi ikke bruke sammenligningsoperatorer på referanser. Operatorene lik og ikke lik sammenligner innholdet i referansene, ikke i objektene som referansene peker til.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nb-N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Elementene initieres til null, dersom ikke andre verdier gis i deklareringen av tabellen. Dersom vi prøver å bruke et tabellelement som ikke refererer til noe objekt, kastes </a:t>
            </a:r>
            <a:r>
              <a:rPr kumimoji="0" lang="nb-NO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NullPointerException</a:t>
            </a:r>
            <a:r>
              <a:rPr kumimoji="0" lang="nb-N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38E3E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38E3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38E3E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38E3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16632"/>
            <a:ext cx="7400925" cy="1143000"/>
          </a:xfrm>
        </p:spPr>
        <p:txBody>
          <a:bodyPr/>
          <a:lstStyle/>
          <a:p>
            <a:r>
              <a:rPr lang="nb-NO" sz="2800" dirty="0" smtClean="0"/>
              <a:t>Sortering av objekter</a:t>
            </a:r>
            <a:endParaRPr lang="en-US" sz="2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2900" y="1268760"/>
            <a:ext cx="84582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2000" dirty="0" smtClean="0"/>
              <a:t>Vi sorterer objekter ved å bruke </a:t>
            </a:r>
            <a:r>
              <a:rPr lang="nb-NO" sz="2000" dirty="0" err="1" smtClean="0"/>
              <a:t>compareTo</a:t>
            </a:r>
            <a:r>
              <a:rPr lang="nb-NO" sz="2000" dirty="0" smtClean="0"/>
              <a:t>() – metoden og sortering ved utvelgelse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2000" dirty="0" smtClean="0"/>
              <a:t>Husk å velge hvilken egenskap vi skal sortere på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2000" dirty="0" smtClean="0"/>
              <a:t>Slik det er programmert i eksemplet vil du få advarsler fra kompilatoren. Disse kan du ignorere</a:t>
            </a:r>
          </a:p>
          <a:p>
            <a:pPr marL="742950" lvl="1" indent="-285750">
              <a:spcBef>
                <a:spcPct val="20000"/>
              </a:spcBef>
            </a:pPr>
            <a:endParaRPr lang="nb-NO" sz="2000" dirty="0" smtClean="0"/>
          </a:p>
          <a:p>
            <a:pPr marL="742950" lvl="1" indent="-285750">
              <a:spcBef>
                <a:spcPct val="20000"/>
              </a:spcBef>
            </a:pPr>
            <a:endParaRPr lang="nb-NO" sz="2000" dirty="0"/>
          </a:p>
          <a:p>
            <a:pPr marL="742950" lvl="1" indent="-285750">
              <a:spcBef>
                <a:spcPct val="20000"/>
              </a:spcBef>
            </a:pPr>
            <a:endParaRPr lang="nb-NO" sz="2000" dirty="0" smtClean="0"/>
          </a:p>
          <a:p>
            <a:pPr marL="742950" lvl="1" indent="-285750">
              <a:spcBef>
                <a:spcPct val="20000"/>
              </a:spcBef>
            </a:pPr>
            <a:r>
              <a:rPr lang="nb-NO" sz="2000" dirty="0" smtClean="0"/>
              <a:t>Se på klassen Sortering.java  =&gt; GENERELL KODE!!</a:t>
            </a:r>
          </a:p>
          <a:p>
            <a:pPr marL="742950" lvl="1" indent="-285750">
              <a:spcBef>
                <a:spcPct val="20000"/>
              </a:spcBef>
            </a:pPr>
            <a:r>
              <a:rPr lang="nb-NO" sz="2000" dirty="0" smtClean="0"/>
              <a:t>Se på klassen </a:t>
            </a:r>
            <a:r>
              <a:rPr lang="nb-NO" sz="2000" dirty="0" err="1" smtClean="0"/>
              <a:t>SorteringAvFlater.java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3566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z="2800" smtClean="0">
                <a:latin typeface="Arial" charset="0"/>
                <a:cs typeface="Arial" charset="0"/>
              </a:rPr>
              <a:t>Komposisjon, en-del-av-sammenheng</a:t>
            </a:r>
            <a:endParaRPr lang="en-US" sz="2800" smtClean="0">
              <a:latin typeface="Arial" charset="0"/>
              <a:cs typeface="Arial" charset="0"/>
            </a:endParaRPr>
          </a:p>
        </p:txBody>
      </p:sp>
      <p:sp>
        <p:nvSpPr>
          <p:cNvPr id="10242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2C5EE-9510-4E00-AE11-7B98BC02F399}" type="slidenum">
              <a:rPr lang="nb-NO"/>
              <a:pPr>
                <a:defRPr/>
              </a:pPr>
              <a:t>2</a:t>
            </a:fld>
            <a:endParaRPr lang="nb-NO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832350" y="2590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1</a:t>
            </a:r>
            <a:endParaRPr lang="en-US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3832225" y="2590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1</a:t>
            </a:r>
            <a:endParaRPr lang="en-US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4038600" y="1981200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navn</a:t>
            </a:r>
            <a:endParaRPr lang="en-US"/>
          </a:p>
        </p:txBody>
      </p:sp>
      <p:sp>
        <p:nvSpPr>
          <p:cNvPr id="29703" name="Line 19"/>
          <p:cNvSpPr>
            <a:spLocks noChangeShapeType="1"/>
          </p:cNvSpPr>
          <p:nvPr/>
        </p:nvSpPr>
        <p:spPr bwMode="auto">
          <a:xfrm>
            <a:off x="3910013" y="2438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9704" name="Text Box 20"/>
          <p:cNvSpPr txBox="1">
            <a:spLocks noChangeArrowheads="1"/>
          </p:cNvSpPr>
          <p:nvPr/>
        </p:nvSpPr>
        <p:spPr bwMode="auto">
          <a:xfrm>
            <a:off x="1285875" y="1071563"/>
            <a:ext cx="574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Et studentobjekt består av </a:t>
            </a:r>
            <a:r>
              <a:rPr lang="nb-NO">
                <a:latin typeface="Times New Roman" pitchFamily="18" charset="0"/>
              </a:rPr>
              <a:t>én </a:t>
            </a:r>
            <a:r>
              <a:rPr lang="en-US">
                <a:latin typeface="Times New Roman" pitchFamily="18" charset="0"/>
              </a:rPr>
              <a:t>fødselsdato og ett navne-objekt</a:t>
            </a:r>
          </a:p>
        </p:txBody>
      </p:sp>
      <p:sp>
        <p:nvSpPr>
          <p:cNvPr id="25610" name="Text Box 22"/>
          <p:cNvSpPr txBox="1">
            <a:spLocks noChangeArrowheads="1"/>
          </p:cNvSpPr>
          <p:nvPr/>
        </p:nvSpPr>
        <p:spPr bwMode="auto">
          <a:xfrm>
            <a:off x="1066800" y="5334000"/>
            <a:ext cx="7086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>
                <a:latin typeface="Times New Roman" pitchFamily="18" charset="0"/>
              </a:rPr>
              <a:t>Kompositten har det fulle og hele ansvaret for de delene den består av. </a:t>
            </a:r>
          </a:p>
          <a:p>
            <a:r>
              <a:rPr lang="nb-NO">
                <a:latin typeface="Times New Roman" pitchFamily="18" charset="0"/>
              </a:rPr>
              <a:t>Delene eksisterer ikke uten at kompositten eksisterer.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5611" name="Line 23"/>
          <p:cNvSpPr>
            <a:spLocks noChangeShapeType="1"/>
          </p:cNvSpPr>
          <p:nvPr/>
        </p:nvSpPr>
        <p:spPr bwMode="auto">
          <a:xfrm flipH="1">
            <a:off x="4724400" y="3000375"/>
            <a:ext cx="276225" cy="15875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5612" name="Rectangle 24"/>
          <p:cNvSpPr>
            <a:spLocks noChangeArrowheads="1"/>
          </p:cNvSpPr>
          <p:nvPr/>
        </p:nvSpPr>
        <p:spPr bwMode="auto">
          <a:xfrm>
            <a:off x="4343400" y="4587875"/>
            <a:ext cx="289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nb-NO" i="1"/>
              <a:t>kun ett navne-</a:t>
            </a:r>
          </a:p>
          <a:p>
            <a:pPr eaLnBrk="0" hangingPunct="0"/>
            <a:r>
              <a:rPr lang="nb-NO" i="1"/>
              <a:t>objekt pr student-objekt</a:t>
            </a:r>
          </a:p>
        </p:txBody>
      </p:sp>
      <p:sp>
        <p:nvSpPr>
          <p:cNvPr id="25613" name="Line 25"/>
          <p:cNvSpPr>
            <a:spLocks noChangeShapeType="1"/>
          </p:cNvSpPr>
          <p:nvPr/>
        </p:nvSpPr>
        <p:spPr bwMode="auto">
          <a:xfrm flipV="1">
            <a:off x="3352800" y="2928938"/>
            <a:ext cx="647700" cy="15827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5614" name="Rectangle 26"/>
          <p:cNvSpPr>
            <a:spLocks noChangeArrowheads="1"/>
          </p:cNvSpPr>
          <p:nvPr/>
        </p:nvSpPr>
        <p:spPr bwMode="auto">
          <a:xfrm>
            <a:off x="838200" y="4587875"/>
            <a:ext cx="325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 eaLnBrk="0" hangingPunct="0"/>
            <a:r>
              <a:rPr lang="nb-NO" i="1"/>
              <a:t>hvert navne-objekt</a:t>
            </a:r>
          </a:p>
          <a:p>
            <a:pPr algn="r" eaLnBrk="0" hangingPunct="0"/>
            <a:r>
              <a:rPr lang="nb-NO" i="1"/>
              <a:t>er med i kun ett student-objekt</a:t>
            </a:r>
          </a:p>
        </p:txBody>
      </p:sp>
      <p:graphicFrame>
        <p:nvGraphicFramePr>
          <p:cNvPr id="27" name="Tabell 26"/>
          <p:cNvGraphicFramePr>
            <a:graphicFrameLocks noGrp="1"/>
          </p:cNvGraphicFramePr>
          <p:nvPr/>
        </p:nvGraphicFramePr>
        <p:xfrm>
          <a:off x="428625" y="1857375"/>
          <a:ext cx="3357563" cy="201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63"/>
              </a:tblGrid>
              <a:tr h="335174">
                <a:tc>
                  <a:txBody>
                    <a:bodyPr/>
                    <a:lstStyle/>
                    <a:p>
                      <a:r>
                        <a:rPr lang="nb-NO" sz="1600" dirty="0" smtClean="0"/>
                        <a:t>Student</a:t>
                      </a:r>
                      <a:endParaRPr lang="nb-NO" sz="1600" dirty="0"/>
                    </a:p>
                  </a:txBody>
                  <a:tcPr marL="91439" marR="91439" marT="45706" marB="45706"/>
                </a:tc>
              </a:tr>
              <a:tr h="370723">
                <a:tc>
                  <a:txBody>
                    <a:bodyPr/>
                    <a:lstStyle/>
                    <a:p>
                      <a:r>
                        <a:rPr lang="nb-NO" sz="1600" dirty="0" err="1" smtClean="0"/>
                        <a:t>-fdato:int</a:t>
                      </a:r>
                      <a:endParaRPr lang="nb-NO" sz="1600" dirty="0"/>
                    </a:p>
                  </a:txBody>
                  <a:tcPr marL="91439" marR="91439" marT="45706" marB="45706"/>
                </a:tc>
              </a:tr>
              <a:tr h="1310227">
                <a:tc>
                  <a:txBody>
                    <a:bodyPr/>
                    <a:lstStyle/>
                    <a:p>
                      <a:r>
                        <a:rPr lang="nb-NO" sz="1600" dirty="0" smtClean="0"/>
                        <a:t>+</a:t>
                      </a:r>
                      <a:r>
                        <a:rPr lang="nb-NO" sz="1600" dirty="0" err="1" smtClean="0"/>
                        <a:t>getFdato</a:t>
                      </a:r>
                      <a:r>
                        <a:rPr lang="nb-NO" sz="1600" dirty="0" smtClean="0"/>
                        <a:t>():</a:t>
                      </a:r>
                      <a:r>
                        <a:rPr lang="nb-NO" sz="1600" dirty="0" err="1" smtClean="0"/>
                        <a:t>int</a:t>
                      </a:r>
                      <a:endParaRPr lang="nb-NO" sz="1600" dirty="0" smtClean="0"/>
                    </a:p>
                    <a:p>
                      <a:pPr eaLnBrk="0" hangingPunct="0"/>
                      <a:r>
                        <a:rPr lang="nb-NO" sz="1600" dirty="0" smtClean="0"/>
                        <a:t>+</a:t>
                      </a:r>
                      <a:r>
                        <a:rPr lang="nb-NO" sz="1600" dirty="0" err="1" smtClean="0"/>
                        <a:t>getFornavn</a:t>
                      </a:r>
                      <a:r>
                        <a:rPr lang="nb-NO" sz="1600" dirty="0" smtClean="0"/>
                        <a:t>():</a:t>
                      </a:r>
                      <a:r>
                        <a:rPr lang="nb-NO" sz="1600" dirty="0" err="1" smtClean="0"/>
                        <a:t>String</a:t>
                      </a:r>
                      <a:endParaRPr lang="nb-NO" sz="1600" dirty="0" smtClean="0"/>
                    </a:p>
                    <a:p>
                      <a:pPr eaLnBrk="0" hangingPunct="0"/>
                      <a:r>
                        <a:rPr lang="nb-NO" sz="1600" dirty="0" smtClean="0"/>
                        <a:t>+</a:t>
                      </a:r>
                      <a:r>
                        <a:rPr lang="nb-NO" sz="1600" dirty="0" err="1" smtClean="0"/>
                        <a:t>getEtternavn</a:t>
                      </a:r>
                      <a:r>
                        <a:rPr lang="nb-NO" sz="1600" dirty="0" smtClean="0"/>
                        <a:t>():</a:t>
                      </a:r>
                      <a:r>
                        <a:rPr lang="nb-NO" sz="1600" dirty="0" err="1" smtClean="0"/>
                        <a:t>String</a:t>
                      </a:r>
                      <a:endParaRPr lang="nb-NO" sz="1600" dirty="0" smtClean="0"/>
                    </a:p>
                    <a:p>
                      <a:pPr eaLnBrk="0" hangingPunct="0"/>
                      <a:r>
                        <a:rPr lang="nb-NO" sz="1600" dirty="0" smtClean="0"/>
                        <a:t>+</a:t>
                      </a:r>
                      <a:r>
                        <a:rPr lang="nb-NO" sz="1600" dirty="0" err="1" smtClean="0"/>
                        <a:t>settFornavn</a:t>
                      </a:r>
                      <a:r>
                        <a:rPr lang="nb-NO" sz="1600" dirty="0" smtClean="0"/>
                        <a:t>(</a:t>
                      </a:r>
                      <a:r>
                        <a:rPr lang="nb-NO" sz="1600" dirty="0" err="1" smtClean="0"/>
                        <a:t>nyNavn:String</a:t>
                      </a:r>
                      <a:r>
                        <a:rPr lang="nb-NO" sz="1600" dirty="0" smtClean="0"/>
                        <a:t>):</a:t>
                      </a:r>
                      <a:r>
                        <a:rPr lang="nb-NO" sz="1600" dirty="0" err="1" smtClean="0"/>
                        <a:t>void</a:t>
                      </a:r>
                      <a:endParaRPr lang="nb-NO" sz="1600" dirty="0" smtClean="0"/>
                    </a:p>
                    <a:p>
                      <a:pPr eaLnBrk="0" hangingPunct="0"/>
                      <a:r>
                        <a:rPr lang="nb-NO" sz="1600" dirty="0" smtClean="0"/>
                        <a:t>+</a:t>
                      </a:r>
                      <a:r>
                        <a:rPr lang="nb-NO" sz="1600" dirty="0" err="1" smtClean="0"/>
                        <a:t>settEtternavn</a:t>
                      </a:r>
                      <a:r>
                        <a:rPr lang="nb-NO" sz="1600" dirty="0" smtClean="0"/>
                        <a:t>(</a:t>
                      </a:r>
                      <a:r>
                        <a:rPr lang="nb-NO" sz="1600" dirty="0" err="1" smtClean="0"/>
                        <a:t>nyNavn:String</a:t>
                      </a:r>
                      <a:r>
                        <a:rPr lang="nb-NO" sz="1600" dirty="0" smtClean="0"/>
                        <a:t>):</a:t>
                      </a:r>
                      <a:r>
                        <a:rPr lang="nb-NO" sz="1600" dirty="0" err="1" smtClean="0"/>
                        <a:t>void</a:t>
                      </a:r>
                      <a:endParaRPr lang="nb-NO" sz="1600" dirty="0"/>
                    </a:p>
                  </a:txBody>
                  <a:tcPr marL="91439" marR="91439" marT="45706" marB="45706"/>
                </a:tc>
              </a:tr>
            </a:tbl>
          </a:graphicData>
        </a:graphic>
      </p:graphicFrame>
      <p:graphicFrame>
        <p:nvGraphicFramePr>
          <p:cNvPr id="28" name="Tabell 27"/>
          <p:cNvGraphicFramePr>
            <a:graphicFrameLocks noGrp="1"/>
          </p:cNvGraphicFramePr>
          <p:nvPr/>
        </p:nvGraphicFramePr>
        <p:xfrm>
          <a:off x="5429250" y="1841500"/>
          <a:ext cx="3357563" cy="201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63"/>
              </a:tblGrid>
              <a:tr h="370723">
                <a:tc>
                  <a:txBody>
                    <a:bodyPr/>
                    <a:lstStyle/>
                    <a:p>
                      <a:r>
                        <a:rPr lang="nb-NO" sz="1600" dirty="0" smtClean="0"/>
                        <a:t>Navn</a:t>
                      </a:r>
                      <a:endParaRPr lang="nb-NO" sz="1600" dirty="0"/>
                    </a:p>
                  </a:txBody>
                  <a:tcPr marL="91439" marR="91439" marT="45706" marB="45706"/>
                </a:tc>
              </a:tr>
              <a:tr h="578938">
                <a:tc>
                  <a:txBody>
                    <a:bodyPr/>
                    <a:lstStyle/>
                    <a:p>
                      <a:pPr eaLnBrk="0" hangingPunct="0"/>
                      <a:r>
                        <a:rPr lang="nb-NO" sz="1600" dirty="0" err="1" smtClean="0"/>
                        <a:t>-fornavn:String</a:t>
                      </a:r>
                      <a:endParaRPr lang="nb-NO" sz="1600" dirty="0" smtClean="0"/>
                    </a:p>
                    <a:p>
                      <a:pPr eaLnBrk="0" hangingPunct="0"/>
                      <a:r>
                        <a:rPr lang="nb-NO" sz="1600" dirty="0" err="1" smtClean="0"/>
                        <a:t>-etternavn:String</a:t>
                      </a:r>
                      <a:endParaRPr lang="nb-NO" sz="1600" dirty="0" smtClean="0"/>
                    </a:p>
                  </a:txBody>
                  <a:tcPr marL="91439" marR="91439" marT="45706" marB="45706"/>
                </a:tc>
              </a:tr>
              <a:tr h="1066464">
                <a:tc>
                  <a:txBody>
                    <a:bodyPr/>
                    <a:lstStyle/>
                    <a:p>
                      <a:pPr eaLnBrk="0" hangingPunct="0"/>
                      <a:r>
                        <a:rPr lang="nb-NO" sz="1600" dirty="0" smtClean="0"/>
                        <a:t>+</a:t>
                      </a:r>
                      <a:r>
                        <a:rPr lang="nb-NO" sz="1600" dirty="0" err="1" smtClean="0"/>
                        <a:t>getFornavn</a:t>
                      </a:r>
                      <a:r>
                        <a:rPr lang="nb-NO" sz="1600" dirty="0" smtClean="0"/>
                        <a:t>():</a:t>
                      </a:r>
                      <a:r>
                        <a:rPr lang="nb-NO" sz="1600" dirty="0" err="1" smtClean="0"/>
                        <a:t>String</a:t>
                      </a:r>
                      <a:endParaRPr lang="nb-NO" sz="1600" dirty="0" smtClean="0"/>
                    </a:p>
                    <a:p>
                      <a:pPr eaLnBrk="0" hangingPunct="0"/>
                      <a:r>
                        <a:rPr lang="nb-NO" sz="1600" dirty="0" smtClean="0"/>
                        <a:t>+</a:t>
                      </a:r>
                      <a:r>
                        <a:rPr lang="nb-NO" sz="1600" dirty="0" err="1" smtClean="0"/>
                        <a:t>getEtternavn</a:t>
                      </a:r>
                      <a:r>
                        <a:rPr lang="nb-NO" sz="1600" dirty="0" smtClean="0"/>
                        <a:t>():</a:t>
                      </a:r>
                      <a:r>
                        <a:rPr lang="nb-NO" sz="1600" dirty="0" err="1" smtClean="0"/>
                        <a:t>String</a:t>
                      </a:r>
                      <a:endParaRPr lang="nb-NO" sz="1600" dirty="0" smtClean="0"/>
                    </a:p>
                    <a:p>
                      <a:pPr eaLnBrk="0" hangingPunct="0"/>
                      <a:r>
                        <a:rPr lang="nb-NO" sz="1600" dirty="0" smtClean="0"/>
                        <a:t>+</a:t>
                      </a:r>
                      <a:r>
                        <a:rPr lang="nb-NO" sz="1600" dirty="0" err="1" smtClean="0"/>
                        <a:t>settFornavn</a:t>
                      </a:r>
                      <a:r>
                        <a:rPr lang="nb-NO" sz="1600" dirty="0" smtClean="0"/>
                        <a:t>(</a:t>
                      </a:r>
                      <a:r>
                        <a:rPr lang="nb-NO" sz="1600" dirty="0" err="1" smtClean="0"/>
                        <a:t>nyNavn:String</a:t>
                      </a:r>
                      <a:r>
                        <a:rPr lang="nb-NO" sz="1600" dirty="0" smtClean="0"/>
                        <a:t>):</a:t>
                      </a:r>
                      <a:r>
                        <a:rPr lang="nb-NO" sz="1600" dirty="0" err="1" smtClean="0"/>
                        <a:t>void</a:t>
                      </a:r>
                      <a:endParaRPr lang="nb-NO" sz="1600" dirty="0" smtClean="0"/>
                    </a:p>
                    <a:p>
                      <a:pPr eaLnBrk="0" hangingPunct="0"/>
                      <a:r>
                        <a:rPr lang="nb-NO" sz="1600" dirty="0" smtClean="0"/>
                        <a:t>+</a:t>
                      </a:r>
                      <a:r>
                        <a:rPr lang="nb-NO" sz="1600" dirty="0" err="1" smtClean="0"/>
                        <a:t>settEtternavn</a:t>
                      </a:r>
                      <a:r>
                        <a:rPr lang="nb-NO" sz="1600" dirty="0" smtClean="0"/>
                        <a:t>(</a:t>
                      </a:r>
                      <a:r>
                        <a:rPr lang="nb-NO" sz="1600" dirty="0" err="1" smtClean="0"/>
                        <a:t>nyNavn:String</a:t>
                      </a:r>
                      <a:r>
                        <a:rPr lang="nb-NO" sz="1600" dirty="0" smtClean="0"/>
                        <a:t>):</a:t>
                      </a:r>
                      <a:r>
                        <a:rPr lang="nb-NO" sz="1600" dirty="0" err="1" smtClean="0"/>
                        <a:t>void</a:t>
                      </a:r>
                      <a:endParaRPr lang="nb-NO" sz="1600" dirty="0"/>
                    </a:p>
                  </a:txBody>
                  <a:tcPr marL="91439" marR="91439" marT="45706" marB="45706"/>
                </a:tc>
              </a:tr>
            </a:tbl>
          </a:graphicData>
        </a:graphic>
      </p:graphicFrame>
      <p:sp>
        <p:nvSpPr>
          <p:cNvPr id="29730" name="AutoShape 12"/>
          <p:cNvSpPr>
            <a:spLocks noChangeArrowheads="1"/>
          </p:cNvSpPr>
          <p:nvPr/>
        </p:nvSpPr>
        <p:spPr bwMode="auto">
          <a:xfrm rot="5400000">
            <a:off x="3810000" y="2324100"/>
            <a:ext cx="152400" cy="2286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210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nimBg="1"/>
      <p:bldP spid="25611" grpId="0" animBg="1"/>
      <p:bldP spid="25612" grpId="0"/>
      <p:bldP spid="25613" grpId="0" animBg="1"/>
      <p:bldP spid="256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16632"/>
            <a:ext cx="7400925" cy="1143000"/>
          </a:xfrm>
        </p:spPr>
        <p:txBody>
          <a:bodyPr/>
          <a:lstStyle/>
          <a:p>
            <a:r>
              <a:rPr lang="nb-NO" sz="2800" dirty="0"/>
              <a:t>Å sammenligne objekter - </a:t>
            </a:r>
            <a:r>
              <a:rPr lang="nb-NO" sz="2800" dirty="0" err="1"/>
              <a:t>comparable</a:t>
            </a:r>
            <a:endParaRPr lang="en-US" sz="2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512" y="980728"/>
            <a:ext cx="84582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endParaRPr lang="nb-NO" sz="1400" dirty="0"/>
          </a:p>
          <a:p>
            <a:r>
              <a:rPr lang="en-US" dirty="0"/>
              <a:t>public interface </a:t>
            </a:r>
            <a:r>
              <a:rPr lang="en-US" b="1" dirty="0" smtClean="0"/>
              <a:t>Comparable&lt;Type&gt;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interfacet</a:t>
            </a:r>
            <a:r>
              <a:rPr lang="en-US" dirty="0" smtClean="0"/>
              <a:t> </a:t>
            </a:r>
            <a:r>
              <a:rPr lang="en-US" dirty="0" err="1" smtClean="0"/>
              <a:t>tilbyr</a:t>
            </a:r>
            <a:r>
              <a:rPr lang="en-US" dirty="0" smtClean="0"/>
              <a:t> </a:t>
            </a:r>
            <a:r>
              <a:rPr lang="en-US" dirty="0" err="1" smtClean="0"/>
              <a:t>sortering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objektene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klasser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implementerer</a:t>
            </a:r>
            <a:r>
              <a:rPr lang="en-US" dirty="0" smtClean="0"/>
              <a:t> </a:t>
            </a:r>
            <a:r>
              <a:rPr lang="en-US" dirty="0" err="1" smtClean="0"/>
              <a:t>denne</a:t>
            </a:r>
            <a:r>
              <a:rPr lang="en-US" dirty="0" smtClean="0"/>
              <a:t>. Den </a:t>
            </a:r>
            <a:r>
              <a:rPr lang="en-US" dirty="0" err="1" smtClean="0"/>
              <a:t>sorterer</a:t>
            </a:r>
            <a:r>
              <a:rPr lang="en-US" dirty="0" smtClean="0"/>
              <a:t>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klassens</a:t>
            </a:r>
            <a:r>
              <a:rPr lang="en-US" dirty="0" smtClean="0"/>
              <a:t> </a:t>
            </a:r>
            <a:r>
              <a:rPr lang="en-US" dirty="0" err="1" smtClean="0"/>
              <a:t>naturlige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klassens</a:t>
            </a:r>
            <a:r>
              <a:rPr lang="en-US" dirty="0" smtClean="0"/>
              <a:t> </a:t>
            </a:r>
            <a:r>
              <a:rPr lang="en-US" dirty="0" err="1" smtClean="0"/>
              <a:t>compareTo-metode</a:t>
            </a:r>
            <a:r>
              <a:rPr lang="en-US" dirty="0" smtClean="0"/>
              <a:t> </a:t>
            </a:r>
            <a:r>
              <a:rPr lang="en-US" dirty="0" err="1" smtClean="0"/>
              <a:t>refereres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den </a:t>
            </a:r>
            <a:r>
              <a:rPr lang="en-US" dirty="0" err="1" smtClean="0"/>
              <a:t>naturlige</a:t>
            </a:r>
            <a:r>
              <a:rPr lang="en-US" dirty="0" smtClean="0"/>
              <a:t> </a:t>
            </a:r>
            <a:r>
              <a:rPr lang="en-US" dirty="0" err="1" smtClean="0"/>
              <a:t>sammenligningsmetoden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Objekter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implementerer</a:t>
            </a:r>
            <a:r>
              <a:rPr lang="en-US" dirty="0" smtClean="0"/>
              <a:t> </a:t>
            </a:r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interfacet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et </a:t>
            </a:r>
            <a:r>
              <a:rPr lang="en-US" dirty="0" err="1" smtClean="0"/>
              <a:t>sortert</a:t>
            </a:r>
            <a:r>
              <a:rPr lang="en-US" dirty="0" smtClean="0"/>
              <a:t> sett </a:t>
            </a:r>
            <a:r>
              <a:rPr lang="en-US" dirty="0" err="1" smtClean="0"/>
              <a:t>uten</a:t>
            </a:r>
            <a:r>
              <a:rPr lang="en-US" dirty="0" smtClean="0"/>
              <a:t> at vi </a:t>
            </a:r>
            <a:r>
              <a:rPr lang="en-US" dirty="0" err="1" smtClean="0"/>
              <a:t>trenger</a:t>
            </a:r>
            <a:r>
              <a:rPr lang="en-US" dirty="0" smtClean="0"/>
              <a:t> å </a:t>
            </a:r>
            <a:r>
              <a:rPr lang="en-US" dirty="0" err="1" smtClean="0"/>
              <a:t>spesifisere</a:t>
            </a:r>
            <a:r>
              <a:rPr lang="en-US" dirty="0" smtClean="0"/>
              <a:t> en comparator.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Den </a:t>
            </a:r>
            <a:r>
              <a:rPr lang="en-US" dirty="0" err="1" smtClean="0"/>
              <a:t>naturlige</a:t>
            </a:r>
            <a:r>
              <a:rPr lang="en-US" dirty="0" smtClean="0"/>
              <a:t> </a:t>
            </a:r>
            <a:r>
              <a:rPr lang="en-US" dirty="0" err="1" smtClean="0"/>
              <a:t>ordenen</a:t>
            </a:r>
            <a:r>
              <a:rPr lang="en-US" dirty="0" smtClean="0"/>
              <a:t> for en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konsistent</a:t>
            </a:r>
            <a:r>
              <a:rPr lang="en-US" dirty="0" smtClean="0"/>
              <a:t> med </a:t>
            </a:r>
            <a:r>
              <a:rPr lang="en-US" i="1" dirty="0" smtClean="0"/>
              <a:t>equals</a:t>
            </a:r>
            <a:r>
              <a:rPr lang="en-US" dirty="0" smtClean="0"/>
              <a:t> </a:t>
            </a:r>
            <a:r>
              <a:rPr lang="en-US" dirty="0" err="1" smtClean="0"/>
              <a:t>hvis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bare </a:t>
            </a:r>
            <a:r>
              <a:rPr lang="en-US" dirty="0" err="1" smtClean="0"/>
              <a:t>hvis</a:t>
            </a:r>
            <a:r>
              <a:rPr lang="en-US" dirty="0" smtClean="0"/>
              <a:t> e1.compareTo(e2</a:t>
            </a:r>
            <a:r>
              <a:rPr lang="en-US" dirty="0"/>
              <a:t>) == 0 </a:t>
            </a:r>
            <a:r>
              <a:rPr lang="en-US" dirty="0" err="1" smtClean="0"/>
              <a:t>har</a:t>
            </a:r>
            <a:r>
              <a:rPr lang="en-US" dirty="0" smtClean="0"/>
              <a:t> den </a:t>
            </a:r>
            <a:r>
              <a:rPr lang="en-US" dirty="0" err="1" smtClean="0"/>
              <a:t>samme</a:t>
            </a:r>
            <a:r>
              <a:rPr lang="en-US" dirty="0" smtClean="0"/>
              <a:t> </a:t>
            </a:r>
            <a:r>
              <a:rPr lang="en-US" dirty="0" err="1" smtClean="0"/>
              <a:t>boolske</a:t>
            </a:r>
            <a:r>
              <a:rPr lang="en-US" dirty="0" smtClean="0"/>
              <a:t> </a:t>
            </a:r>
            <a:r>
              <a:rPr lang="en-US" dirty="0" err="1" smtClean="0"/>
              <a:t>verdien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e1.equals(e2</a:t>
            </a:r>
            <a:r>
              <a:rPr lang="en-US" dirty="0"/>
              <a:t>) for </a:t>
            </a:r>
            <a:r>
              <a:rPr lang="en-US" dirty="0" err="1" smtClean="0"/>
              <a:t>alle</a:t>
            </a:r>
            <a:r>
              <a:rPr lang="en-US" dirty="0" smtClean="0"/>
              <a:t> e1 </a:t>
            </a:r>
            <a:r>
              <a:rPr lang="en-US" dirty="0"/>
              <a:t>and e2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hører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klassen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  <a:p>
            <a:pPr marL="742950" lvl="1" indent="-285750">
              <a:spcBef>
                <a:spcPct val="20000"/>
              </a:spcBef>
            </a:pPr>
            <a:endParaRPr lang="nb-NO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9999" y="1147552"/>
            <a:ext cx="8458200" cy="271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600" dirty="0"/>
              <a:t>public abstract class </a:t>
            </a:r>
            <a:r>
              <a:rPr lang="en-US" sz="1600" dirty="0" smtClean="0"/>
              <a:t>Collator extends </a:t>
            </a:r>
            <a:r>
              <a:rPr lang="en-US" sz="1600" dirty="0" smtClean="0">
                <a:hlinkClick r:id="rId3" action="ppaction://hlinkfile" tooltip="class in java.lang"/>
              </a:rPr>
              <a:t>Object</a:t>
            </a:r>
            <a:r>
              <a:rPr lang="en-US" sz="1600" dirty="0" smtClean="0"/>
              <a:t> implements </a:t>
            </a:r>
            <a:r>
              <a:rPr lang="en-US" sz="1600" dirty="0">
                <a:hlinkClick r:id="rId4" action="ppaction://hlinkfile" tooltip="interface in java.util"/>
              </a:rPr>
              <a:t>Comparator</a:t>
            </a:r>
            <a:r>
              <a:rPr lang="en-US" sz="1600" dirty="0"/>
              <a:t>&lt;</a:t>
            </a:r>
            <a:r>
              <a:rPr lang="en-US" sz="1600" dirty="0">
                <a:hlinkClick r:id="rId3" action="ppaction://hlinkfile" tooltip="class in java.lang"/>
              </a:rPr>
              <a:t>Object</a:t>
            </a:r>
            <a:r>
              <a:rPr lang="en-US" sz="1600" dirty="0"/>
              <a:t>&gt;, </a:t>
            </a:r>
            <a:r>
              <a:rPr lang="en-US" sz="1600" dirty="0" err="1">
                <a:hlinkClick r:id="rId5" action="ppaction://hlinkfile" tooltip="interface in java.lang"/>
              </a:rPr>
              <a:t>Cloneable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Collator </a:t>
            </a:r>
            <a:r>
              <a:rPr lang="en-US" sz="1600" dirty="0" err="1" smtClean="0"/>
              <a:t>klassen</a:t>
            </a:r>
            <a:r>
              <a:rPr lang="en-US" sz="1600" dirty="0" smtClean="0"/>
              <a:t> </a:t>
            </a:r>
            <a:r>
              <a:rPr lang="en-US" sz="1600" dirty="0" err="1" smtClean="0"/>
              <a:t>tilbyr</a:t>
            </a:r>
            <a:r>
              <a:rPr lang="en-US" sz="1600" dirty="0" smtClean="0"/>
              <a:t> </a:t>
            </a:r>
            <a:r>
              <a:rPr lang="en-US" sz="1600" dirty="0" err="1" smtClean="0"/>
              <a:t>lokaliseringssensitiv</a:t>
            </a:r>
            <a:r>
              <a:rPr lang="en-US" sz="1600" dirty="0" smtClean="0"/>
              <a:t> </a:t>
            </a:r>
            <a:r>
              <a:rPr lang="en-US" sz="1600" dirty="0" err="1" smtClean="0"/>
              <a:t>sammenligning</a:t>
            </a:r>
            <a:r>
              <a:rPr lang="en-US" sz="1600" dirty="0" smtClean="0"/>
              <a:t> </a:t>
            </a:r>
            <a:r>
              <a:rPr lang="en-US" sz="1600" dirty="0" err="1" smtClean="0"/>
              <a:t>av</a:t>
            </a:r>
            <a:r>
              <a:rPr lang="en-US" sz="1600" dirty="0" smtClean="0"/>
              <a:t> </a:t>
            </a:r>
            <a:r>
              <a:rPr lang="en-US" sz="1600" dirty="0" err="1" smtClean="0"/>
              <a:t>tekststrenger</a:t>
            </a:r>
            <a:r>
              <a:rPr lang="en-US" sz="1600" dirty="0" smtClean="0"/>
              <a:t>. Du </a:t>
            </a:r>
            <a:r>
              <a:rPr lang="en-US" sz="1600" dirty="0" err="1" smtClean="0"/>
              <a:t>bruker</a:t>
            </a:r>
            <a:r>
              <a:rPr lang="en-US" sz="1600" dirty="0" smtClean="0"/>
              <a:t> </a:t>
            </a:r>
            <a:r>
              <a:rPr lang="en-US" sz="1600" dirty="0" err="1" smtClean="0"/>
              <a:t>denne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klassen</a:t>
            </a:r>
            <a:r>
              <a:rPr lang="en-US" sz="1600" dirty="0" smtClean="0"/>
              <a:t> </a:t>
            </a:r>
            <a:r>
              <a:rPr lang="en-US" sz="1600" dirty="0" err="1" smtClean="0"/>
              <a:t>til</a:t>
            </a:r>
            <a:r>
              <a:rPr lang="en-US" sz="1600" dirty="0" smtClean="0"/>
              <a:t> å </a:t>
            </a:r>
            <a:r>
              <a:rPr lang="en-US" sz="1600" dirty="0" err="1" smtClean="0"/>
              <a:t>bygge</a:t>
            </a:r>
            <a:r>
              <a:rPr lang="en-US" sz="1600" dirty="0" smtClean="0"/>
              <a:t> </a:t>
            </a:r>
            <a:r>
              <a:rPr lang="en-US" sz="1600" dirty="0" err="1" smtClean="0"/>
              <a:t>søke</a:t>
            </a:r>
            <a:r>
              <a:rPr lang="en-US" sz="1600" dirty="0" smtClean="0"/>
              <a:t>- </a:t>
            </a:r>
            <a:r>
              <a:rPr lang="en-US" sz="1600" dirty="0" err="1" smtClean="0"/>
              <a:t>og</a:t>
            </a:r>
            <a:r>
              <a:rPr lang="en-US" sz="1600" dirty="0" smtClean="0"/>
              <a:t> </a:t>
            </a:r>
            <a:r>
              <a:rPr lang="en-US" sz="1600" dirty="0" err="1" smtClean="0"/>
              <a:t>sorteringsrutiner</a:t>
            </a:r>
            <a:r>
              <a:rPr lang="en-US" sz="1600" dirty="0" smtClean="0"/>
              <a:t> for </a:t>
            </a:r>
            <a:r>
              <a:rPr lang="en-US" sz="1600" dirty="0" err="1" smtClean="0"/>
              <a:t>tekst</a:t>
            </a:r>
            <a:r>
              <a:rPr lang="en-US" sz="16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Du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også</a:t>
            </a:r>
            <a:r>
              <a:rPr lang="en-US" sz="1600" dirty="0" smtClean="0"/>
              <a:t> </a:t>
            </a:r>
            <a:r>
              <a:rPr lang="en-US" sz="1600" dirty="0" err="1" smtClean="0"/>
              <a:t>bruke</a:t>
            </a:r>
            <a:r>
              <a:rPr lang="en-US" sz="1600" dirty="0" smtClean="0"/>
              <a:t> </a:t>
            </a:r>
            <a:r>
              <a:rPr lang="en-US" sz="1600" dirty="0" err="1" smtClean="0"/>
              <a:t>getInstance</a:t>
            </a:r>
            <a:r>
              <a:rPr lang="en-US" sz="1600" dirty="0" smtClean="0"/>
              <a:t> for å </a:t>
            </a:r>
            <a:r>
              <a:rPr lang="en-US" sz="1600" dirty="0" err="1" smtClean="0"/>
              <a:t>hente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det</a:t>
            </a:r>
            <a:r>
              <a:rPr lang="en-US" sz="1600" dirty="0" smtClean="0"/>
              <a:t> </a:t>
            </a:r>
            <a:r>
              <a:rPr lang="en-US" sz="1600" dirty="0" err="1" smtClean="0"/>
              <a:t>paasende</a:t>
            </a:r>
            <a:r>
              <a:rPr lang="en-US" sz="1600" dirty="0" smtClean="0"/>
              <a:t> Collator-</a:t>
            </a:r>
            <a:r>
              <a:rPr lang="en-US" sz="1600" dirty="0" err="1" smtClean="0"/>
              <a:t>objektet</a:t>
            </a:r>
            <a:r>
              <a:rPr lang="en-US" sz="1600" dirty="0" smtClean="0"/>
              <a:t> for en </a:t>
            </a:r>
            <a:r>
              <a:rPr lang="en-US" sz="1600" dirty="0" err="1" smtClean="0"/>
              <a:t>gitt</a:t>
            </a:r>
            <a:r>
              <a:rPr lang="en-US" sz="1600" dirty="0" smtClean="0"/>
              <a:t> </a:t>
            </a:r>
            <a:r>
              <a:rPr lang="en-US" sz="1600" dirty="0" err="1" smtClean="0"/>
              <a:t>lokalisering</a:t>
            </a:r>
            <a:r>
              <a:rPr lang="en-US" sz="1600" dirty="0" smtClean="0"/>
              <a:t>.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dirty="0" err="1" smtClean="0"/>
              <a:t>Følgende</a:t>
            </a:r>
            <a:r>
              <a:rPr lang="en-US" sz="1600" dirty="0" smtClean="0"/>
              <a:t> </a:t>
            </a:r>
            <a:r>
              <a:rPr lang="en-US" sz="1600" dirty="0" err="1" smtClean="0"/>
              <a:t>eksempel</a:t>
            </a:r>
            <a:r>
              <a:rPr lang="en-US" sz="1600" dirty="0" smtClean="0"/>
              <a:t> </a:t>
            </a:r>
            <a:r>
              <a:rPr lang="en-US" sz="1600" dirty="0" err="1" smtClean="0"/>
              <a:t>viser</a:t>
            </a:r>
            <a:r>
              <a:rPr lang="en-US" sz="1600" dirty="0" smtClean="0"/>
              <a:t> </a:t>
            </a:r>
            <a:r>
              <a:rPr lang="en-US" sz="1600" dirty="0" err="1" smtClean="0"/>
              <a:t>hvordan</a:t>
            </a:r>
            <a:r>
              <a:rPr lang="en-US" sz="1600" dirty="0" smtClean="0"/>
              <a:t> du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sammenligne</a:t>
            </a:r>
            <a:r>
              <a:rPr lang="en-US" sz="1600" dirty="0" smtClean="0"/>
              <a:t> to </a:t>
            </a:r>
            <a:r>
              <a:rPr lang="en-US" sz="1600" dirty="0" err="1" smtClean="0"/>
              <a:t>tekststrenger</a:t>
            </a:r>
            <a:r>
              <a:rPr lang="en-US" sz="1600" dirty="0" smtClean="0"/>
              <a:t> </a:t>
            </a:r>
            <a:r>
              <a:rPr lang="en-US" sz="1600" dirty="0" err="1" smtClean="0"/>
              <a:t>ved</a:t>
            </a:r>
            <a:r>
              <a:rPr lang="en-US" sz="1600" dirty="0" smtClean="0"/>
              <a:t> å </a:t>
            </a:r>
            <a:r>
              <a:rPr lang="en-US" sz="1600" dirty="0" err="1" smtClean="0"/>
              <a:t>bruke</a:t>
            </a:r>
            <a:r>
              <a:rPr lang="en-US" sz="1600" dirty="0" smtClean="0"/>
              <a:t> Collator </a:t>
            </a:r>
            <a:r>
              <a:rPr lang="en-US" sz="1600" dirty="0"/>
              <a:t>for </a:t>
            </a:r>
            <a:r>
              <a:rPr lang="en-US" sz="1600" dirty="0" smtClean="0"/>
              <a:t>default </a:t>
            </a:r>
            <a:r>
              <a:rPr lang="en-US" sz="1600" dirty="0" err="1" smtClean="0"/>
              <a:t>lokalisering</a:t>
            </a:r>
            <a:r>
              <a:rPr lang="en-US" sz="1600" dirty="0" smtClean="0"/>
              <a:t>. </a:t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0070C0"/>
                </a:solidFill>
              </a:rPr>
              <a:t/>
            </a:r>
            <a:br>
              <a:rPr lang="en-US" sz="1600" b="1" dirty="0" smtClean="0">
                <a:solidFill>
                  <a:srgbClr val="0070C0"/>
                </a:solidFill>
              </a:rPr>
            </a:br>
            <a:r>
              <a:rPr lang="en-US" sz="1600" b="1" dirty="0" smtClean="0">
                <a:solidFill>
                  <a:srgbClr val="0070C0"/>
                </a:solidFill>
              </a:rPr>
              <a:t>// </a:t>
            </a:r>
            <a:r>
              <a:rPr lang="en-US" sz="1600" b="1" dirty="0" err="1" smtClean="0">
                <a:solidFill>
                  <a:srgbClr val="0070C0"/>
                </a:solidFill>
              </a:rPr>
              <a:t>Sammenlign</a:t>
            </a:r>
            <a:r>
              <a:rPr lang="en-US" sz="1600" b="1" dirty="0" smtClean="0">
                <a:solidFill>
                  <a:srgbClr val="0070C0"/>
                </a:solidFill>
              </a:rPr>
              <a:t> to </a:t>
            </a:r>
            <a:r>
              <a:rPr lang="en-US" sz="1600" b="1" dirty="0" err="1" smtClean="0">
                <a:solidFill>
                  <a:srgbClr val="0070C0"/>
                </a:solidFill>
              </a:rPr>
              <a:t>strenger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ved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hjelp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av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Collator </a:t>
            </a:r>
            <a:r>
              <a:rPr lang="en-US" sz="1600" b="1" i="1" dirty="0" err="1" smtClean="0">
                <a:solidFill>
                  <a:srgbClr val="0070C0"/>
                </a:solidFill>
              </a:rPr>
              <a:t>myCollator</a:t>
            </a:r>
            <a:r>
              <a:rPr lang="en-US" sz="1600" b="1" i="1" dirty="0" smtClean="0">
                <a:solidFill>
                  <a:srgbClr val="0070C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= </a:t>
            </a:r>
            <a:r>
              <a:rPr lang="en-US" sz="1600" b="1" i="1" dirty="0" err="1">
                <a:solidFill>
                  <a:srgbClr val="0070C0"/>
                </a:solidFill>
              </a:rPr>
              <a:t>Collator.getInstance</a:t>
            </a:r>
            <a:r>
              <a:rPr lang="en-US" sz="1600" b="1" i="1" dirty="0">
                <a:solidFill>
                  <a:srgbClr val="0070C0"/>
                </a:solidFill>
              </a:rPr>
              <a:t>(); </a:t>
            </a:r>
            <a:endParaRPr lang="en-US" sz="1600" b="1" i="1" dirty="0" smtClean="0">
              <a:solidFill>
                <a:srgbClr val="0070C0"/>
              </a:solidFill>
            </a:endParaRPr>
          </a:p>
          <a:p>
            <a:r>
              <a:rPr lang="en-US" sz="1600" b="1" i="1" dirty="0" smtClean="0">
                <a:solidFill>
                  <a:srgbClr val="0070C0"/>
                </a:solidFill>
              </a:rPr>
              <a:t>if</a:t>
            </a:r>
            <a:r>
              <a:rPr lang="en-US" sz="1600" b="1" i="1" dirty="0">
                <a:solidFill>
                  <a:srgbClr val="0070C0"/>
                </a:solidFill>
              </a:rPr>
              <a:t>( </a:t>
            </a:r>
            <a:r>
              <a:rPr lang="en-US" sz="1600" b="1" i="1" dirty="0" err="1">
                <a:solidFill>
                  <a:srgbClr val="0070C0"/>
                </a:solidFill>
              </a:rPr>
              <a:t>myCollator.compare</a:t>
            </a:r>
            <a:r>
              <a:rPr lang="en-US" sz="1600" b="1" i="1" dirty="0">
                <a:solidFill>
                  <a:srgbClr val="0070C0"/>
                </a:solidFill>
              </a:rPr>
              <a:t>("</a:t>
            </a:r>
            <a:r>
              <a:rPr lang="en-US" sz="1600" b="1" i="1" dirty="0" err="1">
                <a:solidFill>
                  <a:srgbClr val="0070C0"/>
                </a:solidFill>
              </a:rPr>
              <a:t>abc</a:t>
            </a:r>
            <a:r>
              <a:rPr lang="en-US" sz="1600" b="1" i="1" dirty="0">
                <a:solidFill>
                  <a:srgbClr val="0070C0"/>
                </a:solidFill>
              </a:rPr>
              <a:t>", "ABC") &lt; 0 ) </a:t>
            </a:r>
            <a:r>
              <a:rPr lang="en-US" sz="1600" b="1" i="1" dirty="0" smtClean="0">
                <a:solidFill>
                  <a:srgbClr val="0070C0"/>
                </a:solidFill>
              </a:rPr>
              <a:t/>
            </a:r>
            <a:br>
              <a:rPr lang="en-US" sz="1600" b="1" i="1" dirty="0" smtClean="0">
                <a:solidFill>
                  <a:srgbClr val="0070C0"/>
                </a:solidFill>
              </a:rPr>
            </a:br>
            <a:r>
              <a:rPr lang="en-US" sz="1600" b="1" i="1" dirty="0" smtClean="0">
                <a:solidFill>
                  <a:srgbClr val="0070C0"/>
                </a:solidFill>
              </a:rPr>
              <a:t>	</a:t>
            </a:r>
            <a:r>
              <a:rPr lang="en-US" sz="16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600" b="1" i="1" dirty="0">
                <a:solidFill>
                  <a:srgbClr val="0070C0"/>
                </a:solidFill>
              </a:rPr>
              <a:t>("</a:t>
            </a:r>
            <a:r>
              <a:rPr lang="en-US" sz="1600" b="1" i="1" dirty="0" err="1">
                <a:solidFill>
                  <a:srgbClr val="0070C0"/>
                </a:solidFill>
              </a:rPr>
              <a:t>abc</a:t>
            </a:r>
            <a:r>
              <a:rPr lang="en-US" sz="1600" b="1" i="1" dirty="0">
                <a:solidFill>
                  <a:srgbClr val="0070C0"/>
                </a:solidFill>
              </a:rPr>
              <a:t> is less than ABC"); </a:t>
            </a:r>
            <a:endParaRPr lang="en-US" sz="1600" b="1" i="1" dirty="0" smtClean="0">
              <a:solidFill>
                <a:srgbClr val="0070C0"/>
              </a:solidFill>
            </a:endParaRPr>
          </a:p>
          <a:p>
            <a:r>
              <a:rPr lang="en-US" sz="1600" b="1" i="1" dirty="0" smtClean="0">
                <a:solidFill>
                  <a:srgbClr val="0070C0"/>
                </a:solidFill>
              </a:rPr>
              <a:t>else 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	</a:t>
            </a:r>
            <a:r>
              <a:rPr lang="en-US" sz="16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600" b="1" i="1" dirty="0">
                <a:solidFill>
                  <a:srgbClr val="0070C0"/>
                </a:solidFill>
              </a:rPr>
              <a:t>("</a:t>
            </a:r>
            <a:r>
              <a:rPr lang="en-US" sz="1600" b="1" i="1" dirty="0" err="1">
                <a:solidFill>
                  <a:srgbClr val="0070C0"/>
                </a:solidFill>
              </a:rPr>
              <a:t>abc</a:t>
            </a:r>
            <a:r>
              <a:rPr lang="en-US" sz="1600" b="1" i="1" dirty="0">
                <a:solidFill>
                  <a:srgbClr val="0070C0"/>
                </a:solidFill>
              </a:rPr>
              <a:t> is greater than or equal to ABC"); </a:t>
            </a:r>
            <a:endParaRPr lang="nb-NO" sz="1600" b="1" i="1" dirty="0">
              <a:solidFill>
                <a:srgbClr val="0070C0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23" y="116632"/>
            <a:ext cx="7400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Å sammenligne objekter - </a:t>
            </a:r>
            <a:r>
              <a:rPr kumimoji="0" lang="nb-NO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comparator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16632"/>
            <a:ext cx="7400925" cy="1143000"/>
          </a:xfrm>
        </p:spPr>
        <p:txBody>
          <a:bodyPr/>
          <a:lstStyle/>
          <a:p>
            <a:r>
              <a:rPr lang="nb-NO" sz="2800" dirty="0"/>
              <a:t>Å sammenligne objekter - </a:t>
            </a:r>
            <a:r>
              <a:rPr lang="nb-NO" sz="2800" dirty="0" err="1"/>
              <a:t>comparable</a:t>
            </a:r>
            <a:endParaRPr lang="en-US" sz="2800" dirty="0"/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342900" y="1123026"/>
            <a:ext cx="8458200" cy="187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1400" dirty="0" smtClean="0"/>
              <a:t>Se på klassen Flate.java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nb-NO" sz="1400" dirty="0" err="1" smtClean="0"/>
              <a:t>implements</a:t>
            </a:r>
            <a:r>
              <a:rPr lang="nb-NO" sz="1400" dirty="0" smtClean="0"/>
              <a:t> </a:t>
            </a:r>
            <a:r>
              <a:rPr lang="nb-NO" sz="1400" dirty="0" err="1" smtClean="0"/>
              <a:t>Comparable</a:t>
            </a:r>
            <a:r>
              <a:rPr lang="nb-NO" sz="1400" dirty="0" smtClean="0"/>
              <a:t>&lt;Flate&gt;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nb-NO" sz="1400" dirty="0" err="1" smtClean="0"/>
              <a:t>Arrays.sort</a:t>
            </a:r>
            <a:r>
              <a:rPr lang="nb-NO" sz="1400" dirty="0" smtClean="0"/>
              <a:t>(flater);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endParaRPr lang="nb-NO" sz="14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1400" dirty="0" smtClean="0">
                <a:latin typeface="Arial" charset="0"/>
              </a:rPr>
              <a:t>Se på klassen FlateKompAreal.java  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nb-NO" sz="1400" dirty="0" err="1" smtClean="0">
                <a:latin typeface="Arial" charset="0"/>
              </a:rPr>
              <a:t>implements</a:t>
            </a:r>
            <a:r>
              <a:rPr lang="nb-NO" sz="1400" dirty="0" smtClean="0">
                <a:latin typeface="Arial" charset="0"/>
              </a:rPr>
              <a:t> </a:t>
            </a:r>
            <a:r>
              <a:rPr lang="nb-NO" sz="1400" dirty="0" err="1" smtClean="0">
                <a:latin typeface="Arial" charset="0"/>
              </a:rPr>
              <a:t>Comparator</a:t>
            </a:r>
            <a:r>
              <a:rPr lang="nb-NO" sz="1400" dirty="0" smtClean="0">
                <a:latin typeface="Arial" charset="0"/>
              </a:rPr>
              <a:t>&lt;Flate&gt;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nb-NO" sz="1400" dirty="0" err="1" smtClean="0"/>
              <a:t>Arrays.sort</a:t>
            </a:r>
            <a:r>
              <a:rPr lang="nb-NO" sz="1400" dirty="0" smtClean="0"/>
              <a:t>&lt;flater, </a:t>
            </a:r>
            <a:r>
              <a:rPr lang="nb-NO" sz="1400" dirty="0" err="1" smtClean="0"/>
              <a:t>new</a:t>
            </a:r>
            <a:r>
              <a:rPr lang="nb-NO" sz="1400" dirty="0" smtClean="0"/>
              <a:t> </a:t>
            </a:r>
            <a:r>
              <a:rPr lang="nb-NO" sz="1400" dirty="0" err="1" smtClean="0"/>
              <a:t>FlateKompAreal</a:t>
            </a:r>
            <a:r>
              <a:rPr lang="nb-NO" sz="1400" dirty="0" smtClean="0"/>
              <a:t>());</a:t>
            </a:r>
            <a:endParaRPr lang="nb-NO" sz="1400" dirty="0" smtClean="0">
              <a:latin typeface="Arial" charset="0"/>
            </a:endParaRP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endParaRPr lang="nb-NO" sz="1400" dirty="0" smtClean="0">
              <a:latin typeface="Arial" charset="0"/>
            </a:endParaRPr>
          </a:p>
          <a:p>
            <a:pPr lvl="2">
              <a:spcBef>
                <a:spcPct val="20000"/>
              </a:spcBef>
            </a:pPr>
            <a:endParaRPr lang="nb-NO" sz="1400" dirty="0" smtClean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nb-NO" sz="1400" dirty="0"/>
          </a:p>
          <a:p>
            <a:endParaRPr lang="en-US" dirty="0"/>
          </a:p>
          <a:p>
            <a:pPr marL="742950" lvl="1" indent="-285750">
              <a:spcBef>
                <a:spcPct val="20000"/>
              </a:spcBef>
            </a:pPr>
            <a:endParaRPr lang="nb-NO" sz="1400" dirty="0">
              <a:latin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9999" y="4160476"/>
            <a:ext cx="84582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nb-NO" sz="1400" dirty="0" smtClean="0"/>
              <a:t>Se på klassen Flate.java</a:t>
            </a:r>
          </a:p>
          <a:p>
            <a:pPr marL="742950" lvl="1" indent="-285750">
              <a:spcBef>
                <a:spcPct val="20000"/>
              </a:spcBef>
            </a:pPr>
            <a:endParaRPr lang="nb-NO" sz="1400" dirty="0"/>
          </a:p>
          <a:p>
            <a:pPr marL="742950" lvl="1" indent="-285750">
              <a:spcBef>
                <a:spcPct val="20000"/>
              </a:spcBef>
            </a:pPr>
            <a:r>
              <a:rPr lang="nb-NO" sz="1400" dirty="0" err="1" smtClean="0"/>
              <a:t>String</a:t>
            </a:r>
            <a:r>
              <a:rPr lang="nb-NO" sz="1400" dirty="0" smtClean="0"/>
              <a:t>[]:  </a:t>
            </a:r>
          </a:p>
          <a:p>
            <a:pPr marL="742950" lvl="1" indent="-285750">
              <a:spcBef>
                <a:spcPct val="20000"/>
              </a:spcBef>
            </a:pPr>
            <a:r>
              <a:rPr lang="nb-NO" sz="1400" dirty="0" err="1" smtClean="0"/>
              <a:t>Naurlig</a:t>
            </a:r>
            <a:r>
              <a:rPr lang="nb-NO" sz="1400" dirty="0" smtClean="0"/>
              <a:t> orden:              </a:t>
            </a:r>
            <a:r>
              <a:rPr lang="nb-NO" sz="1400" dirty="0" err="1" smtClean="0"/>
              <a:t>Arrays.sort</a:t>
            </a:r>
            <a:r>
              <a:rPr lang="nb-NO" sz="1400" dirty="0" smtClean="0"/>
              <a:t>(</a:t>
            </a:r>
            <a:r>
              <a:rPr lang="nb-NO" sz="1400" dirty="0" err="1" smtClean="0"/>
              <a:t>stringTab</a:t>
            </a:r>
            <a:r>
              <a:rPr lang="nb-NO" sz="1400" dirty="0" smtClean="0"/>
              <a:t>);</a:t>
            </a:r>
          </a:p>
          <a:p>
            <a:pPr marL="742950" lvl="1" indent="-285750">
              <a:spcBef>
                <a:spcPct val="20000"/>
              </a:spcBef>
            </a:pPr>
            <a:r>
              <a:rPr lang="nb-NO" sz="1400" dirty="0" smtClean="0"/>
              <a:t>Alternativt:                    </a:t>
            </a:r>
            <a:r>
              <a:rPr lang="nb-NO" sz="1400" dirty="0" err="1" smtClean="0"/>
              <a:t>Arrays.sort</a:t>
            </a:r>
            <a:r>
              <a:rPr lang="nb-NO" sz="1400" dirty="0" smtClean="0"/>
              <a:t>(</a:t>
            </a:r>
            <a:r>
              <a:rPr lang="nb-NO" sz="1400" dirty="0" err="1" smtClean="0"/>
              <a:t>stringTab</a:t>
            </a:r>
            <a:r>
              <a:rPr lang="nb-NO" sz="1400" dirty="0" smtClean="0"/>
              <a:t>, </a:t>
            </a:r>
            <a:r>
              <a:rPr lang="nb-NO" sz="1400" dirty="0" err="1" smtClean="0"/>
              <a:t>Collection.reversorder</a:t>
            </a:r>
            <a:r>
              <a:rPr lang="nb-NO" sz="1400" dirty="0" smtClean="0"/>
              <a:t>());</a:t>
            </a:r>
          </a:p>
          <a:p>
            <a:pPr marL="742950" lvl="1" indent="-285750">
              <a:spcBef>
                <a:spcPct val="20000"/>
              </a:spcBef>
            </a:pPr>
            <a:endParaRPr lang="nb-NO" sz="1400" dirty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nb-NO" sz="1400" dirty="0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560" y="3303796"/>
            <a:ext cx="7400925" cy="77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Å </a:t>
            </a:r>
            <a:r>
              <a:rPr kumimoji="0" lang="nb-NO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sammenligne objekter - </a:t>
            </a:r>
            <a:r>
              <a:rPr kumimoji="0" lang="nb-NO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comparator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nb-NO" sz="2800" smtClean="0">
                <a:latin typeface="Arial" charset="0"/>
                <a:cs typeface="Arial" charset="0"/>
              </a:rPr>
              <a:t>Sekvensdiagram</a:t>
            </a:r>
            <a:r>
              <a:rPr lang="nb-NO" sz="3200" smtClean="0">
                <a:latin typeface="Arial" charset="0"/>
                <a:cs typeface="Arial" charset="0"/>
              </a:rPr>
              <a:t> – </a:t>
            </a:r>
            <a:r>
              <a:rPr lang="nb-NO" sz="2800" smtClean="0">
                <a:latin typeface="Arial" charset="0"/>
                <a:cs typeface="Arial" charset="0"/>
              </a:rPr>
              <a:t>studenten.getEtternavn</a:t>
            </a:r>
            <a:r>
              <a:rPr lang="nb-NO" sz="3200" smtClean="0">
                <a:latin typeface="Arial" charset="0"/>
                <a:cs typeface="Arial" charset="0"/>
              </a:rPr>
              <a:t>()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11266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3DB4F-32EA-4250-8E50-8F40013ECA8D}" type="slidenum">
              <a:rPr lang="nb-NO"/>
              <a:pPr>
                <a:defRPr/>
              </a:pPr>
              <a:t>3</a:t>
            </a:fld>
            <a:endParaRPr lang="nb-NO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590675" y="1057275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b-NO" u="sng"/>
              <a:t>”klient”</a:t>
            </a:r>
            <a:endParaRPr lang="nb-NO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181475" y="1743075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b-NO" u="sng"/>
              <a:t>studenten</a:t>
            </a:r>
            <a:endParaRPr lang="nb-NO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2047875" y="1590675"/>
            <a:ext cx="0" cy="4505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4714875" y="2276475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2047875" y="204787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2260600" y="170338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new</a:t>
            </a:r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2139950" y="2849563"/>
            <a:ext cx="257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2200275" y="2505075"/>
            <a:ext cx="164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getEtternavn()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6721475" y="2097088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b-NO" u="sng"/>
              <a:t>navn</a:t>
            </a:r>
            <a:endParaRPr lang="nb-NO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4714875" y="3078163"/>
            <a:ext cx="2651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4968875" y="2706688"/>
            <a:ext cx="164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getEtternavn()</a:t>
            </a:r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7407275" y="2670175"/>
            <a:ext cx="0" cy="32369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7391400" y="3048000"/>
            <a:ext cx="152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 flipH="1">
            <a:off x="4908550" y="4038600"/>
            <a:ext cx="2498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 flipH="1">
            <a:off x="2200275" y="4638675"/>
            <a:ext cx="2574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3" name="Rectangle 18"/>
          <p:cNvSpPr>
            <a:spLocks noChangeArrowheads="1"/>
          </p:cNvSpPr>
          <p:nvPr/>
        </p:nvSpPr>
        <p:spPr bwMode="auto">
          <a:xfrm>
            <a:off x="4714875" y="2420938"/>
            <a:ext cx="217488" cy="2217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1971675" y="1819275"/>
            <a:ext cx="177800" cy="418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645" name="Line 20"/>
          <p:cNvSpPr>
            <a:spLocks noChangeShapeType="1"/>
          </p:cNvSpPr>
          <p:nvPr/>
        </p:nvSpPr>
        <p:spPr bwMode="auto">
          <a:xfrm flipV="1">
            <a:off x="7642225" y="1590675"/>
            <a:ext cx="38100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6" name="Rectangle 21"/>
          <p:cNvSpPr>
            <a:spLocks noChangeArrowheads="1"/>
          </p:cNvSpPr>
          <p:nvPr/>
        </p:nvSpPr>
        <p:spPr bwMode="auto">
          <a:xfrm>
            <a:off x="7031038" y="990600"/>
            <a:ext cx="186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understrekning</a:t>
            </a:r>
          </a:p>
          <a:p>
            <a:pPr algn="ctr" eaLnBrk="0" hangingPunct="0"/>
            <a:r>
              <a:rPr lang="nb-NO" i="1"/>
              <a:t>betyr objektnavn</a:t>
            </a:r>
          </a:p>
        </p:txBody>
      </p:sp>
      <p:sp>
        <p:nvSpPr>
          <p:cNvPr id="26647" name="Line 22"/>
          <p:cNvSpPr>
            <a:spLocks noChangeShapeType="1"/>
          </p:cNvSpPr>
          <p:nvPr/>
        </p:nvSpPr>
        <p:spPr bwMode="auto">
          <a:xfrm flipV="1">
            <a:off x="5962650" y="2132013"/>
            <a:ext cx="35560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5767388" y="1514475"/>
            <a:ext cx="98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melding</a:t>
            </a:r>
          </a:p>
          <a:p>
            <a:pPr algn="ctr" eaLnBrk="0" hangingPunct="0"/>
            <a:r>
              <a:rPr lang="nb-NO" i="1"/>
              <a:t>sendes</a:t>
            </a:r>
          </a:p>
        </p:txBody>
      </p:sp>
      <p:sp>
        <p:nvSpPr>
          <p:cNvPr id="26649" name="Line 24"/>
          <p:cNvSpPr>
            <a:spLocks noChangeShapeType="1"/>
          </p:cNvSpPr>
          <p:nvPr/>
        </p:nvSpPr>
        <p:spPr bwMode="auto">
          <a:xfrm>
            <a:off x="7596188" y="4076700"/>
            <a:ext cx="600075" cy="52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7596188" y="4686300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objektet er</a:t>
            </a:r>
          </a:p>
          <a:p>
            <a:pPr algn="ctr" eaLnBrk="0" hangingPunct="0"/>
            <a:r>
              <a:rPr lang="nb-NO" i="1"/>
              <a:t>i aktivitet</a:t>
            </a:r>
          </a:p>
        </p:txBody>
      </p:sp>
      <p:sp>
        <p:nvSpPr>
          <p:cNvPr id="26651" name="Line 26"/>
          <p:cNvSpPr>
            <a:spLocks noChangeShapeType="1"/>
          </p:cNvSpPr>
          <p:nvPr/>
        </p:nvSpPr>
        <p:spPr bwMode="auto">
          <a:xfrm flipV="1">
            <a:off x="6391275" y="4867275"/>
            <a:ext cx="9906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2" name="Rectangle 27"/>
          <p:cNvSpPr>
            <a:spLocks noChangeArrowheads="1"/>
          </p:cNvSpPr>
          <p:nvPr/>
        </p:nvSpPr>
        <p:spPr bwMode="auto">
          <a:xfrm>
            <a:off x="5464175" y="5629275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livslinjen til</a:t>
            </a:r>
          </a:p>
          <a:p>
            <a:pPr algn="ctr" eaLnBrk="0" hangingPunct="0"/>
            <a:r>
              <a:rPr lang="nb-NO" i="1"/>
              <a:t>objektene</a:t>
            </a:r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 flipH="1" flipV="1">
            <a:off x="4867275" y="5019675"/>
            <a:ext cx="91440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4" name="Rectangle 29"/>
          <p:cNvSpPr>
            <a:spLocks noChangeArrowheads="1"/>
          </p:cNvSpPr>
          <p:nvPr/>
        </p:nvSpPr>
        <p:spPr bwMode="auto">
          <a:xfrm>
            <a:off x="2809875" y="5400675"/>
            <a:ext cx="98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retur fra</a:t>
            </a:r>
          </a:p>
          <a:p>
            <a:pPr algn="ctr" eaLnBrk="0" hangingPunct="0"/>
            <a:r>
              <a:rPr lang="nb-NO" i="1"/>
              <a:t>melding</a:t>
            </a:r>
          </a:p>
        </p:txBody>
      </p:sp>
      <p:sp>
        <p:nvSpPr>
          <p:cNvPr id="26655" name="Line 30"/>
          <p:cNvSpPr>
            <a:spLocks noChangeShapeType="1"/>
          </p:cNvSpPr>
          <p:nvPr/>
        </p:nvSpPr>
        <p:spPr bwMode="auto">
          <a:xfrm flipH="1" flipV="1">
            <a:off x="3038475" y="4791075"/>
            <a:ext cx="2286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7" name="Line 32"/>
          <p:cNvSpPr>
            <a:spLocks noChangeShapeType="1"/>
          </p:cNvSpPr>
          <p:nvPr/>
        </p:nvSpPr>
        <p:spPr bwMode="auto">
          <a:xfrm>
            <a:off x="4932363" y="2492375"/>
            <a:ext cx="177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5219700" y="213360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new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144463" y="1673225"/>
            <a:ext cx="1619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 sz="1600" u="sng"/>
              <a:t>Klienten</a:t>
            </a:r>
            <a:r>
              <a:rPr lang="nb-NO" sz="1600"/>
              <a:t> lager et student-objekt.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144463" y="2536825"/>
            <a:ext cx="1619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 sz="1600"/>
              <a:t>Klienten ber </a:t>
            </a:r>
            <a:r>
              <a:rPr lang="nb-NO" sz="1600" u="sng"/>
              <a:t>studenten</a:t>
            </a:r>
            <a:r>
              <a:rPr lang="nb-NO" sz="1600"/>
              <a:t> finne</a:t>
            </a:r>
          </a:p>
          <a:p>
            <a:r>
              <a:rPr lang="nb-NO" sz="1600"/>
              <a:t>etternavnet sitt.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144463" y="3546475"/>
            <a:ext cx="1619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 sz="1600" u="sng"/>
              <a:t>Studenten</a:t>
            </a:r>
            <a:r>
              <a:rPr lang="nb-NO" sz="1600"/>
              <a:t> søker hjelp hos objektet </a:t>
            </a:r>
            <a:r>
              <a:rPr lang="nb-NO" sz="1600" u="sng"/>
              <a:t>navn</a:t>
            </a:r>
            <a:r>
              <a:rPr lang="nb-NO" sz="1600"/>
              <a:t>.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09538" y="4481513"/>
            <a:ext cx="1619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 sz="1600" u="sng"/>
              <a:t>Studenten</a:t>
            </a:r>
            <a:r>
              <a:rPr lang="nb-NO" sz="1600"/>
              <a:t> sender etternavnet</a:t>
            </a:r>
          </a:p>
          <a:p>
            <a:r>
              <a:rPr lang="nb-NO" sz="1600"/>
              <a:t>tilbake til klienten.</a:t>
            </a:r>
          </a:p>
        </p:txBody>
      </p:sp>
    </p:spTree>
    <p:extLst>
      <p:ext uri="{BB962C8B-B14F-4D97-AF65-F5344CB8AC3E}">
        <p14:creationId xmlns:p14="http://schemas.microsoft.com/office/powerpoint/2010/main" val="58595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1" grpId="0" animBg="1"/>
      <p:bldP spid="26632" grpId="0" animBg="1"/>
      <p:bldP spid="26633" grpId="0"/>
      <p:bldP spid="26634" grpId="0" animBg="1"/>
      <p:bldP spid="26635" grpId="0"/>
      <p:bldP spid="26636" grpId="0" animBg="1"/>
      <p:bldP spid="26637" grpId="0" animBg="1"/>
      <p:bldP spid="26638" grpId="0"/>
      <p:bldP spid="26639" grpId="0" animBg="1"/>
      <p:bldP spid="26640" grpId="0" animBg="1"/>
      <p:bldP spid="26641" grpId="0" animBg="1"/>
      <p:bldP spid="26642" grpId="0" animBg="1"/>
      <p:bldP spid="26643" grpId="0" animBg="1"/>
      <p:bldP spid="26644" grpId="0" animBg="1"/>
      <p:bldP spid="26645" grpId="0" animBg="1"/>
      <p:bldP spid="26646" grpId="0"/>
      <p:bldP spid="26647" grpId="0" animBg="1"/>
      <p:bldP spid="26648" grpId="0"/>
      <p:bldP spid="26649" grpId="0" animBg="1"/>
      <p:bldP spid="26650" grpId="0"/>
      <p:bldP spid="26651" grpId="0" animBg="1"/>
      <p:bldP spid="26652" grpId="0"/>
      <p:bldP spid="26653" grpId="0" animBg="1"/>
      <p:bldP spid="26654" grpId="0"/>
      <p:bldP spid="26655" grpId="0" animBg="1"/>
      <p:bldP spid="26657" grpId="0" animBg="1"/>
      <p:bldP spid="26658" grpId="0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467544" y="1412776"/>
            <a:ext cx="8401050" cy="4525963"/>
          </a:xfrm>
        </p:spPr>
        <p:txBody>
          <a:bodyPr/>
          <a:lstStyle/>
          <a:p>
            <a:r>
              <a:rPr lang="nb-NO" dirty="0" smtClean="0"/>
              <a:t>Repetisjon, samarbeid mellom objekter</a:t>
            </a:r>
          </a:p>
          <a:p>
            <a:r>
              <a:rPr lang="nb-NO" dirty="0" smtClean="0"/>
              <a:t>Læringsutbytter</a:t>
            </a:r>
            <a:endParaRPr lang="nb-NO" dirty="0"/>
          </a:p>
          <a:p>
            <a:r>
              <a:rPr lang="nb-NO" dirty="0" smtClean="0"/>
              <a:t>Tabell </a:t>
            </a:r>
            <a:r>
              <a:rPr lang="nb-NO" dirty="0"/>
              <a:t>av objekter, </a:t>
            </a:r>
            <a:r>
              <a:rPr lang="nb-NO" dirty="0" err="1"/>
              <a:t>String</a:t>
            </a:r>
            <a:r>
              <a:rPr lang="nb-NO" dirty="0"/>
              <a:t> tabell m/ kodeeksempel (3 lysark)</a:t>
            </a:r>
          </a:p>
          <a:p>
            <a:r>
              <a:rPr lang="nb-NO" dirty="0" smtClean="0"/>
              <a:t>Oppgave </a:t>
            </a:r>
            <a:r>
              <a:rPr lang="nb-NO" dirty="0"/>
              <a:t>1 + 2 s 394</a:t>
            </a:r>
          </a:p>
          <a:p>
            <a:r>
              <a:rPr lang="nb-NO" dirty="0" smtClean="0"/>
              <a:t>Tabell </a:t>
            </a:r>
            <a:r>
              <a:rPr lang="nb-NO" dirty="0"/>
              <a:t>av objekter som medlem av klasse, m/ kodeeksempel 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(</a:t>
            </a:r>
            <a:r>
              <a:rPr lang="nb-NO" dirty="0"/>
              <a:t>1 lysark)</a:t>
            </a:r>
          </a:p>
          <a:p>
            <a:r>
              <a:rPr lang="nb-NO" dirty="0" smtClean="0"/>
              <a:t>Oppgave </a:t>
            </a:r>
            <a:r>
              <a:rPr lang="nb-NO" dirty="0"/>
              <a:t>1 s 401</a:t>
            </a:r>
          </a:p>
          <a:p>
            <a:r>
              <a:rPr lang="nb-NO" dirty="0" smtClean="0"/>
              <a:t>Kopiering </a:t>
            </a:r>
            <a:r>
              <a:rPr lang="nb-NO" dirty="0"/>
              <a:t>av objekter og tabeller av objekter (1- 2 lysark)</a:t>
            </a:r>
          </a:p>
          <a:p>
            <a:r>
              <a:rPr lang="nb-NO" dirty="0" smtClean="0"/>
              <a:t>Sortering </a:t>
            </a:r>
            <a:r>
              <a:rPr lang="nb-NO" dirty="0"/>
              <a:t>av objekter m/ </a:t>
            </a:r>
            <a:r>
              <a:rPr lang="nb-NO" dirty="0" smtClean="0"/>
              <a:t>kodeeksempel  </a:t>
            </a:r>
            <a:endParaRPr lang="nb-NO" dirty="0"/>
          </a:p>
          <a:p>
            <a:r>
              <a:rPr lang="nb-NO" dirty="0" smtClean="0"/>
              <a:t>Sammenligne </a:t>
            </a:r>
            <a:r>
              <a:rPr lang="nb-NO" dirty="0"/>
              <a:t>objekter, </a:t>
            </a:r>
            <a:r>
              <a:rPr lang="nb-NO" dirty="0" err="1"/>
              <a:t>comparable</a:t>
            </a:r>
            <a:r>
              <a:rPr lang="nb-NO" dirty="0"/>
              <a:t>/ </a:t>
            </a:r>
            <a:r>
              <a:rPr lang="nb-NO" dirty="0" err="1"/>
              <a:t>comparator</a:t>
            </a:r>
            <a:r>
              <a:rPr lang="nb-NO" dirty="0"/>
              <a:t> m/ </a:t>
            </a:r>
            <a:r>
              <a:rPr lang="nb-NO" dirty="0" smtClean="0"/>
              <a:t>kodeeksempler </a:t>
            </a:r>
            <a:r>
              <a:rPr lang="nb-NO" dirty="0"/>
              <a:t>(3 lysark)</a:t>
            </a:r>
          </a:p>
          <a:p>
            <a:endParaRPr lang="nb-NO" dirty="0"/>
          </a:p>
        </p:txBody>
      </p:sp>
      <p:pic>
        <p:nvPicPr>
          <p:cNvPr id="1026" name="Picture 2" descr="C:\Users\gs-dell\AppData\Local\Microsoft\Windows\Temporary Internet Files\Content.IE5\Q2N9JUO1\MC90011273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15085" flipV="1">
            <a:off x="4107250" y="5414897"/>
            <a:ext cx="265803" cy="33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gs-dell\AppData\Local\Microsoft\Windows\Temporary Internet Files\Content.IE5\Q2N9JUO1\MC90011273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15085" flipV="1">
            <a:off x="4385378" y="5424052"/>
            <a:ext cx="265803" cy="33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gs-dell\AppData\Local\Microsoft\Windows\Temporary Internet Files\Content.IE5\Q2N9JUO1\MC90011273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15085" flipV="1">
            <a:off x="4659934" y="5424052"/>
            <a:ext cx="265803" cy="33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gs-dell\AppData\Local\Microsoft\Windows\Temporary Internet Files\Content.IE5\Q2N9JUO1\MC90011273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15085" flipV="1">
            <a:off x="5863376" y="4626418"/>
            <a:ext cx="265803" cy="33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00166" y="2285992"/>
            <a:ext cx="6019800" cy="207170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nb-NO" dirty="0" smtClean="0"/>
              <a:t>Tabeller av objekter			side 390</a:t>
            </a:r>
          </a:p>
          <a:p>
            <a:pPr>
              <a:spcBef>
                <a:spcPct val="20000"/>
              </a:spcBef>
            </a:pPr>
            <a:r>
              <a:rPr lang="nb-NO" dirty="0" smtClean="0"/>
              <a:t>Tabeller av objekter som medlem av klasse	side 395</a:t>
            </a:r>
          </a:p>
          <a:p>
            <a:pPr>
              <a:spcBef>
                <a:spcPct val="20000"/>
              </a:spcBef>
            </a:pPr>
            <a:r>
              <a:rPr lang="nb-NO" dirty="0" smtClean="0"/>
              <a:t>Kopiering av objekter og tabeller av objekter  side 402</a:t>
            </a:r>
          </a:p>
          <a:p>
            <a:pPr>
              <a:spcBef>
                <a:spcPct val="20000"/>
              </a:spcBef>
            </a:pPr>
            <a:r>
              <a:rPr lang="nb-NO" dirty="0" smtClean="0"/>
              <a:t>Å sammenligne objekter			side 405</a:t>
            </a:r>
          </a:p>
          <a:p>
            <a:pPr>
              <a:spcBef>
                <a:spcPct val="20000"/>
              </a:spcBef>
            </a:pPr>
            <a:r>
              <a:rPr lang="nb-NO" dirty="0" smtClean="0"/>
              <a:t>Sortering av objekter			side 409</a:t>
            </a:r>
          </a:p>
          <a:p>
            <a:pPr>
              <a:spcBef>
                <a:spcPct val="20000"/>
              </a:spcBef>
            </a:pPr>
            <a:r>
              <a:rPr lang="nb-NO" dirty="0" err="1" smtClean="0"/>
              <a:t>Biblioteksmetoder</a:t>
            </a:r>
            <a:r>
              <a:rPr lang="nb-NO" dirty="0" smtClean="0"/>
              <a:t> for søking / sortering	side 412</a:t>
            </a:r>
          </a:p>
        </p:txBody>
      </p:sp>
      <p:sp>
        <p:nvSpPr>
          <p:cNvPr id="3074" name="Tittel 5"/>
          <p:cNvSpPr>
            <a:spLocks noGrp="1"/>
          </p:cNvSpPr>
          <p:nvPr>
            <p:ph type="ctrTitle"/>
          </p:nvPr>
        </p:nvSpPr>
        <p:spPr>
          <a:xfrm>
            <a:off x="142844" y="244463"/>
            <a:ext cx="8858312" cy="1470025"/>
          </a:xfrm>
        </p:spPr>
        <p:txBody>
          <a:bodyPr/>
          <a:lstStyle/>
          <a:p>
            <a:pPr algn="ctr"/>
            <a:r>
              <a:rPr lang="en-US" sz="4800" dirty="0" err="1" smtClean="0">
                <a:latin typeface="Arial" charset="0"/>
                <a:cs typeface="Arial" charset="0"/>
              </a:rPr>
              <a:t>Tabeller</a:t>
            </a:r>
            <a:r>
              <a:rPr lang="en-US" sz="4800" dirty="0" smtClean="0">
                <a:latin typeface="Arial" charset="0"/>
                <a:cs typeface="Arial" charset="0"/>
              </a:rPr>
              <a:t> </a:t>
            </a:r>
            <a:r>
              <a:rPr lang="en-US" sz="4800" dirty="0" err="1" smtClean="0">
                <a:latin typeface="Arial" charset="0"/>
                <a:cs typeface="Arial" charset="0"/>
              </a:rPr>
              <a:t>av</a:t>
            </a:r>
            <a:r>
              <a:rPr lang="en-US" sz="4800" dirty="0" smtClean="0">
                <a:latin typeface="Arial" charset="0"/>
                <a:cs typeface="Arial" charset="0"/>
              </a:rPr>
              <a:t> </a:t>
            </a:r>
            <a:r>
              <a:rPr lang="en-US" sz="4800" dirty="0" err="1" smtClean="0">
                <a:latin typeface="Arial" charset="0"/>
                <a:cs typeface="Arial" charset="0"/>
              </a:rPr>
              <a:t>objekter</a:t>
            </a:r>
            <a:endParaRPr lang="en-US" sz="4800" noProof="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nb-NO" dirty="0" smtClean="0"/>
              <a:t>Læringsutbytter</a:t>
            </a:r>
            <a:endParaRPr lang="nb-NO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4206"/>
            <a:ext cx="7772400" cy="396901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nb-NO" sz="1800" dirty="0" smtClean="0"/>
              <a:t>Kunne forklare hvordan en tabell av objekter er bygd opp</a:t>
            </a:r>
          </a:p>
          <a:p>
            <a:pPr lvl="1">
              <a:lnSpc>
                <a:spcPct val="90000"/>
              </a:lnSpc>
            </a:pPr>
            <a:endParaRPr lang="nb-NO" sz="1800" dirty="0" smtClean="0"/>
          </a:p>
          <a:p>
            <a:pPr lvl="1">
              <a:lnSpc>
                <a:spcPct val="90000"/>
              </a:lnSpc>
            </a:pPr>
            <a:r>
              <a:rPr lang="nb-NO" sz="1800" dirty="0" smtClean="0"/>
              <a:t>Kunne programmere aggregering ved å la en tabell av objekter være medlem i en klasse</a:t>
            </a:r>
          </a:p>
          <a:p>
            <a:pPr lvl="1">
              <a:lnSpc>
                <a:spcPct val="90000"/>
              </a:lnSpc>
            </a:pPr>
            <a:endParaRPr lang="nb-NO" sz="1800" dirty="0" smtClean="0"/>
          </a:p>
          <a:p>
            <a:pPr lvl="1">
              <a:lnSpc>
                <a:spcPct val="90000"/>
              </a:lnSpc>
            </a:pPr>
            <a:r>
              <a:rPr lang="nb-NO" sz="1800" dirty="0" smtClean="0"/>
              <a:t>Kunne forklare hva som skjer når en tabell av objekter kopieres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nb-NO" sz="1800" dirty="0" smtClean="0"/>
          </a:p>
          <a:p>
            <a:pPr lvl="1">
              <a:lnSpc>
                <a:spcPct val="90000"/>
              </a:lnSpc>
            </a:pPr>
            <a:r>
              <a:rPr lang="nb-NO" sz="1800" dirty="0" smtClean="0"/>
              <a:t>Kunne bruke </a:t>
            </a:r>
            <a:r>
              <a:rPr lang="nb-NO" sz="1800" dirty="0" err="1" smtClean="0"/>
              <a:t>Comparable</a:t>
            </a:r>
            <a:r>
              <a:rPr lang="nb-NO" sz="1800" dirty="0" smtClean="0"/>
              <a:t> og </a:t>
            </a:r>
            <a:r>
              <a:rPr lang="nb-NO" sz="1800" dirty="0" err="1" smtClean="0"/>
              <a:t>Comparator</a:t>
            </a:r>
            <a:r>
              <a:rPr lang="nb-NO" sz="1800" dirty="0" smtClean="0"/>
              <a:t> for å programmere sammenlikning av objekter og i neste omgang sortering av objekter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nb-NO" sz="1800" dirty="0" smtClean="0"/>
          </a:p>
          <a:p>
            <a:pPr lvl="1">
              <a:lnSpc>
                <a:spcPct val="90000"/>
              </a:lnSpc>
            </a:pPr>
            <a:r>
              <a:rPr lang="nb-NO" sz="1800" dirty="0" smtClean="0"/>
              <a:t>Kunne sortere tekst riktig i henhold til norsk tegnsett ved bruk av en kollator</a:t>
            </a:r>
          </a:p>
          <a:p>
            <a:pPr lvl="1">
              <a:lnSpc>
                <a:spcPct val="90000"/>
              </a:lnSpc>
            </a:pPr>
            <a:endParaRPr lang="nb-NO" sz="1800" dirty="0" smtClean="0"/>
          </a:p>
          <a:p>
            <a:pPr lvl="1">
              <a:lnSpc>
                <a:spcPct val="90000"/>
              </a:lnSpc>
            </a:pPr>
            <a:r>
              <a:rPr lang="nb-NO" sz="1800" dirty="0" smtClean="0"/>
              <a:t>Kunne bruke metoder fra Java-</a:t>
            </a:r>
            <a:r>
              <a:rPr lang="nb-NO" sz="1800" dirty="0" err="1" smtClean="0"/>
              <a:t>API’et</a:t>
            </a:r>
            <a:r>
              <a:rPr lang="nb-NO" sz="1800" dirty="0" smtClean="0"/>
              <a:t> til binærsøk og sortering</a:t>
            </a:r>
            <a:endParaRPr lang="nb-NO" sz="1800" dirty="0"/>
          </a:p>
          <a:p>
            <a:pPr lvl="1">
              <a:lnSpc>
                <a:spcPct val="90000"/>
              </a:lnSpc>
              <a:buNone/>
            </a:pPr>
            <a:endParaRPr lang="nb-NO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nb-NO" dirty="0" smtClean="0"/>
              <a:t>Tabell av objekter</a:t>
            </a:r>
            <a:endParaRPr lang="nb-NO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7276"/>
            <a:ext cx="7772400" cy="7286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nb-NO" sz="1600" dirty="0" smtClean="0"/>
              <a:t>Vi må være ekstra oppmerksomme når vi programmerer tabeller av objekter</a:t>
            </a:r>
          </a:p>
          <a:p>
            <a:pPr lvl="1">
              <a:lnSpc>
                <a:spcPct val="90000"/>
              </a:lnSpc>
            </a:pPr>
            <a:r>
              <a:rPr lang="nb-NO" sz="1600" dirty="0" smtClean="0"/>
              <a:t>Å kombinere tabeller og objekter er svært mye brukt</a:t>
            </a:r>
            <a:endParaRPr lang="nb-NO" sz="1600" dirty="0"/>
          </a:p>
        </p:txBody>
      </p:sp>
      <p:sp>
        <p:nvSpPr>
          <p:cNvPr id="654340" name="AutoShape 4"/>
          <p:cNvSpPr>
            <a:spLocks noChangeArrowheads="1"/>
          </p:cNvSpPr>
          <p:nvPr/>
        </p:nvSpPr>
        <p:spPr bwMode="auto">
          <a:xfrm>
            <a:off x="3389902" y="4552528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2170702" y="4646463"/>
            <a:ext cx="1212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latin typeface="Arial" charset="0"/>
              </a:rPr>
              <a:t>navneliste</a:t>
            </a:r>
          </a:p>
        </p:txBody>
      </p:sp>
      <p:sp>
        <p:nvSpPr>
          <p:cNvPr id="654342" name="AutoShape 6"/>
          <p:cNvSpPr>
            <a:spLocks noChangeArrowheads="1"/>
          </p:cNvSpPr>
          <p:nvPr/>
        </p:nvSpPr>
        <p:spPr bwMode="auto">
          <a:xfrm>
            <a:off x="4228102" y="462872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3" name="AutoShape 7"/>
          <p:cNvSpPr>
            <a:spLocks noChangeArrowheads="1"/>
          </p:cNvSpPr>
          <p:nvPr/>
        </p:nvSpPr>
        <p:spPr bwMode="auto">
          <a:xfrm>
            <a:off x="4837702" y="462872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4" name="AutoShape 8"/>
          <p:cNvSpPr>
            <a:spLocks noChangeArrowheads="1"/>
          </p:cNvSpPr>
          <p:nvPr/>
        </p:nvSpPr>
        <p:spPr bwMode="auto">
          <a:xfrm>
            <a:off x="5447302" y="462872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5" name="Oval 9"/>
          <p:cNvSpPr>
            <a:spLocks noChangeArrowheads="1"/>
          </p:cNvSpPr>
          <p:nvPr/>
        </p:nvSpPr>
        <p:spPr bwMode="auto">
          <a:xfrm rot="5400000" flipH="1">
            <a:off x="3999502" y="554312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  <p:sp>
        <p:nvSpPr>
          <p:cNvPr id="654346" name="Oval 10"/>
          <p:cNvSpPr>
            <a:spLocks noChangeArrowheads="1"/>
          </p:cNvSpPr>
          <p:nvPr/>
        </p:nvSpPr>
        <p:spPr bwMode="auto">
          <a:xfrm rot="5400000" flipH="1">
            <a:off x="4609102" y="554312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654347" name="Oval 11"/>
          <p:cNvSpPr>
            <a:spLocks noChangeArrowheads="1"/>
          </p:cNvSpPr>
          <p:nvPr/>
        </p:nvSpPr>
        <p:spPr bwMode="auto">
          <a:xfrm rot="5400000" flipH="1">
            <a:off x="5218702" y="554312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654348" name="AutoShape 12"/>
          <p:cNvSpPr>
            <a:spLocks noChangeArrowheads="1"/>
          </p:cNvSpPr>
          <p:nvPr/>
        </p:nvSpPr>
        <p:spPr bwMode="auto">
          <a:xfrm>
            <a:off x="6056902" y="462872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9" name="Oval 13"/>
          <p:cNvSpPr>
            <a:spLocks noChangeArrowheads="1"/>
          </p:cNvSpPr>
          <p:nvPr/>
        </p:nvSpPr>
        <p:spPr bwMode="auto">
          <a:xfrm rot="5400000" flipH="1">
            <a:off x="5828302" y="554312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 smtClean="0">
                <a:latin typeface="Arial" charset="0"/>
              </a:rPr>
              <a:t>Anne</a:t>
            </a:r>
            <a:endParaRPr lang="nb-NO" dirty="0">
              <a:latin typeface="Arial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297957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4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755157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5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212357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6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669557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7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374033" y="2572193"/>
            <a:ext cx="863577" cy="663583"/>
          </a:xfrm>
          <a:prstGeom prst="rightArrowCallout">
            <a:avLst>
              <a:gd name="adj1" fmla="val 25000"/>
              <a:gd name="adj2" fmla="val 25000"/>
              <a:gd name="adj3" fmla="val 21212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35804" y="2715069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 dirty="0" err="1">
                <a:latin typeface="Arial" charset="0"/>
              </a:rPr>
              <a:t>enUke</a:t>
            </a:r>
            <a:endParaRPr lang="nb-NO" dirty="0">
              <a:latin typeface="Arial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6080720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1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6537920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2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995120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3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691680" y="2201230"/>
            <a:ext cx="7772400" cy="245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r>
              <a:rPr lang="nb-NO" sz="1600" dirty="0" smtClean="0"/>
              <a:t>int </a:t>
            </a:r>
            <a:r>
              <a:rPr lang="nb-NO" sz="1600" dirty="0" err="1" smtClean="0"/>
              <a:t>enUke</a:t>
            </a:r>
            <a:r>
              <a:rPr lang="nb-NO" sz="1600" dirty="0" smtClean="0"/>
              <a:t> = {4,5,6,7,1,2,3};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nb-NO" sz="1600" dirty="0" err="1" smtClean="0"/>
              <a:t>String</a:t>
            </a:r>
            <a:r>
              <a:rPr lang="nb-NO" sz="1600" dirty="0" smtClean="0"/>
              <a:t>[] navneliste = </a:t>
            </a:r>
            <a:r>
              <a:rPr lang="nb-NO" sz="1600" dirty="0" err="1" smtClean="0"/>
              <a:t>new</a:t>
            </a:r>
            <a:r>
              <a:rPr lang="nb-NO" sz="1600" dirty="0" smtClean="0"/>
              <a:t> </a:t>
            </a:r>
            <a:r>
              <a:rPr lang="nb-NO" sz="1600" dirty="0" err="1" smtClean="0"/>
              <a:t>String</a:t>
            </a:r>
            <a:r>
              <a:rPr lang="nb-NO" sz="1600" dirty="0" smtClean="0"/>
              <a:t>[4];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nb-NO" sz="1600" dirty="0" smtClean="0"/>
              <a:t>navneliste[0] = ”Anne”; navneliste[1] </a:t>
            </a:r>
            <a:r>
              <a:rPr lang="nb-NO" sz="1600" dirty="0"/>
              <a:t>= ”Berit”; </a:t>
            </a:r>
            <a:r>
              <a:rPr lang="nb-NO" sz="1600" dirty="0" err="1"/>
              <a:t>osv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37012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animBg="1"/>
      <p:bldP spid="654341" grpId="0"/>
      <p:bldP spid="654342" grpId="0" animBg="1"/>
      <p:bldP spid="654343" grpId="0" animBg="1"/>
      <p:bldP spid="654344" grpId="0" animBg="1"/>
      <p:bldP spid="654345" grpId="0" animBg="1"/>
      <p:bldP spid="654346" grpId="0" animBg="1"/>
      <p:bldP spid="654347" grpId="0" animBg="1"/>
      <p:bldP spid="654348" grpId="0" animBg="1"/>
      <p:bldP spid="65434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nb-NO" dirty="0" smtClean="0"/>
              <a:t>Eksempel: En </a:t>
            </a:r>
            <a:r>
              <a:rPr lang="nb-NO" dirty="0" err="1" smtClean="0"/>
              <a:t>String</a:t>
            </a:r>
            <a:r>
              <a:rPr lang="nb-NO" dirty="0" smtClean="0"/>
              <a:t>-tabell</a:t>
            </a:r>
            <a:endParaRPr lang="nb-NO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6712"/>
            <a:ext cx="7772400" cy="2808312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nb-NO" sz="1600" dirty="0"/>
              <a:t>Hvert enkelt element i tabellen består av en referanse til </a:t>
            </a:r>
            <a:r>
              <a:rPr lang="nb-NO" sz="1600" dirty="0" err="1"/>
              <a:t>String</a:t>
            </a:r>
            <a:r>
              <a:rPr lang="nb-NO" sz="1600" dirty="0"/>
              <a:t>:</a:t>
            </a:r>
          </a:p>
          <a:p>
            <a:pPr lvl="2">
              <a:lnSpc>
                <a:spcPct val="90000"/>
              </a:lnSpc>
            </a:pPr>
            <a:r>
              <a:rPr lang="nb-NO" sz="1400" dirty="0" err="1"/>
              <a:t>String</a:t>
            </a:r>
            <a:r>
              <a:rPr lang="nb-NO" sz="1400" dirty="0"/>
              <a:t>[] navneliste = </a:t>
            </a:r>
            <a:r>
              <a:rPr lang="nb-NO" sz="1400" dirty="0" err="1"/>
              <a:t>new</a:t>
            </a:r>
            <a:r>
              <a:rPr lang="nb-NO" sz="1400" dirty="0"/>
              <a:t> </a:t>
            </a:r>
            <a:r>
              <a:rPr lang="nb-NO" sz="1400" dirty="0" err="1"/>
              <a:t>String</a:t>
            </a:r>
            <a:r>
              <a:rPr lang="nb-NO" sz="1400" dirty="0"/>
              <a:t>[4];</a:t>
            </a:r>
          </a:p>
          <a:p>
            <a:pPr lvl="1">
              <a:lnSpc>
                <a:spcPct val="90000"/>
              </a:lnSpc>
            </a:pPr>
            <a:endParaRPr lang="nb-NO" sz="1600" dirty="0" smtClean="0"/>
          </a:p>
          <a:p>
            <a:pPr lvl="1">
              <a:lnSpc>
                <a:spcPct val="90000"/>
              </a:lnSpc>
            </a:pPr>
            <a:r>
              <a:rPr lang="nb-NO" sz="1600" dirty="0" smtClean="0"/>
              <a:t>Dette </a:t>
            </a:r>
            <a:r>
              <a:rPr lang="nb-NO" sz="1600" dirty="0"/>
              <a:t>er en tabell av referanser. Hver enkelt av disse referansene må vi sette til å peke til objekter av klassen </a:t>
            </a:r>
            <a:r>
              <a:rPr lang="nb-NO" sz="1600" dirty="0" err="1"/>
              <a:t>String</a:t>
            </a:r>
            <a:r>
              <a:rPr lang="nb-NO" sz="1600" dirty="0"/>
              <a:t>:</a:t>
            </a:r>
          </a:p>
          <a:p>
            <a:pPr lvl="2">
              <a:lnSpc>
                <a:spcPct val="90000"/>
              </a:lnSpc>
            </a:pPr>
            <a:r>
              <a:rPr lang="nb-NO" sz="1400" dirty="0"/>
              <a:t>navneliste[0] = </a:t>
            </a:r>
            <a:r>
              <a:rPr lang="nb-NO" sz="1400" dirty="0" err="1"/>
              <a:t>new</a:t>
            </a:r>
            <a:r>
              <a:rPr lang="nb-NO" sz="1400" dirty="0"/>
              <a:t> </a:t>
            </a:r>
            <a:r>
              <a:rPr lang="nb-NO" sz="1400" dirty="0" err="1"/>
              <a:t>String</a:t>
            </a:r>
            <a:r>
              <a:rPr lang="nb-NO" sz="1400" dirty="0"/>
              <a:t>(”Anne”);</a:t>
            </a:r>
          </a:p>
          <a:p>
            <a:pPr lvl="2">
              <a:lnSpc>
                <a:spcPct val="90000"/>
              </a:lnSpc>
            </a:pPr>
            <a:r>
              <a:rPr lang="nb-NO" sz="1400" dirty="0"/>
              <a:t>navneliste[1] = ”Berit”; // kortform går bra </a:t>
            </a:r>
          </a:p>
          <a:p>
            <a:pPr lvl="1">
              <a:lnSpc>
                <a:spcPct val="90000"/>
              </a:lnSpc>
            </a:pPr>
            <a:endParaRPr lang="nb-NO" sz="1600" dirty="0" smtClean="0"/>
          </a:p>
          <a:p>
            <a:pPr lvl="1">
              <a:lnSpc>
                <a:spcPct val="90000"/>
              </a:lnSpc>
            </a:pPr>
            <a:r>
              <a:rPr lang="nb-NO" sz="1600" dirty="0" smtClean="0"/>
              <a:t>Objektet </a:t>
            </a:r>
            <a:r>
              <a:rPr lang="nb-NO" sz="1600" dirty="0"/>
              <a:t>kan også være </a:t>
            </a:r>
            <a:r>
              <a:rPr lang="nb-NO" sz="1600" dirty="0" smtClean="0"/>
              <a:t>returverdi </a:t>
            </a:r>
            <a:r>
              <a:rPr lang="nb-NO" sz="1600" dirty="0"/>
              <a:t>fra en metode som lager et </a:t>
            </a:r>
            <a:r>
              <a:rPr lang="nb-NO" sz="1600" dirty="0" err="1"/>
              <a:t>String</a:t>
            </a:r>
            <a:r>
              <a:rPr lang="nb-NO" sz="1600" dirty="0"/>
              <a:t>-objekt:</a:t>
            </a:r>
          </a:p>
          <a:p>
            <a:pPr lvl="2">
              <a:lnSpc>
                <a:spcPct val="90000"/>
              </a:lnSpc>
            </a:pPr>
            <a:r>
              <a:rPr lang="nb-NO" sz="1400" dirty="0"/>
              <a:t>navneliste[2] </a:t>
            </a:r>
            <a:r>
              <a:rPr lang="nb-NO" sz="1400" dirty="0" smtClean="0"/>
              <a:t>= </a:t>
            </a:r>
            <a:r>
              <a:rPr lang="nb-NO" sz="1400" dirty="0" err="1"/>
              <a:t>JOptionPane.showInputDialog</a:t>
            </a:r>
            <a:r>
              <a:rPr lang="nb-NO" sz="1400" dirty="0"/>
              <a:t>("Skriv et navn: ");</a:t>
            </a:r>
          </a:p>
          <a:p>
            <a:pPr lvl="2">
              <a:lnSpc>
                <a:spcPct val="90000"/>
              </a:lnSpc>
            </a:pPr>
            <a:r>
              <a:rPr lang="nb-NO" sz="1400" dirty="0"/>
              <a:t>navneliste[3] = navneliste[0].</a:t>
            </a:r>
            <a:r>
              <a:rPr lang="nb-NO" sz="1400" dirty="0" err="1"/>
              <a:t>toUpperCase</a:t>
            </a:r>
            <a:r>
              <a:rPr lang="nb-NO" sz="1400" dirty="0"/>
              <a:t>();</a:t>
            </a:r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 smtClean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r>
              <a:rPr lang="nb-NO" sz="1600" dirty="0"/>
              <a:t>Kan også skrive:</a:t>
            </a:r>
          </a:p>
          <a:p>
            <a:pPr lvl="2">
              <a:lnSpc>
                <a:spcPct val="90000"/>
              </a:lnSpc>
            </a:pPr>
            <a:r>
              <a:rPr lang="nb-NO" sz="1400" dirty="0" err="1"/>
              <a:t>String</a:t>
            </a:r>
            <a:r>
              <a:rPr lang="nb-NO" sz="1400" dirty="0"/>
              <a:t>[] navneliste = {”Anne”, ”Berit”, ”Åge”, ”ANNE”};</a:t>
            </a:r>
          </a:p>
        </p:txBody>
      </p:sp>
      <p:sp>
        <p:nvSpPr>
          <p:cNvPr id="654340" name="AutoShape 4"/>
          <p:cNvSpPr>
            <a:spLocks noChangeArrowheads="1"/>
          </p:cNvSpPr>
          <p:nvPr/>
        </p:nvSpPr>
        <p:spPr bwMode="auto">
          <a:xfrm>
            <a:off x="3009912" y="4048148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1787514" y="4205295"/>
            <a:ext cx="1212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latin typeface="Arial" charset="0"/>
              </a:rPr>
              <a:t>navneliste</a:t>
            </a:r>
          </a:p>
        </p:txBody>
      </p:sp>
      <p:sp>
        <p:nvSpPr>
          <p:cNvPr id="654342" name="AutoShape 6"/>
          <p:cNvSpPr>
            <a:spLocks noChangeArrowheads="1"/>
          </p:cNvSpPr>
          <p:nvPr/>
        </p:nvSpPr>
        <p:spPr bwMode="auto">
          <a:xfrm>
            <a:off x="3848112" y="412434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3" name="AutoShape 7"/>
          <p:cNvSpPr>
            <a:spLocks noChangeArrowheads="1"/>
          </p:cNvSpPr>
          <p:nvPr/>
        </p:nvSpPr>
        <p:spPr bwMode="auto">
          <a:xfrm>
            <a:off x="4457712" y="412434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4" name="AutoShape 8"/>
          <p:cNvSpPr>
            <a:spLocks noChangeArrowheads="1"/>
          </p:cNvSpPr>
          <p:nvPr/>
        </p:nvSpPr>
        <p:spPr bwMode="auto">
          <a:xfrm>
            <a:off x="5067312" y="4129312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5" name="Oval 9"/>
          <p:cNvSpPr>
            <a:spLocks noChangeArrowheads="1"/>
          </p:cNvSpPr>
          <p:nvPr/>
        </p:nvSpPr>
        <p:spPr bwMode="auto">
          <a:xfrm rot="5400000" flipH="1">
            <a:off x="3619512" y="503874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Anne</a:t>
            </a:r>
          </a:p>
        </p:txBody>
      </p:sp>
      <p:sp>
        <p:nvSpPr>
          <p:cNvPr id="654346" name="Oval 10"/>
          <p:cNvSpPr>
            <a:spLocks noChangeArrowheads="1"/>
          </p:cNvSpPr>
          <p:nvPr/>
        </p:nvSpPr>
        <p:spPr bwMode="auto">
          <a:xfrm rot="5400000" flipH="1">
            <a:off x="4229112" y="503874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654347" name="Oval 11"/>
          <p:cNvSpPr>
            <a:spLocks noChangeArrowheads="1"/>
          </p:cNvSpPr>
          <p:nvPr/>
        </p:nvSpPr>
        <p:spPr bwMode="auto">
          <a:xfrm rot="5400000" flipH="1">
            <a:off x="4838712" y="5057780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654348" name="AutoShape 12"/>
          <p:cNvSpPr>
            <a:spLocks noChangeArrowheads="1"/>
          </p:cNvSpPr>
          <p:nvPr/>
        </p:nvSpPr>
        <p:spPr bwMode="auto">
          <a:xfrm>
            <a:off x="5676912" y="4129312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9" name="Oval 13"/>
          <p:cNvSpPr>
            <a:spLocks noChangeArrowheads="1"/>
          </p:cNvSpPr>
          <p:nvPr/>
        </p:nvSpPr>
        <p:spPr bwMode="auto">
          <a:xfrm rot="5400000" flipH="1">
            <a:off x="5448312" y="5057780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5" grpId="0" animBg="1"/>
      <p:bldP spid="654346" grpId="0" animBg="1"/>
      <p:bldP spid="654347" grpId="0" animBg="1"/>
      <p:bldP spid="6543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6186"/>
            <a:ext cx="7400925" cy="882898"/>
          </a:xfrm>
        </p:spPr>
        <p:txBody>
          <a:bodyPr/>
          <a:lstStyle/>
          <a:p>
            <a:r>
              <a:rPr lang="nb-NO" dirty="0"/>
              <a:t>Programliste </a:t>
            </a:r>
            <a:r>
              <a:rPr lang="nb-NO" dirty="0" smtClean="0"/>
              <a:t>12.1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790" y="6300028"/>
            <a:ext cx="2550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400" i="1" dirty="0">
                <a:solidFill>
                  <a:srgbClr val="FF0000"/>
                </a:solidFill>
              </a:rPr>
              <a:t>Gjør oppgavene </a:t>
            </a:r>
            <a:r>
              <a:rPr lang="nb-NO" sz="1400" i="1" dirty="0" smtClean="0">
                <a:solidFill>
                  <a:srgbClr val="FF0000"/>
                </a:solidFill>
              </a:rPr>
              <a:t>1-2 </a:t>
            </a:r>
            <a:r>
              <a:rPr lang="nb-NO" sz="1400" i="1" dirty="0">
                <a:solidFill>
                  <a:srgbClr val="FF0000"/>
                </a:solidFill>
              </a:rPr>
              <a:t>side </a:t>
            </a:r>
            <a:r>
              <a:rPr lang="nb-NO" sz="1400" i="1" dirty="0" smtClean="0">
                <a:solidFill>
                  <a:srgbClr val="FF0000"/>
                </a:solidFill>
              </a:rPr>
              <a:t>394</a:t>
            </a:r>
            <a:r>
              <a:rPr lang="nb-NO" sz="1400" i="1" dirty="0" smtClean="0"/>
              <a:t>.</a:t>
            </a:r>
            <a:endParaRPr lang="nb-NO" sz="1400" i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38024" y="513829"/>
            <a:ext cx="7705725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/* TabellAvNavn.java  - "</a:t>
            </a:r>
            <a:r>
              <a:rPr lang="en-US" sz="1600" dirty="0" err="1" smtClean="0"/>
              <a:t>Programmering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Java", 4.utgave - 2009-07-01*/</a:t>
            </a:r>
          </a:p>
          <a:p>
            <a:r>
              <a:rPr lang="en-US" dirty="0" smtClean="0"/>
              <a:t>import static </a:t>
            </a:r>
            <a:r>
              <a:rPr lang="en-US" dirty="0" err="1" smtClean="0"/>
              <a:t>javax.swing.JOptionPane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TabellAvNavn</a:t>
            </a:r>
            <a:r>
              <a:rPr lang="en-US" dirty="0" smtClean="0"/>
              <a:t> {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2"/>
            <a:r>
              <a:rPr lang="en-US" dirty="0" smtClean="0"/>
              <a:t>    String[] </a:t>
            </a:r>
            <a:r>
              <a:rPr lang="en-US" dirty="0" err="1" smtClean="0"/>
              <a:t>navnene</a:t>
            </a:r>
            <a:r>
              <a:rPr lang="en-US" dirty="0" smtClean="0"/>
              <a:t> = new String[10];</a:t>
            </a:r>
          </a:p>
          <a:p>
            <a:pPr lvl="2"/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antNavn</a:t>
            </a:r>
            <a:r>
              <a:rPr lang="en-US" dirty="0" smtClean="0"/>
              <a:t> = 0;</a:t>
            </a:r>
          </a:p>
          <a:p>
            <a:pPr lvl="2"/>
            <a:r>
              <a:rPr lang="en-US" dirty="0" smtClean="0"/>
              <a:t>    String </a:t>
            </a:r>
            <a:r>
              <a:rPr lang="en-US" dirty="0" err="1" smtClean="0"/>
              <a:t>navn</a:t>
            </a:r>
            <a:r>
              <a:rPr lang="en-US" dirty="0" smtClean="0"/>
              <a:t> = </a:t>
            </a:r>
            <a:r>
              <a:rPr lang="en-US" dirty="0" err="1" smtClean="0"/>
              <a:t>showInputDialog</a:t>
            </a:r>
            <a:r>
              <a:rPr lang="en-US" dirty="0" smtClean="0"/>
              <a:t>("</a:t>
            </a:r>
            <a:r>
              <a:rPr lang="en-US" dirty="0" err="1" smtClean="0"/>
              <a:t>Oppgi</a:t>
            </a:r>
            <a:r>
              <a:rPr lang="en-US" dirty="0" smtClean="0"/>
              <a:t> </a:t>
            </a:r>
            <a:r>
              <a:rPr lang="en-US" dirty="0" err="1" smtClean="0"/>
              <a:t>navn</a:t>
            </a:r>
            <a:r>
              <a:rPr lang="en-US" dirty="0" smtClean="0"/>
              <a:t>: ");</a:t>
            </a:r>
          </a:p>
          <a:p>
            <a:pPr lvl="2"/>
            <a:r>
              <a:rPr lang="en-US" dirty="0" smtClean="0"/>
              <a:t>    while (</a:t>
            </a:r>
            <a:r>
              <a:rPr lang="en-US" dirty="0" err="1" smtClean="0"/>
              <a:t>antNavn</a:t>
            </a:r>
            <a:r>
              <a:rPr lang="en-US" dirty="0" smtClean="0"/>
              <a:t> &lt; </a:t>
            </a:r>
            <a:r>
              <a:rPr lang="en-US" dirty="0" err="1" smtClean="0"/>
              <a:t>navnene.length</a:t>
            </a:r>
            <a:r>
              <a:rPr lang="en-US" dirty="0" smtClean="0"/>
              <a:t> &amp;&amp; </a:t>
            </a:r>
            <a:r>
              <a:rPr lang="en-US" dirty="0" err="1" smtClean="0"/>
              <a:t>navn</a:t>
            </a:r>
            <a:r>
              <a:rPr lang="en-US" dirty="0" smtClean="0"/>
              <a:t> != null) {</a:t>
            </a:r>
          </a:p>
          <a:p>
            <a:pPr lvl="3"/>
            <a:r>
              <a:rPr lang="en-US" dirty="0" smtClean="0"/>
              <a:t>      </a:t>
            </a:r>
            <a:r>
              <a:rPr lang="en-US" dirty="0" err="1" smtClean="0"/>
              <a:t>navnene</a:t>
            </a:r>
            <a:r>
              <a:rPr lang="en-US" dirty="0" smtClean="0"/>
              <a:t>[</a:t>
            </a:r>
            <a:r>
              <a:rPr lang="en-US" dirty="0" err="1" smtClean="0"/>
              <a:t>antNavn</a:t>
            </a:r>
            <a:r>
              <a:rPr lang="en-US" dirty="0" smtClean="0"/>
              <a:t>] = </a:t>
            </a:r>
            <a:r>
              <a:rPr lang="en-US" dirty="0" err="1" smtClean="0"/>
              <a:t>navn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      </a:t>
            </a:r>
            <a:r>
              <a:rPr lang="en-US" dirty="0" err="1" smtClean="0"/>
              <a:t>antNavn</a:t>
            </a:r>
            <a:r>
              <a:rPr lang="en-US" dirty="0" smtClean="0"/>
              <a:t>++;</a:t>
            </a:r>
          </a:p>
          <a:p>
            <a:pPr lvl="3"/>
            <a:r>
              <a:rPr lang="en-US" dirty="0" smtClean="0"/>
              <a:t>      </a:t>
            </a:r>
            <a:r>
              <a:rPr lang="en-US" dirty="0" err="1" smtClean="0"/>
              <a:t>navn</a:t>
            </a:r>
            <a:r>
              <a:rPr lang="en-US" dirty="0" smtClean="0"/>
              <a:t> = </a:t>
            </a:r>
            <a:r>
              <a:rPr lang="en-US" dirty="0" err="1" smtClean="0"/>
              <a:t>showInputDialog</a:t>
            </a:r>
            <a:r>
              <a:rPr lang="en-US" dirty="0" smtClean="0"/>
              <a:t>("</a:t>
            </a:r>
            <a:r>
              <a:rPr lang="en-US" dirty="0" err="1" smtClean="0"/>
              <a:t>Oppgi</a:t>
            </a:r>
            <a:r>
              <a:rPr lang="en-US" dirty="0" smtClean="0"/>
              <a:t> </a:t>
            </a:r>
            <a:r>
              <a:rPr lang="en-US" dirty="0" err="1" smtClean="0"/>
              <a:t>navn</a:t>
            </a:r>
            <a:r>
              <a:rPr lang="en-US" dirty="0" smtClean="0"/>
              <a:t>: ");</a:t>
            </a:r>
          </a:p>
          <a:p>
            <a:pPr lvl="2"/>
            <a:r>
              <a:rPr lang="en-US" dirty="0" smtClean="0"/>
              <a:t>    }</a:t>
            </a:r>
          </a:p>
          <a:p>
            <a:pPr lvl="2"/>
            <a:r>
              <a:rPr lang="en-US" dirty="0" smtClean="0"/>
              <a:t>    if (</a:t>
            </a:r>
            <a:r>
              <a:rPr lang="en-US" dirty="0" err="1" smtClean="0"/>
              <a:t>antNavn</a:t>
            </a:r>
            <a:r>
              <a:rPr lang="en-US" dirty="0" smtClean="0"/>
              <a:t> == </a:t>
            </a:r>
            <a:r>
              <a:rPr lang="en-US" dirty="0" err="1" smtClean="0"/>
              <a:t>navnene.length</a:t>
            </a:r>
            <a:r>
              <a:rPr lang="en-US" dirty="0" smtClean="0"/>
              <a:t> &amp;&amp; </a:t>
            </a:r>
            <a:r>
              <a:rPr lang="en-US" dirty="0" err="1" smtClean="0"/>
              <a:t>navn</a:t>
            </a:r>
            <a:r>
              <a:rPr lang="en-US" dirty="0" smtClean="0"/>
              <a:t> != null) {</a:t>
            </a:r>
          </a:p>
          <a:p>
            <a:pPr lvl="2"/>
            <a:r>
              <a:rPr lang="en-US" dirty="0" smtClean="0"/>
              <a:t>      	</a:t>
            </a:r>
            <a:r>
              <a:rPr lang="en-US" dirty="0" err="1" smtClean="0"/>
              <a:t>showMessageDialog</a:t>
            </a:r>
            <a:r>
              <a:rPr lang="en-US" dirty="0" smtClean="0"/>
              <a:t>(null, "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plass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flere</a:t>
            </a:r>
            <a:r>
              <a:rPr lang="en-US" dirty="0" smtClean="0"/>
              <a:t> </a:t>
            </a:r>
            <a:r>
              <a:rPr lang="en-US" dirty="0" err="1" smtClean="0"/>
              <a:t>navn</a:t>
            </a:r>
            <a:r>
              <a:rPr lang="en-US" dirty="0" smtClean="0"/>
              <a:t>.");</a:t>
            </a:r>
          </a:p>
          <a:p>
            <a:pPr lvl="2"/>
            <a:r>
              <a:rPr lang="en-US" dirty="0" smtClean="0"/>
              <a:t>    }</a:t>
            </a:r>
          </a:p>
          <a:p>
            <a:pPr lvl="2"/>
            <a:r>
              <a:rPr lang="en-US" dirty="0" smtClean="0"/>
              <a:t>    String </a:t>
            </a:r>
            <a:r>
              <a:rPr lang="en-US" dirty="0" err="1" smtClean="0"/>
              <a:t>liste</a:t>
            </a:r>
            <a:r>
              <a:rPr lang="en-US" dirty="0" smtClean="0"/>
              <a:t> = "Her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navnene</a:t>
            </a:r>
            <a:r>
              <a:rPr lang="en-US" dirty="0" smtClean="0"/>
              <a:t>:\n";</a:t>
            </a:r>
          </a:p>
          <a:p>
            <a:pPr lvl="2"/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antNavn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lvl="2"/>
            <a:r>
              <a:rPr lang="en-US" dirty="0" smtClean="0"/>
              <a:t>      	</a:t>
            </a:r>
            <a:r>
              <a:rPr lang="en-US" dirty="0" err="1" smtClean="0"/>
              <a:t>liste</a:t>
            </a:r>
            <a:r>
              <a:rPr lang="en-US" dirty="0" smtClean="0"/>
              <a:t> += </a:t>
            </a:r>
            <a:r>
              <a:rPr lang="en-US" dirty="0" err="1" smtClean="0"/>
              <a:t>navnene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"\n";</a:t>
            </a:r>
          </a:p>
          <a:p>
            <a:pPr lvl="2"/>
            <a:r>
              <a:rPr lang="en-US" dirty="0" smtClean="0"/>
              <a:t>    }</a:t>
            </a:r>
          </a:p>
          <a:p>
            <a:pPr lvl="2"/>
            <a:r>
              <a:rPr lang="en-US" dirty="0" smtClean="0"/>
              <a:t>    </a:t>
            </a:r>
            <a:r>
              <a:rPr lang="en-US" dirty="0" err="1" smtClean="0"/>
              <a:t>showMessageDialog</a:t>
            </a:r>
            <a:r>
              <a:rPr lang="en-US" dirty="0" smtClean="0"/>
              <a:t>(null, </a:t>
            </a:r>
            <a:r>
              <a:rPr lang="en-US" dirty="0" err="1" smtClean="0"/>
              <a:t>liste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sjon1997">
  <a:themeElements>
    <a:clrScheme name="HiST">
      <a:dk1>
        <a:sysClr val="windowText" lastClr="000000"/>
      </a:dk1>
      <a:lt1>
        <a:sysClr val="window" lastClr="FFFFFF"/>
      </a:lt1>
      <a:dk2>
        <a:srgbClr val="162983"/>
      </a:dk2>
      <a:lt2>
        <a:srgbClr val="D8D8D8"/>
      </a:lt2>
      <a:accent1>
        <a:srgbClr val="009FE0"/>
      </a:accent1>
      <a:accent2>
        <a:srgbClr val="6AB251"/>
      </a:accent2>
      <a:accent3>
        <a:srgbClr val="F0AB00"/>
      </a:accent3>
      <a:accent4>
        <a:srgbClr val="8064A2"/>
      </a:accent4>
      <a:accent5>
        <a:srgbClr val="4BACC6"/>
      </a:accent5>
      <a:accent6>
        <a:srgbClr val="F79646"/>
      </a:accent6>
      <a:hlink>
        <a:srgbClr val="6AB251"/>
      </a:hlink>
      <a:folHlink>
        <a:srgbClr val="595959"/>
      </a:folHlink>
    </a:clrScheme>
    <a:fontScheme name="Hi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gendefinert utform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Presentasjon1997</Template>
  <TotalTime>13442</TotalTime>
  <Words>1914</Words>
  <Application>Microsoft Office PowerPoint</Application>
  <PresentationFormat>Skjermfremvisning (4:3)</PresentationFormat>
  <Paragraphs>444</Paragraphs>
  <Slides>22</Slides>
  <Notes>16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Wingdings</vt:lpstr>
      <vt:lpstr>Presentasjon1997</vt:lpstr>
      <vt:lpstr>Egendefinert utforming</vt:lpstr>
      <vt:lpstr>Læringsutbytter</vt:lpstr>
      <vt:lpstr>Komposisjon, en-del-av-sammenheng</vt:lpstr>
      <vt:lpstr>Sekvensdiagram – studenten.getEtternavn()</vt:lpstr>
      <vt:lpstr>Agenda</vt:lpstr>
      <vt:lpstr>Tabeller av objekter</vt:lpstr>
      <vt:lpstr>Læringsutbytter</vt:lpstr>
      <vt:lpstr>Tabell av objekter</vt:lpstr>
      <vt:lpstr>Eksempel: En String-tabell</vt:lpstr>
      <vt:lpstr>Programliste 12.1</vt:lpstr>
      <vt:lpstr>Oppgaver (s 394)</vt:lpstr>
      <vt:lpstr>Løsning oppgave 1 s 394</vt:lpstr>
      <vt:lpstr>Løsning oppgave 2 s 394</vt:lpstr>
      <vt:lpstr>Tabell av objekter som medlem i klasse</vt:lpstr>
      <vt:lpstr>Oppgave (s 401)</vt:lpstr>
      <vt:lpstr>Løsning oppgave 1 s 401</vt:lpstr>
      <vt:lpstr>Løsning oppgave 1 s 401</vt:lpstr>
      <vt:lpstr>Kopiering av objekter og tabeller av objekter</vt:lpstr>
      <vt:lpstr>Forskjeller mellom tabeller av primitive datatyper og tabeller av referansetyper</vt:lpstr>
      <vt:lpstr>Sortering av objekter</vt:lpstr>
      <vt:lpstr>Å sammenligne objekter - comparable</vt:lpstr>
      <vt:lpstr>PowerPoint-presentasjon</vt:lpstr>
      <vt:lpstr>Å sammenligne objekter - comparable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</dc:title>
  <dc:creator>Bjørn Klefstad</dc:creator>
  <cp:lastModifiedBy>Bjørn Klefstad</cp:lastModifiedBy>
  <cp:revision>267</cp:revision>
  <cp:lastPrinted>2011-10-31T09:51:55Z</cp:lastPrinted>
  <dcterms:created xsi:type="dcterms:W3CDTF">2009-02-12T12:43:52Z</dcterms:created>
  <dcterms:modified xsi:type="dcterms:W3CDTF">2015-10-05T09:22:10Z</dcterms:modified>
</cp:coreProperties>
</file>