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1" r:id="rId6"/>
    <p:sldId id="302" r:id="rId7"/>
    <p:sldId id="303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9E833-12AA-E90D-4CF8-1F0C39146EE8}" v="7" dt="2024-02-15T06:52:33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ree Narayanan" userId="S::jayasreen@am.amrita.edu::1b818bb5-1fba-4709-8e50-814e7a89f52f" providerId="AD" clId="Web-{7619E833-12AA-E90D-4CF8-1F0C39146EE8}"/>
    <pc:docChg chg="addSld modSld">
      <pc:chgData name="Jayasree Narayanan" userId="S::jayasreen@am.amrita.edu::1b818bb5-1fba-4709-8e50-814e7a89f52f" providerId="AD" clId="Web-{7619E833-12AA-E90D-4CF8-1F0C39146EE8}" dt="2024-02-15T06:52:33.151" v="5" actId="20577"/>
      <pc:docMkLst>
        <pc:docMk/>
      </pc:docMkLst>
      <pc:sldChg chg="modSp new">
        <pc:chgData name="Jayasree Narayanan" userId="S::jayasreen@am.amrita.edu::1b818bb5-1fba-4709-8e50-814e7a89f52f" providerId="AD" clId="Web-{7619E833-12AA-E90D-4CF8-1F0C39146EE8}" dt="2024-02-15T06:52:33.151" v="5" actId="20577"/>
        <pc:sldMkLst>
          <pc:docMk/>
          <pc:sldMk cId="2829414315" sldId="305"/>
        </pc:sldMkLst>
        <pc:spChg chg="mod">
          <ac:chgData name="Jayasree Narayanan" userId="S::jayasreen@am.amrita.edu::1b818bb5-1fba-4709-8e50-814e7a89f52f" providerId="AD" clId="Web-{7619E833-12AA-E90D-4CF8-1F0C39146EE8}" dt="2024-02-15T06:52:28.885" v="4" actId="20577"/>
          <ac:spMkLst>
            <pc:docMk/>
            <pc:sldMk cId="2829414315" sldId="305"/>
            <ac:spMk id="2" creationId="{E07AA206-EB3E-6B26-8AB8-68E003B876C0}"/>
          </ac:spMkLst>
        </pc:spChg>
        <pc:spChg chg="mod">
          <ac:chgData name="Jayasree Narayanan" userId="S::jayasreen@am.amrita.edu::1b818bb5-1fba-4709-8e50-814e7a89f52f" providerId="AD" clId="Web-{7619E833-12AA-E90D-4CF8-1F0C39146EE8}" dt="2024-02-15T06:52:33.151" v="5" actId="20577"/>
          <ac:spMkLst>
            <pc:docMk/>
            <pc:sldMk cId="2829414315" sldId="305"/>
            <ac:spMk id="3" creationId="{C06AE615-6590-2BD1-54F3-ECBD091312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2B22-2DA6-A563-F895-42AB2E3E0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F079-2238-F2E4-D82E-0524F2D70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E2DE-9C4C-8B37-936E-692900F3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B56C-8CD0-159C-1198-CDE7BDAA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DBEF-6CE4-0DDE-E7DD-850603D3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77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52EF-ABDA-EB57-1549-B3D90D92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C0136-4CE0-9AA0-72A9-8CBA2046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7F651-54CE-EFAF-972F-B1318B78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977A-645E-AD1A-BBF1-19A8ED48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B3458-9278-16EA-39C9-4BC40C8E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1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3FCDC-46A6-24BD-A98C-10456351C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5397E-4BD2-EB6D-8B4E-F6CB89E1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040D8-9D3B-2324-D954-A92BEB1D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867E-0F69-A796-4491-511BBEE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3671-F8DB-23B5-CB4C-7682B75B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E829-5397-E384-5C39-AE98D337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4F48-5CD0-7E72-6666-09010C51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328-D802-927E-DE71-175BF57F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B6C2-195E-21CB-BE88-B9F62E41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F-C49C-812D-5D0A-2CD0D0D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3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CBFA-1A37-BCAD-CAE9-C3C52EC5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D4C8-94B7-3568-D0FA-FD9F0C45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BB666-E2EA-CB91-BE84-1D35B759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5AF08-CF3D-83C9-B2B5-07FDCB5D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EB5-9892-3C34-7EA2-62D5EA13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2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06E9-0FFC-3A54-551C-54740F02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5290-A605-A973-7F9C-2C1064AF0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2058C-A54D-DD51-9400-F2F302116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D385-C876-8B80-E181-B309F636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FCEF0-E2AA-9D26-4BBB-E406D90B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94A6-AA10-B68D-2282-FCFD83FA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8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38DF-959B-C64F-BAF8-6C0677EC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55C0-D1E0-2C06-F0AD-798EC761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FE7B-A4C0-FB2F-D89A-03D5381B1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08268-5423-F8A4-CBE4-D412D6CFD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9D6A8-FA1A-B11C-C147-44529E463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CE7E4-C493-144E-34B2-03C0448E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B1730-72BC-9FC9-DE13-CFA454FF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15BD1-3761-F77A-375A-256FF6F9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FB9D-FD13-6C4F-879A-D650AF14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D1097-69B6-D91A-0BC5-C74C9DB3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DB13A-1A93-C55B-3755-75198EAD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DC349-A71A-CEF6-82CB-23A9B218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DDDC-F7E6-F7B7-C132-A9D99753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922B4-B38E-6075-1EB6-081BDAB1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FD711-8F2F-E09B-589C-DACD831E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5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129C-1DDC-C8A9-D961-9B18388D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C9A3-57C9-C2E4-1E92-8BCF8F3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DC1D2-E7D5-1DCC-C1C6-87972C77E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F476F-4CF2-131D-F0F5-D392D5B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77424-74E3-E362-A100-CCEFBF69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84F8A-AA99-CE34-C54C-94DA47A9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99A3-B1AC-57BE-8303-54F14F82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E4A1A-2C56-1A5B-2451-40D34ECA3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5E26D-685D-B747-C0BF-39C942C49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45D68-9ED7-80F7-A931-EE1DCD01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675D-7A8F-A7AB-63A3-58112309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05E3E-DCD6-E401-6900-BD394B72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0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2C2B1-4047-40F8-07F5-A62C55FA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9BA6-6576-EA86-87FF-C59655258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E9290-81CA-93CE-859C-8E2B64CD7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380-86CE-41F6-B5B7-4EEE445209D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90F0-5703-C6E5-2BCA-C07A882FD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152A4-5AA7-9B47-668F-AF0FDF43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84D5-BFF1-49F1-8B61-E1CEF9622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7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6883-502F-C796-FBB3-B465712D4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display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C5226-ACEA-5DBC-4709-4A56E1C6E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7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95403C1-610F-4B6F-03FE-CCBCBE59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641-07A3-4E94-B574-97116AECCDC9}" type="datetime1">
              <a:rPr lang="en-US" altLang="en-US"/>
              <a:pPr/>
              <a:t>2/14/2024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CC6690-FA99-E051-6B93-CB289AA4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Using Cascading Style Sheets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DAA4A98-B118-8AF6-20AA-4988597F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317B3CEF-83B1-489B-8E6F-6FFB276C3EB8}" type="slidenum">
              <a:rPr lang="en-US" altLang="en-US"/>
              <a:pPr/>
              <a:t>2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559EEBAF-EBE1-24FD-4316-4E04A1725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Inline vs. Block Display (HTML)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5A647F5-1677-5C0C-28A9-16008AE23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All HTML elements (tags) are assigned a display property value of either inline or block.</a:t>
            </a:r>
          </a:p>
          <a:p>
            <a:r>
              <a:rPr lang="en-US" altLang="en-US"/>
              <a:t>Inline elements display in browsers horizontally.</a:t>
            </a:r>
          </a:p>
          <a:p>
            <a:pPr lvl="1">
              <a:buFont typeface="Times" panose="02020603050405020304" pitchFamily="18" charset="0"/>
              <a:buNone/>
            </a:pPr>
            <a:r>
              <a:rPr lang="en-US" altLang="en-US" sz="1400">
                <a:solidFill>
                  <a:srgbClr val="9A0B09"/>
                </a:solidFill>
                <a:latin typeface="Courier New" panose="02070309020205020404" pitchFamily="49" charset="0"/>
              </a:rPr>
              <a:t>[INLINE ELEMENT 1]   [INLINE ELEMENT 2]   [INLINE ELEMENT 3]</a:t>
            </a:r>
          </a:p>
          <a:p>
            <a:r>
              <a:rPr lang="en-US" altLang="en-US"/>
              <a:t>Block elements display in browsers vertically (stacked one on top of the other).</a:t>
            </a:r>
          </a:p>
          <a:p>
            <a:pPr lvl="1">
              <a:buFont typeface="Times" panose="02020603050405020304" pitchFamily="18" charset="0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9A0B09"/>
                </a:solidFill>
                <a:latin typeface="Courier New" panose="02070309020205020404" pitchFamily="49" charset="0"/>
              </a:rPr>
              <a:t>[BLOCK ELEMENT 1]</a:t>
            </a:r>
            <a:br>
              <a:rPr lang="en-US" altLang="en-US" sz="1400">
                <a:solidFill>
                  <a:srgbClr val="9A0B09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9A0B09"/>
                </a:solidFill>
                <a:latin typeface="Courier New" panose="02070309020205020404" pitchFamily="49" charset="0"/>
              </a:rPr>
              <a:t>[BLOCK ELEMENT 2]</a:t>
            </a:r>
            <a:br>
              <a:rPr lang="en-US" altLang="en-US" sz="1400">
                <a:solidFill>
                  <a:srgbClr val="9A0B09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solidFill>
                  <a:srgbClr val="9A0B09"/>
                </a:solidFill>
                <a:latin typeface="Courier New" panose="02070309020205020404" pitchFamily="49" charset="0"/>
              </a:rPr>
              <a:t>[BLOCK ELEMENT 3]</a:t>
            </a:r>
            <a:endParaRPr lang="en-US" altLang="en-US" sz="1000">
              <a:solidFill>
                <a:srgbClr val="9A0B09"/>
              </a:solidFill>
              <a:latin typeface="Courier New" panose="02070309020205020404" pitchFamily="49" charset="0"/>
            </a:endParaRPr>
          </a:p>
          <a:p>
            <a:r>
              <a:rPr lang="en-US" altLang="en-US"/>
              <a:t>Examples of inline elements:</a:t>
            </a:r>
          </a:p>
          <a:p>
            <a:pPr lvl="1"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&lt;a&gt;  &lt;img&gt;  &lt;strong&gt; &lt;em&gt;  &lt;span&gt;</a:t>
            </a:r>
          </a:p>
          <a:p>
            <a:r>
              <a:rPr lang="en-US" altLang="en-US"/>
              <a:t>Examples of block elements:</a:t>
            </a:r>
          </a:p>
          <a:p>
            <a:pPr lvl="1"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&lt;p&gt;  &lt;h1-h6&gt;  &lt;div&gt;  &lt;hr&gt;  &lt;table&gt;  &lt;ul&gt;  &lt;ol&gt;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45E322-57A1-F8CD-0582-8E85E1DE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19A0-C11F-484A-9298-7AE1A8750F2E}" type="datetime1">
              <a:rPr lang="en-US" altLang="en-US"/>
              <a:pPr/>
              <a:t>2/14/2024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9EC87A-5221-E01D-2D34-464CF702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Using Cascading Style Sheets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7D9972-14A5-21A4-6B59-AEA9BEE0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97430A9A-A0BD-4150-9A23-B716727EA739}" type="slidenum">
              <a:rPr lang="en-US" altLang="en-US"/>
              <a:pPr/>
              <a:t>3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A681A528-9386-8F80-7537-6E7846594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Inline vs. Block Display (CSS)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7B7FF10-AD24-60AD-0689-CB6537107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Using CSS, you can change this inherent display property:</a:t>
            </a:r>
          </a:p>
          <a:p>
            <a:pPr lvl="1"/>
            <a:r>
              <a:rPr lang="en-US" altLang="en-US"/>
              <a:t>To force a block display, use the declaration </a:t>
            </a:r>
            <a:r>
              <a:rPr lang="en-US" altLang="en-US">
                <a:solidFill>
                  <a:srgbClr val="9A0B09"/>
                </a:solidFill>
                <a:latin typeface="Courier New" panose="02070309020205020404" pitchFamily="49" charset="0"/>
              </a:rPr>
              <a:t>display: block;</a:t>
            </a:r>
          </a:p>
          <a:p>
            <a:pPr lvl="1"/>
            <a:r>
              <a:rPr lang="en-US" altLang="en-US"/>
              <a:t>To force an inline display, use the declaration </a:t>
            </a:r>
            <a:r>
              <a:rPr lang="en-US" altLang="en-US">
                <a:solidFill>
                  <a:srgbClr val="9A0B09"/>
                </a:solidFill>
                <a:latin typeface="Courier New" panose="02070309020205020404" pitchFamily="49" charset="0"/>
              </a:rPr>
              <a:t>display: inline;</a:t>
            </a:r>
          </a:p>
          <a:p>
            <a:pPr lvl="1"/>
            <a:r>
              <a:rPr lang="en-US" altLang="en-US"/>
              <a:t>To force a list, use the declaration </a:t>
            </a:r>
            <a:r>
              <a:rPr lang="en-US" altLang="en-US">
                <a:solidFill>
                  <a:srgbClr val="9A0B09"/>
                </a:solidFill>
                <a:latin typeface="Courier New" panose="02070309020205020404" pitchFamily="49" charset="0"/>
              </a:rPr>
              <a:t>display: list-item;</a:t>
            </a:r>
          </a:p>
          <a:p>
            <a:pPr lvl="1"/>
            <a:r>
              <a:rPr lang="en-US" altLang="en-US"/>
              <a:t>To hide elements matching the selector, use the declaration </a:t>
            </a:r>
            <a:r>
              <a:rPr lang="en-US" altLang="en-US">
                <a:solidFill>
                  <a:srgbClr val="9A0B09"/>
                </a:solidFill>
                <a:latin typeface="Courier New" panose="02070309020205020404" pitchFamily="49" charset="0"/>
              </a:rPr>
              <a:t>display: none;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5940FAE-8539-F99C-847D-8F2890F6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B7C-4782-4D20-B2F0-177B0E5E87A2}" type="datetime1">
              <a:rPr lang="en-US" altLang="en-US"/>
              <a:pPr/>
              <a:t>2/14/2024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0A0D9C8-56C1-DDDC-8487-96B95F92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Using Cascading Style Sheets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BD0615-5AD6-75A9-21A7-5D570868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A66332F4-904D-459E-B94B-A27D9F90B609}" type="slidenum">
              <a:rPr lang="en-US" altLang="en-US"/>
              <a:pPr/>
              <a:t>4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C77024E-6C39-9902-44C3-8B7BB137C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Example –  display: block;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1AF9186-2565-3A30-6656-4044957D4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Normally, &lt;a&gt; tags display inline.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 sz="1000"/>
          </a:p>
          <a:p>
            <a:r>
              <a:rPr lang="en-US" altLang="en-US"/>
              <a:t>But, if you add the style </a:t>
            </a:r>
            <a:r>
              <a:rPr lang="en-US" altLang="en-US">
                <a:solidFill>
                  <a:srgbClr val="9A0B09"/>
                </a:solidFill>
                <a:latin typeface="Courier New" panose="02070309020205020404" pitchFamily="49" charset="0"/>
              </a:rPr>
              <a:t>a {display: block;}</a:t>
            </a:r>
            <a:r>
              <a:rPr lang="en-US" altLang="en-US"/>
              <a:t>, they will display as a vertical navigation menu: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D7BDECC9-F10D-0B03-27F1-26C1E1426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81" y="2255547"/>
            <a:ext cx="6362700" cy="457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5">
            <a:extLst>
              <a:ext uri="{FF2B5EF4-FFF2-40B4-BE49-F238E27FC236}">
                <a16:creationId xmlns:a16="http://schemas.microsoft.com/office/drawing/2014/main" id="{9AEA61AA-A26C-C68D-BB16-0279A7C4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686050"/>
            <a:ext cx="1276350" cy="2857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2" name="Picture 6">
            <a:extLst>
              <a:ext uri="{FF2B5EF4-FFF2-40B4-BE49-F238E27FC236}">
                <a16:creationId xmlns:a16="http://schemas.microsoft.com/office/drawing/2014/main" id="{86FFA759-FC71-6821-8F9C-2364A22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4430714"/>
            <a:ext cx="6381750" cy="1371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3" name="Picture 7">
            <a:extLst>
              <a:ext uri="{FF2B5EF4-FFF2-40B4-BE49-F238E27FC236}">
                <a16:creationId xmlns:a16="http://schemas.microsoft.com/office/drawing/2014/main" id="{ADDDF93A-7F95-D45E-8533-53458545B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9" y="5697538"/>
            <a:ext cx="552450" cy="6667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4" name="AutoShape 8">
            <a:extLst>
              <a:ext uri="{FF2B5EF4-FFF2-40B4-BE49-F238E27FC236}">
                <a16:creationId xmlns:a16="http://schemas.microsoft.com/office/drawing/2014/main" id="{95FAC544-F415-C632-E810-1F470C1050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99832" y="2545557"/>
            <a:ext cx="441325" cy="379412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5" name="AutoShape 9">
            <a:extLst>
              <a:ext uri="{FF2B5EF4-FFF2-40B4-BE49-F238E27FC236}">
                <a16:creationId xmlns:a16="http://schemas.microsoft.com/office/drawing/2014/main" id="{2A04F3E9-5E5E-FC6E-F9FD-04581812315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99832" y="5533232"/>
            <a:ext cx="441325" cy="379413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071EDA1-C531-3119-2A02-E4D3D088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562D-0E90-4CEA-82D8-4B5DA2AC81AB}" type="datetime1">
              <a:rPr lang="en-US" altLang="en-US"/>
              <a:pPr/>
              <a:t>2/14/2024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8E9C27-4673-5648-F7C2-3C6245B5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Using Cascading Style Sheets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A662BB-9401-9A94-A4FD-27090CAB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A54332F6-8F06-4B9A-8F82-D8F4A30B5260}" type="slidenum">
              <a:rPr lang="en-US" altLang="en-US"/>
              <a:pPr/>
              <a:t>5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17D1376-C585-4D5C-CC41-92F468D1B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Example – display: inline;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1A13622-C138-7218-B3DE-78AF59DD6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Normally, the heading tags display in block format: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 sz="1000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But, to have them display inline, add the style </a:t>
            </a:r>
            <a:br>
              <a:rPr lang="en-US" altLang="en-US"/>
            </a:br>
            <a:r>
              <a:rPr lang="en-US" altLang="en-US">
                <a:solidFill>
                  <a:srgbClr val="9A0B09"/>
                </a:solidFill>
                <a:latin typeface="Courier New" panose="02070309020205020404" pitchFamily="49" charset="0"/>
              </a:rPr>
              <a:t>h1,h2,h3 {display: inline;}</a:t>
            </a:r>
            <a:r>
              <a:rPr lang="en-US" altLang="en-US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81928" name="AutoShape 8">
            <a:extLst>
              <a:ext uri="{FF2B5EF4-FFF2-40B4-BE49-F238E27FC236}">
                <a16:creationId xmlns:a16="http://schemas.microsoft.com/office/drawing/2014/main" id="{57EFFDBE-458A-6295-E029-7DDD9C5F843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42707" y="2931661"/>
            <a:ext cx="441325" cy="379412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81930" name="Picture 10">
            <a:extLst>
              <a:ext uri="{FF2B5EF4-FFF2-40B4-BE49-F238E27FC236}">
                <a16:creationId xmlns:a16="http://schemas.microsoft.com/office/drawing/2014/main" id="{159F1C2F-C733-4411-2AA5-85D7B04FC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01" y="2310607"/>
            <a:ext cx="3638550" cy="457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1" name="Picture 11">
            <a:extLst>
              <a:ext uri="{FF2B5EF4-FFF2-40B4-BE49-F238E27FC236}">
                <a16:creationId xmlns:a16="http://schemas.microsoft.com/office/drawing/2014/main" id="{137A75A8-9A8D-92A7-1989-F06C5400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6" y="2562226"/>
            <a:ext cx="1381125" cy="11715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2" name="Picture 12">
            <a:extLst>
              <a:ext uri="{FF2B5EF4-FFF2-40B4-BE49-F238E27FC236}">
                <a16:creationId xmlns:a16="http://schemas.microsoft.com/office/drawing/2014/main" id="{37D47858-52CF-9EA6-7E12-DFF7DC2D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049" y="3537064"/>
            <a:ext cx="3619500" cy="13620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3" name="Picture 13">
            <a:extLst>
              <a:ext uri="{FF2B5EF4-FFF2-40B4-BE49-F238E27FC236}">
                <a16:creationId xmlns:a16="http://schemas.microsoft.com/office/drawing/2014/main" id="{FAE38C2A-6BAE-993C-C1CB-DE3B892DB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623" y="4959708"/>
            <a:ext cx="3133725" cy="342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34" name="AutoShape 14">
            <a:extLst>
              <a:ext uri="{FF2B5EF4-FFF2-40B4-BE49-F238E27FC236}">
                <a16:creationId xmlns:a16="http://schemas.microsoft.com/office/drawing/2014/main" id="{02C50A54-A201-D69E-5FFD-C8E22F63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838211"/>
            <a:ext cx="381000" cy="188913"/>
          </a:xfrm>
          <a:prstGeom prst="rightArrow">
            <a:avLst>
              <a:gd name="adj1" fmla="val 50000"/>
              <a:gd name="adj2" fmla="val 504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A206-EB3E-6B26-8AB8-68E003B8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E615-6590-2BD1-54F3-ECBD0913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https://www.w3schools.com/cssref/pr_class_display.php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8C1A541B6AC40ACD90CD24197CF7C" ma:contentTypeVersion="6" ma:contentTypeDescription="Create a new document." ma:contentTypeScope="" ma:versionID="23b67d718635a89977e62ee77172bcdd">
  <xsd:schema xmlns:xsd="http://www.w3.org/2001/XMLSchema" xmlns:xs="http://www.w3.org/2001/XMLSchema" xmlns:p="http://schemas.microsoft.com/office/2006/metadata/properties" xmlns:ns2="0ded8bc4-ac91-4af6-87fc-57fb4f5e4364" xmlns:ns3="f1972fbd-ed76-472b-aa2f-cb185bd8fc3a" targetNamespace="http://schemas.microsoft.com/office/2006/metadata/properties" ma:root="true" ma:fieldsID="07a240fa0c8994bce1a2ac8af646a479" ns2:_="" ns3:_="">
    <xsd:import namespace="0ded8bc4-ac91-4af6-87fc-57fb4f5e4364"/>
    <xsd:import namespace="f1972fbd-ed76-472b-aa2f-cb185bd8fc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d8bc4-ac91-4af6-87fc-57fb4f5e43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72fbd-ed76-472b-aa2f-cb185bd8fc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65964B-FD6C-4E5B-8B38-C8C991BF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3CB88B-24D2-4179-BFCB-2650193F0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ed8bc4-ac91-4af6-87fc-57fb4f5e4364"/>
    <ds:schemaRef ds:uri="f1972fbd-ed76-472b-aa2f-cb185bd8f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5FE46D-3F62-4BE9-92AB-C372DA45511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CSS display</vt:lpstr>
      <vt:lpstr>Inline vs. Block Display (HTML)</vt:lpstr>
      <vt:lpstr>Inline vs. Block Display (CSS)</vt:lpstr>
      <vt:lpstr>Example –  display: block;</vt:lpstr>
      <vt:lpstr>Example – display: inline;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Jayasree Narayanan</dc:creator>
  <cp:lastModifiedBy>Jayasree Narayanan</cp:lastModifiedBy>
  <cp:revision>5</cp:revision>
  <dcterms:created xsi:type="dcterms:W3CDTF">2024-02-15T06:23:39Z</dcterms:created>
  <dcterms:modified xsi:type="dcterms:W3CDTF">2024-02-15T06:52:33Z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0x0101008558C1A541B6AC40ACD90CD24197CF7C</vt:lpwstr>
  </property>
</Properties>
</file>