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7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887" y="680719"/>
            <a:ext cx="77966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163" y="2848863"/>
            <a:ext cx="565023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49598" y="6982276"/>
            <a:ext cx="2578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1"/>
            <a:ext cx="9153525" cy="1400175"/>
            <a:chOff x="453443" y="452521"/>
            <a:chExt cx="9153525" cy="140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25" dirty="0">
                <a:solidFill>
                  <a:srgbClr val="000000"/>
                </a:solidFill>
              </a:rPr>
              <a:t>Git</a:t>
            </a:r>
            <a:r>
              <a:rPr dirty="0">
                <a:solidFill>
                  <a:srgbClr val="000000"/>
                </a:solidFill>
              </a:rPr>
              <a:t>	for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Version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commit</a:t>
            </a:r>
            <a:r>
              <a:rPr dirty="0"/>
              <a:t>	</a:t>
            </a:r>
            <a:r>
              <a:rPr spc="-10" dirty="0"/>
              <a:t>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1250" cy="4861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In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Subversion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modification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central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increments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version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#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overall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634365" marR="403860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In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Git,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own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copy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commits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copy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before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pushing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the </a:t>
            </a:r>
            <a:r>
              <a:rPr sz="2200" dirty="0">
                <a:latin typeface="Tahoma"/>
                <a:cs typeface="Tahoma"/>
              </a:rPr>
              <a:t>central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marL="634365" marR="658495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So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generates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unique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b="1" spc="-10" dirty="0">
                <a:latin typeface="Tahoma"/>
                <a:cs typeface="Tahoma"/>
              </a:rPr>
              <a:t>SHA-</a:t>
            </a:r>
            <a:r>
              <a:rPr sz="2200" b="1" dirty="0">
                <a:latin typeface="Tahoma"/>
                <a:cs typeface="Tahoma"/>
              </a:rPr>
              <a:t>1</a:t>
            </a:r>
            <a:r>
              <a:rPr sz="2200" b="1" spc="-2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hash</a:t>
            </a:r>
            <a:r>
              <a:rPr sz="2200" b="1" spc="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(40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character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string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hex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digits)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every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1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Refers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commits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this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rather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than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0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Often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only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first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7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  <a:tab pos="2143125" algn="l"/>
                <a:tab pos="3209925" algn="l"/>
                <a:tab pos="4124325" algn="l"/>
                <a:tab pos="4886325" algn="l"/>
                <a:tab pos="5344160" algn="l"/>
              </a:tabLst>
            </a:pPr>
            <a:r>
              <a:rPr sz="2000" spc="-10" dirty="0">
                <a:latin typeface="Courier New"/>
                <a:cs typeface="Courier New"/>
              </a:rPr>
              <a:t>1677b2d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Edited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first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line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of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400"/>
              </a:spcBef>
              <a:buChar char="•"/>
              <a:tabLst>
                <a:tab pos="922655" algn="l"/>
                <a:tab pos="2143125" algn="l"/>
                <a:tab pos="3057525" algn="l"/>
                <a:tab pos="3819525" algn="l"/>
                <a:tab pos="4276725" algn="l"/>
              </a:tabLst>
            </a:pPr>
            <a:r>
              <a:rPr sz="2000" spc="-10" dirty="0">
                <a:latin typeface="Courier New"/>
                <a:cs typeface="Courier New"/>
              </a:rPr>
              <a:t>258efa7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Added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line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to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500"/>
              </a:spcBef>
              <a:buChar char="•"/>
              <a:tabLst>
                <a:tab pos="922655" algn="l"/>
                <a:tab pos="2143125" algn="l"/>
                <a:tab pos="3362325" algn="l"/>
              </a:tabLst>
            </a:pPr>
            <a:r>
              <a:rPr sz="2000" spc="-10" dirty="0">
                <a:latin typeface="Courier New"/>
                <a:cs typeface="Courier New"/>
              </a:rPr>
              <a:t>0e52da7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Initial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6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/>
              <a:t>Initial</a:t>
            </a:r>
            <a:r>
              <a:rPr spc="-45" dirty="0"/>
              <a:t> 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770" cy="3260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Set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name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email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10" dirty="0">
                <a:latin typeface="Tahoma"/>
                <a:cs typeface="Tahoma"/>
              </a:rPr>
              <a:t> 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5664835" algn="l"/>
                <a:tab pos="6670675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config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--</a:t>
            </a:r>
            <a:r>
              <a:rPr sz="2200" spc="-10" dirty="0">
                <a:latin typeface="Courier New"/>
                <a:cs typeface="Courier New"/>
              </a:rPr>
              <a:t>global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user.name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"Bugs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5832475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config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--</a:t>
            </a:r>
            <a:r>
              <a:rPr sz="2200" spc="-10" dirty="0">
                <a:latin typeface="Courier New"/>
                <a:cs typeface="Courier New"/>
              </a:rPr>
              <a:t>global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user.email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  <a:tab pos="2870200" algn="l"/>
                <a:tab pos="4044315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call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config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–list</a:t>
            </a:r>
            <a:r>
              <a:rPr sz="2200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verify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these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buFont typeface="Courier New"/>
              <a:buChar char="–"/>
            </a:pP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Set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editor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that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writing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commit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6000115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config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--</a:t>
            </a:r>
            <a:r>
              <a:rPr sz="2200" spc="-10" dirty="0">
                <a:latin typeface="Courier New"/>
                <a:cs typeface="Courier New"/>
              </a:rPr>
              <a:t>global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core.editor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409"/>
              </a:spcBef>
              <a:buChar char="•"/>
              <a:tabLst>
                <a:tab pos="922655" algn="l"/>
              </a:tabLst>
            </a:pPr>
            <a:r>
              <a:rPr sz="2000" dirty="0">
                <a:latin typeface="Tahoma"/>
                <a:cs typeface="Tahoma"/>
              </a:rPr>
              <a:t>(it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0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Creating</a:t>
            </a:r>
            <a:r>
              <a:rPr spc="-125" dirty="0"/>
              <a:t> </a:t>
            </a:r>
            <a:r>
              <a:rPr spc="-50" dirty="0"/>
              <a:t>a</a:t>
            </a:r>
            <a:r>
              <a:rPr dirty="0"/>
              <a:t>	</a:t>
            </a:r>
            <a:r>
              <a:rPr spc="-25" dirty="0"/>
              <a:t>Git</a:t>
            </a:r>
            <a:r>
              <a:rPr dirty="0"/>
              <a:t>	</a:t>
            </a:r>
            <a:r>
              <a:rPr spc="-20"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ahoma"/>
                <a:cs typeface="Tahoma"/>
              </a:rPr>
              <a:t>Two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common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scenarios: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(only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do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one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of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29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create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local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Git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repo</a:t>
            </a:r>
            <a:r>
              <a:rPr sz="2400" b="1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</a:tabLst>
            </a:pPr>
            <a:r>
              <a:rPr sz="2000" dirty="0">
                <a:latin typeface="Tahoma"/>
                <a:cs typeface="Tahoma"/>
              </a:rPr>
              <a:t>This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current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directory.</a:t>
            </a:r>
            <a:endParaRPr sz="20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500"/>
              </a:spcBef>
              <a:buChar char="•"/>
              <a:tabLst>
                <a:tab pos="922655" algn="l"/>
              </a:tabLst>
            </a:pPr>
            <a:r>
              <a:rPr sz="2000" dirty="0">
                <a:latin typeface="Tahoma"/>
                <a:cs typeface="Tahoma"/>
              </a:rPr>
              <a:t>Then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commit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197612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add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1305560" algn="l"/>
                <a:tab pos="2479040" algn="l"/>
                <a:tab pos="2981960" algn="l"/>
                <a:tab pos="432308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commit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–m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"</a:t>
            </a:r>
            <a:r>
              <a:rPr sz="2200" i="1" spc="-10" dirty="0">
                <a:latin typeface="Courier New"/>
                <a:cs typeface="Courier New"/>
              </a:rPr>
              <a:t>commit</a:t>
            </a:r>
            <a:r>
              <a:rPr sz="2200" i="1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message</a:t>
            </a:r>
            <a:r>
              <a:rPr sz="2200" spc="-1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215"/>
              </a:spcBef>
              <a:buFont typeface="Courier New"/>
              <a:buChar char="–"/>
            </a:pP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clone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remote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repo</a:t>
            </a:r>
            <a:r>
              <a:rPr sz="2400" b="1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1305560" algn="l"/>
                <a:tab pos="2311400" algn="l"/>
                <a:tab pos="29819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clone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25" dirty="0">
                <a:latin typeface="Courier New"/>
                <a:cs typeface="Courier New"/>
              </a:rPr>
              <a:t>url</a:t>
            </a:r>
            <a:r>
              <a:rPr sz="2200" i="1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marL="922655" marR="5080" lvl="2" indent="-173990">
              <a:lnSpc>
                <a:spcPct val="98300"/>
              </a:lnSpc>
              <a:spcBef>
                <a:spcPts val="550"/>
              </a:spcBef>
              <a:buChar char="•"/>
              <a:tabLst>
                <a:tab pos="926465" algn="l"/>
              </a:tabLst>
            </a:pPr>
            <a:r>
              <a:rPr sz="2000" dirty="0">
                <a:latin typeface="Tahoma"/>
                <a:cs typeface="Tahoma"/>
              </a:rPr>
              <a:t>This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create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given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directory,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working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copy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	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repo,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(used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hold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 	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actual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4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6" y="1738312"/>
          <a:ext cx="85344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url </a:t>
                      </a:r>
                      <a:r>
                        <a:rPr sz="1800" b="1" i="1" spc="-10" dirty="0">
                          <a:latin typeface="Consolas"/>
                          <a:cs typeface="Consolas"/>
                        </a:rPr>
                        <a:t>[dir]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Git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repository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add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-25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add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b="1" i="1" spc="-20" dirty="0">
                          <a:latin typeface="Consolas"/>
                          <a:cs typeface="Consolas"/>
                        </a:rPr>
                        <a:t>file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adds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contents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-25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records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snapshot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-25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view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status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working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directory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diff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64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shows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diff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staged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is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modified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help </a:t>
                      </a:r>
                      <a:r>
                        <a:rPr sz="1800" i="1" spc="-1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800" b="1" i="1" spc="-10" dirty="0"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800" i="1" spc="-10" dirty="0"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get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help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info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about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-25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89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fetch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remote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repo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try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merge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-25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push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branches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remote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</a:t>
                      </a:r>
                      <a:r>
                        <a:rPr sz="1800" spc="4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init,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reset,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branch,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checkout, merge,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log,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tag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6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commit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20" dirty="0"/>
              <a:t>file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The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first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time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tracked,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and</a:t>
            </a:r>
            <a:r>
              <a:rPr sz="2450" spc="-5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every</a:t>
            </a:r>
            <a:r>
              <a:rPr sz="2450" spc="-5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time </a:t>
            </a:r>
            <a:r>
              <a:rPr sz="2450" dirty="0">
                <a:latin typeface="Tahoma"/>
                <a:cs typeface="Tahoma"/>
              </a:rPr>
              <a:t>before</a:t>
            </a:r>
            <a:r>
              <a:rPr sz="2450" spc="-7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we</a:t>
            </a:r>
            <a:r>
              <a:rPr sz="2450" spc="-6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commit</a:t>
            </a:r>
            <a:r>
              <a:rPr sz="2450" spc="-6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</a:t>
            </a:r>
            <a:r>
              <a:rPr sz="2450" spc="-7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file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1976120" algn="l"/>
                <a:tab pos="38201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add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Hello.java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</a:tabLst>
            </a:pPr>
            <a:r>
              <a:rPr sz="2000" dirty="0">
                <a:latin typeface="Tahoma"/>
                <a:cs typeface="Tahoma"/>
              </a:rPr>
              <a:t>Takes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snapshot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these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adds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marL="922655" marR="80645" lvl="2" indent="-173990">
              <a:lnSpc>
                <a:spcPts val="2320"/>
              </a:lnSpc>
              <a:spcBef>
                <a:spcPts val="645"/>
              </a:spcBef>
              <a:buChar char="•"/>
              <a:tabLst>
                <a:tab pos="926465" algn="l"/>
                <a:tab pos="6802755" algn="l"/>
              </a:tabLst>
            </a:pPr>
            <a:r>
              <a:rPr sz="2000" dirty="0">
                <a:latin typeface="Tahoma"/>
                <a:cs typeface="Tahoma"/>
              </a:rPr>
              <a:t>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older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VCS,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"add"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means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"start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tracking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file."</a:t>
            </a:r>
            <a:r>
              <a:rPr sz="2000" dirty="0">
                <a:latin typeface="Tahoma"/>
                <a:cs typeface="Tahoma"/>
              </a:rPr>
              <a:t>	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Git,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"add" 	</a:t>
            </a:r>
            <a:r>
              <a:rPr sz="2000" dirty="0">
                <a:latin typeface="Tahoma"/>
                <a:cs typeface="Tahoma"/>
              </a:rPr>
              <a:t>means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"add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area"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next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1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move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staged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479040" algn="l"/>
                <a:tab pos="2981960" algn="l"/>
                <a:tab pos="4323080" algn="l"/>
                <a:tab pos="4994275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commit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–m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"Fixing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bug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undo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before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committed</a:t>
            </a:r>
            <a:r>
              <a:rPr sz="2400" spc="-25" dirty="0">
                <a:latin typeface="Tahoma"/>
                <a:cs typeface="Tahoma"/>
              </a:rPr>
              <a:t> it: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  <a:tab pos="962660" algn="l"/>
                <a:tab pos="1968500" algn="l"/>
                <a:tab pos="2806700" algn="l"/>
                <a:tab pos="330962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reset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HEAD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</a:t>
            </a:r>
            <a:r>
              <a:rPr sz="2200" spc="-5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  <a:tab pos="962660" algn="l"/>
                <a:tab pos="2471420" algn="l"/>
                <a:tab pos="297434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checkout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</a:t>
            </a:r>
            <a:r>
              <a:rPr sz="2200" spc="-5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(unstages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file) </a:t>
            </a:r>
            <a:r>
              <a:rPr sz="2200" dirty="0">
                <a:latin typeface="Tahoma"/>
                <a:cs typeface="Tahoma"/>
              </a:rPr>
              <a:t>(undoes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</a:t>
            </a:r>
            <a:r>
              <a:rPr sz="2200" spc="2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All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these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commands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acting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/>
              <a:t>Viewing/undoing</a:t>
            </a:r>
            <a:r>
              <a:rPr spc="-150" dirty="0"/>
              <a:t> </a:t>
            </a:r>
            <a:r>
              <a:rPr spc="-10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view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status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directory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3666490" algn="l"/>
                <a:tab pos="4677410" algn="l"/>
                <a:tab pos="585089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status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status</a:t>
            </a:r>
            <a:r>
              <a:rPr sz="2200" dirty="0">
                <a:latin typeface="Courier New"/>
                <a:cs typeface="Courier New"/>
              </a:rPr>
              <a:t>	–s </a:t>
            </a:r>
            <a:r>
              <a:rPr sz="2200" dirty="0">
                <a:latin typeface="Tahoma"/>
                <a:cs typeface="Tahoma"/>
              </a:rPr>
              <a:t>(short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what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modified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but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1437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diff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--</a:t>
            </a:r>
            <a:r>
              <a:rPr sz="2200" spc="-10" dirty="0">
                <a:latin typeface="Courier New"/>
                <a:cs typeface="Courier New"/>
              </a:rPr>
              <a:t>cached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752090" algn="l"/>
                <a:tab pos="3763010" algn="l"/>
                <a:tab pos="443357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log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Courier New"/>
                <a:cs typeface="Courier New"/>
              </a:rPr>
              <a:t>log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--</a:t>
            </a:r>
            <a:r>
              <a:rPr sz="2200" dirty="0">
                <a:latin typeface="Courier New"/>
                <a:cs typeface="Courier New"/>
              </a:rPr>
              <a:t>oneline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(shorter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8665" marR="2320290">
              <a:lnSpc>
                <a:spcPct val="100000"/>
              </a:lnSpc>
              <a:spcBef>
                <a:spcPts val="110"/>
              </a:spcBef>
              <a:tabLst>
                <a:tab pos="1968500" algn="l"/>
                <a:tab pos="2882900" algn="l"/>
                <a:tab pos="3035300" algn="l"/>
                <a:tab pos="3187700" algn="l"/>
                <a:tab pos="3644900" algn="l"/>
                <a:tab pos="3949700" algn="l"/>
                <a:tab pos="4102100" algn="l"/>
                <a:tab pos="4711700" algn="l"/>
                <a:tab pos="5169535" algn="l"/>
              </a:tabLst>
            </a:pPr>
            <a:r>
              <a:rPr sz="2000" spc="-10" dirty="0">
                <a:latin typeface="Courier New"/>
                <a:cs typeface="Courier New"/>
              </a:rPr>
              <a:t>1677b2d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Edited</a:t>
            </a:r>
            <a:r>
              <a:rPr sz="2000" dirty="0">
                <a:latin typeface="Courier New"/>
                <a:cs typeface="Courier New"/>
              </a:rPr>
              <a:t>		</a:t>
            </a:r>
            <a:r>
              <a:rPr sz="2000" spc="-10" dirty="0">
                <a:latin typeface="Courier New"/>
                <a:cs typeface="Courier New"/>
              </a:rPr>
              <a:t>first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line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of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readme 258efa7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Added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line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to</a:t>
            </a:r>
            <a:r>
              <a:rPr sz="2000" dirty="0">
                <a:latin typeface="Courier New"/>
                <a:cs typeface="Courier New"/>
              </a:rPr>
              <a:t>		</a:t>
            </a:r>
            <a:r>
              <a:rPr sz="2000" spc="-10" dirty="0">
                <a:latin typeface="Courier New"/>
                <a:cs typeface="Courier New"/>
              </a:rPr>
              <a:t>readme 0e52da7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Initial</a:t>
            </a:r>
            <a:r>
              <a:rPr sz="2000" dirty="0">
                <a:latin typeface="Courier New"/>
                <a:cs typeface="Courier New"/>
              </a:rPr>
              <a:t>		</a:t>
            </a:r>
            <a:r>
              <a:rPr sz="2000" spc="-10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marL="922655" lvl="2" indent="-173990">
              <a:lnSpc>
                <a:spcPct val="100000"/>
              </a:lnSpc>
              <a:spcBef>
                <a:spcPts val="400"/>
              </a:spcBef>
              <a:buChar char="•"/>
              <a:tabLst>
                <a:tab pos="922655" algn="l"/>
                <a:tab pos="1533525" algn="l"/>
                <a:tab pos="2143125" algn="l"/>
              </a:tabLst>
            </a:pPr>
            <a:r>
              <a:rPr sz="2000" spc="-25" dirty="0">
                <a:latin typeface="Courier New"/>
                <a:cs typeface="Courier New"/>
              </a:rPr>
              <a:t>git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log</a:t>
            </a:r>
            <a:r>
              <a:rPr sz="2000" dirty="0">
                <a:latin typeface="Courier New"/>
                <a:cs typeface="Courier New"/>
              </a:rPr>
              <a:t>	-5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(to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show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only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most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recent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updates),</a:t>
            </a:r>
            <a:r>
              <a:rPr sz="2000" spc="-20" dirty="0">
                <a:latin typeface="Tahoma"/>
                <a:cs typeface="Tahoma"/>
              </a:rPr>
              <a:t> 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7" y="680719"/>
            <a:ext cx="612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spc="-25" dirty="0"/>
              <a:t>An</a:t>
            </a:r>
            <a:r>
              <a:rPr dirty="0"/>
              <a:t>	</a:t>
            </a:r>
            <a:r>
              <a:rPr spc="-10" dirty="0"/>
              <a:t>example</a:t>
            </a:r>
            <a:r>
              <a:rPr dirty="0"/>
              <a:t>	</a:t>
            </a:r>
            <a:r>
              <a:rPr spc="-10" dirty="0"/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905" cy="46183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1521460" algn="l"/>
                <a:tab pos="3167380" algn="l"/>
                <a:tab pos="3990340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emacs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1521460" algn="l"/>
                <a:tab pos="3167380" algn="l"/>
                <a:tab pos="3716020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698500" algn="l"/>
                <a:tab pos="1795780" algn="l"/>
                <a:tab pos="2618740" algn="l"/>
                <a:tab pos="3030220" algn="l"/>
              </a:tabLst>
            </a:pPr>
            <a:r>
              <a:rPr sz="1800" i="1" spc="-25" dirty="0">
                <a:latin typeface="Courier New"/>
                <a:cs typeface="Courier New"/>
              </a:rPr>
              <a:t>no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changes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added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25" dirty="0">
                <a:latin typeface="Courier New"/>
                <a:cs typeface="Courier New"/>
              </a:rPr>
              <a:t>to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972819" algn="l"/>
                <a:tab pos="1658620" algn="l"/>
                <a:tab pos="2344420" algn="l"/>
                <a:tab pos="3304540" algn="l"/>
                <a:tab pos="3990340" algn="l"/>
                <a:tab pos="4951095" algn="l"/>
              </a:tabLst>
            </a:pPr>
            <a:r>
              <a:rPr sz="1800" i="1" spc="-20" dirty="0">
                <a:latin typeface="Courier New"/>
                <a:cs typeface="Courier New"/>
              </a:rPr>
              <a:t>(use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20" dirty="0">
                <a:latin typeface="Courier New"/>
                <a:cs typeface="Courier New"/>
              </a:rPr>
              <a:t>"git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20" dirty="0">
                <a:latin typeface="Courier New"/>
                <a:cs typeface="Courier New"/>
              </a:rPr>
              <a:t>add"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and/or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20" dirty="0">
                <a:latin typeface="Courier New"/>
                <a:cs typeface="Courier New"/>
              </a:rPr>
              <a:t>"git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commit</a:t>
            </a:r>
            <a:r>
              <a:rPr sz="1800" i="1" dirty="0">
                <a:latin typeface="Courier New"/>
                <a:cs typeface="Courier New"/>
              </a:rPr>
              <a:t>	-</a:t>
            </a:r>
            <a:r>
              <a:rPr sz="1800" i="1" spc="-25" dirty="0">
                <a:latin typeface="Courier New"/>
                <a:cs typeface="Courier New"/>
              </a:rPr>
              <a:t>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676775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status</a:t>
            </a:r>
            <a:r>
              <a:rPr sz="1800" b="1" dirty="0">
                <a:latin typeface="Courier New"/>
                <a:cs typeface="Courier New"/>
              </a:rPr>
              <a:t>	-</a:t>
            </a:r>
            <a:r>
              <a:rPr sz="1800" b="1" spc="-5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561340" algn="l"/>
              </a:tabLst>
            </a:pPr>
            <a:r>
              <a:rPr sz="1800" i="1" spc="-50" dirty="0">
                <a:latin typeface="Courier New"/>
                <a:cs typeface="Courier New"/>
              </a:rPr>
              <a:t>M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50"/>
              </a:spcBef>
              <a:tabLst>
                <a:tab pos="972819" algn="l"/>
                <a:tab pos="1521460" algn="l"/>
                <a:tab pos="1795780" algn="l"/>
                <a:tab pos="3167380" algn="l"/>
                <a:tab pos="3716020" algn="l"/>
                <a:tab pos="4265295" algn="l"/>
              </a:tabLst>
            </a:pPr>
            <a:r>
              <a:rPr sz="1800" i="1" spc="-20" dirty="0">
                <a:latin typeface="Courier New"/>
                <a:cs typeface="Courier New"/>
              </a:rPr>
              <a:t>diff</a:t>
            </a:r>
            <a:r>
              <a:rPr sz="1800" i="1" dirty="0">
                <a:latin typeface="Courier New"/>
                <a:cs typeface="Courier New"/>
              </a:rPr>
              <a:t>	--</a:t>
            </a:r>
            <a:r>
              <a:rPr sz="1800" i="1" spc="-25" dirty="0">
                <a:latin typeface="Courier New"/>
                <a:cs typeface="Courier New"/>
              </a:rPr>
              <a:t>git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a/rea.txt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b/rea.txt </a:t>
            </a: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add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rea.txt </a:t>
            </a: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sz="1800" i="1" spc="-50" dirty="0">
                <a:latin typeface="Courier New"/>
                <a:cs typeface="Courier New"/>
              </a:rPr>
              <a:t>#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modified: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402455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diff</a:t>
            </a:r>
            <a:r>
              <a:rPr sz="1800" b="1" dirty="0">
                <a:latin typeface="Courier New"/>
                <a:cs typeface="Courier New"/>
              </a:rPr>
              <a:t>	--</a:t>
            </a:r>
            <a:r>
              <a:rPr sz="1800" b="1" spc="-10" dirty="0">
                <a:latin typeface="Courier New"/>
                <a:cs typeface="Courier New"/>
              </a:rPr>
              <a:t>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972819" algn="l"/>
                <a:tab pos="1795780" algn="l"/>
                <a:tab pos="3167380" algn="l"/>
              </a:tabLst>
            </a:pPr>
            <a:r>
              <a:rPr sz="1800" i="1" spc="-20" dirty="0">
                <a:latin typeface="Courier New"/>
                <a:cs typeface="Courier New"/>
              </a:rPr>
              <a:t>diff</a:t>
            </a:r>
            <a:r>
              <a:rPr sz="1800" i="1" dirty="0">
                <a:latin typeface="Courier New"/>
                <a:cs typeface="Courier New"/>
              </a:rPr>
              <a:t>	--</a:t>
            </a:r>
            <a:r>
              <a:rPr sz="1800" i="1" spc="-25" dirty="0">
                <a:latin typeface="Courier New"/>
                <a:cs typeface="Courier New"/>
              </a:rPr>
              <a:t>git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a/rea.txt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676775" algn="l"/>
                <a:tab pos="5088255" algn="l"/>
                <a:tab pos="6322695" algn="l"/>
                <a:tab pos="6871334" algn="l"/>
                <a:tab pos="7557134" algn="l"/>
              </a:tabLst>
            </a:pPr>
            <a:r>
              <a:rPr sz="1800" spc="-10" dirty="0">
                <a:latin typeface="Courier New"/>
                <a:cs typeface="Courier New"/>
              </a:rPr>
              <a:t>[rea@attu1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superstar]$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git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commit</a:t>
            </a:r>
            <a:r>
              <a:rPr sz="1800" b="1" dirty="0">
                <a:latin typeface="Courier New"/>
                <a:cs typeface="Courier New"/>
              </a:rPr>
              <a:t>	-</a:t>
            </a:r>
            <a:r>
              <a:rPr sz="1800" b="1" spc="-50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"Created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new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text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Branching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Git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branching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heavily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switch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between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29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create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47904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branch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20" dirty="0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branches: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(*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switch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given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81432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checkout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merge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branch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81432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checkout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  <a:tab pos="1305560" algn="l"/>
                <a:tab pos="231140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merge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8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10" dirty="0"/>
              <a:t>Merge</a:t>
            </a:r>
            <a:r>
              <a:rPr dirty="0"/>
              <a:t>	</a:t>
            </a:r>
            <a:r>
              <a:rPr spc="-10" dirty="0"/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The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conflicting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will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contain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&lt;&lt;&lt;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&gt;&gt;&gt;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sections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indicate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unable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resolve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pc="-10" dirty="0"/>
              <a:t>&lt;&lt;&lt;&lt;&lt;&lt;&lt;</a:t>
            </a:r>
            <a:r>
              <a:rPr dirty="0"/>
              <a:t>	</a:t>
            </a:r>
            <a:r>
              <a:rPr spc="-10" dirty="0"/>
              <a:t>HEAD:index.html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698500" algn="l"/>
                <a:tab pos="3167380" algn="l"/>
                <a:tab pos="4265295" algn="l"/>
              </a:tabLst>
            </a:pPr>
            <a:r>
              <a:rPr spc="-20" dirty="0"/>
              <a:t>&lt;div</a:t>
            </a:r>
            <a:r>
              <a:rPr dirty="0"/>
              <a:t>	</a:t>
            </a:r>
            <a:r>
              <a:rPr spc="-10" dirty="0"/>
              <a:t>id="footer"&gt;todo:</a:t>
            </a:r>
            <a:r>
              <a:rPr dirty="0"/>
              <a:t>	</a:t>
            </a:r>
            <a:r>
              <a:rPr spc="-10" dirty="0"/>
              <a:t>message</a:t>
            </a:r>
            <a:r>
              <a:rPr dirty="0"/>
              <a:t>	</a:t>
            </a:r>
            <a:r>
              <a:rPr spc="-10" dirty="0"/>
              <a:t>here&lt;/div&gt;</a:t>
            </a:r>
          </a:p>
          <a:p>
            <a:pPr marL="12700">
              <a:lnSpc>
                <a:spcPts val="2130"/>
              </a:lnSpc>
            </a:pPr>
            <a:r>
              <a:rPr b="1" spc="-10" dirty="0">
                <a:solidFill>
                  <a:srgbClr val="000000"/>
                </a:solidFill>
                <a:latin typeface="Courier New"/>
                <a:cs typeface="Courier New"/>
              </a:rPr>
              <a:t>=======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698500" algn="l"/>
              </a:tabLst>
            </a:pPr>
            <a:r>
              <a:rPr spc="-20" dirty="0">
                <a:solidFill>
                  <a:srgbClr val="008000"/>
                </a:solidFill>
              </a:rPr>
              <a:t>&lt;div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10" dirty="0">
                <a:solidFill>
                  <a:srgbClr val="008000"/>
                </a:solidFill>
              </a:rPr>
              <a:t>id="footer"&gt;</a:t>
            </a:r>
          </a:p>
          <a:p>
            <a:pPr marL="287020">
              <a:lnSpc>
                <a:spcPts val="2130"/>
              </a:lnSpc>
              <a:tabLst>
                <a:tab pos="1247140" algn="l"/>
                <a:tab pos="1795780" algn="l"/>
                <a:tab pos="3030220" algn="l"/>
                <a:tab pos="3578860" algn="l"/>
              </a:tabLst>
            </a:pPr>
            <a:r>
              <a:rPr spc="-10" dirty="0">
                <a:solidFill>
                  <a:srgbClr val="008000"/>
                </a:solidFill>
              </a:rPr>
              <a:t>thanks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25" dirty="0">
                <a:solidFill>
                  <a:srgbClr val="008000"/>
                </a:solidFill>
              </a:rPr>
              <a:t>for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10" dirty="0">
                <a:solidFill>
                  <a:srgbClr val="008000"/>
                </a:solidFill>
              </a:rPr>
              <a:t>visiting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25" dirty="0">
                <a:solidFill>
                  <a:srgbClr val="008000"/>
                </a:solidFill>
              </a:rPr>
              <a:t>our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20" dirty="0">
                <a:solidFill>
                  <a:srgbClr val="008000"/>
                </a:solidFill>
              </a:rPr>
              <a:t>site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>
                <a:solidFill>
                  <a:srgbClr val="008000"/>
                </a:solidFill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109980" algn="l"/>
              </a:tabLst>
            </a:pPr>
            <a:r>
              <a:rPr spc="-10" dirty="0">
                <a:solidFill>
                  <a:srgbClr val="008000"/>
                </a:solidFill>
              </a:rPr>
              <a:t>&gt;&gt;&gt;&gt;&gt;&gt;&gt;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spc="-10" dirty="0">
                <a:solidFill>
                  <a:srgbClr val="008000"/>
                </a:solidFill>
              </a:rPr>
              <a:t>SpecialBranch:index.html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Find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such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sections,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edit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proper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state </a:t>
            </a:r>
            <a:r>
              <a:rPr sz="2400" dirty="0">
                <a:latin typeface="Tahoma"/>
                <a:cs typeface="Tahoma"/>
              </a:rPr>
              <a:t>(whichever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two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versions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better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spc="-20" dirty="0">
                <a:latin typeface="Tahoma"/>
                <a:cs typeface="Tahoma"/>
              </a:rPr>
              <a:t> more </a:t>
            </a:r>
            <a:r>
              <a:rPr sz="2400" spc="-10" dirty="0">
                <a:latin typeface="Tahoma"/>
                <a:cs typeface="Tahoma"/>
              </a:rPr>
              <a:t>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3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5"/>
                </a:lnTo>
                <a:lnTo>
                  <a:pt x="98518" y="326161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1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5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523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8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60"/>
                </a:lnTo>
                <a:lnTo>
                  <a:pt x="53881" y="892081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61" y="3081020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branch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1's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version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013861" y="4009708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branch</a:t>
            </a:r>
            <a:r>
              <a:rPr sz="18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2's</a:t>
            </a:r>
            <a:r>
              <a:rPr sz="1800" spc="-10" dirty="0">
                <a:solidFill>
                  <a:srgbClr val="008000"/>
                </a:solidFill>
                <a:latin typeface="Arial MT"/>
                <a:cs typeface="Arial MT"/>
              </a:rPr>
              <a:t> version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4333240" algn="l"/>
                <a:tab pos="6512559" algn="l"/>
              </a:tabLst>
            </a:pPr>
            <a:r>
              <a:rPr spc="-10" dirty="0"/>
              <a:t>Interaction</a:t>
            </a:r>
            <a:r>
              <a:rPr dirty="0"/>
              <a:t>	</a:t>
            </a:r>
            <a:r>
              <a:rPr spc="-25" dirty="0"/>
              <a:t>w/</a:t>
            </a:r>
            <a:r>
              <a:rPr dirty="0"/>
              <a:t>	</a:t>
            </a:r>
            <a:r>
              <a:rPr spc="-10" dirty="0"/>
              <a:t>remote</a:t>
            </a:r>
            <a:r>
              <a:rPr dirty="0"/>
              <a:t>	</a:t>
            </a:r>
            <a:r>
              <a:rPr spc="-20"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5515" cy="41738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3840" algn="l"/>
              </a:tabLst>
            </a:pPr>
            <a:r>
              <a:rPr sz="2400" b="1" dirty="0">
                <a:latin typeface="Tahoma"/>
                <a:cs typeface="Tahoma"/>
              </a:rPr>
              <a:t>Push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3840" algn="l"/>
              </a:tabLst>
            </a:pPr>
            <a:r>
              <a:rPr sz="2400" b="1" dirty="0">
                <a:latin typeface="Tahoma"/>
                <a:cs typeface="Tahoma"/>
              </a:rPr>
              <a:t>Pull</a:t>
            </a:r>
            <a:r>
              <a:rPr sz="2400" b="1" spc="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recent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7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(fix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conflicts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necessary,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add/commit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them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10"/>
              </a:spcBef>
              <a:buFont typeface="Courier New"/>
              <a:buChar char="–"/>
            </a:pPr>
            <a:endParaRPr sz="2200">
              <a:latin typeface="Tahoma"/>
              <a:cs typeface="Tahoma"/>
            </a:endParaRPr>
          </a:p>
          <a:p>
            <a:pPr marL="241300" marR="220345" indent="-228600">
              <a:lnSpc>
                <a:spcPct val="101499"/>
              </a:lnSpc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fetch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recent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updates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into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put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2143760" algn="l"/>
                <a:tab pos="331724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pull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origin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315"/>
              </a:spcBef>
              <a:buFont typeface="Courier New"/>
              <a:buChar char="–"/>
            </a:pP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put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  <a:tab pos="1305560" algn="l"/>
                <a:tab pos="2143760" algn="l"/>
                <a:tab pos="331724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push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origin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7419-8DBE-440B-8368-7FCE73AC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976E9F82-48F6-4875-A6C3-4293AE17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34" y="2667000"/>
            <a:ext cx="914400" cy="914400"/>
          </a:xfrm>
          <a:prstGeom prst="rect">
            <a:avLst/>
          </a:prstGeom>
        </p:spPr>
      </p:pic>
      <p:pic>
        <p:nvPicPr>
          <p:cNvPr id="7" name="Graphic 6" descr="Folder">
            <a:extLst>
              <a:ext uri="{FF2B5EF4-FFF2-40B4-BE49-F238E27FC236}">
                <a16:creationId xmlns:a16="http://schemas.microsoft.com/office/drawing/2014/main" id="{33EDCC68-271F-40D8-9FDF-F3AD4D84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2673275"/>
            <a:ext cx="914400" cy="914400"/>
          </a:xfrm>
          <a:prstGeom prst="rect">
            <a:avLst/>
          </a:prstGeom>
        </p:spPr>
      </p:pic>
      <p:pic>
        <p:nvPicPr>
          <p:cNvPr id="8" name="Graphic 7" descr="Folder">
            <a:extLst>
              <a:ext uri="{FF2B5EF4-FFF2-40B4-BE49-F238E27FC236}">
                <a16:creationId xmlns:a16="http://schemas.microsoft.com/office/drawing/2014/main" id="{4ABF100E-B600-4682-B358-6EF67376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2166" y="2667000"/>
            <a:ext cx="914400" cy="914400"/>
          </a:xfrm>
          <a:prstGeom prst="rect">
            <a:avLst/>
          </a:prstGeom>
        </p:spPr>
      </p:pic>
      <p:pic>
        <p:nvPicPr>
          <p:cNvPr id="9" name="Graphic 8" descr="Folder">
            <a:extLst>
              <a:ext uri="{FF2B5EF4-FFF2-40B4-BE49-F238E27FC236}">
                <a16:creationId xmlns:a16="http://schemas.microsoft.com/office/drawing/2014/main" id="{F21AB24E-B5B6-4DB9-8F7B-8B3E6C0F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0993" y="26670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46423-2EB4-4369-BAD3-5B6A658DD66D}"/>
              </a:ext>
            </a:extLst>
          </p:cNvPr>
          <p:cNvSpPr txBox="1"/>
          <p:nvPr/>
        </p:nvSpPr>
        <p:spPr>
          <a:xfrm>
            <a:off x="1014234" y="3657600"/>
            <a:ext cx="11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7FE90-AB90-4246-808F-1FEA03594BB3}"/>
              </a:ext>
            </a:extLst>
          </p:cNvPr>
          <p:cNvSpPr txBox="1"/>
          <p:nvPr/>
        </p:nvSpPr>
        <p:spPr>
          <a:xfrm>
            <a:off x="2895600" y="3626217"/>
            <a:ext cx="11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File.fin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D4834-A0EC-48F8-84C4-554CD6ACFD1E}"/>
              </a:ext>
            </a:extLst>
          </p:cNvPr>
          <p:cNvSpPr txBox="1"/>
          <p:nvPr/>
        </p:nvSpPr>
        <p:spPr>
          <a:xfrm>
            <a:off x="4572000" y="3657600"/>
            <a:ext cx="11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File.fin2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08B35-724D-4B0B-8A28-9393C960F645}"/>
              </a:ext>
            </a:extLst>
          </p:cNvPr>
          <p:cNvSpPr txBox="1"/>
          <p:nvPr/>
        </p:nvSpPr>
        <p:spPr>
          <a:xfrm>
            <a:off x="6210992" y="3657600"/>
            <a:ext cx="28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File.veryfinal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1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2195" cy="47028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3840" algn="l"/>
              </a:tabLst>
            </a:pPr>
            <a:r>
              <a:rPr sz="2400" u="heavy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z="2400" spc="-2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online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storage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create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remote</a:t>
            </a:r>
            <a:r>
              <a:rPr sz="2200" b="1" spc="-2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repo</a:t>
            </a:r>
            <a:r>
              <a:rPr sz="2200" b="1" spc="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there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push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code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25" dirty="0">
                <a:latin typeface="Tahoma"/>
                <a:cs typeface="Tahoma"/>
              </a:rPr>
              <a:t> it.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Many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open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source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projects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such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marL="634365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get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free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space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open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source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projects,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pay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private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465"/>
              </a:spcBef>
              <a:buChar char="•"/>
              <a:tabLst>
                <a:tab pos="922655" algn="l"/>
                <a:tab pos="5424805" algn="l"/>
              </a:tabLst>
            </a:pPr>
            <a:r>
              <a:rPr sz="2000" dirty="0">
                <a:latin typeface="Tahoma"/>
                <a:cs typeface="Tahoma"/>
              </a:rPr>
              <a:t>Free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private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repos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educational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use: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35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SzPct val="97959"/>
              <a:buChar char="•"/>
              <a:tabLst>
                <a:tab pos="243840" algn="l"/>
              </a:tabLst>
            </a:pPr>
            <a:r>
              <a:rPr sz="2450" spc="-10" dirty="0">
                <a:latin typeface="Tahoma"/>
                <a:cs typeface="Tahoma"/>
              </a:rPr>
              <a:t>Question:</a:t>
            </a:r>
            <a:r>
              <a:rPr sz="245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always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GitHub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09"/>
              </a:spcBef>
              <a:buSzPct val="97777"/>
              <a:buChar char="–"/>
              <a:tabLst>
                <a:tab pos="634365" algn="l"/>
                <a:tab pos="2329180" algn="l"/>
              </a:tabLst>
            </a:pPr>
            <a:r>
              <a:rPr sz="2250" spc="-20" dirty="0">
                <a:latin typeface="Tahoma"/>
                <a:cs typeface="Tahoma"/>
              </a:rPr>
              <a:t>Answer: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No!</a:t>
            </a:r>
            <a:r>
              <a:rPr sz="2200" dirty="0">
                <a:latin typeface="Tahoma"/>
                <a:cs typeface="Tahoma"/>
              </a:rPr>
              <a:t>	You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locally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own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5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Or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someone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else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could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set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up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server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share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could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share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with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users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system,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as </a:t>
            </a:r>
            <a:r>
              <a:rPr sz="2200" dirty="0">
                <a:latin typeface="Tahoma"/>
                <a:cs typeface="Tahoma"/>
              </a:rPr>
              <a:t>long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everyone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needed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4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pc="-10" dirty="0"/>
              <a:t>About</a:t>
            </a:r>
            <a:r>
              <a:rPr dirty="0"/>
              <a:t>	</a:t>
            </a:r>
            <a:r>
              <a:rPr spc="-25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6956425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83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Created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Torvalds, </a:t>
            </a:r>
            <a:r>
              <a:rPr sz="2400" dirty="0">
                <a:latin typeface="Tahoma"/>
                <a:cs typeface="Tahoma"/>
              </a:rPr>
              <a:t>creator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Linux,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Came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out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development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Designed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do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control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5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Goals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Git: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70"/>
              </a:spcBef>
              <a:buChar char="–"/>
              <a:tabLst>
                <a:tab pos="634365" algn="l"/>
              </a:tabLst>
            </a:pPr>
            <a:r>
              <a:rPr sz="2200" spc="-10" dirty="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marL="633730" marR="1911985" lvl="1" indent="-278765">
              <a:lnSpc>
                <a:spcPct val="101200"/>
              </a:lnSpc>
              <a:spcBef>
                <a:spcPts val="430"/>
              </a:spcBef>
              <a:buChar char="–"/>
              <a:tabLst>
                <a:tab pos="923290" algn="l"/>
              </a:tabLst>
            </a:pPr>
            <a:r>
              <a:rPr sz="2200" dirty="0">
                <a:latin typeface="Tahoma"/>
                <a:cs typeface="Tahoma"/>
              </a:rPr>
              <a:t>Support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non-</a:t>
            </a:r>
            <a:r>
              <a:rPr sz="2200" dirty="0">
                <a:latin typeface="Tahoma"/>
                <a:cs typeface="Tahoma"/>
              </a:rPr>
              <a:t>linear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development 	</a:t>
            </a:r>
            <a:r>
              <a:rPr sz="2200" dirty="0">
                <a:latin typeface="Tahoma"/>
                <a:cs typeface="Tahoma"/>
              </a:rPr>
              <a:t>(thousands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parallel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84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Fully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distributed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Able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handle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large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projects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5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buSzPct val="97777"/>
              <a:buChar char="–"/>
              <a:tabLst>
                <a:tab pos="634365" algn="l"/>
                <a:tab pos="4281170" algn="l"/>
              </a:tabLst>
            </a:pPr>
            <a:r>
              <a:rPr sz="2250" dirty="0">
                <a:latin typeface="Tahoma"/>
                <a:cs typeface="Tahoma"/>
              </a:rPr>
              <a:t>(A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"git"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is</a:t>
            </a:r>
            <a:r>
              <a:rPr sz="2250" spc="-8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cranky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old</a:t>
            </a:r>
            <a:r>
              <a:rPr sz="2250" spc="-85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man.</a:t>
            </a:r>
            <a:r>
              <a:rPr sz="2250" dirty="0">
                <a:latin typeface="Tahoma"/>
                <a:cs typeface="Tahoma"/>
              </a:rPr>
              <a:t>	Linus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meant</a:t>
            </a:r>
            <a:r>
              <a:rPr sz="2250" spc="-13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723" y="1790701"/>
            <a:ext cx="1714498" cy="17144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323" y="3867150"/>
            <a:ext cx="2076450" cy="2076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Installing/learning</a:t>
            </a:r>
            <a:r>
              <a:rPr spc="-180" dirty="0"/>
              <a:t> </a:t>
            </a:r>
            <a:r>
              <a:rPr spc="-25"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Git website: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  <a:tab pos="3666490" algn="l"/>
              </a:tabLst>
            </a:pPr>
            <a:r>
              <a:rPr sz="2200" dirty="0">
                <a:latin typeface="Tahoma"/>
                <a:cs typeface="Tahoma"/>
              </a:rPr>
              <a:t>Free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on-</a:t>
            </a:r>
            <a:r>
              <a:rPr sz="2200" dirty="0">
                <a:latin typeface="Tahoma"/>
                <a:cs typeface="Tahoma"/>
              </a:rPr>
              <a:t>line</a:t>
            </a:r>
            <a:r>
              <a:rPr sz="2200" spc="-10" dirty="0">
                <a:latin typeface="Tahoma"/>
                <a:cs typeface="Tahoma"/>
              </a:rPr>
              <a:t> book: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  <a:tab pos="3666490" algn="l"/>
              </a:tabLst>
            </a:pPr>
            <a:r>
              <a:rPr sz="2200" dirty="0">
                <a:latin typeface="Tahoma"/>
                <a:cs typeface="Tahoma"/>
              </a:rPr>
              <a:t>Reference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page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Git:</a:t>
            </a:r>
            <a:r>
              <a:rPr sz="2200" dirty="0">
                <a:latin typeface="Tahoma"/>
                <a:cs typeface="Tahoma"/>
              </a:rPr>
              <a:t>	</a:t>
            </a:r>
            <a:r>
              <a:rPr sz="22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Git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tutorial: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9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Git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Computer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Scientists:</a:t>
            </a:r>
            <a:endParaRPr sz="22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265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335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At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command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line: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(where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verb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=</a:t>
            </a:r>
            <a:r>
              <a:rPr sz="2450" spc="-10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config,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add,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commit,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  <a:tab pos="1305560" algn="l"/>
                <a:tab pos="2143760" algn="l"/>
              </a:tabLst>
            </a:pPr>
            <a:r>
              <a:rPr sz="2200" spc="-25" dirty="0">
                <a:latin typeface="Courier New"/>
                <a:cs typeface="Courier New"/>
              </a:rPr>
              <a:t>git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help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i="1" spc="-20" dirty="0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4495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Centralized</a:t>
            </a:r>
            <a:r>
              <a:rPr spc="-130" dirty="0"/>
              <a:t> </a:t>
            </a:r>
            <a:r>
              <a:rPr spc="-25"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5920740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773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In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Subversion,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CVS,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Perforce,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etc.</a:t>
            </a:r>
            <a:r>
              <a:rPr sz="2400" spc="6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central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repository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(repo) </a:t>
            </a:r>
            <a:r>
              <a:rPr sz="2400" dirty="0">
                <a:latin typeface="Tahoma"/>
                <a:cs typeface="Tahoma"/>
              </a:rPr>
              <a:t>holds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"official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copy"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code</a:t>
            </a:r>
            <a:endParaRPr sz="2400">
              <a:latin typeface="Tahoma"/>
              <a:cs typeface="Tahoma"/>
            </a:endParaRPr>
          </a:p>
          <a:p>
            <a:pPr marL="634365" marR="1703705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the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server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maintains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sole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2000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You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make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"checkouts"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5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make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9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832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When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you're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done,</a:t>
            </a:r>
            <a:r>
              <a:rPr sz="2400" spc="-25" dirty="0">
                <a:latin typeface="Tahoma"/>
                <a:cs typeface="Tahoma"/>
              </a:rPr>
              <a:t> you </a:t>
            </a:r>
            <a:r>
              <a:rPr sz="2400" dirty="0">
                <a:latin typeface="Tahoma"/>
                <a:cs typeface="Tahoma"/>
              </a:rPr>
              <a:t>"check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in"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4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your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checkin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increments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repo's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3260" y="3227984"/>
            <a:ext cx="3654036" cy="27086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6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105" dirty="0"/>
              <a:t> </a:t>
            </a:r>
            <a:r>
              <a:rPr dirty="0"/>
              <a:t>VCS</a:t>
            </a:r>
            <a:r>
              <a:rPr spc="-100" dirty="0"/>
              <a:t> </a:t>
            </a:r>
            <a:r>
              <a:rPr spc="-10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452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455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In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mercurial,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etc.,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don't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"checkout"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central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repo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"clone"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"pull"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152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complete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copy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everything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yours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"just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good"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0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Many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operations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2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check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in/out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local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50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commit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local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local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keeps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05"/>
              </a:spcBef>
              <a:buChar char="•"/>
              <a:tabLst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When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you're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ready,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"push"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507" y="2444631"/>
            <a:ext cx="3095985" cy="34959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Centralized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VCS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like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Subversion </a:t>
            </a:r>
            <a:r>
              <a:rPr sz="2400" dirty="0">
                <a:latin typeface="Tahoma"/>
                <a:cs typeface="Tahoma"/>
              </a:rPr>
              <a:t>track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version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each </a:t>
            </a:r>
            <a:r>
              <a:rPr sz="2400" dirty="0">
                <a:latin typeface="Tahoma"/>
                <a:cs typeface="Tahoma"/>
              </a:rPr>
              <a:t>individual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6215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Git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keeps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"snapshots"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entire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marL="634365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Each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checkin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the </a:t>
            </a:r>
            <a:r>
              <a:rPr sz="2200" dirty="0">
                <a:latin typeface="Tahoma"/>
                <a:cs typeface="Tahoma"/>
              </a:rPr>
              <a:t>overall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code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copy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of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Some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given </a:t>
            </a:r>
            <a:r>
              <a:rPr sz="2200" dirty="0">
                <a:latin typeface="Tahoma"/>
                <a:cs typeface="Tahoma"/>
              </a:rPr>
              <a:t>checkin,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some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90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More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redundancy,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but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91" y="2316612"/>
            <a:ext cx="4098339" cy="1675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30631" y="1923733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Subversion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401" y="4942702"/>
            <a:ext cx="4111320" cy="17546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77375" y="4497070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Git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Local</a:t>
            </a:r>
            <a:r>
              <a:rPr spc="-60" dirty="0"/>
              <a:t> 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163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In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copy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git,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be:</a:t>
            </a:r>
            <a:endParaRPr sz="2400">
              <a:latin typeface="Tahoma"/>
              <a:cs typeface="Tahoma"/>
            </a:endParaRPr>
          </a:p>
          <a:p>
            <a:pPr marL="634365" lvl="1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In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515"/>
              </a:spcBef>
              <a:buChar char="•"/>
              <a:tabLst>
                <a:tab pos="922655" algn="l"/>
              </a:tabLst>
            </a:pPr>
            <a:r>
              <a:rPr sz="2000" spc="-10" dirty="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buChar char="–"/>
              <a:tabLst>
                <a:tab pos="634365" algn="l"/>
              </a:tabLst>
            </a:pPr>
            <a:r>
              <a:rPr sz="2200" dirty="0">
                <a:latin typeface="Tahoma"/>
                <a:cs typeface="Tahoma"/>
              </a:rPr>
              <a:t>Checked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out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modified, </a:t>
            </a:r>
            <a:r>
              <a:rPr sz="2200" dirty="0">
                <a:latin typeface="Tahoma"/>
                <a:cs typeface="Tahoma"/>
              </a:rPr>
              <a:t>but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yet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marL="922655" lvl="2" indent="-173990">
              <a:lnSpc>
                <a:spcPct val="100000"/>
              </a:lnSpc>
              <a:spcBef>
                <a:spcPts val="440"/>
              </a:spcBef>
              <a:buChar char="•"/>
              <a:tabLst>
                <a:tab pos="922655" algn="l"/>
              </a:tabLst>
            </a:pPr>
            <a:r>
              <a:rPr sz="2000" dirty="0">
                <a:latin typeface="Tahoma"/>
                <a:cs typeface="Tahoma"/>
              </a:rPr>
              <a:t>(working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1465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1465" algn="l"/>
              </a:tabLst>
            </a:pPr>
            <a:r>
              <a:rPr sz="2200" dirty="0">
                <a:latin typeface="Tahoma"/>
                <a:cs typeface="Tahoma"/>
              </a:rPr>
              <a:t>Or,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in-</a:t>
            </a:r>
            <a:r>
              <a:rPr sz="2200" dirty="0">
                <a:latin typeface="Tahoma"/>
                <a:cs typeface="Tahoma"/>
              </a:rPr>
              <a:t>between,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in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"staging"</a:t>
            </a:r>
            <a:r>
              <a:rPr sz="2200" b="1" spc="-35" dirty="0">
                <a:latin typeface="Tahoma"/>
                <a:cs typeface="Tahoma"/>
              </a:rPr>
              <a:t> </a:t>
            </a:r>
            <a:r>
              <a:rPr sz="2200" b="1" spc="-20" dirty="0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marL="579755" marR="5080" lvl="1" indent="-173990">
              <a:lnSpc>
                <a:spcPct val="100800"/>
              </a:lnSpc>
              <a:spcBef>
                <a:spcPts val="425"/>
              </a:spcBef>
              <a:buChar char="•"/>
              <a:tabLst>
                <a:tab pos="583565" algn="l"/>
              </a:tabLst>
            </a:pPr>
            <a:r>
              <a:rPr sz="2000" dirty="0">
                <a:latin typeface="Tahoma"/>
                <a:cs typeface="Tahoma"/>
              </a:rPr>
              <a:t>Staged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0" dirty="0">
                <a:latin typeface="Tahoma"/>
                <a:cs typeface="Tahoma"/>
              </a:rPr>
              <a:t> ready 	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10" dirty="0">
                <a:latin typeface="Tahoma"/>
                <a:cs typeface="Tahoma"/>
              </a:rPr>
              <a:t> 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3" y="6583680"/>
            <a:ext cx="5414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3990">
              <a:lnSpc>
                <a:spcPct val="100000"/>
              </a:lnSpc>
              <a:spcBef>
                <a:spcPts val="100"/>
              </a:spcBef>
              <a:buChar char="•"/>
              <a:tabLst>
                <a:tab pos="18669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commit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saves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snapshot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staged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96" y="1675417"/>
            <a:ext cx="4394659" cy="37942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32625" y="5628957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Unmodified/modified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956714" y="5628957"/>
            <a:ext cx="64579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Staged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7" y="5640071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Committed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29" y="680719"/>
            <a:ext cx="5284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285" algn="l"/>
                <a:tab pos="2625725" algn="l"/>
              </a:tabLst>
            </a:pPr>
            <a:r>
              <a:rPr spc="-10" dirty="0"/>
              <a:t>Basic</a:t>
            </a:r>
            <a:r>
              <a:rPr dirty="0"/>
              <a:t>	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3840" algn="l"/>
              </a:tabLst>
            </a:pPr>
            <a:r>
              <a:rPr sz="2400" b="1" dirty="0">
                <a:latin typeface="Tahoma"/>
                <a:cs typeface="Tahoma"/>
              </a:rPr>
              <a:t>Modify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working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3840" algn="l"/>
              </a:tabLst>
            </a:pPr>
            <a:r>
              <a:rPr sz="2400" b="1" dirty="0">
                <a:latin typeface="Tahoma"/>
                <a:cs typeface="Tahoma"/>
              </a:rPr>
              <a:t>Stage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snapshots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1300" algn="l"/>
                <a:tab pos="243840" algn="l"/>
              </a:tabLst>
            </a:pPr>
            <a:r>
              <a:rPr sz="2400" dirty="0">
                <a:latin typeface="Tahoma"/>
                <a:cs typeface="Tahoma"/>
              </a:rPr>
              <a:t>	</a:t>
            </a:r>
            <a:r>
              <a:rPr sz="2400" b="1" dirty="0">
                <a:latin typeface="Tahoma"/>
                <a:cs typeface="Tahoma"/>
              </a:rPr>
              <a:t>Commit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which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takes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stores </a:t>
            </a:r>
            <a:r>
              <a:rPr sz="2400" dirty="0">
                <a:latin typeface="Tahoma"/>
                <a:cs typeface="Tahoma"/>
              </a:rPr>
              <a:t>that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snapshot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permanently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743" y="3840738"/>
            <a:ext cx="5399378" cy="31763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449</Words>
  <Application>Microsoft Office PowerPoint</Application>
  <PresentationFormat>Custom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MT</vt:lpstr>
      <vt:lpstr>Consolas</vt:lpstr>
      <vt:lpstr>Courier New</vt:lpstr>
      <vt:lpstr>Tahoma</vt:lpstr>
      <vt:lpstr>Verdana</vt:lpstr>
      <vt:lpstr>Office Theme</vt:lpstr>
      <vt:lpstr>Git for Version Control</vt:lpstr>
      <vt:lpstr>Version Control</vt:lpstr>
      <vt:lpstr>About Git</vt:lpstr>
      <vt:lpstr>Installing/learning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 remote repo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DELL</cp:lastModifiedBy>
  <cp:revision>3</cp:revision>
  <dcterms:created xsi:type="dcterms:W3CDTF">2025-02-07T03:40:38Z</dcterms:created>
  <dcterms:modified xsi:type="dcterms:W3CDTF">2025-02-17T08:25:11Z</dcterms:modified>
</cp:coreProperties>
</file>