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0" r:id="rId4"/>
    <p:sldId id="263" r:id="rId5"/>
    <p:sldId id="264" r:id="rId6"/>
    <p:sldId id="265" r:id="rId7"/>
    <p:sldId id="266" r:id="rId8"/>
    <p:sldId id="267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6A424-D0FA-4DE4-AFB8-CC29B599A32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27139-34B4-4709-B91F-8FD374AB4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27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2C6A1-8BC3-4118-92EA-94FDA87EDB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69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 check and go how the covariance matrix is calculated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C6C03-6F7D-48CB-BEA4-AFCE7DF547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A4E1-6D81-45C8-95E0-9BD822759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0727E-1D9F-4311-AAA6-355B06FED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BD6C2-EC18-4C8E-AB63-290FD9CA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E7D0-76C7-4BB3-8330-25E5C7C4ED3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C7D2F-72FF-40EC-83F9-F2230A2B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31A17-4921-4053-AB5A-9D1B8D57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6027-4FB2-4C20-9EB7-E6D54C434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3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2A1B-13E5-469D-8CFC-BDF25628F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DD9B2-AC53-476F-95C4-AB900D6AB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5F51D-BF34-4E90-919E-F7C1EED05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E7D0-76C7-4BB3-8330-25E5C7C4ED3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B06B2-F74B-4220-9451-606CE0C5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07C67-2E0E-44E0-A2FA-C35D30AC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6027-4FB2-4C20-9EB7-E6D54C434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9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E44AF-F840-43E4-AC33-7F7E346D4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896BE-19CA-4AC3-9DAA-FBA5DA4E4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0E180-46A0-466F-8007-5A04EE41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E7D0-76C7-4BB3-8330-25E5C7C4ED3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20C94-DE1F-4EC6-96F0-75016AA6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51BF5-D7B3-4557-8880-91F53E94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6027-4FB2-4C20-9EB7-E6D54C434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6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C6AC-F453-47C7-AA39-BF147348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CEB98-1E7B-4041-9A0C-55E3649D5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3CA92-EE46-4DE4-BC26-43998976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E7D0-76C7-4BB3-8330-25E5C7C4ED3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DAEBF-1B58-4830-8B8A-E23AB450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E93A1-5002-4BD2-908D-AB52CB5F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6027-4FB2-4C20-9EB7-E6D54C434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0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D964-C697-4755-98A3-73A73ECC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4FFD1-8E75-4FEC-94D6-46E145480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85774-F6FE-4B25-A1AF-772D4193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E7D0-76C7-4BB3-8330-25E5C7C4ED3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064CD-FB81-414A-9D51-2FD4C2B2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885F1-E051-4712-AC8E-0E495D0D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6027-4FB2-4C20-9EB7-E6D54C434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6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34B9-41D5-4A7D-83FC-4074FD0A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80530-4283-4892-B36A-E654B7DD3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26BD7-A233-474A-A98E-212475AEB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F1390-E17D-495D-A600-6316B2ED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E7D0-76C7-4BB3-8330-25E5C7C4ED3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EEE40-2B57-491F-8E21-400485DD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984E0-B3CF-42C0-A9B7-00BC7D8B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6027-4FB2-4C20-9EB7-E6D54C434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5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46AB-7B80-4620-8E02-7CF35060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F3B3A-FE13-4B2D-BB95-4AA5E4D51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5498A-0DE5-464D-9E94-85CC74CC8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E4BEF-7C25-4EA7-BD8C-54F4DFA1A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037E2-AC41-4625-ACCB-7050DE8E2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EB73D-8259-4653-BA1F-5E2B329F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E7D0-76C7-4BB3-8330-25E5C7C4ED3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ED1DEA-3831-48BA-B515-75C93A9D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4B67B5-CCB0-4B57-8A3B-1B412716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6027-4FB2-4C20-9EB7-E6D54C434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C5CD1-3C3D-4F49-8A23-B0F92A7B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C9229-162F-4A64-9740-DE3FB43D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E7D0-76C7-4BB3-8330-25E5C7C4ED3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11C38-9478-41D3-A495-8A4540C6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899D8-EDD2-42D1-BC13-EF550C7E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6027-4FB2-4C20-9EB7-E6D54C434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099AA5-389B-4B40-8EB8-86549D79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E7D0-76C7-4BB3-8330-25E5C7C4ED3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E8CAB-8394-4CB3-AF25-5E8ED952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59419-434B-4B57-AC47-79BF1A65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6027-4FB2-4C20-9EB7-E6D54C434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4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381C-ECE6-4C78-B566-85E110EF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5F8DA-05D5-4595-A5F5-9AAA70322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9922F-A76D-43A0-8E82-2745A22AD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80AE8-1F94-453E-9CDD-D7E0BA5B6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E7D0-76C7-4BB3-8330-25E5C7C4ED3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66386-905E-4C60-9239-1DC6855B2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6EA6-C48C-4643-994E-BE3CB9BA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6027-4FB2-4C20-9EB7-E6D54C434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1ECA-0FF4-4A31-BAAB-4E268ED9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D2F06-D37B-4309-A319-7D3B59D7B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AC86F-51E4-4980-948D-7E6AA35CE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15CED-4CB8-4706-87F8-84EEEAFA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E7D0-76C7-4BB3-8330-25E5C7C4ED3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48505-B98D-44B6-A140-46F409EC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A34DC-599B-4F59-8055-9C79F338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6027-4FB2-4C20-9EB7-E6D54C434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5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73A5CC-AA05-495D-8B39-2FD01134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BC2FE-6324-4FB9-BF58-33AC32340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9643E-1B39-4C0F-B4E5-B39F8DD81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7E7D0-76C7-4BB3-8330-25E5C7C4ED3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9EFB4-42B1-4625-80C5-2FE266EA9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8F856-6C7E-4563-85F8-D3672B853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D6027-4FB2-4C20-9EB7-E6D54C434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4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xiv.org/pdf/2305.1749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A88D-CFA3-4B6A-BE10-85063F37B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of Lung Nodule Variations Using Generative Variational Autoencoders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DD356-A013-4B9F-8F2C-0888DF12F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715"/>
            <a:ext cx="9144000" cy="1655762"/>
          </a:xfrm>
        </p:spPr>
        <p:txBody>
          <a:bodyPr/>
          <a:lstStyle/>
          <a:p>
            <a:r>
              <a:rPr lang="en-US" dirty="0"/>
              <a:t>Charmi Patel </a:t>
            </a:r>
          </a:p>
          <a:p>
            <a:r>
              <a:rPr lang="en-US" dirty="0"/>
              <a:t>01-16-2025</a:t>
            </a:r>
          </a:p>
        </p:txBody>
      </p:sp>
    </p:spTree>
    <p:extLst>
      <p:ext uri="{BB962C8B-B14F-4D97-AF65-F5344CB8AC3E}">
        <p14:creationId xmlns:p14="http://schemas.microsoft.com/office/powerpoint/2010/main" val="29847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5838-2C39-45E9-BDB4-1AC83963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0CAAB-5A2E-4727-99CA-6BE4769DA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RQ: How effectively does the </a:t>
            </a:r>
            <a:r>
              <a:rPr lang="en-US" u="sng" dirty="0"/>
              <a:t>Between Class Fréchet Distance (BCFD) and Within Class Fréchet Distance (WCFD) evaluate the quality and semantic alignment </a:t>
            </a:r>
            <a:r>
              <a:rPr lang="en-US" dirty="0"/>
              <a:t>of </a:t>
            </a:r>
            <a:r>
              <a:rPr lang="en-US" u="sng" dirty="0"/>
              <a:t>generated</a:t>
            </a:r>
            <a:r>
              <a:rPr lang="en-US" dirty="0"/>
              <a:t> </a:t>
            </a:r>
            <a:r>
              <a:rPr lang="en-US" dirty="0" err="1"/>
              <a:t>spiculated</a:t>
            </a:r>
            <a:r>
              <a:rPr lang="en-US" dirty="0"/>
              <a:t> latent representations compared to </a:t>
            </a:r>
            <a:r>
              <a:rPr lang="en-US" u="sng" dirty="0"/>
              <a:t>original</a:t>
            </a:r>
            <a:r>
              <a:rPr lang="en-US" dirty="0"/>
              <a:t> non-</a:t>
            </a:r>
            <a:r>
              <a:rPr lang="en-US" dirty="0" err="1"/>
              <a:t>spiculated</a:t>
            </a:r>
            <a:r>
              <a:rPr lang="en-US" dirty="0"/>
              <a:t> latent representations and vice-versa?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RH: A </a:t>
            </a:r>
            <a:r>
              <a:rPr lang="en-US" i="1" u="sng" dirty="0"/>
              <a:t>high BCFD and low WCFD score with varying alpha values </a:t>
            </a:r>
            <a:r>
              <a:rPr lang="en-US" dirty="0"/>
              <a:t>would indicate that the latent representations of generated </a:t>
            </a:r>
            <a:r>
              <a:rPr lang="en-US" dirty="0" err="1"/>
              <a:t>spiculated</a:t>
            </a:r>
            <a:r>
              <a:rPr lang="en-US" dirty="0"/>
              <a:t> images are distinct from the latent representations of real non-</a:t>
            </a:r>
            <a:r>
              <a:rPr lang="en-US" dirty="0" err="1"/>
              <a:t>spiculated</a:t>
            </a:r>
            <a:r>
              <a:rPr lang="en-US" dirty="0"/>
              <a:t> nodules. This suggests </a:t>
            </a:r>
            <a:r>
              <a:rPr lang="en-US" u="sng" dirty="0"/>
              <a:t>successful transformation from non-</a:t>
            </a:r>
            <a:r>
              <a:rPr lang="en-US" u="sng" dirty="0" err="1"/>
              <a:t>spiculated</a:t>
            </a:r>
            <a:r>
              <a:rPr lang="en-US" u="sng" dirty="0"/>
              <a:t> to </a:t>
            </a:r>
            <a:r>
              <a:rPr lang="en-US" u="sng" dirty="0" err="1"/>
              <a:t>spiculated</a:t>
            </a:r>
            <a:r>
              <a:rPr lang="en-US" u="sng" dirty="0"/>
              <a:t> nodules.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7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DFD4-F710-47FD-9503-16D79D3E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491"/>
            <a:ext cx="10515600" cy="838835"/>
          </a:xfrm>
        </p:spPr>
        <p:txBody>
          <a:bodyPr/>
          <a:lstStyle/>
          <a:p>
            <a:r>
              <a:rPr lang="en-US" dirty="0"/>
              <a:t>Update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CF1F16-5169-4030-983F-668C6E051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032844"/>
              </p:ext>
            </p:extLst>
          </p:nvPr>
        </p:nvGraphicFramePr>
        <p:xfrm>
          <a:off x="2027766" y="1389380"/>
          <a:ext cx="8507527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50892">
                  <a:extLst>
                    <a:ext uri="{9D8B030D-6E8A-4147-A177-3AD203B41FA5}">
                      <a16:colId xmlns:a16="http://schemas.microsoft.com/office/drawing/2014/main" val="3585563319"/>
                    </a:ext>
                  </a:extLst>
                </a:gridCol>
                <a:gridCol w="1456635">
                  <a:extLst>
                    <a:ext uri="{9D8B030D-6E8A-4147-A177-3AD203B41FA5}">
                      <a16:colId xmlns:a16="http://schemas.microsoft.com/office/drawing/2014/main" val="3823204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14567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Evaluation of Lung Nodule Variations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813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Computation of Between Class Fréchet Distance (BCFD)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11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Computation of Within Class Fréchet Distance (WCFD)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4700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Medical Imaging and Database Consortium (MIDRC)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54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 Exploration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4470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Journal Paper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9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Incorporated Feedbacks from Professors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2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Figure [1] for Methodology under Section 3.2.5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996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Innovation Day Showcase Project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711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930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437E64-E89F-4ACF-B871-E0F2B90E6394}"/>
              </a:ext>
            </a:extLst>
          </p:cNvPr>
          <p:cNvSpPr txBox="1"/>
          <p:nvPr/>
        </p:nvSpPr>
        <p:spPr>
          <a:xfrm>
            <a:off x="578678" y="6096000"/>
            <a:ext cx="11405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[1] </a:t>
            </a:r>
            <a:r>
              <a:rPr lang="en-US" sz="1600" dirty="0" err="1"/>
              <a:t>Shumailov</a:t>
            </a:r>
            <a:r>
              <a:rPr lang="en-US" sz="1600" dirty="0"/>
              <a:t>, I., </a:t>
            </a:r>
            <a:r>
              <a:rPr lang="en-US" sz="1600" dirty="0" err="1"/>
              <a:t>Shumaylov</a:t>
            </a:r>
            <a:r>
              <a:rPr lang="en-US" sz="1600" dirty="0"/>
              <a:t>, Z., Zhao, Y., Gal, Y., </a:t>
            </a:r>
            <a:r>
              <a:rPr lang="en-US" sz="1600" dirty="0" err="1"/>
              <a:t>Papernot</a:t>
            </a:r>
            <a:r>
              <a:rPr lang="en-US" sz="1600" dirty="0"/>
              <a:t>, N. and Anderson, R., 2023. The curse of recursion: Training on generated data makes models forget. </a:t>
            </a:r>
            <a:r>
              <a:rPr lang="en-US" sz="1600" i="1" dirty="0" err="1"/>
              <a:t>arXiv</a:t>
            </a:r>
            <a:r>
              <a:rPr lang="en-US" sz="1600" i="1" dirty="0"/>
              <a:t> preprint arXiv:2305.17493</a:t>
            </a:r>
            <a:r>
              <a:rPr lang="en-US" sz="1600" dirty="0"/>
              <a:t>. </a:t>
            </a:r>
            <a:r>
              <a:rPr lang="en-US" sz="1600" dirty="0">
                <a:hlinkClick r:id="rId2"/>
              </a:rPr>
              <a:t>https://arxiv.org/pdf/2305.17493</a:t>
            </a:r>
            <a:r>
              <a:rPr lang="en-US" sz="1600" dirty="0"/>
              <a:t>  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E1000E0-2167-437E-A6A1-2E4394952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5484" y="2121562"/>
            <a:ext cx="404192" cy="404192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6C1A39C9-9403-461F-898B-7EEA2D0C3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5484" y="3961407"/>
            <a:ext cx="404192" cy="404192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D9512769-D0C6-4666-8C3D-115EE00E1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5484" y="2525754"/>
            <a:ext cx="404192" cy="404192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9CC548FC-3324-4C43-85E5-19F6705FD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5484" y="5064428"/>
            <a:ext cx="404192" cy="40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6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F2A-67A5-42BC-AD39-F3C6388EE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4984"/>
          </a:xfrm>
        </p:spPr>
        <p:txBody>
          <a:bodyPr/>
          <a:lstStyle/>
          <a:p>
            <a:r>
              <a:rPr lang="en-US" dirty="0"/>
              <a:t>Our Experiment: BCFD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356417-BFCE-41DF-A0E1-CF7E86049D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6721"/>
                <a:ext cx="11092543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Our original dataset contains </a:t>
                </a:r>
                <a:r>
                  <a:rPr lang="en-US" b="1" dirty="0"/>
                  <a:t>non-</a:t>
                </a:r>
                <a:r>
                  <a:rPr lang="en-US" b="1" dirty="0" err="1"/>
                  <a:t>spiculated</a:t>
                </a:r>
                <a:r>
                  <a:rPr lang="en-US" b="1" dirty="0"/>
                  <a:t> latent representations (extracted from VAE model)</a:t>
                </a:r>
                <a:r>
                  <a:rPr lang="en-US" dirty="0"/>
                  <a:t>, and our approach </a:t>
                </a:r>
                <a:r>
                  <a:rPr lang="en-US" b="1" dirty="0"/>
                  <a:t>generates class-specific </a:t>
                </a:r>
                <a:r>
                  <a:rPr lang="en-US" b="1" dirty="0" err="1"/>
                  <a:t>spiculated</a:t>
                </a:r>
                <a:r>
                  <a:rPr lang="en-US" b="1" dirty="0"/>
                  <a:t> latent representations </a:t>
                </a:r>
                <a:endParaRPr lang="en-US" dirty="0"/>
              </a:p>
              <a:p>
                <a:r>
                  <a:rPr lang="en-US" dirty="0"/>
                  <a:t>Goal: To ensure that the generated </a:t>
                </a:r>
                <a:r>
                  <a:rPr lang="en-US" b="1" dirty="0"/>
                  <a:t>class-specific </a:t>
                </a:r>
                <a:r>
                  <a:rPr lang="en-US" b="1" dirty="0" err="1"/>
                  <a:t>spiculated</a:t>
                </a:r>
                <a:r>
                  <a:rPr lang="en-US" b="1" dirty="0"/>
                  <a:t> latent representations do not overlap semantically</a:t>
                </a:r>
                <a:r>
                  <a:rPr lang="en-US" dirty="0"/>
                  <a:t> with the </a:t>
                </a:r>
                <a:r>
                  <a:rPr lang="en-US" b="1" dirty="0"/>
                  <a:t>non-</a:t>
                </a:r>
                <a:r>
                  <a:rPr lang="en-US" b="1" dirty="0" err="1"/>
                  <a:t>spiculated</a:t>
                </a:r>
                <a:r>
                  <a:rPr lang="en-US" dirty="0"/>
                  <a:t> </a:t>
                </a:r>
                <a:r>
                  <a:rPr lang="en-US" b="1" dirty="0"/>
                  <a:t>latent representations</a:t>
                </a:r>
                <a:r>
                  <a:rPr lang="en-US" dirty="0"/>
                  <a:t>, a </a:t>
                </a:r>
                <a:r>
                  <a:rPr lang="en-US" b="1" dirty="0"/>
                  <a:t>high BCFD</a:t>
                </a:r>
                <a:r>
                  <a:rPr lang="en-US" dirty="0"/>
                  <a:t> is a positive result</a:t>
                </a:r>
              </a:p>
              <a:p>
                <a:r>
                  <a:rPr lang="en-US" dirty="0"/>
                  <a:t>Method: </a:t>
                </a:r>
              </a:p>
              <a:p>
                <a:pPr lvl="1"/>
                <a:r>
                  <a:rPr lang="en-US" dirty="0"/>
                  <a:t>Compute the </a:t>
                </a:r>
                <a:r>
                  <a:rPr lang="en-US" b="1" dirty="0"/>
                  <a:t>average latent vector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/>
                  <a:t>​) for the </a:t>
                </a:r>
                <a:r>
                  <a:rPr lang="en-US" b="1" dirty="0"/>
                  <a:t>generated class-specific </a:t>
                </a:r>
                <a:r>
                  <a:rPr lang="en-US" b="1" dirty="0" err="1"/>
                  <a:t>spiculated</a:t>
                </a:r>
                <a:r>
                  <a:rPr lang="en-US" b="1" dirty="0"/>
                  <a:t> latent representations</a:t>
                </a:r>
                <a:endParaRPr lang="en-US" dirty="0"/>
              </a:p>
              <a:p>
                <a:pPr lvl="1"/>
                <a:r>
                  <a:rPr lang="en-US" dirty="0"/>
                  <a:t>Compute the </a:t>
                </a:r>
                <a:r>
                  <a:rPr lang="en-US" b="1" dirty="0"/>
                  <a:t>average latent vector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/>
                  <a:t>​) for the </a:t>
                </a:r>
                <a:r>
                  <a:rPr lang="en-US" b="1" dirty="0"/>
                  <a:t>non-</a:t>
                </a:r>
                <a:r>
                  <a:rPr lang="en-US" b="1" dirty="0" err="1"/>
                  <a:t>spiculated</a:t>
                </a:r>
                <a:r>
                  <a:rPr lang="en-US" b="1" dirty="0"/>
                  <a:t> latent representations </a:t>
                </a:r>
                <a:endParaRPr lang="en-US" dirty="0"/>
              </a:p>
              <a:p>
                <a:pPr lvl="1"/>
                <a:r>
                  <a:rPr lang="en-US" dirty="0"/>
                  <a:t>Calculate the Fréchet distance between these averages, along with their covariances, to measure how well the generated features represents the original class distribution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356417-BFCE-41DF-A0E1-CF7E86049D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6721"/>
                <a:ext cx="11092543" cy="4351338"/>
              </a:xfrm>
              <a:blipFill>
                <a:blip r:embed="rId2"/>
                <a:stretch>
                  <a:fillRect l="-880" t="-2801" r="-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408DF9B-89EB-4C34-AC15-E6A814003075}"/>
                  </a:ext>
                </a:extLst>
              </p:cNvPr>
              <p:cNvSpPr/>
              <p:nvPr/>
            </p:nvSpPr>
            <p:spPr>
              <a:xfrm>
                <a:off x="6892336" y="5538415"/>
                <a:ext cx="585664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aseline="-25000" dirty="0">
                    <a:ea typeface="Cambria Math" panose="02040503050406030204" pitchFamily="18" charset="0"/>
                  </a:rPr>
                  <a:t>z: 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latent representations</a:t>
                </a:r>
                <a:endParaRPr lang="en-US" b="0" baseline="-25000" dirty="0">
                  <a:ea typeface="Cambria Math" panose="02040503050406030204" pitchFamily="18" charset="0"/>
                </a:endParaRPr>
              </a:p>
              <a:p>
                <a:r>
                  <a:rPr lang="en-US" b="0" baseline="-25000" dirty="0">
                    <a:ea typeface="Cambria Math" panose="02040503050406030204" pitchFamily="18" charset="0"/>
                  </a:rPr>
                  <a:t>z</a:t>
                </a:r>
                <a14:m>
                  <m:oMath xmlns:m="http://schemas.openxmlformats.org/officeDocument/2006/math"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𝑛𝑒𝑤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Generated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spiculated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latent representations</a:t>
                </a:r>
                <a:endParaRPr lang="en-US" b="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1:</m:t>
                    </m:r>
                  </m:oMath>
                </a14:m>
                <a:r>
                  <a:rPr lang="en-US" dirty="0"/>
                  <a:t>Spiculated class</a:t>
                </a:r>
                <a:endParaRPr lang="en-US" b="0" i="1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: Non-</a:t>
                </a:r>
                <a:r>
                  <a:rPr lang="en-US" dirty="0" err="1"/>
                  <a:t>spiculated</a:t>
                </a:r>
                <a:r>
                  <a:rPr lang="en-US" dirty="0"/>
                  <a:t> class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408DF9B-89EB-4C34-AC15-E6A814003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336" y="5538415"/>
                <a:ext cx="5856644" cy="1200329"/>
              </a:xfrm>
              <a:prstGeom prst="rect">
                <a:avLst/>
              </a:prstGeom>
              <a:blipFill>
                <a:blip r:embed="rId3"/>
                <a:stretch>
                  <a:fillRect l="-104" t="-3571" b="-7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88742FF-01F4-42B1-8433-7B2832811F59}"/>
                  </a:ext>
                </a:extLst>
              </p:cNvPr>
              <p:cNvSpPr/>
              <p:nvPr/>
            </p:nvSpPr>
            <p:spPr>
              <a:xfrm>
                <a:off x="1363321" y="6010606"/>
                <a:ext cx="1134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∈[1,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88742FF-01F4-42B1-8433-7B2832811F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321" y="6010606"/>
                <a:ext cx="1134157" cy="369332"/>
              </a:xfrm>
              <a:prstGeom prst="rect">
                <a:avLst/>
              </a:prstGeom>
              <a:blipFill>
                <a:blip r:embed="rId4"/>
                <a:stretch>
                  <a:fillRect t="-126230" r="-38172" b="-188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86938B2-C551-40F2-AB68-32ADC1B82609}"/>
                  </a:ext>
                </a:extLst>
              </p:cNvPr>
              <p:cNvSpPr/>
              <p:nvPr/>
            </p:nvSpPr>
            <p:spPr>
              <a:xfrm>
                <a:off x="1363321" y="6363828"/>
                <a:ext cx="38492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K: Total no. of latent representations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86938B2-C551-40F2-AB68-32ADC1B82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321" y="6363828"/>
                <a:ext cx="3849259" cy="369332"/>
              </a:xfrm>
              <a:prstGeom prst="rect">
                <a:avLst/>
              </a:prstGeom>
              <a:blipFill>
                <a:blip r:embed="rId5"/>
                <a:stretch>
                  <a:fillRect l="-1426" t="-9836" r="-12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55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F2A-67A5-42BC-AD39-F3C6388EE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4984"/>
          </a:xfrm>
        </p:spPr>
        <p:txBody>
          <a:bodyPr/>
          <a:lstStyle/>
          <a:p>
            <a:r>
              <a:rPr lang="en-US" dirty="0"/>
              <a:t>Our Experiment: WCFD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356417-BFCE-41DF-A0E1-CF7E86049D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6721"/>
                <a:ext cx="11092543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Our original dataset contains </a:t>
                </a:r>
                <a:r>
                  <a:rPr lang="en-US" b="1" dirty="0" err="1"/>
                  <a:t>spiculated</a:t>
                </a:r>
                <a:r>
                  <a:rPr lang="en-US" b="1" dirty="0"/>
                  <a:t> latent representations (extracted from VAE model)</a:t>
                </a:r>
                <a:r>
                  <a:rPr lang="en-US" dirty="0"/>
                  <a:t>, and our approach </a:t>
                </a:r>
                <a:r>
                  <a:rPr lang="en-US" b="1" dirty="0"/>
                  <a:t>generates class-specific </a:t>
                </a:r>
                <a:r>
                  <a:rPr lang="en-US" b="1" dirty="0" err="1"/>
                  <a:t>spiculated</a:t>
                </a:r>
                <a:r>
                  <a:rPr lang="en-US" b="1" dirty="0"/>
                  <a:t> latent representations from non-</a:t>
                </a:r>
                <a:r>
                  <a:rPr lang="en-US" b="1" dirty="0" err="1"/>
                  <a:t>spiculated</a:t>
                </a:r>
                <a:r>
                  <a:rPr lang="en-US" b="1" dirty="0"/>
                  <a:t> latent representations</a:t>
                </a:r>
                <a:endParaRPr lang="en-US" dirty="0"/>
              </a:p>
              <a:p>
                <a:r>
                  <a:rPr lang="en-US" dirty="0"/>
                  <a:t>Goal: To ensure that the generated </a:t>
                </a:r>
                <a:r>
                  <a:rPr lang="en-US" b="1" dirty="0"/>
                  <a:t>class-specific </a:t>
                </a:r>
                <a:r>
                  <a:rPr lang="en-US" b="1" dirty="0" err="1"/>
                  <a:t>spiculated</a:t>
                </a:r>
                <a:r>
                  <a:rPr lang="en-US" b="1" dirty="0"/>
                  <a:t> latent representations overlap semantically</a:t>
                </a:r>
                <a:r>
                  <a:rPr lang="en-US" dirty="0"/>
                  <a:t> with the </a:t>
                </a:r>
                <a:r>
                  <a:rPr lang="en-US" b="1" dirty="0" err="1"/>
                  <a:t>spiculated</a:t>
                </a:r>
                <a:r>
                  <a:rPr lang="en-US" dirty="0"/>
                  <a:t> </a:t>
                </a:r>
                <a:r>
                  <a:rPr lang="en-US" b="1" dirty="0"/>
                  <a:t>latent representations</a:t>
                </a:r>
                <a:r>
                  <a:rPr lang="en-US" dirty="0"/>
                  <a:t>, a </a:t>
                </a:r>
                <a:r>
                  <a:rPr lang="en-US" b="1" dirty="0"/>
                  <a:t>low WCFD</a:t>
                </a:r>
                <a:r>
                  <a:rPr lang="en-US" dirty="0"/>
                  <a:t> is a positive result</a:t>
                </a:r>
              </a:p>
              <a:p>
                <a:r>
                  <a:rPr lang="en-US" dirty="0"/>
                  <a:t>Method: </a:t>
                </a:r>
              </a:p>
              <a:p>
                <a:pPr lvl="1"/>
                <a:r>
                  <a:rPr lang="en-US" dirty="0"/>
                  <a:t>Compute the </a:t>
                </a:r>
                <a:r>
                  <a:rPr lang="en-US" b="1" dirty="0"/>
                  <a:t>average latent vector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/>
                  <a:t>​) for the </a:t>
                </a:r>
                <a:r>
                  <a:rPr lang="en-US" b="1" dirty="0"/>
                  <a:t>generated class-specific </a:t>
                </a:r>
                <a:r>
                  <a:rPr lang="en-US" b="1" dirty="0" err="1"/>
                  <a:t>spiculated</a:t>
                </a:r>
                <a:r>
                  <a:rPr lang="en-US" b="1" dirty="0"/>
                  <a:t> latent representations</a:t>
                </a:r>
                <a:endParaRPr lang="en-US" dirty="0"/>
              </a:p>
              <a:p>
                <a:pPr lvl="1"/>
                <a:r>
                  <a:rPr lang="en-US" dirty="0"/>
                  <a:t>Compute the </a:t>
                </a:r>
                <a:r>
                  <a:rPr lang="en-US" b="1" dirty="0"/>
                  <a:t>average latent vector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/>
                  <a:t>​) for the </a:t>
                </a:r>
                <a:r>
                  <a:rPr lang="en-US" b="1" dirty="0" err="1"/>
                  <a:t>spiculated</a:t>
                </a:r>
                <a:r>
                  <a:rPr lang="en-US" b="1" dirty="0"/>
                  <a:t> latent representations </a:t>
                </a:r>
                <a:endParaRPr lang="en-US" dirty="0"/>
              </a:p>
              <a:p>
                <a:pPr lvl="1"/>
                <a:r>
                  <a:rPr lang="en-US" dirty="0"/>
                  <a:t>Calculate the Fréchet distance between these averages, along with their covariances, to measure how well the generated features represents the original class distribution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356417-BFCE-41DF-A0E1-CF7E86049D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6721"/>
                <a:ext cx="11092543" cy="4351338"/>
              </a:xfrm>
              <a:blipFill>
                <a:blip r:embed="rId2"/>
                <a:stretch>
                  <a:fillRect l="-880" t="-2801" r="-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408DF9B-89EB-4C34-AC15-E6A814003075}"/>
                  </a:ext>
                </a:extLst>
              </p:cNvPr>
              <p:cNvSpPr/>
              <p:nvPr/>
            </p:nvSpPr>
            <p:spPr>
              <a:xfrm>
                <a:off x="6892336" y="5538415"/>
                <a:ext cx="585664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aseline="-25000" dirty="0">
                    <a:ea typeface="Cambria Math" panose="02040503050406030204" pitchFamily="18" charset="0"/>
                  </a:rPr>
                  <a:t>z: 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latent representations</a:t>
                </a:r>
                <a:endParaRPr lang="en-US" b="0" baseline="-25000" dirty="0">
                  <a:ea typeface="Cambria Math" panose="02040503050406030204" pitchFamily="18" charset="0"/>
                </a:endParaRPr>
              </a:p>
              <a:p>
                <a:r>
                  <a:rPr lang="en-US" b="0" baseline="-25000" dirty="0">
                    <a:ea typeface="Cambria Math" panose="02040503050406030204" pitchFamily="18" charset="0"/>
                  </a:rPr>
                  <a:t>z</a:t>
                </a:r>
                <a14:m>
                  <m:oMath xmlns:m="http://schemas.openxmlformats.org/officeDocument/2006/math"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𝑛𝑒𝑤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Generated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spiculated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latent representations</a:t>
                </a:r>
                <a:endParaRPr lang="en-US" b="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1:</m:t>
                    </m:r>
                  </m:oMath>
                </a14:m>
                <a:r>
                  <a:rPr lang="en-US" dirty="0"/>
                  <a:t>Spiculated class</a:t>
                </a:r>
                <a:endParaRPr lang="en-US" b="0" i="1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: Non-</a:t>
                </a:r>
                <a:r>
                  <a:rPr lang="en-US" dirty="0" err="1"/>
                  <a:t>spiculated</a:t>
                </a:r>
                <a:r>
                  <a:rPr lang="en-US" dirty="0"/>
                  <a:t> class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408DF9B-89EB-4C34-AC15-E6A814003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336" y="5538415"/>
                <a:ext cx="5856644" cy="1200329"/>
              </a:xfrm>
              <a:prstGeom prst="rect">
                <a:avLst/>
              </a:prstGeom>
              <a:blipFill>
                <a:blip r:embed="rId3"/>
                <a:stretch>
                  <a:fillRect l="-104" t="-3571" b="-7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88742FF-01F4-42B1-8433-7B2832811F59}"/>
                  </a:ext>
                </a:extLst>
              </p:cNvPr>
              <p:cNvSpPr/>
              <p:nvPr/>
            </p:nvSpPr>
            <p:spPr>
              <a:xfrm>
                <a:off x="1363321" y="6010606"/>
                <a:ext cx="1134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∈[1,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88742FF-01F4-42B1-8433-7B2832811F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321" y="6010606"/>
                <a:ext cx="1134157" cy="369332"/>
              </a:xfrm>
              <a:prstGeom prst="rect">
                <a:avLst/>
              </a:prstGeom>
              <a:blipFill>
                <a:blip r:embed="rId4"/>
                <a:stretch>
                  <a:fillRect t="-126230" r="-38172" b="-188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86938B2-C551-40F2-AB68-32ADC1B82609}"/>
                  </a:ext>
                </a:extLst>
              </p:cNvPr>
              <p:cNvSpPr/>
              <p:nvPr/>
            </p:nvSpPr>
            <p:spPr>
              <a:xfrm>
                <a:off x="1363321" y="6363828"/>
                <a:ext cx="38492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K: Total no. of latent representations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86938B2-C551-40F2-AB68-32ADC1B82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321" y="6363828"/>
                <a:ext cx="3849259" cy="369332"/>
              </a:xfrm>
              <a:prstGeom prst="rect">
                <a:avLst/>
              </a:prstGeom>
              <a:blipFill>
                <a:blip r:embed="rId5"/>
                <a:stretch>
                  <a:fillRect l="-1426" t="-9836" r="-12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35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15A7-FA6F-47D4-BD40-D7BADD6B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141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Computation of BCFD and WCFD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A582ADC-AD32-466B-9D36-CDB7E00DEA6E}"/>
                  </a:ext>
                </a:extLst>
              </p:cNvPr>
              <p:cNvSpPr/>
              <p:nvPr/>
            </p:nvSpPr>
            <p:spPr>
              <a:xfrm>
                <a:off x="1220018" y="3765061"/>
                <a:ext cx="9935029" cy="602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b="0" dirty="0"/>
                  <a:t>W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𝐶𝐹𝐷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4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d>
                          <m:dPr>
                            <m:begChr m:val="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baseline="-25000" smtClean="0"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4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b="0" i="1" baseline="-25000" smtClean="0">
                                    <a:latin typeface="Cambria Math" panose="02040503050406030204" pitchFamily="18" charset="0"/>
                                  </a:rPr>
                                  <m:t>𝑛𝑒𝑤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A582ADC-AD32-466B-9D36-CDB7E00DEA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018" y="3765061"/>
                <a:ext cx="9935029" cy="602024"/>
              </a:xfrm>
              <a:prstGeom prst="rect">
                <a:avLst/>
              </a:prstGeom>
              <a:blipFill>
                <a:blip r:embed="rId2"/>
                <a:stretch>
                  <a:fillRect b="-17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3641FB9-4097-450A-839F-8F1097522949}"/>
              </a:ext>
            </a:extLst>
          </p:cNvPr>
          <p:cNvSpPr txBox="1"/>
          <p:nvPr/>
        </p:nvSpPr>
        <p:spPr>
          <a:xfrm>
            <a:off x="3636345" y="2242904"/>
            <a:ext cx="777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788A1-F632-4EBD-BDAE-E429D02E361E}"/>
              </a:ext>
            </a:extLst>
          </p:cNvPr>
          <p:cNvSpPr txBox="1"/>
          <p:nvPr/>
        </p:nvSpPr>
        <p:spPr>
          <a:xfrm>
            <a:off x="7250425" y="2277716"/>
            <a:ext cx="2656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Trace of Covariances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F1AC70-3E7C-4792-A357-90F73632F985}"/>
              </a:ext>
            </a:extLst>
          </p:cNvPr>
          <p:cNvSpPr txBox="1"/>
          <p:nvPr/>
        </p:nvSpPr>
        <p:spPr>
          <a:xfrm>
            <a:off x="2102088" y="2473041"/>
            <a:ext cx="38750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Quantifies the </a:t>
            </a:r>
            <a:r>
              <a:rPr lang="en-US" sz="1600" b="1" dirty="0">
                <a:solidFill>
                  <a:schemeClr val="accent2"/>
                </a:solidFill>
              </a:rPr>
              <a:t>distance between the centers</a:t>
            </a:r>
            <a:r>
              <a:rPr lang="en-US" sz="1600" b="1" dirty="0"/>
              <a:t> </a:t>
            </a:r>
            <a:r>
              <a:rPr lang="en-US" sz="1600" dirty="0"/>
              <a:t>of the </a:t>
            </a:r>
            <a:r>
              <a:rPr lang="en-US" sz="1600" b="1" dirty="0">
                <a:solidFill>
                  <a:schemeClr val="accent2"/>
                </a:solidFill>
              </a:rPr>
              <a:t>non-</a:t>
            </a:r>
            <a:r>
              <a:rPr lang="en-US" sz="1600" b="1" dirty="0" err="1">
                <a:solidFill>
                  <a:schemeClr val="accent2"/>
                </a:solidFill>
              </a:rPr>
              <a:t>spiculated</a:t>
            </a:r>
            <a:r>
              <a:rPr lang="en-US" sz="1600" b="1" dirty="0"/>
              <a:t> </a:t>
            </a:r>
            <a:r>
              <a:rPr lang="en-US" sz="1600" dirty="0"/>
              <a:t>latent representations and </a:t>
            </a:r>
            <a:r>
              <a:rPr lang="en-US" sz="1600" b="1" dirty="0">
                <a:solidFill>
                  <a:schemeClr val="accent2"/>
                </a:solidFill>
              </a:rPr>
              <a:t>generated class-specific </a:t>
            </a:r>
            <a:r>
              <a:rPr lang="en-US" sz="1600" b="1" dirty="0" err="1">
                <a:solidFill>
                  <a:schemeClr val="accent2"/>
                </a:solidFill>
              </a:rPr>
              <a:t>spiculated</a:t>
            </a:r>
            <a:r>
              <a:rPr lang="en-US" sz="1600" dirty="0"/>
              <a:t> latent representations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0825E4-5850-4036-9615-4C064D399D91}"/>
              </a:ext>
            </a:extLst>
          </p:cNvPr>
          <p:cNvSpPr txBox="1"/>
          <p:nvPr/>
        </p:nvSpPr>
        <p:spPr>
          <a:xfrm>
            <a:off x="5947794" y="2536662"/>
            <a:ext cx="4765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Evaluates the </a:t>
            </a:r>
            <a:r>
              <a:rPr lang="en-US" sz="1600" b="1" dirty="0">
                <a:solidFill>
                  <a:schemeClr val="accent2"/>
                </a:solidFill>
              </a:rPr>
              <a:t>similarity in the spread or shape </a:t>
            </a:r>
            <a:r>
              <a:rPr lang="en-US" sz="1600" dirty="0"/>
              <a:t>between the distributions of </a:t>
            </a:r>
            <a:r>
              <a:rPr lang="en-US" sz="1600" b="1" dirty="0">
                <a:solidFill>
                  <a:schemeClr val="accent2"/>
                </a:solidFill>
              </a:rPr>
              <a:t>non-</a:t>
            </a:r>
            <a:r>
              <a:rPr lang="en-US" sz="1600" b="1" dirty="0" err="1">
                <a:solidFill>
                  <a:schemeClr val="accent2"/>
                </a:solidFill>
              </a:rPr>
              <a:t>spiculated</a:t>
            </a:r>
            <a:r>
              <a:rPr lang="en-US" sz="1600" dirty="0"/>
              <a:t> latent representations and the </a:t>
            </a:r>
            <a:r>
              <a:rPr lang="en-US" sz="1600" b="1" dirty="0">
                <a:solidFill>
                  <a:schemeClr val="accent2"/>
                </a:solidFill>
              </a:rPr>
              <a:t>generated class-specific </a:t>
            </a:r>
            <a:r>
              <a:rPr lang="en-US" sz="1600" b="1" dirty="0" err="1">
                <a:solidFill>
                  <a:schemeClr val="accent2"/>
                </a:solidFill>
              </a:rPr>
              <a:t>spiculated</a:t>
            </a:r>
            <a:r>
              <a:rPr lang="en-US" sz="1600" dirty="0"/>
              <a:t> latent representations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01A109FD-B187-47FC-BB22-8BF2999C0C7C}"/>
              </a:ext>
            </a:extLst>
          </p:cNvPr>
          <p:cNvSpPr/>
          <p:nvPr/>
        </p:nvSpPr>
        <p:spPr>
          <a:xfrm rot="16200000">
            <a:off x="3763180" y="1513944"/>
            <a:ext cx="355602" cy="1190171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87BCCF2-5603-46FA-91A3-CC66B7C7F0B8}"/>
              </a:ext>
            </a:extLst>
          </p:cNvPr>
          <p:cNvSpPr/>
          <p:nvPr/>
        </p:nvSpPr>
        <p:spPr>
          <a:xfrm rot="16200000">
            <a:off x="7989556" y="680912"/>
            <a:ext cx="355602" cy="2730505"/>
          </a:xfrm>
          <a:prstGeom prst="lef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98CC53A-7279-4DC0-90B7-F7FD82D6ED78}"/>
                  </a:ext>
                </a:extLst>
              </p:cNvPr>
              <p:cNvSpPr/>
              <p:nvPr/>
            </p:nvSpPr>
            <p:spPr>
              <a:xfrm>
                <a:off x="6014906" y="6200036"/>
                <a:ext cx="2902545" cy="855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200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baseline="-25000" dirty="0">
                    <a:ea typeface="Cambria Math" panose="02040503050406030204" pitchFamily="18" charset="0"/>
                  </a:rPr>
                  <a:t>: </a:t>
                </a:r>
                <a:r>
                  <a:rPr lang="en-US" sz="1200" dirty="0">
                    <a:ea typeface="Cambria Math" panose="02040503050406030204" pitchFamily="18" charset="0"/>
                  </a:rPr>
                  <a:t>covariance matrix of z for class</a:t>
                </a:r>
                <a14:m>
                  <m:oMath xmlns:m="http://schemas.openxmlformats.org/officeDocument/2006/math">
                    <m:r>
                      <a:rPr lang="en-US" sz="12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12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200" baseline="-250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i="1" baseline="-2500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2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/>
                  <a:t>: </a:t>
                </a:r>
                <a:r>
                  <a:rPr lang="en-US" sz="1200" dirty="0">
                    <a:ea typeface="Cambria Math" panose="02040503050406030204" pitchFamily="18" charset="0"/>
                  </a:rPr>
                  <a:t>covariance matrix of </a:t>
                </a:r>
                <a:r>
                  <a:rPr lang="en-US" sz="1200" b="0" baseline="-25000" dirty="0">
                    <a:ea typeface="Cambria Math" panose="02040503050406030204" pitchFamily="18" charset="0"/>
                  </a:rPr>
                  <a:t>z</a:t>
                </a:r>
                <a14:m>
                  <m:oMath xmlns:m="http://schemas.openxmlformats.org/officeDocument/2006/math">
                    <m:r>
                      <a:rPr lang="en-US" sz="12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𝑛𝑒𝑤</m:t>
                    </m:r>
                  </m:oMath>
                </a14:m>
                <a:r>
                  <a:rPr lang="en-US" sz="1200" dirty="0">
                    <a:ea typeface="Cambria Math" panose="02040503050406030204" pitchFamily="18" charset="0"/>
                  </a:rPr>
                  <a:t> for class</a:t>
                </a:r>
                <a14:m>
                  <m:oMath xmlns:m="http://schemas.openxmlformats.org/officeDocument/2006/math">
                    <m:r>
                      <a:rPr lang="en-US" sz="12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12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200" baseline="-25000" dirty="0">
                  <a:ea typeface="Cambria Math" panose="02040503050406030204" pitchFamily="18" charset="0"/>
                </a:endParaRPr>
              </a:p>
              <a:p>
                <a:r>
                  <a:rPr lang="en-US" sz="1200" baseline="-25000" dirty="0">
                    <a:ea typeface="Cambria Math" panose="02040503050406030204" pitchFamily="18" charset="0"/>
                  </a:rPr>
                  <a:t>Tr: </a:t>
                </a:r>
                <a:r>
                  <a:rPr lang="en-US" sz="1200" dirty="0">
                    <a:ea typeface="Cambria Math" panose="02040503050406030204" pitchFamily="18" charset="0"/>
                  </a:rPr>
                  <a:t>Trace of Matrix</a:t>
                </a:r>
              </a:p>
              <a:p>
                <a:endParaRPr lang="en-US" sz="12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98CC53A-7279-4DC0-90B7-F7FD82D6E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906" y="6200036"/>
                <a:ext cx="2902545" cy="8557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E8C052-F25B-4A73-A5D2-6CC43F623AF0}"/>
                  </a:ext>
                </a:extLst>
              </p:cNvPr>
              <p:cNvSpPr/>
              <p:nvPr/>
            </p:nvSpPr>
            <p:spPr>
              <a:xfrm>
                <a:off x="9368081" y="6554206"/>
                <a:ext cx="81772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∈[1,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E8C052-F25B-4A73-A5D2-6CC43F623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081" y="6554206"/>
                <a:ext cx="817724" cy="276999"/>
              </a:xfrm>
              <a:prstGeom prst="rect">
                <a:avLst/>
              </a:prstGeom>
              <a:blipFill>
                <a:blip r:embed="rId4"/>
                <a:stretch>
                  <a:fillRect t="-106522" r="-33582" b="-16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8BD6947-34B5-4CCB-B83C-AB18EC516323}"/>
                  </a:ext>
                </a:extLst>
              </p:cNvPr>
              <p:cNvSpPr/>
              <p:nvPr/>
            </p:nvSpPr>
            <p:spPr>
              <a:xfrm>
                <a:off x="9368081" y="6277207"/>
                <a:ext cx="26421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K: Total no. of latent representations (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200" dirty="0"/>
                  <a:t>)</a:t>
                </a: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8BD6947-34B5-4CCB-B83C-AB18EC516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081" y="6277207"/>
                <a:ext cx="2642198" cy="276999"/>
              </a:xfrm>
              <a:prstGeom prst="rect">
                <a:avLst/>
              </a:prstGeom>
              <a:blipFill>
                <a:blip r:embed="rId5"/>
                <a:stretch>
                  <a:fillRect l="-231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9784292-3BBB-4FE7-96DF-71EF7228F279}"/>
                  </a:ext>
                </a:extLst>
              </p:cNvPr>
              <p:cNvSpPr/>
              <p:nvPr/>
            </p:nvSpPr>
            <p:spPr>
              <a:xfrm>
                <a:off x="1270352" y="1263573"/>
                <a:ext cx="9935029" cy="602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𝐵𝐶𝐹𝐷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4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  <m:d>
                            <m:dPr>
                              <m:begChr m:val="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b="0" i="1" baseline="-25000" smtClean="0">
                                          <a:latin typeface="Cambria Math" panose="02040503050406030204" pitchFamily="18" charset="0"/>
                                        </a:rPr>
                                        <m:t>𝑛𝑒𝑤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400" b="0" i="1" baseline="-25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baseline="-25000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baseline="-25000" smtClean="0"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9784292-3BBB-4FE7-96DF-71EF7228F2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352" y="1263573"/>
                <a:ext cx="9935029" cy="602024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13DCBD3-BD03-4F9B-8F8B-F52892A1744C}"/>
                  </a:ext>
                </a:extLst>
              </p:cNvPr>
              <p:cNvSpPr/>
              <p:nvPr/>
            </p:nvSpPr>
            <p:spPr>
              <a:xfrm>
                <a:off x="1685739" y="6077376"/>
                <a:ext cx="345251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baseline="-25000" dirty="0">
                    <a:ea typeface="Cambria Math" panose="02040503050406030204" pitchFamily="18" charset="0"/>
                  </a:rPr>
                  <a:t>z: </a:t>
                </a:r>
                <a:r>
                  <a:rPr lang="en-US" sz="1200" dirty="0">
                    <a:ea typeface="Cambria Math" panose="02040503050406030204" pitchFamily="18" charset="0"/>
                  </a:rPr>
                  <a:t>latent representations</a:t>
                </a:r>
                <a:endParaRPr lang="en-US" sz="1200" baseline="-25000" dirty="0">
                  <a:ea typeface="Cambria Math" panose="02040503050406030204" pitchFamily="18" charset="0"/>
                </a:endParaRPr>
              </a:p>
              <a:p>
                <a:r>
                  <a:rPr lang="en-US" sz="1200" baseline="-25000" dirty="0">
                    <a:ea typeface="Cambria Math" panose="02040503050406030204" pitchFamily="18" charset="0"/>
                  </a:rPr>
                  <a:t>z</a:t>
                </a:r>
                <a14:m>
                  <m:oMath xmlns:m="http://schemas.openxmlformats.org/officeDocument/2006/math">
                    <m:r>
                      <a:rPr lang="en-US" sz="12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𝑛𝑒𝑤</m:t>
                    </m:r>
                  </m:oMath>
                </a14:m>
                <a:r>
                  <a:rPr lang="en-US" sz="1200" dirty="0">
                    <a:ea typeface="Cambria Math" panose="02040503050406030204" pitchFamily="18" charset="0"/>
                  </a:rPr>
                  <a:t>: Generated </a:t>
                </a:r>
                <a:r>
                  <a:rPr lang="en-US" sz="1200" dirty="0" err="1">
                    <a:ea typeface="Cambria Math" panose="02040503050406030204" pitchFamily="18" charset="0"/>
                  </a:rPr>
                  <a:t>spiculated</a:t>
                </a:r>
                <a:r>
                  <a:rPr lang="en-US" sz="1200" dirty="0">
                    <a:ea typeface="Cambria Math" panose="02040503050406030204" pitchFamily="18" charset="0"/>
                  </a:rPr>
                  <a:t> latent representations (z)</a:t>
                </a:r>
                <a:endParaRPr lang="en-US" sz="1200" baseline="-250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12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1:</m:t>
                    </m:r>
                  </m:oMath>
                </a14:m>
                <a:r>
                  <a:rPr lang="en-US" sz="1200" dirty="0"/>
                  <a:t>Spiculated class</a:t>
                </a:r>
                <a:endParaRPr lang="en-US" sz="1200" i="1" baseline="-250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12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200" dirty="0"/>
                  <a:t> : Non-</a:t>
                </a:r>
                <a:r>
                  <a:rPr lang="en-US" sz="1200" dirty="0" err="1"/>
                  <a:t>spiculated</a:t>
                </a:r>
                <a:r>
                  <a:rPr lang="en-US" sz="1200" dirty="0"/>
                  <a:t> class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13DCBD3-BD03-4F9B-8F8B-F52892A174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739" y="6077376"/>
                <a:ext cx="3452518" cy="830997"/>
              </a:xfrm>
              <a:prstGeom prst="rect">
                <a:avLst/>
              </a:prstGeom>
              <a:blipFill>
                <a:blip r:embed="rId7"/>
                <a:stretch>
                  <a:fillRect t="-735"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BDFEC86-2F38-46DB-A430-FC6090A4E185}"/>
              </a:ext>
            </a:extLst>
          </p:cNvPr>
          <p:cNvSpPr txBox="1"/>
          <p:nvPr/>
        </p:nvSpPr>
        <p:spPr>
          <a:xfrm>
            <a:off x="3530168" y="4744392"/>
            <a:ext cx="704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Mean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DD4C0E-CDF4-40A5-8689-FD0DCD54A6D0}"/>
              </a:ext>
            </a:extLst>
          </p:cNvPr>
          <p:cNvSpPr txBox="1"/>
          <p:nvPr/>
        </p:nvSpPr>
        <p:spPr>
          <a:xfrm>
            <a:off x="7130182" y="4753785"/>
            <a:ext cx="2656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Trace of Covariances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0CC3AD-354D-447F-ACEE-EDAE9DABF232}"/>
              </a:ext>
            </a:extLst>
          </p:cNvPr>
          <p:cNvSpPr txBox="1"/>
          <p:nvPr/>
        </p:nvSpPr>
        <p:spPr>
          <a:xfrm>
            <a:off x="1981845" y="4949110"/>
            <a:ext cx="38750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Quantifies the </a:t>
            </a:r>
            <a:r>
              <a:rPr lang="en-US" sz="1600" b="1" dirty="0">
                <a:solidFill>
                  <a:schemeClr val="accent2"/>
                </a:solidFill>
              </a:rPr>
              <a:t>distance between the centers</a:t>
            </a:r>
            <a:r>
              <a:rPr lang="en-US" sz="1600" b="1" dirty="0"/>
              <a:t> </a:t>
            </a:r>
            <a:r>
              <a:rPr lang="en-US" sz="1600" dirty="0"/>
              <a:t>of the </a:t>
            </a:r>
            <a:r>
              <a:rPr lang="en-US" sz="1600" b="1" dirty="0" err="1">
                <a:solidFill>
                  <a:schemeClr val="accent2"/>
                </a:solidFill>
              </a:rPr>
              <a:t>spiculated</a:t>
            </a:r>
            <a:r>
              <a:rPr lang="en-US" sz="1600" b="1" dirty="0"/>
              <a:t> </a:t>
            </a:r>
            <a:r>
              <a:rPr lang="en-US" sz="1600" dirty="0"/>
              <a:t>latent representations and </a:t>
            </a:r>
            <a:r>
              <a:rPr lang="en-US" sz="1600" b="1" dirty="0">
                <a:solidFill>
                  <a:schemeClr val="accent2"/>
                </a:solidFill>
              </a:rPr>
              <a:t>generated class-specific </a:t>
            </a:r>
            <a:r>
              <a:rPr lang="en-US" sz="1600" b="1" dirty="0" err="1">
                <a:solidFill>
                  <a:schemeClr val="accent2"/>
                </a:solidFill>
              </a:rPr>
              <a:t>spiculated</a:t>
            </a:r>
            <a:r>
              <a:rPr lang="en-US" sz="1600" dirty="0"/>
              <a:t> latent representations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FF7D57-1FBE-4F07-AB25-C182F0F7D59D}"/>
              </a:ext>
            </a:extLst>
          </p:cNvPr>
          <p:cNvSpPr txBox="1"/>
          <p:nvPr/>
        </p:nvSpPr>
        <p:spPr>
          <a:xfrm>
            <a:off x="5827551" y="5012731"/>
            <a:ext cx="4765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Evaluates the </a:t>
            </a:r>
            <a:r>
              <a:rPr lang="en-US" sz="1600" b="1" dirty="0">
                <a:solidFill>
                  <a:schemeClr val="accent2"/>
                </a:solidFill>
              </a:rPr>
              <a:t>similarity in the spread or shape </a:t>
            </a:r>
            <a:r>
              <a:rPr lang="en-US" sz="1600" dirty="0"/>
              <a:t>between the distributions of </a:t>
            </a:r>
            <a:r>
              <a:rPr lang="en-US" sz="1600" b="1" dirty="0" err="1">
                <a:solidFill>
                  <a:schemeClr val="accent2"/>
                </a:solidFill>
              </a:rPr>
              <a:t>spiculated</a:t>
            </a:r>
            <a:r>
              <a:rPr lang="en-US" sz="1600" dirty="0"/>
              <a:t> latent representations and the </a:t>
            </a:r>
            <a:r>
              <a:rPr lang="en-US" sz="1600" b="1" dirty="0">
                <a:solidFill>
                  <a:schemeClr val="accent2"/>
                </a:solidFill>
              </a:rPr>
              <a:t>generated class-specific </a:t>
            </a:r>
            <a:r>
              <a:rPr lang="en-US" sz="1600" b="1" dirty="0" err="1">
                <a:solidFill>
                  <a:schemeClr val="accent2"/>
                </a:solidFill>
              </a:rPr>
              <a:t>spiculated</a:t>
            </a:r>
            <a:r>
              <a:rPr lang="en-US" sz="1600" dirty="0"/>
              <a:t> latent representations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C2ADD405-3B8B-4CAB-BE1C-B1183607232D}"/>
              </a:ext>
            </a:extLst>
          </p:cNvPr>
          <p:cNvSpPr/>
          <p:nvPr/>
        </p:nvSpPr>
        <p:spPr>
          <a:xfrm rot="16200000">
            <a:off x="3642937" y="3990013"/>
            <a:ext cx="355602" cy="1190171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1D32C4A-E3CE-4C11-86A9-39E609BA46FB}"/>
              </a:ext>
            </a:extLst>
          </p:cNvPr>
          <p:cNvSpPr/>
          <p:nvPr/>
        </p:nvSpPr>
        <p:spPr>
          <a:xfrm rot="16200000">
            <a:off x="7869313" y="3156981"/>
            <a:ext cx="355602" cy="2730505"/>
          </a:xfrm>
          <a:prstGeom prst="lef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3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DC852E-C8CB-43BF-8CE9-AC1340009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72203"/>
              </p:ext>
            </p:extLst>
          </p:nvPr>
        </p:nvGraphicFramePr>
        <p:xfrm>
          <a:off x="3233151" y="981917"/>
          <a:ext cx="8529983" cy="2639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226">
                  <a:extLst>
                    <a:ext uri="{9D8B030D-6E8A-4147-A177-3AD203B41FA5}">
                      <a16:colId xmlns:a16="http://schemas.microsoft.com/office/drawing/2014/main" val="2889013215"/>
                    </a:ext>
                  </a:extLst>
                </a:gridCol>
                <a:gridCol w="1457739">
                  <a:extLst>
                    <a:ext uri="{9D8B030D-6E8A-4147-A177-3AD203B41FA5}">
                      <a16:colId xmlns:a16="http://schemas.microsoft.com/office/drawing/2014/main" val="330065610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2263800000"/>
                    </a:ext>
                  </a:extLst>
                </a:gridCol>
                <a:gridCol w="1190137">
                  <a:extLst>
                    <a:ext uri="{9D8B030D-6E8A-4147-A177-3AD203B41FA5}">
                      <a16:colId xmlns:a16="http://schemas.microsoft.com/office/drawing/2014/main" val="2639525683"/>
                    </a:ext>
                  </a:extLst>
                </a:gridCol>
                <a:gridCol w="1296855">
                  <a:extLst>
                    <a:ext uri="{9D8B030D-6E8A-4147-A177-3AD203B41FA5}">
                      <a16:colId xmlns:a16="http://schemas.microsoft.com/office/drawing/2014/main" val="1070531560"/>
                    </a:ext>
                  </a:extLst>
                </a:gridCol>
                <a:gridCol w="1272208">
                  <a:extLst>
                    <a:ext uri="{9D8B030D-6E8A-4147-A177-3AD203B41FA5}">
                      <a16:colId xmlns:a16="http://schemas.microsoft.com/office/drawing/2014/main" val="2071474023"/>
                    </a:ext>
                  </a:extLst>
                </a:gridCol>
                <a:gridCol w="1391479">
                  <a:extLst>
                    <a:ext uri="{9D8B030D-6E8A-4147-A177-3AD203B41FA5}">
                      <a16:colId xmlns:a16="http://schemas.microsoft.com/office/drawing/2014/main" val="1648494441"/>
                    </a:ext>
                  </a:extLst>
                </a:gridCol>
              </a:tblGrid>
              <a:tr h="619045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α </a:t>
                      </a:r>
                      <a:r>
                        <a:rPr lang="en-US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Mean </a:t>
                      </a:r>
                    </a:p>
                    <a:p>
                      <a:r>
                        <a:rPr lang="en-US" b="1" dirty="0"/>
                        <a:t>(BCFD)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Trace </a:t>
                      </a:r>
                    </a:p>
                    <a:p>
                      <a:r>
                        <a:rPr lang="en-US" b="1" dirty="0"/>
                        <a:t>(BCFD)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Total BCFD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Mean (WCFD)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Trace </a:t>
                      </a:r>
                    </a:p>
                    <a:p>
                      <a:r>
                        <a:rPr lang="en-US" b="1" dirty="0"/>
                        <a:t>(WCFD)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Total </a:t>
                      </a:r>
                    </a:p>
                    <a:p>
                      <a:r>
                        <a:rPr lang="en-US" b="1" dirty="0"/>
                        <a:t>WCFD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64781"/>
                  </a:ext>
                </a:extLst>
              </a:tr>
              <a:tr h="334420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1332.10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1376.58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97864"/>
                  </a:ext>
                </a:extLst>
              </a:tr>
              <a:tr h="334420"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1366.42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733462"/>
                  </a:ext>
                </a:extLst>
              </a:tr>
              <a:tr h="3344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55.33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49.70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4.41e-12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1342.39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936735"/>
                  </a:ext>
                </a:extLst>
              </a:tr>
              <a:tr h="45087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225.77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220.44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1365.43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1422.12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734487"/>
                  </a:ext>
                </a:extLst>
              </a:tr>
              <a:tr h="45087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482.76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477.39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224.50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1355.86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1580.36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62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D9241A0-F338-4329-ACD0-3FFD0995FE8D}"/>
              </a:ext>
            </a:extLst>
          </p:cNvPr>
          <p:cNvSpPr txBox="1"/>
          <p:nvPr/>
        </p:nvSpPr>
        <p:spPr>
          <a:xfrm>
            <a:off x="4854051" y="558920"/>
            <a:ext cx="468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Transforming from Non-</a:t>
            </a:r>
            <a:r>
              <a:rPr lang="en-US" dirty="0" err="1"/>
              <a:t>Spiculated</a:t>
            </a:r>
            <a:r>
              <a:rPr lang="en-US" dirty="0"/>
              <a:t> to </a:t>
            </a:r>
            <a:r>
              <a:rPr lang="en-US" dirty="0" err="1"/>
              <a:t>Spiculated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183AB-DB0A-40A9-BD0C-3F6386BE343A}"/>
              </a:ext>
            </a:extLst>
          </p:cNvPr>
          <p:cNvSpPr txBox="1"/>
          <p:nvPr/>
        </p:nvSpPr>
        <p:spPr>
          <a:xfrm>
            <a:off x="347331" y="2156411"/>
            <a:ext cx="26473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Computation of BCFD and WCFD for varying α values for Latent Representations Transforming Non-</a:t>
            </a:r>
            <a:r>
              <a:rPr lang="en-US" sz="2400" dirty="0" err="1"/>
              <a:t>spiculated</a:t>
            </a:r>
            <a:r>
              <a:rPr lang="en-US" sz="2400" dirty="0"/>
              <a:t> to </a:t>
            </a:r>
            <a:r>
              <a:rPr lang="en-US" sz="2400" dirty="0" err="1"/>
              <a:t>Spiculated</a:t>
            </a:r>
            <a:r>
              <a:rPr lang="en-US" sz="2400" dirty="0"/>
              <a:t> Images</a:t>
            </a:r>
          </a:p>
          <a:p>
            <a:endParaRPr lang="en-US" sz="2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D8AE3B-785E-4691-AA59-3C65E48F145C}"/>
              </a:ext>
            </a:extLst>
          </p:cNvPr>
          <p:cNvCxnSpPr/>
          <p:nvPr/>
        </p:nvCxnSpPr>
        <p:spPr>
          <a:xfrm>
            <a:off x="5108265" y="2071215"/>
            <a:ext cx="0" cy="15312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ED732F0-387A-412D-9B30-CE3AA50BB81D}"/>
              </a:ext>
            </a:extLst>
          </p:cNvPr>
          <p:cNvSpPr txBox="1"/>
          <p:nvPr/>
        </p:nvSpPr>
        <p:spPr>
          <a:xfrm>
            <a:off x="5588466" y="4001549"/>
            <a:ext cx="101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Remains constant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B299F-8EAB-4CE2-BCC7-B009A3CE229C}"/>
              </a:ext>
            </a:extLst>
          </p:cNvPr>
          <p:cNvSpPr txBox="1"/>
          <p:nvPr/>
        </p:nvSpPr>
        <p:spPr>
          <a:xfrm>
            <a:off x="4261928" y="3895348"/>
            <a:ext cx="1184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Distance increases at varying α values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4BFF81-92F3-4216-9A01-E6E2FBB9629B}"/>
              </a:ext>
            </a:extLst>
          </p:cNvPr>
          <p:cNvCxnSpPr/>
          <p:nvPr/>
        </p:nvCxnSpPr>
        <p:spPr>
          <a:xfrm>
            <a:off x="7605388" y="2071214"/>
            <a:ext cx="0" cy="15312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3AE86B-B937-4B8C-A67D-61F63E59D318}"/>
              </a:ext>
            </a:extLst>
          </p:cNvPr>
          <p:cNvSpPr txBox="1"/>
          <p:nvPr/>
        </p:nvSpPr>
        <p:spPr>
          <a:xfrm>
            <a:off x="6646323" y="3988966"/>
            <a:ext cx="1268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Dependent on Mean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7D786A-F33D-4DEA-9A6E-737837ECD84C}"/>
              </a:ext>
            </a:extLst>
          </p:cNvPr>
          <p:cNvSpPr txBox="1"/>
          <p:nvPr/>
        </p:nvSpPr>
        <p:spPr>
          <a:xfrm>
            <a:off x="9176158" y="3988966"/>
            <a:ext cx="101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Remains constant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66B8FA-852E-4FA5-A7E3-9DC7864DE296}"/>
              </a:ext>
            </a:extLst>
          </p:cNvPr>
          <p:cNvCxnSpPr/>
          <p:nvPr/>
        </p:nvCxnSpPr>
        <p:spPr>
          <a:xfrm>
            <a:off x="8418352" y="4085439"/>
            <a:ext cx="0" cy="150582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9C95E3-84E7-41E5-9980-5C9F9E3C2CC9}"/>
              </a:ext>
            </a:extLst>
          </p:cNvPr>
          <p:cNvSpPr txBox="1"/>
          <p:nvPr/>
        </p:nvSpPr>
        <p:spPr>
          <a:xfrm>
            <a:off x="7605388" y="5673722"/>
            <a:ext cx="2214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able to interpret the results based on our hypothesis</a:t>
            </a:r>
          </a:p>
        </p:txBody>
      </p:sp>
    </p:spTree>
    <p:extLst>
      <p:ext uri="{BB962C8B-B14F-4D97-AF65-F5344CB8AC3E}">
        <p14:creationId xmlns:p14="http://schemas.microsoft.com/office/powerpoint/2010/main" val="2364899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2B9630-3E57-4E80-9567-CAD2258A828A}"/>
              </a:ext>
            </a:extLst>
          </p:cNvPr>
          <p:cNvSpPr txBox="1"/>
          <p:nvPr/>
        </p:nvSpPr>
        <p:spPr>
          <a:xfrm>
            <a:off x="4969450" y="379135"/>
            <a:ext cx="468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Transforming from </a:t>
            </a:r>
            <a:r>
              <a:rPr lang="en-US" dirty="0" err="1"/>
              <a:t>Spiculated</a:t>
            </a:r>
            <a:r>
              <a:rPr lang="en-US" dirty="0"/>
              <a:t> to Non-</a:t>
            </a:r>
            <a:r>
              <a:rPr lang="en-US" dirty="0" err="1"/>
              <a:t>Spiculated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C720839-B34F-46A1-8D24-4A983D9F1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207725"/>
              </p:ext>
            </p:extLst>
          </p:nvPr>
        </p:nvGraphicFramePr>
        <p:xfrm>
          <a:off x="3427938" y="748467"/>
          <a:ext cx="8529983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226">
                  <a:extLst>
                    <a:ext uri="{9D8B030D-6E8A-4147-A177-3AD203B41FA5}">
                      <a16:colId xmlns:a16="http://schemas.microsoft.com/office/drawing/2014/main" val="2889013215"/>
                    </a:ext>
                  </a:extLst>
                </a:gridCol>
                <a:gridCol w="1457739">
                  <a:extLst>
                    <a:ext uri="{9D8B030D-6E8A-4147-A177-3AD203B41FA5}">
                      <a16:colId xmlns:a16="http://schemas.microsoft.com/office/drawing/2014/main" val="330065610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2263800000"/>
                    </a:ext>
                  </a:extLst>
                </a:gridCol>
                <a:gridCol w="1190137">
                  <a:extLst>
                    <a:ext uri="{9D8B030D-6E8A-4147-A177-3AD203B41FA5}">
                      <a16:colId xmlns:a16="http://schemas.microsoft.com/office/drawing/2014/main" val="2639525683"/>
                    </a:ext>
                  </a:extLst>
                </a:gridCol>
                <a:gridCol w="1296855">
                  <a:extLst>
                    <a:ext uri="{9D8B030D-6E8A-4147-A177-3AD203B41FA5}">
                      <a16:colId xmlns:a16="http://schemas.microsoft.com/office/drawing/2014/main" val="1070531560"/>
                    </a:ext>
                  </a:extLst>
                </a:gridCol>
                <a:gridCol w="1272208">
                  <a:extLst>
                    <a:ext uri="{9D8B030D-6E8A-4147-A177-3AD203B41FA5}">
                      <a16:colId xmlns:a16="http://schemas.microsoft.com/office/drawing/2014/main" val="2071474023"/>
                    </a:ext>
                  </a:extLst>
                </a:gridCol>
                <a:gridCol w="1391479">
                  <a:extLst>
                    <a:ext uri="{9D8B030D-6E8A-4147-A177-3AD203B41FA5}">
                      <a16:colId xmlns:a16="http://schemas.microsoft.com/office/drawing/2014/main" val="1648494441"/>
                    </a:ext>
                  </a:extLst>
                </a:gridCol>
              </a:tblGrid>
              <a:tr h="619045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α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 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(BCFD)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Trace 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(BCFD)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Total BCFD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 (WCFD)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Trace 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(WCFD)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Total 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WCFD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64781"/>
                  </a:ext>
                </a:extLst>
              </a:tr>
              <a:tr h="3344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-61.57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-61.04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1354.31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1400.10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97864"/>
                  </a:ext>
                </a:extLst>
              </a:tr>
              <a:tr h="3344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-61.47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-47.39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1337.57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1351.74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733462"/>
                  </a:ext>
                </a:extLst>
              </a:tr>
              <a:tr h="3344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55.35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-61.08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3.08e-12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1339.52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1339.52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936735"/>
                  </a:ext>
                </a:extLst>
              </a:tr>
              <a:tr h="35178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225.76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-61.44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164.32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54.83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1354.31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1409.15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734487"/>
                  </a:ext>
                </a:extLst>
              </a:tr>
              <a:tr h="3227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485.96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-61.34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424.62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221.89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1348.82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1570.71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62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106541B-B057-426D-B555-62F87373D891}"/>
              </a:ext>
            </a:extLst>
          </p:cNvPr>
          <p:cNvSpPr txBox="1"/>
          <p:nvPr/>
        </p:nvSpPr>
        <p:spPr>
          <a:xfrm>
            <a:off x="338942" y="1464319"/>
            <a:ext cx="26473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Computation of BCFD and WCFD for varying α values for Latent Representations Transforming </a:t>
            </a:r>
            <a:r>
              <a:rPr lang="en-US" sz="2400" dirty="0" err="1"/>
              <a:t>Spiculated</a:t>
            </a:r>
            <a:r>
              <a:rPr lang="en-US" sz="2400" dirty="0"/>
              <a:t> to Non-</a:t>
            </a:r>
            <a:r>
              <a:rPr lang="en-US" sz="2400" dirty="0" err="1"/>
              <a:t>spiculated</a:t>
            </a:r>
            <a:r>
              <a:rPr lang="en-US" sz="2400" dirty="0"/>
              <a:t> Images</a:t>
            </a:r>
          </a:p>
          <a:p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A8BEFE-C5DE-4C14-9F57-FA75A1A928E6}"/>
              </a:ext>
            </a:extLst>
          </p:cNvPr>
          <p:cNvSpPr txBox="1"/>
          <p:nvPr/>
        </p:nvSpPr>
        <p:spPr>
          <a:xfrm>
            <a:off x="5663967" y="3653406"/>
            <a:ext cx="101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Remains constant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FB7F83-7391-4102-9805-BCEAC4FE5CD4}"/>
              </a:ext>
            </a:extLst>
          </p:cNvPr>
          <p:cNvSpPr txBox="1"/>
          <p:nvPr/>
        </p:nvSpPr>
        <p:spPr>
          <a:xfrm>
            <a:off x="4337429" y="3547205"/>
            <a:ext cx="1184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Distance increases at varying α values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9150EF-83CD-46B3-9FCC-C8495749497F}"/>
              </a:ext>
            </a:extLst>
          </p:cNvPr>
          <p:cNvSpPr txBox="1"/>
          <p:nvPr/>
        </p:nvSpPr>
        <p:spPr>
          <a:xfrm>
            <a:off x="6721824" y="3640823"/>
            <a:ext cx="1268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Dependent on Mean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361A22-679B-44CF-9C07-2D224E5BC9F3}"/>
              </a:ext>
            </a:extLst>
          </p:cNvPr>
          <p:cNvSpPr txBox="1"/>
          <p:nvPr/>
        </p:nvSpPr>
        <p:spPr>
          <a:xfrm>
            <a:off x="9251659" y="3640823"/>
            <a:ext cx="101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Remains constant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A5E13C-0427-4AE5-9F86-4641F4FE1F9E}"/>
              </a:ext>
            </a:extLst>
          </p:cNvPr>
          <p:cNvCxnSpPr/>
          <p:nvPr/>
        </p:nvCxnSpPr>
        <p:spPr>
          <a:xfrm>
            <a:off x="8493853" y="3737296"/>
            <a:ext cx="0" cy="150582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B079E03-B0CF-489B-99AF-A10C8820CD36}"/>
              </a:ext>
            </a:extLst>
          </p:cNvPr>
          <p:cNvSpPr txBox="1"/>
          <p:nvPr/>
        </p:nvSpPr>
        <p:spPr>
          <a:xfrm>
            <a:off x="7680889" y="5325579"/>
            <a:ext cx="2214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able to interpret the results based on our hypothesis</a:t>
            </a:r>
          </a:p>
        </p:txBody>
      </p:sp>
    </p:spTree>
    <p:extLst>
      <p:ext uri="{BB962C8B-B14F-4D97-AF65-F5344CB8AC3E}">
        <p14:creationId xmlns:p14="http://schemas.microsoft.com/office/powerpoint/2010/main" val="169888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3BBD4-725B-49FF-A05E-E66D2524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7AD60-C422-4452-B922-6A1D6168C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of Generated Latent Variations using Generative Variational Autoencoders (VAEs)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Literature review on evaluation metrics of image generation</a:t>
            </a:r>
          </a:p>
          <a:p>
            <a:r>
              <a:rPr lang="en-US" dirty="0"/>
              <a:t>Medical Imaging and Data Resource Center (MIDRC) Data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Data exploration and pre-processing of COVID-19 CT scans</a:t>
            </a:r>
          </a:p>
          <a:p>
            <a:pPr lvl="1"/>
            <a:r>
              <a:rPr lang="en-US" dirty="0"/>
              <a:t>Use the pre-processed data to pre-train the </a:t>
            </a:r>
            <a:r>
              <a:rPr lang="en-US" dirty="0" err="1"/>
              <a:t>ResNet</a:t>
            </a:r>
            <a:r>
              <a:rPr lang="en-US" dirty="0"/>
              <a:t> 18 model from scratch </a:t>
            </a:r>
          </a:p>
          <a:p>
            <a:r>
              <a:rPr lang="en-US" dirty="0"/>
              <a:t>Journal Paper</a:t>
            </a:r>
          </a:p>
          <a:p>
            <a:pPr lvl="1"/>
            <a:r>
              <a:rPr lang="en-US" dirty="0"/>
              <a:t>Create a figure for methodology (Section 3.2.5)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1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982</Words>
  <Application>Microsoft Office PowerPoint</Application>
  <PresentationFormat>Widescreen</PresentationFormat>
  <Paragraphs>186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Evaluation of Lung Nodule Variations Using Generative Variational Autoencoders</vt:lpstr>
      <vt:lpstr>Research Question</vt:lpstr>
      <vt:lpstr>Update </vt:lpstr>
      <vt:lpstr>Our Experiment: BCFD </vt:lpstr>
      <vt:lpstr>Our Experiment: WCFD </vt:lpstr>
      <vt:lpstr>Computation of BCFD and WCFD</vt:lpstr>
      <vt:lpstr>PowerPoint Presentation</vt:lpstr>
      <vt:lpstr>PowerPoint Presentation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Lung Nodule Variations Using Generative Variational Autoencoders</dc:title>
  <dc:creator>Patel, Charmi Tarun</dc:creator>
  <cp:lastModifiedBy>Patel, Charmi Tarun</cp:lastModifiedBy>
  <cp:revision>4</cp:revision>
  <dcterms:created xsi:type="dcterms:W3CDTF">2025-01-16T17:24:05Z</dcterms:created>
  <dcterms:modified xsi:type="dcterms:W3CDTF">2025-01-16T17:56:54Z</dcterms:modified>
</cp:coreProperties>
</file>