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300" r:id="rId2"/>
    <p:sldId id="30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4"/>
    <p:restoredTop sz="94694"/>
  </p:normalViewPr>
  <p:slideViewPr>
    <p:cSldViewPr snapToGrid="0">
      <p:cViewPr varScale="1">
        <p:scale>
          <a:sx n="121" d="100"/>
          <a:sy n="121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67715-0A4E-FF4B-8107-64E161214A57}" type="datetimeFigureOut">
              <a:rPr lang="en-US" smtClean="0"/>
              <a:t>1/17/25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5F5F-6307-7345-AE34-FB9567824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00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###1,2,3,4,5</a:t>
            </a:r>
          </a:p>
          <a:p>
            <a:r>
              <a:rPr lang="en-US" dirty="0"/>
              <a:t>We have different intensities for </a:t>
            </a:r>
            <a:r>
              <a:rPr lang="en-US" dirty="0" err="1"/>
              <a:t>originl</a:t>
            </a:r>
            <a:r>
              <a:rPr lang="en-US" dirty="0"/>
              <a:t> </a:t>
            </a:r>
            <a:r>
              <a:rPr lang="en-US" dirty="0" err="1"/>
              <a:t>aimage</a:t>
            </a:r>
            <a:r>
              <a:rPr lang="en-US" dirty="0"/>
              <a:t> and annotated (reason due to color map)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5A1C2-3FF4-45C9-A950-E37C4E3F9A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97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C7A1B-9087-824F-1592-01B7E2FEB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D22C4-43A9-50C4-D918-178327166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6659C-C399-93A9-5A5D-2C3BD48E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D0E6-54CA-F04C-A7EA-C838001A8DCB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99432-8B49-C163-2C85-A48EB4C8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26D90-08C2-C5C1-4D52-D7581569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4CB4-DA82-784C-B947-C076D41D8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9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53EA7-7BFA-9D81-7DB4-BD7E9C5F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C3EEC-EE52-CD7F-019A-489063EA6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1B518-4043-4C03-D323-0C94C241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D0E6-54CA-F04C-A7EA-C838001A8DCB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E1D7F-BC5B-FEB1-3DE0-58E6B323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32B1D-D22F-4298-D01B-ADAB3D70D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4CB4-DA82-784C-B947-C076D41D8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2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209771-F856-7A33-BCF0-A28AF8D2F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BA0D2-F294-4A4F-512F-509E60462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5F6D9-F4FF-2727-D178-476796418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D0E6-54CA-F04C-A7EA-C838001A8DCB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CDF27-39ED-B0E7-C59F-F2569C89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EFBB8-1ED7-5792-6E97-EB4448E7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4CB4-DA82-784C-B947-C076D41D8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1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9023-453A-AFDD-45C6-CB4D9DE3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56E69-69A9-B3DF-0A96-77FD5F714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C5D13-3626-43A8-BE53-33F015E8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D0E6-54CA-F04C-A7EA-C838001A8DCB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30159-ACE9-97F5-B938-5B974EBC7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B841E-7BA6-B8A8-4695-2B1B95F5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4CB4-DA82-784C-B947-C076D41D8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2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86DC-5FAA-DC33-6176-3649A9F56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B7085-67C4-428A-6252-3E937AEF3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4589C-754F-3FBE-09AE-692CD17B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D0E6-54CA-F04C-A7EA-C838001A8DCB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94953-A9D8-EE89-0532-8E450255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4FE93-F54C-73F8-B336-E8CB1C84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4CB4-DA82-784C-B947-C076D41D8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6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52A73-05BC-61D7-FBD8-D2059212E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FC6E5-2E57-3FD5-64B1-7753CCA66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27373-9844-B82E-DAEF-C67372478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B0785-0807-0A17-5B4A-F768C4833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D0E6-54CA-F04C-A7EA-C838001A8DCB}" type="datetimeFigureOut">
              <a:rPr lang="en-US" smtClean="0"/>
              <a:t>1/17/25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F50AD-80D9-8154-2075-8230D009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33907-3E8F-4EBF-0F34-06C15047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4CB4-DA82-784C-B947-C076D41D8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5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622F-6939-5815-82E1-D0E3C2B52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6D005-9B2D-495D-8040-6C7310E51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49586-48F4-2039-BD40-97C338B2F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EFAD9-3367-D1BE-D1BA-3858FEFBF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704D0D-AB06-F8A1-06B5-E359BE62C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3D1D6C-0ACD-9AF7-6182-533E08E1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D0E6-54CA-F04C-A7EA-C838001A8DCB}" type="datetimeFigureOut">
              <a:rPr lang="en-US" smtClean="0"/>
              <a:t>1/17/25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B23552-7A1F-42EF-BD47-9974265EE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EFC26-BD7B-41B2-2010-42E682785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4CB4-DA82-784C-B947-C076D41D8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B34C2-7E63-1C03-224E-C40E005A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CD8C52-1F33-A614-62FF-292A02A27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D0E6-54CA-F04C-A7EA-C838001A8DCB}" type="datetimeFigureOut">
              <a:rPr lang="en-US" smtClean="0"/>
              <a:t>1/17/25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5FE3B-AEBA-46F3-2493-59F3E30C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921FB-12C7-9E93-E18D-AAE861389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4CB4-DA82-784C-B947-C076D41D8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2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4AF476-C4F5-D47B-BBF2-3159B3DA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D0E6-54CA-F04C-A7EA-C838001A8DCB}" type="datetimeFigureOut">
              <a:rPr lang="en-US" smtClean="0"/>
              <a:t>1/17/25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9F94A0-D22E-9733-AED7-E97B4479E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72770-74F1-979C-1ACE-ACCE2DAC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4CB4-DA82-784C-B947-C076D41D8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57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68B6-10D5-9043-FD9E-9561A7D91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04E1D-348C-68DA-A53B-B7AA322EE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173A2-3A2F-9DB5-FA52-D6568373C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576C2-0B00-03C2-0595-B0219A8F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D0E6-54CA-F04C-A7EA-C838001A8DCB}" type="datetimeFigureOut">
              <a:rPr lang="en-US" smtClean="0"/>
              <a:t>1/17/25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BBF19-6E29-19E9-50BA-ABCCA9D55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AFF2E-D87F-A439-A1BA-A37E1597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4CB4-DA82-784C-B947-C076D41D8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8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1FB1-EB13-AF2B-123F-9C686E00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FCE1C0-FA31-ECA6-4A02-8F29D71EF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D9618-53BD-3883-1597-397364ADB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BCF37-1C18-ED8B-E101-27304BC00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D0E6-54CA-F04C-A7EA-C838001A8DCB}" type="datetimeFigureOut">
              <a:rPr lang="en-US" smtClean="0"/>
              <a:t>1/17/25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6CB24-4C5A-658B-58CA-FBA2CA6C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15D76-C2E6-27A5-6958-4CD799726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74CB4-DA82-784C-B947-C076D41D8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8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BD50A0-699F-51E4-485B-E25A2CD6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50ECA-4A54-7750-B04D-173EDBF57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368DE-1A1F-B2CD-0F76-B26D52575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A4D0E6-54CA-F04C-A7EA-C838001A8DCB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23958-CC48-DBCD-8CF0-1410B2C32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6AD62-A276-1F1F-3B6D-DE7931C7C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174CB4-DA82-784C-B947-C076D41D8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8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552F8B-E1AC-4808-B9B2-6F9C6A95A8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235"/>
          <a:stretch/>
        </p:blipFill>
        <p:spPr>
          <a:xfrm>
            <a:off x="1839944" y="2855041"/>
            <a:ext cx="1024898" cy="10253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3F3D7C-6E4F-484A-A434-BD84377E6D83}"/>
              </a:ext>
            </a:extLst>
          </p:cNvPr>
          <p:cNvSpPr txBox="1"/>
          <p:nvPr/>
        </p:nvSpPr>
        <p:spPr>
          <a:xfrm>
            <a:off x="2028695" y="2398150"/>
            <a:ext cx="706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Original Image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51F82E5-12F9-42A0-BC75-E5042BFB6542}"/>
              </a:ext>
            </a:extLst>
          </p:cNvPr>
          <p:cNvCxnSpPr/>
          <p:nvPr/>
        </p:nvCxnSpPr>
        <p:spPr>
          <a:xfrm>
            <a:off x="3854742" y="2500258"/>
            <a:ext cx="72019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AAE76E3-6708-440B-9C39-AF090C758470}"/>
              </a:ext>
            </a:extLst>
          </p:cNvPr>
          <p:cNvSpPr txBox="1"/>
          <p:nvPr/>
        </p:nvSpPr>
        <p:spPr>
          <a:xfrm>
            <a:off x="5876489" y="2182029"/>
            <a:ext cx="2442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non-</a:t>
            </a:r>
            <a:r>
              <a:rPr lang="en-US" sz="1400" dirty="0" err="1"/>
              <a:t>spiculated</a:t>
            </a:r>
            <a:r>
              <a:rPr lang="en-US" sz="1400" dirty="0"/>
              <a:t> to </a:t>
            </a:r>
            <a:r>
              <a:rPr lang="en-US" sz="1400" dirty="0" err="1"/>
              <a:t>spiculated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02A2D0-51F9-4FB3-9FBC-8BA5D1668E11}"/>
              </a:ext>
            </a:extLst>
          </p:cNvPr>
          <p:cNvSpPr txBox="1"/>
          <p:nvPr/>
        </p:nvSpPr>
        <p:spPr>
          <a:xfrm>
            <a:off x="6796677" y="6115433"/>
            <a:ext cx="1428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Reconstructed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 Image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38E7D5-5F69-4A87-B915-CF7C21B1D779}"/>
              </a:ext>
            </a:extLst>
          </p:cNvPr>
          <p:cNvSpPr txBox="1"/>
          <p:nvPr/>
        </p:nvSpPr>
        <p:spPr>
          <a:xfrm>
            <a:off x="442606" y="2206022"/>
            <a:ext cx="90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Annotated Original Image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CAAA18C-E8F9-4AC1-9077-8E73AE52207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39812" y="2861227"/>
            <a:ext cx="1024128" cy="102412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114625D-77D5-4F67-A8D7-35749D23EC2E}"/>
              </a:ext>
            </a:extLst>
          </p:cNvPr>
          <p:cNvSpPr txBox="1"/>
          <p:nvPr/>
        </p:nvSpPr>
        <p:spPr>
          <a:xfrm>
            <a:off x="4062633" y="2543905"/>
            <a:ext cx="991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alpha = -3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39EB33-A708-4F05-8393-7C253975925D}"/>
              </a:ext>
            </a:extLst>
          </p:cNvPr>
          <p:cNvSpPr txBox="1"/>
          <p:nvPr/>
        </p:nvSpPr>
        <p:spPr>
          <a:xfrm>
            <a:off x="5068597" y="2527056"/>
            <a:ext cx="991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alpha = -2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4DE4931-5141-4B6A-B00B-F8F8487781A6}"/>
              </a:ext>
            </a:extLst>
          </p:cNvPr>
          <p:cNvSpPr txBox="1"/>
          <p:nvPr/>
        </p:nvSpPr>
        <p:spPr>
          <a:xfrm>
            <a:off x="6128170" y="2516181"/>
            <a:ext cx="991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alpha = -1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646ECF-15AC-48A8-AF8C-1A4D4FD7A0D8}"/>
              </a:ext>
            </a:extLst>
          </p:cNvPr>
          <p:cNvSpPr txBox="1"/>
          <p:nvPr/>
        </p:nvSpPr>
        <p:spPr>
          <a:xfrm>
            <a:off x="7188599" y="2489383"/>
            <a:ext cx="991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alpha = 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993AD8-93F9-40A9-9EEE-6B6C98E1C570}"/>
              </a:ext>
            </a:extLst>
          </p:cNvPr>
          <p:cNvSpPr txBox="1"/>
          <p:nvPr/>
        </p:nvSpPr>
        <p:spPr>
          <a:xfrm>
            <a:off x="8256362" y="2489383"/>
            <a:ext cx="991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alpha =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6FD4A1-5A06-4B0F-8D08-C0543F7E0BCB}"/>
              </a:ext>
            </a:extLst>
          </p:cNvPr>
          <p:cNvSpPr txBox="1"/>
          <p:nvPr/>
        </p:nvSpPr>
        <p:spPr>
          <a:xfrm>
            <a:off x="9324125" y="2464485"/>
            <a:ext cx="991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alpha = 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45513D-416F-4F3B-A555-3CEFF078B8F0}"/>
              </a:ext>
            </a:extLst>
          </p:cNvPr>
          <p:cNvSpPr txBox="1"/>
          <p:nvPr/>
        </p:nvSpPr>
        <p:spPr>
          <a:xfrm>
            <a:off x="10319582" y="2460955"/>
            <a:ext cx="991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alpha = 3</a:t>
            </a:r>
          </a:p>
        </p:txBody>
      </p:sp>
      <p:pic>
        <p:nvPicPr>
          <p:cNvPr id="3" name="Picture 2" descr="A close up of a black and white object&#10;&#10;Description automatically generated">
            <a:extLst>
              <a:ext uri="{FF2B5EF4-FFF2-40B4-BE49-F238E27FC236}">
                <a16:creationId xmlns:a16="http://schemas.microsoft.com/office/drawing/2014/main" id="{FBEF8BA5-D802-C79C-7167-AB1733365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9507" y="2829519"/>
            <a:ext cx="7772400" cy="10938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B71068-997F-C760-DD22-03CB9F7B79B7}"/>
              </a:ext>
            </a:extLst>
          </p:cNvPr>
          <p:cNvSpPr txBox="1"/>
          <p:nvPr/>
        </p:nvSpPr>
        <p:spPr>
          <a:xfrm>
            <a:off x="2028695" y="4508196"/>
            <a:ext cx="706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Original Image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C244B4-BA7C-DF6A-CB03-FFD38EE8AC66}"/>
              </a:ext>
            </a:extLst>
          </p:cNvPr>
          <p:cNvCxnSpPr/>
          <p:nvPr/>
        </p:nvCxnSpPr>
        <p:spPr>
          <a:xfrm>
            <a:off x="4089876" y="4547974"/>
            <a:ext cx="72019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C0D3883-B040-93C4-4CDB-2CBC5C6F977F}"/>
              </a:ext>
            </a:extLst>
          </p:cNvPr>
          <p:cNvSpPr txBox="1"/>
          <p:nvPr/>
        </p:nvSpPr>
        <p:spPr>
          <a:xfrm>
            <a:off x="4125357" y="4581351"/>
            <a:ext cx="991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alpha = -3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845D4B-39AC-F32F-B399-10E75CAAB756}"/>
              </a:ext>
            </a:extLst>
          </p:cNvPr>
          <p:cNvSpPr txBox="1"/>
          <p:nvPr/>
        </p:nvSpPr>
        <p:spPr>
          <a:xfrm>
            <a:off x="5131321" y="4564502"/>
            <a:ext cx="991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alpha = 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3DEA36-9D32-ACC7-C169-1C372E99C6DB}"/>
              </a:ext>
            </a:extLst>
          </p:cNvPr>
          <p:cNvSpPr txBox="1"/>
          <p:nvPr/>
        </p:nvSpPr>
        <p:spPr>
          <a:xfrm>
            <a:off x="6190894" y="4553627"/>
            <a:ext cx="991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alpha = -1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3E1B49-B09E-8257-2B23-013095C65A9C}"/>
              </a:ext>
            </a:extLst>
          </p:cNvPr>
          <p:cNvSpPr txBox="1"/>
          <p:nvPr/>
        </p:nvSpPr>
        <p:spPr>
          <a:xfrm>
            <a:off x="7251323" y="4560965"/>
            <a:ext cx="991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alpha =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25AD81-56B5-D6AE-CB0B-50328599F2BB}"/>
              </a:ext>
            </a:extLst>
          </p:cNvPr>
          <p:cNvSpPr txBox="1"/>
          <p:nvPr/>
        </p:nvSpPr>
        <p:spPr>
          <a:xfrm>
            <a:off x="8319086" y="4581351"/>
            <a:ext cx="991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alpha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867A40-B50C-A404-561A-CF48C817180A}"/>
              </a:ext>
            </a:extLst>
          </p:cNvPr>
          <p:cNvSpPr txBox="1"/>
          <p:nvPr/>
        </p:nvSpPr>
        <p:spPr>
          <a:xfrm>
            <a:off x="9386849" y="4581351"/>
            <a:ext cx="991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alpha =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FA3904-9046-2323-4077-5F2A86C9E380}"/>
              </a:ext>
            </a:extLst>
          </p:cNvPr>
          <p:cNvSpPr txBox="1"/>
          <p:nvPr/>
        </p:nvSpPr>
        <p:spPr>
          <a:xfrm>
            <a:off x="10370174" y="4576168"/>
            <a:ext cx="9917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alpha = 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6D20815-739F-95DD-9EFD-FEB55A7CA43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644"/>
          <a:stretch/>
        </p:blipFill>
        <p:spPr>
          <a:xfrm>
            <a:off x="1919024" y="5020010"/>
            <a:ext cx="1015253" cy="10241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00204D-2A97-D96D-640C-5C3B26490496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39812" y="5048124"/>
            <a:ext cx="1024128" cy="102412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8963BE5-F6BD-4FB1-AF30-CA7E05806F2F}"/>
              </a:ext>
            </a:extLst>
          </p:cNvPr>
          <p:cNvSpPr txBox="1"/>
          <p:nvPr/>
        </p:nvSpPr>
        <p:spPr>
          <a:xfrm>
            <a:off x="497680" y="4415862"/>
            <a:ext cx="90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Annotated Original Image</a:t>
            </a:r>
          </a:p>
        </p:txBody>
      </p:sp>
      <p:pic>
        <p:nvPicPr>
          <p:cNvPr id="27" name="Picture 26" descr="A close up of a cat's nose&#10;&#10;Description automatically generated">
            <a:extLst>
              <a:ext uri="{FF2B5EF4-FFF2-40B4-BE49-F238E27FC236}">
                <a16:creationId xmlns:a16="http://schemas.microsoft.com/office/drawing/2014/main" id="{F381AABA-BAB8-94BB-1A50-8205ACDCD6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9507" y="4968400"/>
            <a:ext cx="7772400" cy="109389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758EE94-A677-8AC2-8BDD-C298955198CB}"/>
              </a:ext>
            </a:extLst>
          </p:cNvPr>
          <p:cNvSpPr txBox="1"/>
          <p:nvPr/>
        </p:nvSpPr>
        <p:spPr>
          <a:xfrm>
            <a:off x="5876489" y="4206821"/>
            <a:ext cx="2442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spiculated to non-spiculated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C6AC66D-C09E-A41F-A4E4-97452D265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694583"/>
              </p:ext>
            </p:extLst>
          </p:nvPr>
        </p:nvGraphicFramePr>
        <p:xfrm>
          <a:off x="35168" y="26775"/>
          <a:ext cx="12124592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4592">
                  <a:extLst>
                    <a:ext uri="{9D8B030D-6E8A-4147-A177-3AD203B41FA5}">
                      <a16:colId xmlns:a16="http://schemas.microsoft.com/office/drawing/2014/main" val="785568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Research</a:t>
                      </a:r>
                      <a:r>
                        <a:rPr lang="en-US" sz="1800" b="1" dirty="0"/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Idea:</a:t>
                      </a:r>
                      <a:r>
                        <a:rPr lang="en-US" sz="1800" dirty="0"/>
                        <a:t> 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-webkit-standard"/>
                        </a:rPr>
                        <a:t>The idea is to compare the human label truth or (ground truth) images with algorithm-generated images to examine how accurately the algorithm captures the </a:t>
                      </a:r>
                      <a:r>
                        <a:rPr lang="en-IN" sz="1800" dirty="0">
                          <a:solidFill>
                            <a:srgbClr val="000000"/>
                          </a:solidFill>
                          <a:latin typeface="-webkit-standard"/>
                        </a:rPr>
                        <a:t>labels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-webkit-standard"/>
                        </a:rPr>
                        <a:t> that radiologists or experts identify, such as spiculation.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-webkit-standard"/>
                      </a:endParaRPr>
                    </a:p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899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-webkit-standard"/>
                        </a:rPr>
                        <a:t>1) By this, we can get how well the algorithm mimics expert labelling.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9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-webkit-standard"/>
                        </a:rPr>
                        <a:t>2) And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where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-webkit-standard"/>
                        </a:rPr>
                        <a:t> do the discrepancies occur?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499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88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0CB59F-F0CA-F8C1-166A-656CB07E4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734951"/>
              </p:ext>
            </p:extLst>
          </p:nvPr>
        </p:nvGraphicFramePr>
        <p:xfrm>
          <a:off x="43960" y="35168"/>
          <a:ext cx="12098215" cy="2130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8215">
                  <a:extLst>
                    <a:ext uri="{9D8B030D-6E8A-4147-A177-3AD203B41FA5}">
                      <a16:colId xmlns:a16="http://schemas.microsoft.com/office/drawing/2014/main" val="2794521150"/>
                    </a:ext>
                  </a:extLst>
                </a:gridCol>
              </a:tblGrid>
              <a:tr h="859328">
                <a:tc>
                  <a:txBody>
                    <a:bodyPr/>
                    <a:lstStyle/>
                    <a:p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</a:rPr>
                        <a:t>Research Question</a:t>
                      </a: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-webkit-standard"/>
                        </a:rPr>
                        <a:t>: </a:t>
                      </a:r>
                      <a:r>
                        <a:rPr lang="en-IN" sz="600" b="0" i="0" u="none" strike="noStrike">
                          <a:solidFill>
                            <a:srgbClr val="000000"/>
                          </a:solidFill>
                          <a:effectLst/>
                          <a:latin typeface="-webkit-standard"/>
                        </a:rPr>
                        <a:t> </a:t>
                      </a: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-webkit-standard"/>
                        </a:rPr>
                        <a:t>How </a:t>
                      </a: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accurately</a:t>
                      </a: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-webkit-standard"/>
                        </a:rPr>
                        <a:t> do VAE-generated latent traversals differentiate between spiculated and non-spiculated lung nodules when evaluated using edge-based geometric metrics and unsupervised clustering?</a:t>
                      </a:r>
                      <a:b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-webkit-standard"/>
                        </a:rPr>
                      </a:b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550372"/>
                  </a:ext>
                </a:extLst>
              </a:tr>
              <a:tr h="1215657">
                <a:tc>
                  <a:txBody>
                    <a:bodyPr/>
                    <a:lstStyle/>
                    <a:p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-webkit-standard"/>
                        </a:rPr>
                        <a:t>Research Hypothesis: 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VAE-generated latent traversals will preserve spiculation characteristics such that quantifiable edge-based metrics (e.g., convex hull area, perimeter, ellipticity) and unsupervised clustering of latent features will align with expert-</a:t>
                      </a:r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labeled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spiculation categories in the LIDC dataset.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9908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5A2AF8B-E4B4-7665-5EE3-CC9EA553D345}"/>
              </a:ext>
            </a:extLst>
          </p:cNvPr>
          <p:cNvSpPr txBox="1"/>
          <p:nvPr/>
        </p:nvSpPr>
        <p:spPr>
          <a:xfrm>
            <a:off x="61544" y="2141276"/>
            <a:ext cx="2848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Research Workflow:</a:t>
            </a:r>
            <a:endParaRPr lang="en-US" b="1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EB81680-E065-C1F2-4AC5-4BD7F76C5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767607"/>
              </p:ext>
            </p:extLst>
          </p:nvPr>
        </p:nvGraphicFramePr>
        <p:xfrm>
          <a:off x="20510" y="2513035"/>
          <a:ext cx="12148040" cy="4336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2557">
                  <a:extLst>
                    <a:ext uri="{9D8B030D-6E8A-4147-A177-3AD203B41FA5}">
                      <a16:colId xmlns:a16="http://schemas.microsoft.com/office/drawing/2014/main" val="1532285698"/>
                    </a:ext>
                  </a:extLst>
                </a:gridCol>
                <a:gridCol w="6075483">
                  <a:extLst>
                    <a:ext uri="{9D8B030D-6E8A-4147-A177-3AD203B41FA5}">
                      <a16:colId xmlns:a16="http://schemas.microsoft.com/office/drawing/2014/main" val="1577993504"/>
                    </a:ext>
                  </a:extLst>
                </a:gridCol>
              </a:tblGrid>
              <a:tr h="5388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Workflow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dirty="0"/>
                        <a:t>Key Steps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226758"/>
                  </a:ext>
                </a:extLst>
              </a:tr>
              <a:tr h="672074"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Edge Detection (Baseline Feature Extraction)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sz="1400" dirty="0"/>
                        <a:t>Apply</a:t>
                      </a:r>
                      <a:r>
                        <a:rPr lang="en-US" sz="1400" dirty="0"/>
                        <a:t> </a:t>
                      </a:r>
                      <a:r>
                        <a:rPr sz="1400" b="1" dirty="0"/>
                        <a:t>Canny Edge Detection</a:t>
                      </a:r>
                      <a:endParaRPr lang="en-US" sz="14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sz="1400" dirty="0"/>
                        <a:t>Compute edge density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sz="1400" dirty="0"/>
                        <a:t>Visualize and analyze edge maps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194258"/>
                  </a:ext>
                </a:extLst>
              </a:tr>
              <a:tr h="672074"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Convex Hull Analysis (Spiculation Spread &amp; Area)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sz="1400" dirty="0"/>
                        <a:t>Compute </a:t>
                      </a:r>
                      <a:r>
                        <a:rPr sz="1400" b="1" dirty="0"/>
                        <a:t>Convex Hull</a:t>
                      </a:r>
                      <a:endParaRPr lang="en-US" sz="1400" b="1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sz="1400" dirty="0"/>
                        <a:t>Extract area, perimeter, and solidity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sz="1400" dirty="0"/>
                        <a:t>Perform statistical 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61267"/>
                  </a:ext>
                </a:extLst>
              </a:tr>
              <a:tr h="672074"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Ellipse Fitting (Shape-Based Validation)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sz="1400" dirty="0"/>
                        <a:t>Fit an </a:t>
                      </a:r>
                      <a:r>
                        <a:rPr sz="1400" b="1" dirty="0"/>
                        <a:t>ellipse</a:t>
                      </a:r>
                      <a:r>
                        <a:rPr sz="1400" dirty="0"/>
                        <a:t> to each detected contour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sz="1400" dirty="0"/>
                        <a:t>Extract major/minor axis, orientation, eccentricity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sz="1400" dirty="0"/>
                        <a:t>Compare shape variations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26092"/>
                  </a:ext>
                </a:extLst>
              </a:tr>
              <a:tr h="672074">
                <a:tc>
                  <a:txBody>
                    <a:bodyPr/>
                    <a:lstStyle/>
                    <a:p>
                      <a:pPr algn="l"/>
                      <a:r>
                        <a:rPr sz="1400"/>
                        <a:t>Clustering &amp; Unsupervised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sz="1400" dirty="0"/>
                        <a:t>Perform </a:t>
                      </a:r>
                      <a:r>
                        <a:rPr sz="1400" b="1" dirty="0"/>
                        <a:t>k-means &amp; hierarchical clustering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sz="1400" dirty="0"/>
                        <a:t>Evaluate cluster separation and performance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sz="1400" dirty="0"/>
                        <a:t>Compare clusters with expert labels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311916"/>
                  </a:ext>
                </a:extLst>
              </a:tr>
              <a:tr h="871207">
                <a:tc>
                  <a:txBody>
                    <a:bodyPr/>
                    <a:lstStyle/>
                    <a:p>
                      <a:pPr algn="l"/>
                      <a:r>
                        <a:rPr sz="1400" dirty="0"/>
                        <a:t>Final Report &amp; Interpretation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sz="1400" dirty="0"/>
                        <a:t>Summarize findings using </a:t>
                      </a:r>
                      <a:r>
                        <a:rPr sz="1400" b="1" dirty="0"/>
                        <a:t>visual comparisons &amp; statistical results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sz="1400" dirty="0"/>
                        <a:t>Evaluate VAE-generated spiculation quality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sz="1400" dirty="0"/>
                        <a:t>Prepare structured presentation &amp; research conclusions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603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729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336</Words>
  <Application>Microsoft Macintosh PowerPoint</Application>
  <PresentationFormat>Widescreen</PresentationFormat>
  <Paragraphs>53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-webkit-standard</vt:lpstr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MAITY ROHIT GOUTAM</dc:creator>
  <cp:lastModifiedBy>MAITY ROHIT GOUTAM</cp:lastModifiedBy>
  <cp:revision>5</cp:revision>
  <dcterms:created xsi:type="dcterms:W3CDTF">2025-01-13T15:39:38Z</dcterms:created>
  <dcterms:modified xsi:type="dcterms:W3CDTF">2025-01-17T18:55:38Z</dcterms:modified>
</cp:coreProperties>
</file>