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324" r:id="rId2"/>
    <p:sldId id="320" r:id="rId3"/>
    <p:sldId id="321" r:id="rId4"/>
    <p:sldId id="323" r:id="rId5"/>
    <p:sldId id="318" r:id="rId6"/>
    <p:sldId id="31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739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92" y="9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1141E6-7A63-4584-81B3-5093DCF11E26}" type="datetimeFigureOut">
              <a:rPr lang="en-US" smtClean="0"/>
              <a:t>10/31/24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6A8BE6-6CB7-46F1-9ACE-A4128256B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4353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6A5F-E0FA-4EE4-9CCA-4FAD36A453D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0833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1CA47-8B60-4F80-98D4-1F306C85FD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25A50E-B9BD-477F-B75A-A0916B51A3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2A1D21-F9AB-4196-819F-8B69B2BB1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DE8CA-EA9A-443D-B9A5-0041D0FA5E72}" type="datetimeFigureOut">
              <a:rPr lang="en-US" smtClean="0"/>
              <a:t>10/31/24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B4CFD-681F-4C0A-BD5B-50592A88A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647D4C-1C75-4395-BA50-669C92FE3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02DBB-031E-4C9E-B82D-E4726BE92A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695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DA248-1932-403E-96A4-A649353DF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C16D0D-A384-4718-98AC-0BA83CF4A0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2A1CF1-1DAF-48EB-9FE4-6BAF5CF2A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DE8CA-EA9A-443D-B9A5-0041D0FA5E72}" type="datetimeFigureOut">
              <a:rPr lang="en-US" smtClean="0"/>
              <a:t>10/31/24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9FEAD7-52AC-455A-8FDB-3619705BE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743C17-6BD9-401C-9A56-7E3C8870D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02DBB-031E-4C9E-B82D-E4726BE92A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76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FAA668-2414-4BA2-95B0-5D392C204A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136AA9-F815-4441-A7E8-5C7D3515C7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84C47E-9772-4153-A46A-19A4AD13A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DE8CA-EA9A-443D-B9A5-0041D0FA5E72}" type="datetimeFigureOut">
              <a:rPr lang="en-US" smtClean="0"/>
              <a:t>10/31/24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A00A9C-910C-444B-BD09-ABA950A26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E2E3A8-FD18-4AB9-966C-E99336440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02DBB-031E-4C9E-B82D-E4726BE92A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304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2B0B5-7551-471B-8712-1A6B0C8D8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CF7DD-18BA-4AFE-B4C5-B0963DBD5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939438-530D-438E-99D3-77661AC9B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DE8CA-EA9A-443D-B9A5-0041D0FA5E72}" type="datetimeFigureOut">
              <a:rPr lang="en-US" smtClean="0"/>
              <a:t>10/31/24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E2FF7E-6833-4108-B459-C38957195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5F2F85-0D70-486B-84AD-EED9B8564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02DBB-031E-4C9E-B82D-E4726BE92A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528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3BB41-E9A5-46EF-B67D-268AF7E29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4BFEAF-860A-4179-9260-B92DB4799B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99ADC5-AC12-4033-A969-B26EA728A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DE8CA-EA9A-443D-B9A5-0041D0FA5E72}" type="datetimeFigureOut">
              <a:rPr lang="en-US" smtClean="0"/>
              <a:t>10/31/24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FFECED-2234-4A36-84EA-F553AEFD6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7C626D-F6F3-4D5F-9C59-C057C4A0A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02DBB-031E-4C9E-B82D-E4726BE92A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655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C9554-C80A-4839-892B-FD1DE9F99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EF69E5-CE72-4016-A128-D504C8FE19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0132AE-13D4-4C33-86B8-2257961559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752945-4311-4469-92F1-A32400E98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DE8CA-EA9A-443D-B9A5-0041D0FA5E72}" type="datetimeFigureOut">
              <a:rPr lang="en-US" smtClean="0"/>
              <a:t>10/31/24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AA88EE-D466-4990-B185-D947A3183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86FBC2-8557-49E8-9695-2689CDA9E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02DBB-031E-4C9E-B82D-E4726BE92A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144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B71D2-5B14-4F4D-BFF4-84D386987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D3ADAE-9EAE-4C96-8B96-F6AC434A33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F5A65C-CBB5-4F5A-8517-56B5FF09F9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4C084D-877A-49B3-A788-20D2A423B3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6236CB-0824-41FA-8ACA-2E600F43E7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F8B269-DE70-4373-A228-ADC0420DE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DE8CA-EA9A-443D-B9A5-0041D0FA5E72}" type="datetimeFigureOut">
              <a:rPr lang="en-US" smtClean="0"/>
              <a:t>10/31/24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BEF982-81C1-4FB5-878A-76ADBBCA1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651BEA-C14B-43DF-9850-C0582580F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02DBB-031E-4C9E-B82D-E4726BE92A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480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972F9-459D-4FCD-BB87-595E4F541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1FAB11-4CAA-4844-A941-7857B3565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DE8CA-EA9A-443D-B9A5-0041D0FA5E72}" type="datetimeFigureOut">
              <a:rPr lang="en-US" smtClean="0"/>
              <a:t>10/31/24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1C155A-15BA-443B-A789-7B2C7C65F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54BB46-C621-44E8-ABCE-C615A1782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02DBB-031E-4C9E-B82D-E4726BE92A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136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7F8429-4825-482E-AAC5-0E2DF15E0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DE8CA-EA9A-443D-B9A5-0041D0FA5E72}" type="datetimeFigureOut">
              <a:rPr lang="en-US" smtClean="0"/>
              <a:t>10/31/24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926A0A-0249-457D-8120-1C6E9D4AD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FF345F-79E7-4E8C-AB67-992E0DE4E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02DBB-031E-4C9E-B82D-E4726BE92A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319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A6339-ECA0-4C8F-926A-2383CCEC8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7DF606-4D20-4DB5-9559-52F972F39F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99F5A9-819C-4E7C-BD08-9746D2E036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EF0A23-AD84-415A-B971-39A607BDF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DE8CA-EA9A-443D-B9A5-0041D0FA5E72}" type="datetimeFigureOut">
              <a:rPr lang="en-US" smtClean="0"/>
              <a:t>10/31/24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DF72B8-7A43-4D3E-BFE1-45C10BD7E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B55365-A5AF-493D-A90C-6C63502F6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02DBB-031E-4C9E-B82D-E4726BE92A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583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8DE56-99A4-45CF-BF4C-1607846BD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0F61F8-73DC-46E8-9F51-7D1D78CBE8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C96382-DFEE-41B9-883C-0A35B34223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93E0D3-D09C-43D2-A06E-DC0F4602D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DE8CA-EA9A-443D-B9A5-0041D0FA5E72}" type="datetimeFigureOut">
              <a:rPr lang="en-US" smtClean="0"/>
              <a:t>10/31/24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08731E-2D42-4627-9F77-860965DFC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9D31FA-84BA-4648-A6F6-0230C5087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02DBB-031E-4C9E-B82D-E4726BE92A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796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C0BA75-FE3D-4655-A8D3-55139D44B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B8D708-4546-4A2D-9E6A-96B402DF89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8500FD-DA64-4E3C-BC27-0302BA6B89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2DE8CA-EA9A-443D-B9A5-0041D0FA5E72}" type="datetimeFigureOut">
              <a:rPr lang="en-US" smtClean="0"/>
              <a:t>10/31/24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786538-BB71-4227-9ED9-DDE1C27570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7700D1-84A5-48FE-A3EE-C503983CBC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A02DBB-031E-4C9E-B82D-E4726BE92A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901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0.png"/><Relationship Id="rId7" Type="http://schemas.openxmlformats.org/officeDocument/2006/relationships/image" Target="../media/image2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0.png"/><Relationship Id="rId5" Type="http://schemas.openxmlformats.org/officeDocument/2006/relationships/image" Target="../media/image200.png"/><Relationship Id="rId4" Type="http://schemas.openxmlformats.org/officeDocument/2006/relationships/image" Target="../media/image190.png"/><Relationship Id="rId9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190.png"/><Relationship Id="rId7" Type="http://schemas.openxmlformats.org/officeDocument/2006/relationships/image" Target="../media/image23.png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0.png"/><Relationship Id="rId5" Type="http://schemas.openxmlformats.org/officeDocument/2006/relationships/image" Target="../media/image210.png"/><Relationship Id="rId4" Type="http://schemas.openxmlformats.org/officeDocument/2006/relationships/image" Target="../media/image20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11AF8A7-E6D9-E602-C43A-0FF9BB991248}"/>
              </a:ext>
            </a:extLst>
          </p:cNvPr>
          <p:cNvSpPr txBox="1"/>
          <p:nvPr/>
        </p:nvSpPr>
        <p:spPr>
          <a:xfrm>
            <a:off x="0" y="1121289"/>
            <a:ext cx="121920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2800" b="0" i="0" u="none" strike="noStrike" dirty="0">
                <a:solidFill>
                  <a:srgbClr val="000000"/>
                </a:solidFill>
                <a:effectLst/>
              </a:rPr>
              <a:t>This experiment involves plotting histograms of pixel intensities for image transformations at different alpha values. The goal is to </a:t>
            </a:r>
            <a:r>
              <a:rPr lang="en-IN" sz="2800" b="0" i="0" u="none" strike="noStrike" dirty="0" err="1">
                <a:solidFill>
                  <a:srgbClr val="000000"/>
                </a:solidFill>
                <a:effectLst/>
              </a:rPr>
              <a:t>analyze</a:t>
            </a:r>
            <a:r>
              <a:rPr lang="en-IN" sz="2800" b="0" i="0" u="none" strike="noStrike" dirty="0">
                <a:solidFill>
                  <a:srgbClr val="000000"/>
                </a:solidFill>
                <a:effectLst/>
              </a:rPr>
              <a:t> how varying alpha values affect the distribution of pixel intensities when transforming non-spiculated images to spiculated and vice versa.</a:t>
            </a:r>
          </a:p>
          <a:p>
            <a:pPr algn="l"/>
            <a:endParaRPr lang="en-IN" sz="2800" b="0" i="0" u="none" strike="noStrike" dirty="0">
              <a:solidFill>
                <a:srgbClr val="000000"/>
              </a:solidFill>
              <a:effectLst/>
            </a:endParaRPr>
          </a:p>
          <a:p>
            <a:pPr algn="l"/>
            <a:r>
              <a:rPr lang="en-IN" sz="2800" b="0" i="0" u="none" strike="noStrike" dirty="0">
                <a:solidFill>
                  <a:srgbClr val="000000"/>
                </a:solidFill>
                <a:effectLst/>
              </a:rPr>
              <a:t>For each alpha value: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2800" b="0" i="0" u="none" strike="noStrike" dirty="0">
                <a:solidFill>
                  <a:srgbClr val="000000"/>
                </a:solidFill>
                <a:effectLst/>
              </a:rPr>
              <a:t>Pixel intensity distributions are captured and plotted in histograms.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2800" b="0" i="0" u="none" strike="noStrike" dirty="0">
                <a:solidFill>
                  <a:srgbClr val="000000"/>
                </a:solidFill>
                <a:effectLst/>
              </a:rPr>
              <a:t>The analysis focuses on observing any shifts in distribution and understanding the influence of alpha on image characteristics.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7F49CE-3C28-BC2E-79B9-C59809D2AD90}"/>
              </a:ext>
            </a:extLst>
          </p:cNvPr>
          <p:cNvSpPr txBox="1"/>
          <p:nvPr/>
        </p:nvSpPr>
        <p:spPr>
          <a:xfrm>
            <a:off x="3048000" y="0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3200" b="1" i="0" u="none" strike="noStrike" dirty="0">
                <a:solidFill>
                  <a:srgbClr val="000000"/>
                </a:solidFill>
                <a:effectLst/>
              </a:rPr>
              <a:t>Experiment Details</a:t>
            </a:r>
            <a:endParaRPr lang="en-IN" sz="3200" b="0" i="0" u="none" strike="noStrike" dirty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13138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omparison of a graph&#10;&#10;Description automatically generated with medium confidence">
            <a:extLst>
              <a:ext uri="{FF2B5EF4-FFF2-40B4-BE49-F238E27FC236}">
                <a16:creationId xmlns:a16="http://schemas.microsoft.com/office/drawing/2014/main" id="{68E7A7AE-FFED-DF99-6502-15929B75F7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1454" y="0"/>
            <a:ext cx="6494475" cy="2508069"/>
          </a:xfrm>
          <a:prstGeom prst="rect">
            <a:avLst/>
          </a:prstGeom>
        </p:spPr>
      </p:pic>
      <p:pic>
        <p:nvPicPr>
          <p:cNvPr id="8" name="Picture 7" descr="A group of red graphs&#10;&#10;Description automatically generated">
            <a:extLst>
              <a:ext uri="{FF2B5EF4-FFF2-40B4-BE49-F238E27FC236}">
                <a16:creationId xmlns:a16="http://schemas.microsoft.com/office/drawing/2014/main" id="{24A593F5-B518-1848-733E-8114005F05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5049" y="2508069"/>
            <a:ext cx="9367283" cy="434993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3F4BFAA-1454-4DE0-78D1-D93FED6F0F40}"/>
              </a:ext>
            </a:extLst>
          </p:cNvPr>
          <p:cNvSpPr txBox="1"/>
          <p:nvPr/>
        </p:nvSpPr>
        <p:spPr>
          <a:xfrm>
            <a:off x="0" y="745017"/>
            <a:ext cx="379145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/>
              <a:t>Histogram of Non-Spiculated </a:t>
            </a:r>
          </a:p>
          <a:p>
            <a:pPr algn="ctr"/>
            <a:r>
              <a:rPr lang="en-US" sz="2800" u="sng" dirty="0"/>
              <a:t>Images</a:t>
            </a:r>
          </a:p>
        </p:txBody>
      </p:sp>
    </p:spTree>
    <p:extLst>
      <p:ext uri="{BB962C8B-B14F-4D97-AF65-F5344CB8AC3E}">
        <p14:creationId xmlns:p14="http://schemas.microsoft.com/office/powerpoint/2010/main" val="3492232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32FE50-F5A8-EC8F-F2F0-B226C16371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omparison of a graph&#10;&#10;Description automatically generated with medium confidence">
            <a:extLst>
              <a:ext uri="{FF2B5EF4-FFF2-40B4-BE49-F238E27FC236}">
                <a16:creationId xmlns:a16="http://schemas.microsoft.com/office/drawing/2014/main" id="{CCBAC847-B731-66CE-2EF2-FD23ED251B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1165" y="0"/>
            <a:ext cx="6478475" cy="2508069"/>
          </a:xfrm>
          <a:prstGeom prst="rect">
            <a:avLst/>
          </a:prstGeom>
        </p:spPr>
      </p:pic>
      <p:pic>
        <p:nvPicPr>
          <p:cNvPr id="5" name="Picture 4" descr="A group of blue graphs&#10;&#10;Description automatically generated">
            <a:extLst>
              <a:ext uri="{FF2B5EF4-FFF2-40B4-BE49-F238E27FC236}">
                <a16:creationId xmlns:a16="http://schemas.microsoft.com/office/drawing/2014/main" id="{DBA48FC4-3F45-8A90-FECC-4D4F3433C3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6761" y="2508069"/>
            <a:ext cx="9367282" cy="434993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C38BA1B-B79F-0444-4CB8-CBF26404532C}"/>
              </a:ext>
            </a:extLst>
          </p:cNvPr>
          <p:cNvSpPr txBox="1"/>
          <p:nvPr/>
        </p:nvSpPr>
        <p:spPr>
          <a:xfrm>
            <a:off x="-1" y="900092"/>
            <a:ext cx="377116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u="sng" dirty="0"/>
              <a:t>Histogram of  Spiculated </a:t>
            </a:r>
          </a:p>
          <a:p>
            <a:pPr algn="ctr"/>
            <a:r>
              <a:rPr lang="en-US" sz="2800" u="sng" dirty="0"/>
              <a:t>Images</a:t>
            </a:r>
          </a:p>
        </p:txBody>
      </p:sp>
    </p:spTree>
    <p:extLst>
      <p:ext uri="{BB962C8B-B14F-4D97-AF65-F5344CB8AC3E}">
        <p14:creationId xmlns:p14="http://schemas.microsoft.com/office/powerpoint/2010/main" val="3632716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39F148-49FC-4399-D063-FCD2572C35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8ED40EE-CF49-7CC1-7508-1B533F0AB5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0"/>
            <a:ext cx="9144000" cy="1175657"/>
          </a:xfrm>
        </p:spPr>
        <p:txBody>
          <a:bodyPr>
            <a:normAutofit/>
          </a:bodyPr>
          <a:lstStyle/>
          <a:p>
            <a:r>
              <a:rPr lang="en-US" sz="3200" dirty="0"/>
              <a:t>Interpretation &amp; Analysis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04AEB2-4D2C-646A-D1B5-D3DBF0682EE5}"/>
              </a:ext>
            </a:extLst>
          </p:cNvPr>
          <p:cNvSpPr txBox="1"/>
          <p:nvPr/>
        </p:nvSpPr>
        <p:spPr>
          <a:xfrm>
            <a:off x="0" y="1175657"/>
            <a:ext cx="12036972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2800" b="0" i="0" u="none" strike="noStrike" dirty="0">
                <a:solidFill>
                  <a:srgbClr val="000000"/>
                </a:solidFill>
                <a:effectLst/>
              </a:rPr>
              <a:t>For the transformation from non-spiculated to spiculated images, and vice versa:</a:t>
            </a:r>
          </a:p>
          <a:p>
            <a:pPr algn="l"/>
            <a:endParaRPr lang="en-IN" sz="2800" b="0" i="0" u="none" strike="noStrike" dirty="0">
              <a:solidFill>
                <a:srgbClr val="000000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800" b="0" i="0" u="none" strike="noStrike" dirty="0">
                <a:solidFill>
                  <a:srgbClr val="000000"/>
                </a:solidFill>
                <a:effectLst/>
              </a:rPr>
              <a:t>We observe that the overall distribution of pixel intensities remains consistent across different values of alpha.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800" b="0" i="0" u="none" strike="noStrike" dirty="0">
                <a:solidFill>
                  <a:srgbClr val="000000"/>
                </a:solidFill>
                <a:effectLst/>
              </a:rPr>
              <a:t>Varying alpha values does not significantly shift the distribution.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800" b="0" i="0" u="none" strike="noStrike" dirty="0">
                <a:solidFill>
                  <a:srgbClr val="000000"/>
                </a:solidFill>
                <a:effectLst/>
              </a:rPr>
              <a:t>This is because the distribution we are </a:t>
            </a:r>
            <a:r>
              <a:rPr lang="en-IN" sz="2800" b="0" i="0" u="none" strike="noStrike" dirty="0" err="1">
                <a:solidFill>
                  <a:srgbClr val="000000"/>
                </a:solidFill>
                <a:effectLst/>
              </a:rPr>
              <a:t>analyzing</a:t>
            </a:r>
            <a:r>
              <a:rPr lang="en-IN" sz="2800" b="0" i="0" u="none" strike="noStrike" dirty="0">
                <a:solidFill>
                  <a:srgbClr val="000000"/>
                </a:solidFill>
                <a:effectLst/>
              </a:rPr>
              <a:t> is based on pixel intensity levels, which capture general brightness and contrast but do not capture finer semantic details, such as spicules.</a:t>
            </a:r>
          </a:p>
          <a:p>
            <a:pPr algn="l"/>
            <a:endParaRPr lang="en-IN" sz="2800" b="0" i="0" u="none" strike="noStrike" dirty="0">
              <a:solidFill>
                <a:srgbClr val="000000"/>
              </a:solidFill>
              <a:effectLst/>
            </a:endParaRPr>
          </a:p>
          <a:p>
            <a:pPr algn="l"/>
            <a:r>
              <a:rPr lang="en-IN" sz="2800" b="0" i="0" u="none" strike="noStrike" dirty="0">
                <a:solidFill>
                  <a:srgbClr val="000000"/>
                </a:solidFill>
                <a:effectLst/>
              </a:rPr>
              <a:t>Changes in alpha influence image intensities rather than the semantic characteristics that define spiculation.</a:t>
            </a:r>
          </a:p>
        </p:txBody>
      </p:sp>
    </p:spTree>
    <p:extLst>
      <p:ext uri="{BB962C8B-B14F-4D97-AF65-F5344CB8AC3E}">
        <p14:creationId xmlns:p14="http://schemas.microsoft.com/office/powerpoint/2010/main" val="39920128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7E5740C-7145-4EDA-870D-33B5BAB8F199}"/>
              </a:ext>
            </a:extLst>
          </p:cNvPr>
          <p:cNvGraphicFramePr>
            <a:graphicFrameLocks noGrp="1"/>
          </p:cNvGraphicFramePr>
          <p:nvPr/>
        </p:nvGraphicFramePr>
        <p:xfrm>
          <a:off x="4402355" y="626615"/>
          <a:ext cx="3387289" cy="1336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93380">
                  <a:extLst>
                    <a:ext uri="{9D8B030D-6E8A-4147-A177-3AD203B41FA5}">
                      <a16:colId xmlns:a16="http://schemas.microsoft.com/office/drawing/2014/main" val="1917619332"/>
                    </a:ext>
                  </a:extLst>
                </a:gridCol>
                <a:gridCol w="809539">
                  <a:extLst>
                    <a:ext uri="{9D8B030D-6E8A-4147-A177-3AD203B41FA5}">
                      <a16:colId xmlns:a16="http://schemas.microsoft.com/office/drawing/2014/main" val="239312752"/>
                    </a:ext>
                  </a:extLst>
                </a:gridCol>
                <a:gridCol w="784370">
                  <a:extLst>
                    <a:ext uri="{9D8B030D-6E8A-4147-A177-3AD203B41FA5}">
                      <a16:colId xmlns:a16="http://schemas.microsoft.com/office/drawing/2014/main" val="33471231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100" dirty="0"/>
                        <a:t>                        Human Label</a:t>
                      </a:r>
                    </a:p>
                    <a:p>
                      <a:r>
                        <a:rPr lang="en-US" sz="1100" dirty="0"/>
                        <a:t>LRR Cluster</a:t>
                      </a:r>
                    </a:p>
                    <a:p>
                      <a:r>
                        <a:rPr lang="en-US" sz="1100" dirty="0"/>
                        <a:t>Label     </a:t>
                      </a:r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Non-</a:t>
                      </a:r>
                      <a:r>
                        <a:rPr lang="en-US" sz="1100" dirty="0" err="1"/>
                        <a:t>Spiculated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/>
                        <a:t>Spiculated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4442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Non-</a:t>
                      </a:r>
                      <a:r>
                        <a:rPr lang="en-US" sz="1100" dirty="0" err="1"/>
                        <a:t>Spiculated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2268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75074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err="1"/>
                        <a:t>Spiculated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163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4975932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8C07606-840B-4578-A6E7-2DFB2B689817}"/>
              </a:ext>
            </a:extLst>
          </p:cNvPr>
          <p:cNvGraphicFramePr>
            <a:graphicFrameLocks noGrp="1"/>
          </p:cNvGraphicFramePr>
          <p:nvPr/>
        </p:nvGraphicFramePr>
        <p:xfrm>
          <a:off x="206322" y="2502656"/>
          <a:ext cx="3395677" cy="1503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33523">
                  <a:extLst>
                    <a:ext uri="{9D8B030D-6E8A-4147-A177-3AD203B41FA5}">
                      <a16:colId xmlns:a16="http://schemas.microsoft.com/office/drawing/2014/main" val="1917619332"/>
                    </a:ext>
                  </a:extLst>
                </a:gridCol>
                <a:gridCol w="973589">
                  <a:extLst>
                    <a:ext uri="{9D8B030D-6E8A-4147-A177-3AD203B41FA5}">
                      <a16:colId xmlns:a16="http://schemas.microsoft.com/office/drawing/2014/main" val="239312752"/>
                    </a:ext>
                  </a:extLst>
                </a:gridCol>
                <a:gridCol w="788565">
                  <a:extLst>
                    <a:ext uri="{9D8B030D-6E8A-4147-A177-3AD203B41FA5}">
                      <a16:colId xmlns:a16="http://schemas.microsoft.com/office/drawing/2014/main" val="33471231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100" dirty="0"/>
                        <a:t>                        LRR Cluster</a:t>
                      </a:r>
                    </a:p>
                    <a:p>
                      <a:r>
                        <a:rPr lang="en-US" sz="1100" dirty="0"/>
                        <a:t>                                Label </a:t>
                      </a:r>
                    </a:p>
                    <a:p>
                      <a:r>
                        <a:rPr lang="en-US" sz="1100" dirty="0"/>
                        <a:t>LRV Cluster</a:t>
                      </a:r>
                    </a:p>
                    <a:p>
                      <a:r>
                        <a:rPr lang="en-US" sz="1100" dirty="0"/>
                        <a:t>Label     </a:t>
                      </a:r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Non-</a:t>
                      </a:r>
                      <a:r>
                        <a:rPr lang="en-US" sz="1100" dirty="0" err="1"/>
                        <a:t>Spiculated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/>
                        <a:t>Spiculated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4442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Non-</a:t>
                      </a:r>
                      <a:r>
                        <a:rPr lang="en-US" sz="1100" dirty="0" err="1"/>
                        <a:t>Spiculated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2270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75074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err="1"/>
                        <a:t>Spiculated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188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497593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0B914D9-93D1-450A-A0F2-B906D50F2CC0}"/>
                  </a:ext>
                </a:extLst>
              </p:cNvPr>
              <p:cNvSpPr txBox="1"/>
              <p:nvPr/>
            </p:nvSpPr>
            <p:spPr>
              <a:xfrm>
                <a:off x="1636252" y="2046337"/>
                <a:ext cx="11309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</m:oMath>
                </a14:m>
                <a:r>
                  <a:rPr lang="en-US" b="1" dirty="0">
                    <a:solidFill>
                      <a:schemeClr val="accent1"/>
                    </a:solidFill>
                  </a:rPr>
                  <a:t> = 0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0B914D9-93D1-450A-A0F2-B906D50F2C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6252" y="2046337"/>
                <a:ext cx="1130924" cy="369332"/>
              </a:xfrm>
              <a:prstGeom prst="rect">
                <a:avLst/>
              </a:prstGeom>
              <a:blipFill>
                <a:blip r:embed="rId3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11E954E-6E3B-4C8A-8E52-BFE2B746FF30}"/>
              </a:ext>
            </a:extLst>
          </p:cNvPr>
          <p:cNvGraphicFramePr>
            <a:graphicFrameLocks noGrp="1"/>
          </p:cNvGraphicFramePr>
          <p:nvPr/>
        </p:nvGraphicFramePr>
        <p:xfrm>
          <a:off x="4420095" y="2502656"/>
          <a:ext cx="3395677" cy="1503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33523">
                  <a:extLst>
                    <a:ext uri="{9D8B030D-6E8A-4147-A177-3AD203B41FA5}">
                      <a16:colId xmlns:a16="http://schemas.microsoft.com/office/drawing/2014/main" val="1917619332"/>
                    </a:ext>
                  </a:extLst>
                </a:gridCol>
                <a:gridCol w="973589">
                  <a:extLst>
                    <a:ext uri="{9D8B030D-6E8A-4147-A177-3AD203B41FA5}">
                      <a16:colId xmlns:a16="http://schemas.microsoft.com/office/drawing/2014/main" val="239312752"/>
                    </a:ext>
                  </a:extLst>
                </a:gridCol>
                <a:gridCol w="788565">
                  <a:extLst>
                    <a:ext uri="{9D8B030D-6E8A-4147-A177-3AD203B41FA5}">
                      <a16:colId xmlns:a16="http://schemas.microsoft.com/office/drawing/2014/main" val="33471231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100" dirty="0"/>
                        <a:t>                        LRR Cluster</a:t>
                      </a:r>
                    </a:p>
                    <a:p>
                      <a:r>
                        <a:rPr lang="en-US" sz="1100" dirty="0"/>
                        <a:t>                                Label </a:t>
                      </a:r>
                    </a:p>
                    <a:p>
                      <a:r>
                        <a:rPr lang="en-US" sz="1100" dirty="0"/>
                        <a:t>LRV Cluster</a:t>
                      </a:r>
                    </a:p>
                    <a:p>
                      <a:r>
                        <a:rPr lang="en-US" sz="1100" dirty="0"/>
                        <a:t>Label     </a:t>
                      </a:r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Non-</a:t>
                      </a:r>
                      <a:r>
                        <a:rPr lang="en-US" sz="1100" dirty="0" err="1"/>
                        <a:t>Spiculated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/>
                        <a:t>Spiculated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4442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Non-</a:t>
                      </a:r>
                      <a:r>
                        <a:rPr lang="en-US" sz="1100" dirty="0" err="1"/>
                        <a:t>Spiculated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2228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9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75074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err="1"/>
                        <a:t>Spiculated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42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179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497593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4CDB066-1D71-4A2D-99E3-5EA0162AD944}"/>
                  </a:ext>
                </a:extLst>
              </p:cNvPr>
              <p:cNvSpPr txBox="1"/>
              <p:nvPr/>
            </p:nvSpPr>
            <p:spPr>
              <a:xfrm>
                <a:off x="5850025" y="2046337"/>
                <a:ext cx="11309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</m:oMath>
                </a14:m>
                <a:r>
                  <a:rPr lang="en-US" b="1" dirty="0">
                    <a:solidFill>
                      <a:schemeClr val="accent1"/>
                    </a:solidFill>
                  </a:rPr>
                  <a:t> = 0.1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4CDB066-1D71-4A2D-99E3-5EA0162AD9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0025" y="2046337"/>
                <a:ext cx="1130924" cy="369332"/>
              </a:xfrm>
              <a:prstGeom prst="rect">
                <a:avLst/>
              </a:prstGeom>
              <a:blipFill>
                <a:blip r:embed="rId4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8710232-237F-4CC3-A553-9EDC78116B0C}"/>
              </a:ext>
            </a:extLst>
          </p:cNvPr>
          <p:cNvGraphicFramePr>
            <a:graphicFrameLocks noGrp="1"/>
          </p:cNvGraphicFramePr>
          <p:nvPr/>
        </p:nvGraphicFramePr>
        <p:xfrm>
          <a:off x="8277507" y="2502656"/>
          <a:ext cx="3395677" cy="1503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33523">
                  <a:extLst>
                    <a:ext uri="{9D8B030D-6E8A-4147-A177-3AD203B41FA5}">
                      <a16:colId xmlns:a16="http://schemas.microsoft.com/office/drawing/2014/main" val="1917619332"/>
                    </a:ext>
                  </a:extLst>
                </a:gridCol>
                <a:gridCol w="973589">
                  <a:extLst>
                    <a:ext uri="{9D8B030D-6E8A-4147-A177-3AD203B41FA5}">
                      <a16:colId xmlns:a16="http://schemas.microsoft.com/office/drawing/2014/main" val="239312752"/>
                    </a:ext>
                  </a:extLst>
                </a:gridCol>
                <a:gridCol w="788565">
                  <a:extLst>
                    <a:ext uri="{9D8B030D-6E8A-4147-A177-3AD203B41FA5}">
                      <a16:colId xmlns:a16="http://schemas.microsoft.com/office/drawing/2014/main" val="33471231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100" dirty="0"/>
                        <a:t>                        LRR Cluster</a:t>
                      </a:r>
                    </a:p>
                    <a:p>
                      <a:r>
                        <a:rPr lang="en-US" sz="1100" dirty="0"/>
                        <a:t>                                Label </a:t>
                      </a:r>
                    </a:p>
                    <a:p>
                      <a:r>
                        <a:rPr lang="en-US" sz="1100" dirty="0"/>
                        <a:t>LRV Cluster</a:t>
                      </a:r>
                    </a:p>
                    <a:p>
                      <a:r>
                        <a:rPr lang="en-US" sz="1100" dirty="0"/>
                        <a:t>Label     </a:t>
                      </a:r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Non-</a:t>
                      </a:r>
                      <a:r>
                        <a:rPr lang="en-US" sz="1100" dirty="0" err="1"/>
                        <a:t>Spiculated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/>
                        <a:t>Spiculated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4442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Non-</a:t>
                      </a:r>
                      <a:r>
                        <a:rPr lang="en-US" sz="1100" dirty="0" err="1"/>
                        <a:t>Spiculated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1144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70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75074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err="1"/>
                        <a:t>Spiculated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1126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118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497593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89744BA-D626-41A7-8E3E-3E51A09F8C5F}"/>
                  </a:ext>
                </a:extLst>
              </p:cNvPr>
              <p:cNvSpPr txBox="1"/>
              <p:nvPr/>
            </p:nvSpPr>
            <p:spPr>
              <a:xfrm>
                <a:off x="9707437" y="2046337"/>
                <a:ext cx="11309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</m:oMath>
                </a14:m>
                <a:r>
                  <a:rPr lang="en-US" b="1" dirty="0">
                    <a:solidFill>
                      <a:schemeClr val="accent1"/>
                    </a:solidFill>
                  </a:rPr>
                  <a:t> = 0.5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89744BA-D626-41A7-8E3E-3E51A09F8C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7437" y="2046337"/>
                <a:ext cx="1130924" cy="369332"/>
              </a:xfrm>
              <a:prstGeom prst="rect">
                <a:avLst/>
              </a:prstGeom>
              <a:blipFill>
                <a:blip r:embed="rId5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A47E9A0-18C9-45BF-A932-27F5921E577C}"/>
              </a:ext>
            </a:extLst>
          </p:cNvPr>
          <p:cNvGraphicFramePr>
            <a:graphicFrameLocks noGrp="1"/>
          </p:cNvGraphicFramePr>
          <p:nvPr/>
        </p:nvGraphicFramePr>
        <p:xfrm>
          <a:off x="206322" y="4518895"/>
          <a:ext cx="3395677" cy="1503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33523">
                  <a:extLst>
                    <a:ext uri="{9D8B030D-6E8A-4147-A177-3AD203B41FA5}">
                      <a16:colId xmlns:a16="http://schemas.microsoft.com/office/drawing/2014/main" val="1917619332"/>
                    </a:ext>
                  </a:extLst>
                </a:gridCol>
                <a:gridCol w="973589">
                  <a:extLst>
                    <a:ext uri="{9D8B030D-6E8A-4147-A177-3AD203B41FA5}">
                      <a16:colId xmlns:a16="http://schemas.microsoft.com/office/drawing/2014/main" val="239312752"/>
                    </a:ext>
                  </a:extLst>
                </a:gridCol>
                <a:gridCol w="788565">
                  <a:extLst>
                    <a:ext uri="{9D8B030D-6E8A-4147-A177-3AD203B41FA5}">
                      <a16:colId xmlns:a16="http://schemas.microsoft.com/office/drawing/2014/main" val="33471231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100" dirty="0"/>
                        <a:t>                        LRR Cluster</a:t>
                      </a:r>
                    </a:p>
                    <a:p>
                      <a:r>
                        <a:rPr lang="en-US" sz="1100" dirty="0"/>
                        <a:t>                                Label </a:t>
                      </a:r>
                    </a:p>
                    <a:p>
                      <a:r>
                        <a:rPr lang="en-US" sz="1100" dirty="0"/>
                        <a:t>LRV Cluster</a:t>
                      </a:r>
                    </a:p>
                    <a:p>
                      <a:r>
                        <a:rPr lang="en-US" sz="1100" dirty="0"/>
                        <a:t>Label     </a:t>
                      </a:r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Non-</a:t>
                      </a:r>
                      <a:r>
                        <a:rPr lang="en-US" sz="1100" dirty="0" err="1"/>
                        <a:t>Spiculated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/>
                        <a:t>Spiculated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4442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Non-</a:t>
                      </a:r>
                      <a:r>
                        <a:rPr lang="en-US" sz="1100" dirty="0" err="1"/>
                        <a:t>Spiculated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163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75074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err="1"/>
                        <a:t>Spiculated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2252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25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497593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2662B1D-0E1D-4A3C-9123-C9B59CF22CAF}"/>
                  </a:ext>
                </a:extLst>
              </p:cNvPr>
              <p:cNvSpPr txBox="1"/>
              <p:nvPr/>
            </p:nvSpPr>
            <p:spPr>
              <a:xfrm>
                <a:off x="1904160" y="4047563"/>
                <a:ext cx="6920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</m:oMath>
                </a14:m>
                <a:r>
                  <a:rPr lang="en-US" b="1" dirty="0">
                    <a:solidFill>
                      <a:schemeClr val="accent1"/>
                    </a:solidFill>
                  </a:rPr>
                  <a:t> = 1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2662B1D-0E1D-4A3C-9123-C9B59CF22C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4160" y="4047563"/>
                <a:ext cx="692091" cy="369332"/>
              </a:xfrm>
              <a:prstGeom prst="rect">
                <a:avLst/>
              </a:prstGeom>
              <a:blipFill>
                <a:blip r:embed="rId6"/>
                <a:stretch>
                  <a:fillRect t="-9836" r="-526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B07244BE-9BEE-467A-B0E9-DF2DF826DCB5}"/>
              </a:ext>
            </a:extLst>
          </p:cNvPr>
          <p:cNvGraphicFramePr>
            <a:graphicFrameLocks noGrp="1"/>
          </p:cNvGraphicFramePr>
          <p:nvPr/>
        </p:nvGraphicFramePr>
        <p:xfrm>
          <a:off x="4428483" y="4518895"/>
          <a:ext cx="3395677" cy="1503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33523">
                  <a:extLst>
                    <a:ext uri="{9D8B030D-6E8A-4147-A177-3AD203B41FA5}">
                      <a16:colId xmlns:a16="http://schemas.microsoft.com/office/drawing/2014/main" val="1917619332"/>
                    </a:ext>
                  </a:extLst>
                </a:gridCol>
                <a:gridCol w="973589">
                  <a:extLst>
                    <a:ext uri="{9D8B030D-6E8A-4147-A177-3AD203B41FA5}">
                      <a16:colId xmlns:a16="http://schemas.microsoft.com/office/drawing/2014/main" val="239312752"/>
                    </a:ext>
                  </a:extLst>
                </a:gridCol>
                <a:gridCol w="788565">
                  <a:extLst>
                    <a:ext uri="{9D8B030D-6E8A-4147-A177-3AD203B41FA5}">
                      <a16:colId xmlns:a16="http://schemas.microsoft.com/office/drawing/2014/main" val="33471231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100" dirty="0"/>
                        <a:t>                        LRR Cluster</a:t>
                      </a:r>
                    </a:p>
                    <a:p>
                      <a:r>
                        <a:rPr lang="en-US" sz="1100" dirty="0"/>
                        <a:t>                                Label </a:t>
                      </a:r>
                    </a:p>
                    <a:p>
                      <a:r>
                        <a:rPr lang="en-US" sz="1100" dirty="0"/>
                        <a:t>LRV Cluster</a:t>
                      </a:r>
                    </a:p>
                    <a:p>
                      <a:r>
                        <a:rPr lang="en-US" sz="1100" dirty="0"/>
                        <a:t>Label     </a:t>
                      </a:r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Non-</a:t>
                      </a:r>
                      <a:r>
                        <a:rPr lang="en-US" sz="1100" dirty="0" err="1"/>
                        <a:t>Spiculated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/>
                        <a:t>Spiculated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4442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Non-</a:t>
                      </a:r>
                      <a:r>
                        <a:rPr lang="en-US" sz="1100" dirty="0" err="1"/>
                        <a:t>Spiculated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163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75074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err="1"/>
                        <a:t>Spiculated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2268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25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497593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D9AD215-3263-418F-88FD-45F381FDEC9B}"/>
                  </a:ext>
                </a:extLst>
              </p:cNvPr>
              <p:cNvSpPr txBox="1"/>
              <p:nvPr/>
            </p:nvSpPr>
            <p:spPr>
              <a:xfrm>
                <a:off x="6052917" y="4047563"/>
                <a:ext cx="6920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</m:oMath>
                </a14:m>
                <a:r>
                  <a:rPr lang="en-US" b="1" dirty="0">
                    <a:solidFill>
                      <a:schemeClr val="accent1"/>
                    </a:solidFill>
                  </a:rPr>
                  <a:t> = 2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D9AD215-3263-418F-88FD-45F381FDEC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2917" y="4047563"/>
                <a:ext cx="692091" cy="369332"/>
              </a:xfrm>
              <a:prstGeom prst="rect">
                <a:avLst/>
              </a:prstGeom>
              <a:blipFill>
                <a:blip r:embed="rId7"/>
                <a:stretch>
                  <a:fillRect t="-9836" r="-531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B89F8758-7988-452B-94DC-CE82A51D59FB}"/>
              </a:ext>
            </a:extLst>
          </p:cNvPr>
          <p:cNvGraphicFramePr>
            <a:graphicFrameLocks noGrp="1"/>
          </p:cNvGraphicFramePr>
          <p:nvPr/>
        </p:nvGraphicFramePr>
        <p:xfrm>
          <a:off x="8277507" y="4614247"/>
          <a:ext cx="3395677" cy="1503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33523">
                  <a:extLst>
                    <a:ext uri="{9D8B030D-6E8A-4147-A177-3AD203B41FA5}">
                      <a16:colId xmlns:a16="http://schemas.microsoft.com/office/drawing/2014/main" val="1917619332"/>
                    </a:ext>
                  </a:extLst>
                </a:gridCol>
                <a:gridCol w="973589">
                  <a:extLst>
                    <a:ext uri="{9D8B030D-6E8A-4147-A177-3AD203B41FA5}">
                      <a16:colId xmlns:a16="http://schemas.microsoft.com/office/drawing/2014/main" val="239312752"/>
                    </a:ext>
                  </a:extLst>
                </a:gridCol>
                <a:gridCol w="788565">
                  <a:extLst>
                    <a:ext uri="{9D8B030D-6E8A-4147-A177-3AD203B41FA5}">
                      <a16:colId xmlns:a16="http://schemas.microsoft.com/office/drawing/2014/main" val="33471231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100" dirty="0"/>
                        <a:t>                        LRR Cluster</a:t>
                      </a:r>
                    </a:p>
                    <a:p>
                      <a:r>
                        <a:rPr lang="en-US" sz="1100" dirty="0"/>
                        <a:t>                                Label </a:t>
                      </a:r>
                    </a:p>
                    <a:p>
                      <a:r>
                        <a:rPr lang="en-US" sz="1100" dirty="0"/>
                        <a:t>LRV Cluster</a:t>
                      </a:r>
                    </a:p>
                    <a:p>
                      <a:r>
                        <a:rPr lang="en-US" sz="1100" dirty="0"/>
                        <a:t>Label     </a:t>
                      </a:r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Non-</a:t>
                      </a:r>
                      <a:r>
                        <a:rPr lang="en-US" sz="1100" dirty="0" err="1"/>
                        <a:t>Spiculated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/>
                        <a:t>Spiculated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4442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Non-</a:t>
                      </a:r>
                      <a:r>
                        <a:rPr lang="en-US" sz="1100" dirty="0" err="1"/>
                        <a:t>Spiculated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163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75074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err="1"/>
                        <a:t>Spiculated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2268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25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497593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7FC3FF7-4225-4019-ACCE-AF6A079CD239}"/>
                  </a:ext>
                </a:extLst>
              </p:cNvPr>
              <p:cNvSpPr txBox="1"/>
              <p:nvPr/>
            </p:nvSpPr>
            <p:spPr>
              <a:xfrm>
                <a:off x="9777865" y="4125625"/>
                <a:ext cx="6920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</m:oMath>
                </a14:m>
                <a:r>
                  <a:rPr lang="en-US" b="1" dirty="0">
                    <a:solidFill>
                      <a:schemeClr val="accent1"/>
                    </a:solidFill>
                  </a:rPr>
                  <a:t> = 3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7FC3FF7-4225-4019-ACCE-AF6A079CD2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7865" y="4125625"/>
                <a:ext cx="692091" cy="369332"/>
              </a:xfrm>
              <a:prstGeom prst="rect">
                <a:avLst/>
              </a:prstGeom>
              <a:blipFill>
                <a:blip r:embed="rId8"/>
                <a:stretch>
                  <a:fillRect t="-10000" r="-4386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47C3EF13-91A9-458A-8253-5C90311DFB54}"/>
              </a:ext>
            </a:extLst>
          </p:cNvPr>
          <p:cNvSpPr txBox="1"/>
          <p:nvPr/>
        </p:nvSpPr>
        <p:spPr>
          <a:xfrm>
            <a:off x="171958" y="6246651"/>
            <a:ext cx="51904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LRR: Latent Representation Reconstruction</a:t>
            </a:r>
          </a:p>
          <a:p>
            <a:r>
              <a:rPr lang="en-US" sz="1600" dirty="0"/>
              <a:t>LRV : Latent Representation Variation</a:t>
            </a:r>
          </a:p>
          <a:p>
            <a:endParaRPr lang="en-US" sz="16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1978453-AFF3-475C-8A97-2B9069258663}"/>
              </a:ext>
            </a:extLst>
          </p:cNvPr>
          <p:cNvSpPr/>
          <p:nvPr/>
        </p:nvSpPr>
        <p:spPr>
          <a:xfrm>
            <a:off x="449234" y="127481"/>
            <a:ext cx="1161024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Results: Validating Latent Representation Variations for Capturing </a:t>
            </a:r>
            <a:r>
              <a:rPr lang="en-US" sz="2400" dirty="0" err="1"/>
              <a:t>Spiculation</a:t>
            </a:r>
            <a:r>
              <a:rPr lang="en-US" sz="2400" dirty="0"/>
              <a:t> Semantic Characteristics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5118BDD-4353-4000-A2BE-89D6E42E7602}"/>
              </a:ext>
            </a:extLst>
          </p:cNvPr>
          <p:cNvSpPr txBox="1"/>
          <p:nvPr/>
        </p:nvSpPr>
        <p:spPr>
          <a:xfrm>
            <a:off x="425922" y="982325"/>
            <a:ext cx="35515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Observing the effect of LRR Cluster label ‘Non-</a:t>
            </a:r>
            <a:r>
              <a:rPr lang="en-US" b="1" dirty="0" err="1">
                <a:solidFill>
                  <a:srgbClr val="FF0000"/>
                </a:solidFill>
              </a:rPr>
              <a:t>Spiculated</a:t>
            </a:r>
            <a:r>
              <a:rPr lang="en-US" b="1" dirty="0">
                <a:solidFill>
                  <a:srgbClr val="FF0000"/>
                </a:solidFill>
              </a:rPr>
              <a:t>’ and LRV cluster label ‘Non-</a:t>
            </a:r>
            <a:r>
              <a:rPr lang="en-US" b="1" dirty="0" err="1">
                <a:solidFill>
                  <a:srgbClr val="FF0000"/>
                </a:solidFill>
              </a:rPr>
              <a:t>Spiculated</a:t>
            </a:r>
            <a:r>
              <a:rPr lang="en-US" b="1" dirty="0">
                <a:solidFill>
                  <a:srgbClr val="FF0000"/>
                </a:solidFill>
              </a:rPr>
              <a:t>’ and ‘</a:t>
            </a:r>
            <a:r>
              <a:rPr lang="en-US" b="1" dirty="0" err="1">
                <a:solidFill>
                  <a:srgbClr val="FF0000"/>
                </a:solidFill>
              </a:rPr>
              <a:t>Spiculated</a:t>
            </a:r>
            <a:r>
              <a:rPr lang="en-US" b="1" dirty="0">
                <a:solidFill>
                  <a:srgbClr val="FF0000"/>
                </a:solidFill>
              </a:rPr>
              <a:t>’ 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26E11F7-E31F-45D0-AEE4-FE300D060AF8}"/>
              </a:ext>
            </a:extLst>
          </p:cNvPr>
          <p:cNvSpPr/>
          <p:nvPr/>
        </p:nvSpPr>
        <p:spPr>
          <a:xfrm>
            <a:off x="1837635" y="3254496"/>
            <a:ext cx="976243" cy="7518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BF2A7A3-BEE1-4752-BD9A-E21C42CA7F52}"/>
              </a:ext>
            </a:extLst>
          </p:cNvPr>
          <p:cNvSpPr/>
          <p:nvPr/>
        </p:nvSpPr>
        <p:spPr>
          <a:xfrm>
            <a:off x="6052917" y="3244723"/>
            <a:ext cx="976243" cy="7518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46D77E3-98C7-4064-983B-2B9156EA4623}"/>
              </a:ext>
            </a:extLst>
          </p:cNvPr>
          <p:cNvSpPr/>
          <p:nvPr/>
        </p:nvSpPr>
        <p:spPr>
          <a:xfrm>
            <a:off x="9890990" y="3264051"/>
            <a:ext cx="976243" cy="7518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AAEED08-C0C4-40ED-8B30-1DB6CE6D3DDF}"/>
              </a:ext>
            </a:extLst>
          </p:cNvPr>
          <p:cNvSpPr/>
          <p:nvPr/>
        </p:nvSpPr>
        <p:spPr>
          <a:xfrm>
            <a:off x="1837635" y="5270735"/>
            <a:ext cx="976243" cy="7518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9BF12F5-4547-4A2B-83CC-6E69990E9A7C}"/>
              </a:ext>
            </a:extLst>
          </p:cNvPr>
          <p:cNvSpPr/>
          <p:nvPr/>
        </p:nvSpPr>
        <p:spPr>
          <a:xfrm>
            <a:off x="6062725" y="5284708"/>
            <a:ext cx="976243" cy="7518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8926676-F0EB-44AB-A889-A13FE39421F1}"/>
              </a:ext>
            </a:extLst>
          </p:cNvPr>
          <p:cNvSpPr/>
          <p:nvPr/>
        </p:nvSpPr>
        <p:spPr>
          <a:xfrm>
            <a:off x="9890990" y="5366087"/>
            <a:ext cx="976243" cy="7518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FE31BEC0-C9DD-4465-9565-FDC6F2CA801D}"/>
                  </a:ext>
                </a:extLst>
              </p:cNvPr>
              <p:cNvSpPr/>
              <p:nvPr/>
            </p:nvSpPr>
            <p:spPr>
              <a:xfrm>
                <a:off x="5402470" y="6181528"/>
                <a:ext cx="6851373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 b="1" i="1" dirty="0">
                    <a:solidFill>
                      <a:srgbClr val="FF0000"/>
                    </a:solidFill>
                  </a:rPr>
                  <a:t>VAE LRVs effectively transforms the non-</a:t>
                </a:r>
                <a:r>
                  <a:rPr lang="en-US" sz="1600" b="1" i="1" dirty="0" err="1">
                    <a:solidFill>
                      <a:srgbClr val="FF0000"/>
                    </a:solidFill>
                  </a:rPr>
                  <a:t>spiculation</a:t>
                </a:r>
                <a:r>
                  <a:rPr lang="en-US" sz="1600" b="1" i="1" dirty="0">
                    <a:solidFill>
                      <a:srgbClr val="FF0000"/>
                    </a:solidFill>
                  </a:rPr>
                  <a:t> semantic characteristic to </a:t>
                </a:r>
                <a:r>
                  <a:rPr lang="en-US" sz="1600" b="1" i="1" dirty="0" err="1">
                    <a:solidFill>
                      <a:srgbClr val="FF0000"/>
                    </a:solidFill>
                  </a:rPr>
                  <a:t>spiculation</a:t>
                </a:r>
                <a:r>
                  <a:rPr lang="en-US" sz="1600" b="1" i="1" dirty="0">
                    <a:solidFill>
                      <a:srgbClr val="FF0000"/>
                    </a:solidFill>
                  </a:rPr>
                  <a:t> semantic characteristic as we increase the step size </a:t>
                </a:r>
                <a14:m>
                  <m:oMath xmlns:m="http://schemas.openxmlformats.org/officeDocument/2006/math">
                    <m:r>
                      <a:rPr lang="en-US" sz="16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</m:oMath>
                </a14:m>
                <a:endParaRPr lang="en-US" sz="1600" b="1" i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FE31BEC0-C9DD-4465-9565-FDC6F2CA80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2470" y="6181528"/>
                <a:ext cx="6851373" cy="584775"/>
              </a:xfrm>
              <a:prstGeom prst="rect">
                <a:avLst/>
              </a:prstGeom>
              <a:blipFill>
                <a:blip r:embed="rId9"/>
                <a:stretch>
                  <a:fillRect l="-445" t="-3125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81273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7E5740C-7145-4EDA-870D-33B5BAB8F199}"/>
              </a:ext>
            </a:extLst>
          </p:cNvPr>
          <p:cNvGraphicFramePr>
            <a:graphicFrameLocks noGrp="1"/>
          </p:cNvGraphicFramePr>
          <p:nvPr/>
        </p:nvGraphicFramePr>
        <p:xfrm>
          <a:off x="4402355" y="626615"/>
          <a:ext cx="3387289" cy="1336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93380">
                  <a:extLst>
                    <a:ext uri="{9D8B030D-6E8A-4147-A177-3AD203B41FA5}">
                      <a16:colId xmlns:a16="http://schemas.microsoft.com/office/drawing/2014/main" val="1917619332"/>
                    </a:ext>
                  </a:extLst>
                </a:gridCol>
                <a:gridCol w="809539">
                  <a:extLst>
                    <a:ext uri="{9D8B030D-6E8A-4147-A177-3AD203B41FA5}">
                      <a16:colId xmlns:a16="http://schemas.microsoft.com/office/drawing/2014/main" val="239312752"/>
                    </a:ext>
                  </a:extLst>
                </a:gridCol>
                <a:gridCol w="784370">
                  <a:extLst>
                    <a:ext uri="{9D8B030D-6E8A-4147-A177-3AD203B41FA5}">
                      <a16:colId xmlns:a16="http://schemas.microsoft.com/office/drawing/2014/main" val="33471231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100" dirty="0"/>
                        <a:t>                        Human Label</a:t>
                      </a:r>
                    </a:p>
                    <a:p>
                      <a:r>
                        <a:rPr lang="en-US" sz="1100" dirty="0"/>
                        <a:t>LRR Cluster</a:t>
                      </a:r>
                    </a:p>
                    <a:p>
                      <a:r>
                        <a:rPr lang="en-US" sz="1100" dirty="0"/>
                        <a:t>Label     </a:t>
                      </a:r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Non-</a:t>
                      </a:r>
                      <a:r>
                        <a:rPr lang="en-US" sz="1100" dirty="0" err="1"/>
                        <a:t>Spiculated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/>
                        <a:t>Spiculated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4442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Non-</a:t>
                      </a:r>
                      <a:r>
                        <a:rPr lang="en-US" sz="1100" dirty="0" err="1"/>
                        <a:t>Spiculated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2268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75074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err="1"/>
                        <a:t>Spiculated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163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4975932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8C07606-840B-4578-A6E7-2DFB2B689817}"/>
              </a:ext>
            </a:extLst>
          </p:cNvPr>
          <p:cNvGraphicFramePr>
            <a:graphicFrameLocks noGrp="1"/>
          </p:cNvGraphicFramePr>
          <p:nvPr/>
        </p:nvGraphicFramePr>
        <p:xfrm>
          <a:off x="206322" y="2502656"/>
          <a:ext cx="3395677" cy="1503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33523">
                  <a:extLst>
                    <a:ext uri="{9D8B030D-6E8A-4147-A177-3AD203B41FA5}">
                      <a16:colId xmlns:a16="http://schemas.microsoft.com/office/drawing/2014/main" val="1917619332"/>
                    </a:ext>
                  </a:extLst>
                </a:gridCol>
                <a:gridCol w="973589">
                  <a:extLst>
                    <a:ext uri="{9D8B030D-6E8A-4147-A177-3AD203B41FA5}">
                      <a16:colId xmlns:a16="http://schemas.microsoft.com/office/drawing/2014/main" val="239312752"/>
                    </a:ext>
                  </a:extLst>
                </a:gridCol>
                <a:gridCol w="788565">
                  <a:extLst>
                    <a:ext uri="{9D8B030D-6E8A-4147-A177-3AD203B41FA5}">
                      <a16:colId xmlns:a16="http://schemas.microsoft.com/office/drawing/2014/main" val="33471231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100" dirty="0"/>
                        <a:t>                        LRR Cluster</a:t>
                      </a:r>
                    </a:p>
                    <a:p>
                      <a:r>
                        <a:rPr lang="en-US" sz="1100" dirty="0"/>
                        <a:t>                                Label </a:t>
                      </a:r>
                    </a:p>
                    <a:p>
                      <a:r>
                        <a:rPr lang="en-US" sz="1100" dirty="0"/>
                        <a:t>LRV Cluster</a:t>
                      </a:r>
                    </a:p>
                    <a:p>
                      <a:r>
                        <a:rPr lang="en-US" sz="1100" dirty="0"/>
                        <a:t>Label     </a:t>
                      </a:r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Non-</a:t>
                      </a:r>
                      <a:r>
                        <a:rPr lang="en-US" sz="1100" dirty="0" err="1"/>
                        <a:t>Spiculated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/>
                        <a:t>Spiculated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4442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Non-</a:t>
                      </a:r>
                      <a:r>
                        <a:rPr lang="en-US" sz="1100" dirty="0" err="1"/>
                        <a:t>Spiculated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2270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75074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err="1"/>
                        <a:t>Spiculated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188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497593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0B914D9-93D1-450A-A0F2-B906D50F2CC0}"/>
                  </a:ext>
                </a:extLst>
              </p:cNvPr>
              <p:cNvSpPr txBox="1"/>
              <p:nvPr/>
            </p:nvSpPr>
            <p:spPr>
              <a:xfrm>
                <a:off x="1636252" y="2046337"/>
                <a:ext cx="11309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</m:oMath>
                </a14:m>
                <a:r>
                  <a:rPr lang="en-US" b="1" dirty="0">
                    <a:solidFill>
                      <a:schemeClr val="accent1"/>
                    </a:solidFill>
                  </a:rPr>
                  <a:t> = 0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0B914D9-93D1-450A-A0F2-B906D50F2C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6252" y="2046337"/>
                <a:ext cx="1130924" cy="369332"/>
              </a:xfrm>
              <a:prstGeom prst="rect">
                <a:avLst/>
              </a:prstGeom>
              <a:blipFill>
                <a:blip r:embed="rId2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11E954E-6E3B-4C8A-8E52-BFE2B746FF30}"/>
              </a:ext>
            </a:extLst>
          </p:cNvPr>
          <p:cNvGraphicFramePr>
            <a:graphicFrameLocks noGrp="1"/>
          </p:cNvGraphicFramePr>
          <p:nvPr/>
        </p:nvGraphicFramePr>
        <p:xfrm>
          <a:off x="4420095" y="2502656"/>
          <a:ext cx="3395677" cy="1503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33523">
                  <a:extLst>
                    <a:ext uri="{9D8B030D-6E8A-4147-A177-3AD203B41FA5}">
                      <a16:colId xmlns:a16="http://schemas.microsoft.com/office/drawing/2014/main" val="1917619332"/>
                    </a:ext>
                  </a:extLst>
                </a:gridCol>
                <a:gridCol w="973589">
                  <a:extLst>
                    <a:ext uri="{9D8B030D-6E8A-4147-A177-3AD203B41FA5}">
                      <a16:colId xmlns:a16="http://schemas.microsoft.com/office/drawing/2014/main" val="239312752"/>
                    </a:ext>
                  </a:extLst>
                </a:gridCol>
                <a:gridCol w="788565">
                  <a:extLst>
                    <a:ext uri="{9D8B030D-6E8A-4147-A177-3AD203B41FA5}">
                      <a16:colId xmlns:a16="http://schemas.microsoft.com/office/drawing/2014/main" val="33471231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100" dirty="0"/>
                        <a:t>                        LRR Cluster</a:t>
                      </a:r>
                    </a:p>
                    <a:p>
                      <a:r>
                        <a:rPr lang="en-US" sz="1100" dirty="0"/>
                        <a:t>                                Label </a:t>
                      </a:r>
                    </a:p>
                    <a:p>
                      <a:r>
                        <a:rPr lang="en-US" sz="1100" dirty="0"/>
                        <a:t>LRV Cluster</a:t>
                      </a:r>
                    </a:p>
                    <a:p>
                      <a:r>
                        <a:rPr lang="en-US" sz="1100" dirty="0"/>
                        <a:t>Label     </a:t>
                      </a:r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Non-</a:t>
                      </a:r>
                      <a:r>
                        <a:rPr lang="en-US" sz="1100" dirty="0" err="1"/>
                        <a:t>Spiculated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/>
                        <a:t>Spiculated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4442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Non-</a:t>
                      </a:r>
                      <a:r>
                        <a:rPr lang="en-US" sz="1100" dirty="0" err="1"/>
                        <a:t>Spiculated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2228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9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75074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err="1"/>
                        <a:t>Spiculated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42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179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497593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4CDB066-1D71-4A2D-99E3-5EA0162AD944}"/>
                  </a:ext>
                </a:extLst>
              </p:cNvPr>
              <p:cNvSpPr txBox="1"/>
              <p:nvPr/>
            </p:nvSpPr>
            <p:spPr>
              <a:xfrm>
                <a:off x="5850025" y="2046337"/>
                <a:ext cx="11309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</m:oMath>
                </a14:m>
                <a:r>
                  <a:rPr lang="en-US" b="1" dirty="0">
                    <a:solidFill>
                      <a:schemeClr val="accent1"/>
                    </a:solidFill>
                  </a:rPr>
                  <a:t> = 0.1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4CDB066-1D71-4A2D-99E3-5EA0162AD9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0025" y="2046337"/>
                <a:ext cx="1130924" cy="369332"/>
              </a:xfrm>
              <a:prstGeom prst="rect">
                <a:avLst/>
              </a:prstGeom>
              <a:blipFill>
                <a:blip r:embed="rId3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8710232-237F-4CC3-A553-9EDC78116B0C}"/>
              </a:ext>
            </a:extLst>
          </p:cNvPr>
          <p:cNvGraphicFramePr>
            <a:graphicFrameLocks noGrp="1"/>
          </p:cNvGraphicFramePr>
          <p:nvPr/>
        </p:nvGraphicFramePr>
        <p:xfrm>
          <a:off x="8277507" y="2502656"/>
          <a:ext cx="3395677" cy="1503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33523">
                  <a:extLst>
                    <a:ext uri="{9D8B030D-6E8A-4147-A177-3AD203B41FA5}">
                      <a16:colId xmlns:a16="http://schemas.microsoft.com/office/drawing/2014/main" val="1917619332"/>
                    </a:ext>
                  </a:extLst>
                </a:gridCol>
                <a:gridCol w="973589">
                  <a:extLst>
                    <a:ext uri="{9D8B030D-6E8A-4147-A177-3AD203B41FA5}">
                      <a16:colId xmlns:a16="http://schemas.microsoft.com/office/drawing/2014/main" val="239312752"/>
                    </a:ext>
                  </a:extLst>
                </a:gridCol>
                <a:gridCol w="788565">
                  <a:extLst>
                    <a:ext uri="{9D8B030D-6E8A-4147-A177-3AD203B41FA5}">
                      <a16:colId xmlns:a16="http://schemas.microsoft.com/office/drawing/2014/main" val="33471231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100" dirty="0"/>
                        <a:t>                        LRR Cluster</a:t>
                      </a:r>
                    </a:p>
                    <a:p>
                      <a:r>
                        <a:rPr lang="en-US" sz="1100" dirty="0"/>
                        <a:t>                                Label </a:t>
                      </a:r>
                    </a:p>
                    <a:p>
                      <a:r>
                        <a:rPr lang="en-US" sz="1100" dirty="0"/>
                        <a:t>LRV Cluster</a:t>
                      </a:r>
                    </a:p>
                    <a:p>
                      <a:r>
                        <a:rPr lang="en-US" sz="1100" dirty="0"/>
                        <a:t>Label     </a:t>
                      </a:r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Non-</a:t>
                      </a:r>
                      <a:r>
                        <a:rPr lang="en-US" sz="1100" dirty="0" err="1"/>
                        <a:t>Spiculated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/>
                        <a:t>Spiculated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4442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Non-</a:t>
                      </a:r>
                      <a:r>
                        <a:rPr lang="en-US" sz="1100" dirty="0" err="1"/>
                        <a:t>Spiculated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1144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70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75074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err="1"/>
                        <a:t>Spiculated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1126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118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497593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89744BA-D626-41A7-8E3E-3E51A09F8C5F}"/>
                  </a:ext>
                </a:extLst>
              </p:cNvPr>
              <p:cNvSpPr txBox="1"/>
              <p:nvPr/>
            </p:nvSpPr>
            <p:spPr>
              <a:xfrm>
                <a:off x="9707437" y="2046337"/>
                <a:ext cx="11309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</m:oMath>
                </a14:m>
                <a:r>
                  <a:rPr lang="en-US" b="1" dirty="0">
                    <a:solidFill>
                      <a:schemeClr val="accent1"/>
                    </a:solidFill>
                  </a:rPr>
                  <a:t> = 0.5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89744BA-D626-41A7-8E3E-3E51A09F8C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7437" y="2046337"/>
                <a:ext cx="1130924" cy="369332"/>
              </a:xfrm>
              <a:prstGeom prst="rect">
                <a:avLst/>
              </a:prstGeom>
              <a:blipFill>
                <a:blip r:embed="rId4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A47E9A0-18C9-45BF-A932-27F5921E577C}"/>
              </a:ext>
            </a:extLst>
          </p:cNvPr>
          <p:cNvGraphicFramePr>
            <a:graphicFrameLocks noGrp="1"/>
          </p:cNvGraphicFramePr>
          <p:nvPr/>
        </p:nvGraphicFramePr>
        <p:xfrm>
          <a:off x="206322" y="4518895"/>
          <a:ext cx="3395677" cy="1503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33523">
                  <a:extLst>
                    <a:ext uri="{9D8B030D-6E8A-4147-A177-3AD203B41FA5}">
                      <a16:colId xmlns:a16="http://schemas.microsoft.com/office/drawing/2014/main" val="1917619332"/>
                    </a:ext>
                  </a:extLst>
                </a:gridCol>
                <a:gridCol w="973589">
                  <a:extLst>
                    <a:ext uri="{9D8B030D-6E8A-4147-A177-3AD203B41FA5}">
                      <a16:colId xmlns:a16="http://schemas.microsoft.com/office/drawing/2014/main" val="239312752"/>
                    </a:ext>
                  </a:extLst>
                </a:gridCol>
                <a:gridCol w="788565">
                  <a:extLst>
                    <a:ext uri="{9D8B030D-6E8A-4147-A177-3AD203B41FA5}">
                      <a16:colId xmlns:a16="http://schemas.microsoft.com/office/drawing/2014/main" val="33471231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100" dirty="0"/>
                        <a:t>                        LRR Cluster</a:t>
                      </a:r>
                    </a:p>
                    <a:p>
                      <a:r>
                        <a:rPr lang="en-US" sz="1100" dirty="0"/>
                        <a:t>                                Label </a:t>
                      </a:r>
                    </a:p>
                    <a:p>
                      <a:r>
                        <a:rPr lang="en-US" sz="1100" dirty="0"/>
                        <a:t>LRV Cluster</a:t>
                      </a:r>
                    </a:p>
                    <a:p>
                      <a:r>
                        <a:rPr lang="en-US" sz="1100" dirty="0"/>
                        <a:t>Label     </a:t>
                      </a:r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Non-</a:t>
                      </a:r>
                      <a:r>
                        <a:rPr lang="en-US" sz="1100" dirty="0" err="1"/>
                        <a:t>Spiculated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/>
                        <a:t>Spiculated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4442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Non-</a:t>
                      </a:r>
                      <a:r>
                        <a:rPr lang="en-US" sz="1100" dirty="0" err="1"/>
                        <a:t>Spiculated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163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75074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err="1"/>
                        <a:t>Spiculated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2252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25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497593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2662B1D-0E1D-4A3C-9123-C9B59CF22CAF}"/>
                  </a:ext>
                </a:extLst>
              </p:cNvPr>
              <p:cNvSpPr txBox="1"/>
              <p:nvPr/>
            </p:nvSpPr>
            <p:spPr>
              <a:xfrm>
                <a:off x="1904160" y="4047563"/>
                <a:ext cx="6920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</m:oMath>
                </a14:m>
                <a:r>
                  <a:rPr lang="en-US" b="1" dirty="0">
                    <a:solidFill>
                      <a:schemeClr val="accent1"/>
                    </a:solidFill>
                  </a:rPr>
                  <a:t> = 1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2662B1D-0E1D-4A3C-9123-C9B59CF22C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4160" y="4047563"/>
                <a:ext cx="692091" cy="369332"/>
              </a:xfrm>
              <a:prstGeom prst="rect">
                <a:avLst/>
              </a:prstGeom>
              <a:blipFill>
                <a:blip r:embed="rId5"/>
                <a:stretch>
                  <a:fillRect t="-9836" r="-526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B07244BE-9BEE-467A-B0E9-DF2DF826DCB5}"/>
              </a:ext>
            </a:extLst>
          </p:cNvPr>
          <p:cNvGraphicFramePr>
            <a:graphicFrameLocks noGrp="1"/>
          </p:cNvGraphicFramePr>
          <p:nvPr/>
        </p:nvGraphicFramePr>
        <p:xfrm>
          <a:off x="4428483" y="4518895"/>
          <a:ext cx="3395677" cy="1503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33523">
                  <a:extLst>
                    <a:ext uri="{9D8B030D-6E8A-4147-A177-3AD203B41FA5}">
                      <a16:colId xmlns:a16="http://schemas.microsoft.com/office/drawing/2014/main" val="1917619332"/>
                    </a:ext>
                  </a:extLst>
                </a:gridCol>
                <a:gridCol w="973589">
                  <a:extLst>
                    <a:ext uri="{9D8B030D-6E8A-4147-A177-3AD203B41FA5}">
                      <a16:colId xmlns:a16="http://schemas.microsoft.com/office/drawing/2014/main" val="239312752"/>
                    </a:ext>
                  </a:extLst>
                </a:gridCol>
                <a:gridCol w="788565">
                  <a:extLst>
                    <a:ext uri="{9D8B030D-6E8A-4147-A177-3AD203B41FA5}">
                      <a16:colId xmlns:a16="http://schemas.microsoft.com/office/drawing/2014/main" val="33471231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100" dirty="0"/>
                        <a:t>                        LRR Cluster</a:t>
                      </a:r>
                    </a:p>
                    <a:p>
                      <a:r>
                        <a:rPr lang="en-US" sz="1100" dirty="0"/>
                        <a:t>                                Label </a:t>
                      </a:r>
                    </a:p>
                    <a:p>
                      <a:r>
                        <a:rPr lang="en-US" sz="1100" dirty="0"/>
                        <a:t>LRV Cluster</a:t>
                      </a:r>
                    </a:p>
                    <a:p>
                      <a:r>
                        <a:rPr lang="en-US" sz="1100" dirty="0"/>
                        <a:t>Label     </a:t>
                      </a:r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Non-</a:t>
                      </a:r>
                      <a:r>
                        <a:rPr lang="en-US" sz="1100" dirty="0" err="1"/>
                        <a:t>Spiculated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/>
                        <a:t>Spiculated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4442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Non-</a:t>
                      </a:r>
                      <a:r>
                        <a:rPr lang="en-US" sz="1100" dirty="0" err="1"/>
                        <a:t>Spiculated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163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75074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err="1"/>
                        <a:t>Spiculated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2268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25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497593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D9AD215-3263-418F-88FD-45F381FDEC9B}"/>
                  </a:ext>
                </a:extLst>
              </p:cNvPr>
              <p:cNvSpPr txBox="1"/>
              <p:nvPr/>
            </p:nvSpPr>
            <p:spPr>
              <a:xfrm>
                <a:off x="6052917" y="4047563"/>
                <a:ext cx="6920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</m:oMath>
                </a14:m>
                <a:r>
                  <a:rPr lang="en-US" b="1" dirty="0">
                    <a:solidFill>
                      <a:schemeClr val="accent1"/>
                    </a:solidFill>
                  </a:rPr>
                  <a:t> = 2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D9AD215-3263-418F-88FD-45F381FDEC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2917" y="4047563"/>
                <a:ext cx="692091" cy="369332"/>
              </a:xfrm>
              <a:prstGeom prst="rect">
                <a:avLst/>
              </a:prstGeom>
              <a:blipFill>
                <a:blip r:embed="rId6"/>
                <a:stretch>
                  <a:fillRect t="-9836" r="-531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B89F8758-7988-452B-94DC-CE82A51D59FB}"/>
              </a:ext>
            </a:extLst>
          </p:cNvPr>
          <p:cNvGraphicFramePr>
            <a:graphicFrameLocks noGrp="1"/>
          </p:cNvGraphicFramePr>
          <p:nvPr/>
        </p:nvGraphicFramePr>
        <p:xfrm>
          <a:off x="8277507" y="4614247"/>
          <a:ext cx="3395677" cy="1503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33523">
                  <a:extLst>
                    <a:ext uri="{9D8B030D-6E8A-4147-A177-3AD203B41FA5}">
                      <a16:colId xmlns:a16="http://schemas.microsoft.com/office/drawing/2014/main" val="1917619332"/>
                    </a:ext>
                  </a:extLst>
                </a:gridCol>
                <a:gridCol w="973589">
                  <a:extLst>
                    <a:ext uri="{9D8B030D-6E8A-4147-A177-3AD203B41FA5}">
                      <a16:colId xmlns:a16="http://schemas.microsoft.com/office/drawing/2014/main" val="239312752"/>
                    </a:ext>
                  </a:extLst>
                </a:gridCol>
                <a:gridCol w="788565">
                  <a:extLst>
                    <a:ext uri="{9D8B030D-6E8A-4147-A177-3AD203B41FA5}">
                      <a16:colId xmlns:a16="http://schemas.microsoft.com/office/drawing/2014/main" val="33471231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100" dirty="0"/>
                        <a:t>                        LRR Cluster</a:t>
                      </a:r>
                    </a:p>
                    <a:p>
                      <a:r>
                        <a:rPr lang="en-US" sz="1100" dirty="0"/>
                        <a:t>                                Label </a:t>
                      </a:r>
                    </a:p>
                    <a:p>
                      <a:r>
                        <a:rPr lang="en-US" sz="1100" dirty="0"/>
                        <a:t>LRV Cluster</a:t>
                      </a:r>
                    </a:p>
                    <a:p>
                      <a:r>
                        <a:rPr lang="en-US" sz="1100" dirty="0"/>
                        <a:t>Label     </a:t>
                      </a:r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Non-</a:t>
                      </a:r>
                      <a:r>
                        <a:rPr lang="en-US" sz="1100" dirty="0" err="1"/>
                        <a:t>Spiculated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/>
                        <a:t>Spiculated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4442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Non-</a:t>
                      </a:r>
                      <a:r>
                        <a:rPr lang="en-US" sz="1100" dirty="0" err="1"/>
                        <a:t>Spiculated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163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75074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err="1"/>
                        <a:t>Spiculated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2268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25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497593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7FC3FF7-4225-4019-ACCE-AF6A079CD239}"/>
                  </a:ext>
                </a:extLst>
              </p:cNvPr>
              <p:cNvSpPr txBox="1"/>
              <p:nvPr/>
            </p:nvSpPr>
            <p:spPr>
              <a:xfrm>
                <a:off x="9777865" y="4125625"/>
                <a:ext cx="6920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</m:oMath>
                </a14:m>
                <a:r>
                  <a:rPr lang="en-US" b="1" dirty="0">
                    <a:solidFill>
                      <a:schemeClr val="accent1"/>
                    </a:solidFill>
                  </a:rPr>
                  <a:t> = 3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7FC3FF7-4225-4019-ACCE-AF6A079CD2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7865" y="4125625"/>
                <a:ext cx="692091" cy="369332"/>
              </a:xfrm>
              <a:prstGeom prst="rect">
                <a:avLst/>
              </a:prstGeom>
              <a:blipFill>
                <a:blip r:embed="rId7"/>
                <a:stretch>
                  <a:fillRect t="-10000" r="-4386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47C3EF13-91A9-458A-8253-5C90311DFB54}"/>
              </a:ext>
            </a:extLst>
          </p:cNvPr>
          <p:cNvSpPr txBox="1"/>
          <p:nvPr/>
        </p:nvSpPr>
        <p:spPr>
          <a:xfrm>
            <a:off x="171958" y="6246651"/>
            <a:ext cx="51904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LRR: Latent Representation Reconstruction</a:t>
            </a:r>
          </a:p>
          <a:p>
            <a:r>
              <a:rPr lang="en-US" sz="1600" dirty="0"/>
              <a:t>LRV : Latent Representation Variation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1978453-AFF3-475C-8A97-2B9069258663}"/>
              </a:ext>
            </a:extLst>
          </p:cNvPr>
          <p:cNvSpPr/>
          <p:nvPr/>
        </p:nvSpPr>
        <p:spPr>
          <a:xfrm>
            <a:off x="449234" y="127481"/>
            <a:ext cx="1161024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Results: Validating Latent Representation Variations for Capturing </a:t>
            </a:r>
            <a:r>
              <a:rPr lang="en-US" sz="2400" dirty="0" err="1"/>
              <a:t>Spiculation</a:t>
            </a:r>
            <a:r>
              <a:rPr lang="en-US" sz="2400" dirty="0"/>
              <a:t> Semantic Characteristics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5118BDD-4353-4000-A2BE-89D6E42E7602}"/>
              </a:ext>
            </a:extLst>
          </p:cNvPr>
          <p:cNvSpPr txBox="1"/>
          <p:nvPr/>
        </p:nvSpPr>
        <p:spPr>
          <a:xfrm>
            <a:off x="425922" y="982325"/>
            <a:ext cx="38280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Observing the effect of LRR Cluster label ‘</a:t>
            </a:r>
            <a:r>
              <a:rPr lang="en-US" b="1" dirty="0" err="1">
                <a:solidFill>
                  <a:srgbClr val="FF0000"/>
                </a:solidFill>
              </a:rPr>
              <a:t>Spiculated</a:t>
            </a:r>
            <a:r>
              <a:rPr lang="en-US" b="1" dirty="0">
                <a:solidFill>
                  <a:srgbClr val="FF0000"/>
                </a:solidFill>
              </a:rPr>
              <a:t>’ and LRV cluster label ‘Non-</a:t>
            </a:r>
            <a:r>
              <a:rPr lang="en-US" b="1" dirty="0" err="1">
                <a:solidFill>
                  <a:srgbClr val="FF0000"/>
                </a:solidFill>
              </a:rPr>
              <a:t>Spiculated</a:t>
            </a:r>
            <a:r>
              <a:rPr lang="en-US" b="1" dirty="0">
                <a:solidFill>
                  <a:srgbClr val="FF0000"/>
                </a:solidFill>
              </a:rPr>
              <a:t>’ and ‘</a:t>
            </a:r>
            <a:r>
              <a:rPr lang="en-US" b="1" dirty="0" err="1">
                <a:solidFill>
                  <a:srgbClr val="FF0000"/>
                </a:solidFill>
              </a:rPr>
              <a:t>Spiculated</a:t>
            </a:r>
            <a:r>
              <a:rPr lang="en-US" b="1" dirty="0">
                <a:solidFill>
                  <a:srgbClr val="FF0000"/>
                </a:solidFill>
              </a:rPr>
              <a:t>’ 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26E11F7-E31F-45D0-AEE4-FE300D060AF8}"/>
              </a:ext>
            </a:extLst>
          </p:cNvPr>
          <p:cNvSpPr/>
          <p:nvPr/>
        </p:nvSpPr>
        <p:spPr>
          <a:xfrm>
            <a:off x="2813878" y="3283113"/>
            <a:ext cx="788121" cy="7518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FE31BEC0-C9DD-4465-9565-FDC6F2CA801D}"/>
                  </a:ext>
                </a:extLst>
              </p:cNvPr>
              <p:cNvSpPr/>
              <p:nvPr/>
            </p:nvSpPr>
            <p:spPr>
              <a:xfrm>
                <a:off x="5402470" y="6181528"/>
                <a:ext cx="6462643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 b="1" i="1" dirty="0">
                    <a:solidFill>
                      <a:srgbClr val="FF0000"/>
                    </a:solidFill>
                  </a:rPr>
                  <a:t>VAE LRVs effectively transforms the </a:t>
                </a:r>
                <a:r>
                  <a:rPr lang="en-US" sz="1600" b="1" i="1" dirty="0" err="1">
                    <a:solidFill>
                      <a:srgbClr val="FF0000"/>
                    </a:solidFill>
                  </a:rPr>
                  <a:t>spiculation</a:t>
                </a:r>
                <a:r>
                  <a:rPr lang="en-US" sz="1600" b="1" i="1" dirty="0">
                    <a:solidFill>
                      <a:srgbClr val="FF0000"/>
                    </a:solidFill>
                  </a:rPr>
                  <a:t> semantic characteristic to non-</a:t>
                </a:r>
                <a:r>
                  <a:rPr lang="en-US" sz="1600" b="1" i="1" dirty="0" err="1">
                    <a:solidFill>
                      <a:srgbClr val="FF0000"/>
                    </a:solidFill>
                  </a:rPr>
                  <a:t>spiculation</a:t>
                </a:r>
                <a:r>
                  <a:rPr lang="en-US" sz="1600" b="1" i="1" dirty="0">
                    <a:solidFill>
                      <a:srgbClr val="FF0000"/>
                    </a:solidFill>
                  </a:rPr>
                  <a:t> semantic characteristic as we increase the step size </a:t>
                </a:r>
                <a14:m>
                  <m:oMath xmlns:m="http://schemas.openxmlformats.org/officeDocument/2006/math">
                    <m:r>
                      <a:rPr lang="en-US" sz="16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</m:oMath>
                </a14:m>
                <a:endParaRPr lang="en-US" sz="1600" b="1" i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FE31BEC0-C9DD-4465-9565-FDC6F2CA80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2470" y="6181528"/>
                <a:ext cx="6462643" cy="584775"/>
              </a:xfrm>
              <a:prstGeom prst="rect">
                <a:avLst/>
              </a:prstGeom>
              <a:blipFill>
                <a:blip r:embed="rId8"/>
                <a:stretch>
                  <a:fillRect l="-472" t="-3125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Rectangle 31">
            <a:extLst>
              <a:ext uri="{FF2B5EF4-FFF2-40B4-BE49-F238E27FC236}">
                <a16:creationId xmlns:a16="http://schemas.microsoft.com/office/drawing/2014/main" id="{2994E6D5-8E21-42F6-95F0-0BF759EC6650}"/>
              </a:ext>
            </a:extLst>
          </p:cNvPr>
          <p:cNvSpPr/>
          <p:nvPr/>
        </p:nvSpPr>
        <p:spPr>
          <a:xfrm>
            <a:off x="7027651" y="3239658"/>
            <a:ext cx="788121" cy="7518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A625959-D585-4423-B5F7-C3AB4B6AAC6B}"/>
              </a:ext>
            </a:extLst>
          </p:cNvPr>
          <p:cNvSpPr/>
          <p:nvPr/>
        </p:nvSpPr>
        <p:spPr>
          <a:xfrm>
            <a:off x="10885063" y="3254496"/>
            <a:ext cx="788121" cy="7518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451A168-8F98-4F35-84BB-C6193020BC40}"/>
              </a:ext>
            </a:extLst>
          </p:cNvPr>
          <p:cNvSpPr/>
          <p:nvPr/>
        </p:nvSpPr>
        <p:spPr>
          <a:xfrm>
            <a:off x="2813877" y="5270735"/>
            <a:ext cx="788121" cy="7518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383E6C4-216E-4EFC-9BDC-4AEB1902184F}"/>
              </a:ext>
            </a:extLst>
          </p:cNvPr>
          <p:cNvSpPr/>
          <p:nvPr/>
        </p:nvSpPr>
        <p:spPr>
          <a:xfrm>
            <a:off x="7036039" y="5270735"/>
            <a:ext cx="788121" cy="7518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6EA0ADE-CDA7-4DE8-BD61-DE754035E609}"/>
              </a:ext>
            </a:extLst>
          </p:cNvPr>
          <p:cNvSpPr/>
          <p:nvPr/>
        </p:nvSpPr>
        <p:spPr>
          <a:xfrm>
            <a:off x="10885062" y="5366087"/>
            <a:ext cx="788121" cy="7518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638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</TotalTime>
  <Words>555</Words>
  <Application>Microsoft Macintosh PowerPoint</Application>
  <PresentationFormat>Widescreen</PresentationFormat>
  <Paragraphs>207</Paragraphs>
  <Slides>6</Slides>
  <Notes>1</Notes>
  <HiddenSlides>2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 Validating Latent Representation Variations for Capturing Spiculation Semantic Characteristics </dc:title>
  <dc:creator>Patel, Charmi Tarun</dc:creator>
  <cp:lastModifiedBy>MAITY ROHIT GOUTAM</cp:lastModifiedBy>
  <cp:revision>9</cp:revision>
  <dcterms:created xsi:type="dcterms:W3CDTF">2024-10-25T17:35:46Z</dcterms:created>
  <dcterms:modified xsi:type="dcterms:W3CDTF">2024-10-31T16:12:01Z</dcterms:modified>
</cp:coreProperties>
</file>