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wdp" ContentType="image/vnd.ms-photo"/>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sldIdLst>
    <p:sldId id="433" r:id="rId2"/>
    <p:sldId id="449" r:id="rId3"/>
    <p:sldId id="450" r:id="rId4"/>
    <p:sldId id="451" r:id="rId5"/>
    <p:sldId id="452" r:id="rId6"/>
    <p:sldId id="453" r:id="rId7"/>
    <p:sldId id="454" r:id="rId8"/>
    <p:sldId id="456" r:id="rId9"/>
    <p:sldId id="457" r:id="rId10"/>
    <p:sldId id="458" r:id="rId11"/>
    <p:sldId id="459" r:id="rId12"/>
    <p:sldId id="455" r:id="rId13"/>
    <p:sldId id="448" r:id="rId14"/>
    <p:sldId id="463" r:id="rId15"/>
    <p:sldId id="443" r:id="rId16"/>
    <p:sldId id="446" r:id="rId17"/>
    <p:sldId id="445" r:id="rId18"/>
    <p:sldId id="447" r:id="rId19"/>
    <p:sldId id="444" r:id="rId20"/>
    <p:sldId id="460" r:id="rId21"/>
    <p:sldId id="461" r:id="rId22"/>
    <p:sldId id="462" r:id="rId23"/>
    <p:sldId id="44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6B"/>
    <a:srgbClr val="1C6628"/>
    <a:srgbClr val="F3700D"/>
    <a:srgbClr val="000066"/>
    <a:srgbClr val="165220"/>
    <a:srgbClr val="6B460F"/>
    <a:srgbClr val="0FDB14"/>
    <a:srgbClr val="F11B4E"/>
    <a:srgbClr val="F616DB"/>
    <a:srgbClr val="FF7C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825" autoAdjust="0"/>
    <p:restoredTop sz="87792" autoAdjust="0"/>
  </p:normalViewPr>
  <p:slideViewPr>
    <p:cSldViewPr>
      <p:cViewPr varScale="1">
        <p:scale>
          <a:sx n="73" d="100"/>
          <a:sy n="73" d="100"/>
        </p:scale>
        <p:origin x="-132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13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29195-8509-4DBC-93E2-AF1C271EEF79}">
      <dsp:nvSpPr>
        <dsp:cNvPr id="0" name=""/>
        <dsp:cNvSpPr/>
      </dsp:nvSpPr>
      <dsp:spPr>
        <a:xfrm>
          <a:off x="711199" y="0"/>
          <a:ext cx="4064000" cy="4064000"/>
        </a:xfrm>
        <a:prstGeom prst="triangl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E236E2D-F9DE-40B7-B773-761DCB324803}">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Equilateral</a:t>
          </a:r>
          <a:endParaRPr lang="en-IN" sz="3800" kern="1200" dirty="0"/>
        </a:p>
      </dsp:txBody>
      <dsp:txXfrm>
        <a:off x="2790161" y="455544"/>
        <a:ext cx="2547676" cy="868101"/>
      </dsp:txXfrm>
    </dsp:sp>
    <dsp:sp modelId="{B762320B-F021-446A-A08A-2F66D9727C54}">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Isosceles</a:t>
          </a:r>
          <a:endParaRPr lang="en-IN" sz="3800" kern="1200" dirty="0"/>
        </a:p>
      </dsp:txBody>
      <dsp:txXfrm>
        <a:off x="2790161" y="1537822"/>
        <a:ext cx="2547676" cy="868101"/>
      </dsp:txXfrm>
    </dsp:sp>
    <dsp:sp modelId="{B6BD5799-95E5-4E0A-A606-4E22FEC8C69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Scalene</a:t>
          </a:r>
          <a:endParaRPr lang="en-IN" sz="3800" kern="1200" dirty="0"/>
        </a:p>
      </dsp:txBody>
      <dsp:txXfrm>
        <a:off x="2790161" y="2620101"/>
        <a:ext cx="2547676" cy="868101"/>
      </dsp:txXfrm>
    </dsp:sp>
  </dsp:spTree>
</dsp:drawing>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2FFA15-B295-4B4E-8525-FF3F4E57379E}" type="datetimeFigureOut">
              <a:rPr lang="en-IN" smtClean="0"/>
              <a:pPr/>
              <a:t>27-08-2015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A4E6-3285-479C-81E1-064EE7D4696D}" type="slidenum">
              <a:rPr lang="en-IN" smtClean="0"/>
              <a:pPr/>
              <a:t>‹#›</a:t>
            </a:fld>
            <a:endParaRPr lang="en-IN"/>
          </a:p>
        </p:txBody>
      </p:sp>
    </p:spTree>
    <p:extLst>
      <p:ext uri="{BB962C8B-B14F-4D97-AF65-F5344CB8AC3E}">
        <p14:creationId xmlns:p14="http://schemas.microsoft.com/office/powerpoint/2010/main" xmlns="" val="362321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Please fill</a:t>
            </a:r>
            <a:r>
              <a:rPr lang="en-US" sz="1200" b="1" i="0" kern="1200" baseline="0" dirty="0" smtClean="0">
                <a:solidFill>
                  <a:schemeClr val="tx1"/>
                </a:solidFill>
                <a:latin typeface="+mn-lt"/>
                <a:ea typeface="+mn-ea"/>
                <a:cs typeface="+mn-cs"/>
              </a:rPr>
              <a:t> up the index template and embed it in the last slide of the presentation. Do not un-hide the slide.</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D84A4E6-3285-479C-81E1-064EE7D4696D}" type="slidenum">
              <a:rPr lang="en-IN" smtClean="0"/>
              <a:pPr/>
              <a:t>23</a:t>
            </a:fld>
            <a:endParaRPr lang="en-IN"/>
          </a:p>
        </p:txBody>
      </p:sp>
    </p:spTree>
    <p:extLst>
      <p:ext uri="{BB962C8B-B14F-4D97-AF65-F5344CB8AC3E}">
        <p14:creationId xmlns:p14="http://schemas.microsoft.com/office/powerpoint/2010/main" xmlns="" val="542282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srisathyasaividyavahini.org/"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683568" y="1340768"/>
            <a:ext cx="8228191" cy="4824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sz="2800" b="1" dirty="0" smtClean="0">
                <a:solidFill>
                  <a:prstClr val="black"/>
                </a:solidFill>
                <a:latin typeface="Candara" panose="020E0502030303020204" pitchFamily="34" charset="0"/>
              </a:rPr>
              <a:t>Board:</a:t>
            </a:r>
          </a:p>
          <a:p>
            <a:pPr>
              <a:lnSpc>
                <a:spcPct val="200000"/>
              </a:lnSpc>
            </a:pPr>
            <a:r>
              <a:rPr lang="en-US" sz="2800" b="1" dirty="0" smtClean="0">
                <a:solidFill>
                  <a:prstClr val="black"/>
                </a:solidFill>
                <a:latin typeface="Candara" panose="020E0502030303020204" pitchFamily="34" charset="0"/>
              </a:rPr>
              <a:t>Subject: </a:t>
            </a:r>
          </a:p>
          <a:p>
            <a:pPr>
              <a:lnSpc>
                <a:spcPct val="200000"/>
              </a:lnSpc>
            </a:pPr>
            <a:r>
              <a:rPr lang="en-US" sz="2800" b="1" dirty="0" smtClean="0">
                <a:solidFill>
                  <a:prstClr val="black"/>
                </a:solidFill>
                <a:latin typeface="Candara" panose="020E0502030303020204" pitchFamily="34" charset="0"/>
              </a:rPr>
              <a:t>Class:</a:t>
            </a:r>
          </a:p>
          <a:p>
            <a:pPr>
              <a:lnSpc>
                <a:spcPct val="200000"/>
              </a:lnSpc>
            </a:pPr>
            <a:r>
              <a:rPr lang="en-US" sz="2800" b="1" dirty="0" smtClean="0">
                <a:solidFill>
                  <a:prstClr val="black"/>
                </a:solidFill>
                <a:latin typeface="Candara" panose="020E0502030303020204" pitchFamily="34" charset="0"/>
              </a:rPr>
              <a:t>Chapter No:</a:t>
            </a:r>
          </a:p>
          <a:p>
            <a:pPr>
              <a:lnSpc>
                <a:spcPct val="200000"/>
              </a:lnSpc>
            </a:pPr>
            <a:r>
              <a:rPr lang="en-US" sz="2800" b="1" dirty="0" smtClean="0">
                <a:solidFill>
                  <a:prstClr val="black"/>
                </a:solidFill>
                <a:latin typeface="Candara" panose="020E0502030303020204" pitchFamily="34" charset="0"/>
              </a:rPr>
              <a:t>Chapter Name:</a:t>
            </a:r>
          </a:p>
          <a:p>
            <a:pPr>
              <a:lnSpc>
                <a:spcPct val="200000"/>
              </a:lnSpc>
            </a:pPr>
            <a:r>
              <a:rPr lang="en-US" sz="2800" b="1" dirty="0" smtClean="0">
                <a:solidFill>
                  <a:prstClr val="black"/>
                </a:solidFill>
                <a:latin typeface="Candara" panose="020E0502030303020204" pitchFamily="34" charset="0"/>
              </a:rPr>
              <a:t> </a:t>
            </a:r>
            <a:endParaRPr lang="en-US" sz="2800" b="1" dirty="0">
              <a:solidFill>
                <a:prstClr val="black"/>
              </a:solidFill>
              <a:latin typeface="Candara" panose="020E0502030303020204" pitchFamily="34" charset="0"/>
            </a:endParaRPr>
          </a:p>
        </p:txBody>
      </p:sp>
      <p:grpSp>
        <p:nvGrpSpPr>
          <p:cNvPr id="4" name="Group 3"/>
          <p:cNvGrpSpPr/>
          <p:nvPr userDrawn="1"/>
        </p:nvGrpSpPr>
        <p:grpSpPr>
          <a:xfrm>
            <a:off x="107504" y="132674"/>
            <a:ext cx="855203" cy="777952"/>
            <a:chOff x="0" y="0"/>
            <a:chExt cx="872351" cy="852108"/>
          </a:xfrm>
        </p:grpSpPr>
        <p:sp>
          <p:nvSpPr>
            <p:cNvPr id="5" name="Round Diagonal Corner Rectangle 4"/>
            <p:cNvSpPr/>
            <p:nvPr/>
          </p:nvSpPr>
          <p:spPr>
            <a:xfrm>
              <a:off x="71855" y="79223"/>
              <a:ext cx="228600" cy="228600"/>
            </a:xfrm>
            <a:prstGeom prst="round2DiagRect">
              <a:avLst/>
            </a:prstGeom>
            <a:solidFill>
              <a:srgbClr val="00B0F0"/>
            </a:solidFill>
            <a:ln>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Aharoni" pitchFamily="2" charset="-79"/>
                  <a:cs typeface="Aharoni" pitchFamily="2" charset="-79"/>
                </a:rPr>
                <a:t>I</a:t>
              </a:r>
              <a:endParaRPr lang="en-US" b="1" dirty="0">
                <a:solidFill>
                  <a:prstClr val="white"/>
                </a:solidFill>
                <a:latin typeface="Aharoni" pitchFamily="2" charset="-79"/>
                <a:cs typeface="Aharoni" pitchFamily="2" charset="-79"/>
              </a:endParaRPr>
            </a:p>
          </p:txBody>
        </p:sp>
        <p:sp>
          <p:nvSpPr>
            <p:cNvPr id="6" name="Round Diagonal Corner Rectangle 5"/>
            <p:cNvSpPr/>
            <p:nvPr/>
          </p:nvSpPr>
          <p:spPr>
            <a:xfrm>
              <a:off x="376655" y="79223"/>
              <a:ext cx="228600" cy="228600"/>
            </a:xfrm>
            <a:prstGeom prst="round2DiagRect">
              <a:avLst/>
            </a:prstGeom>
            <a:solidFill>
              <a:srgbClr val="FB3B69"/>
            </a:solidFill>
            <a:ln>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Aharoni" pitchFamily="2" charset="-79"/>
                  <a:cs typeface="Aharoni" pitchFamily="2" charset="-79"/>
                </a:rPr>
                <a:t>I</a:t>
              </a:r>
              <a:endParaRPr lang="en-US" b="1" dirty="0">
                <a:solidFill>
                  <a:prstClr val="white"/>
                </a:solidFill>
                <a:latin typeface="Aharoni" pitchFamily="2" charset="-79"/>
                <a:cs typeface="Aharoni" pitchFamily="2" charset="-79"/>
              </a:endParaRPr>
            </a:p>
          </p:txBody>
        </p:sp>
        <p:sp>
          <p:nvSpPr>
            <p:cNvPr id="7" name="Round Diagonal Corner Rectangle 6"/>
            <p:cNvSpPr/>
            <p:nvPr/>
          </p:nvSpPr>
          <p:spPr>
            <a:xfrm>
              <a:off x="65362" y="392172"/>
              <a:ext cx="228600" cy="228600"/>
            </a:xfrm>
            <a:prstGeom prst="round2DiagRect">
              <a:avLst/>
            </a:prstGeom>
            <a:solidFill>
              <a:schemeClr val="accent4">
                <a:lumMod val="50000"/>
              </a:schemeClr>
            </a:solidFill>
            <a:ln>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Aharoni" pitchFamily="2" charset="-79"/>
                  <a:cs typeface="Aharoni" pitchFamily="2" charset="-79"/>
                </a:rPr>
                <a:t>E</a:t>
              </a:r>
              <a:endParaRPr lang="en-US" b="1" dirty="0">
                <a:solidFill>
                  <a:prstClr val="white"/>
                </a:solidFill>
                <a:latin typeface="Aharoni" pitchFamily="2" charset="-79"/>
                <a:cs typeface="Aharoni" pitchFamily="2" charset="-79"/>
              </a:endParaRPr>
            </a:p>
          </p:txBody>
        </p:sp>
        <p:sp>
          <p:nvSpPr>
            <p:cNvPr id="8" name="Round Diagonal Corner Rectangle 7"/>
            <p:cNvSpPr/>
            <p:nvPr/>
          </p:nvSpPr>
          <p:spPr>
            <a:xfrm>
              <a:off x="370162" y="392172"/>
              <a:ext cx="228600" cy="228600"/>
            </a:xfrm>
            <a:prstGeom prst="round2DiagRect">
              <a:avLst/>
            </a:prstGeom>
            <a:solidFill>
              <a:srgbClr val="008000"/>
            </a:solidFill>
            <a:ln>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Aharoni" pitchFamily="2" charset="-79"/>
                  <a:cs typeface="Aharoni" pitchFamily="2" charset="-79"/>
                </a:rPr>
                <a:t>P</a:t>
              </a:r>
              <a:endParaRPr lang="en-US" b="1" dirty="0">
                <a:solidFill>
                  <a:prstClr val="white"/>
                </a:solidFill>
                <a:latin typeface="Aharoni" pitchFamily="2" charset="-79"/>
                <a:cs typeface="Aharoni" pitchFamily="2" charset="-79"/>
              </a:endParaRPr>
            </a:p>
          </p:txBody>
        </p:sp>
        <p:grpSp>
          <p:nvGrpSpPr>
            <p:cNvPr id="9" name="Group 8"/>
            <p:cNvGrpSpPr/>
            <p:nvPr/>
          </p:nvGrpSpPr>
          <p:grpSpPr>
            <a:xfrm>
              <a:off x="0" y="0"/>
              <a:ext cx="828291" cy="814186"/>
              <a:chOff x="2371900" y="457200"/>
              <a:chExt cx="914400" cy="914400"/>
            </a:xfrm>
          </p:grpSpPr>
          <p:cxnSp>
            <p:nvCxnSpPr>
              <p:cNvPr id="13" name="Straight Connector 12"/>
              <p:cNvCxnSpPr/>
              <p:nvPr/>
            </p:nvCxnSpPr>
            <p:spPr>
              <a:xfrm>
                <a:off x="3124200" y="457200"/>
                <a:ext cx="0" cy="914400"/>
              </a:xfrm>
              <a:prstGeom prst="line">
                <a:avLst/>
              </a:prstGeom>
              <a:ln w="12700">
                <a:solidFill>
                  <a:srgbClr val="FE6E2E"/>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71900" y="1242750"/>
                <a:ext cx="914400" cy="0"/>
              </a:xfrm>
              <a:prstGeom prst="line">
                <a:avLst/>
              </a:prstGeom>
              <a:ln w="12700">
                <a:solidFill>
                  <a:srgbClr val="FE6E2E"/>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196227" y="218958"/>
              <a:ext cx="676124" cy="633150"/>
              <a:chOff x="2401413" y="457200"/>
              <a:chExt cx="884887" cy="914400"/>
            </a:xfrm>
          </p:grpSpPr>
          <p:cxnSp>
            <p:nvCxnSpPr>
              <p:cNvPr id="11" name="Straight Connector 10"/>
              <p:cNvCxnSpPr/>
              <p:nvPr/>
            </p:nvCxnSpPr>
            <p:spPr>
              <a:xfrm>
                <a:off x="3124200" y="457200"/>
                <a:ext cx="0" cy="914400"/>
              </a:xfrm>
              <a:prstGeom prst="line">
                <a:avLst/>
              </a:prstGeom>
              <a:ln w="12700">
                <a:solidFill>
                  <a:srgbClr val="FE6E2E"/>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01413" y="1242751"/>
                <a:ext cx="884887" cy="0"/>
              </a:xfrm>
              <a:prstGeom prst="line">
                <a:avLst/>
              </a:prstGeom>
              <a:ln w="12700">
                <a:solidFill>
                  <a:srgbClr val="FE6E2E"/>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grpSp>
      <p:sp>
        <p:nvSpPr>
          <p:cNvPr id="15" name="Rectangle 14">
            <a:hlinkClick r:id="rId2"/>
          </p:cNvPr>
          <p:cNvSpPr/>
          <p:nvPr userDrawn="1"/>
        </p:nvSpPr>
        <p:spPr>
          <a:xfrm>
            <a:off x="-180528" y="6396568"/>
            <a:ext cx="2823551" cy="378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smtClean="0">
                <a:solidFill>
                  <a:srgbClr val="0000CC"/>
                </a:solidFill>
                <a:latin typeface="Candara" panose="020E0502030303020204" pitchFamily="34" charset="0"/>
                <a:cs typeface="Arial" pitchFamily="34" charset="0"/>
              </a:rPr>
              <a:t>www.srisathyasaividyavahini.org</a:t>
            </a:r>
            <a:endParaRPr lang="en-US" sz="1200" b="1" dirty="0">
              <a:solidFill>
                <a:srgbClr val="0000CC"/>
              </a:solidFill>
              <a:latin typeface="Candara" panose="020E0502030303020204" pitchFamily="34" charset="0"/>
              <a:cs typeface="Arial" pitchFamily="34" charset="0"/>
            </a:endParaRPr>
          </a:p>
        </p:txBody>
      </p:sp>
      <p:sp>
        <p:nvSpPr>
          <p:cNvPr id="16" name="Rectangle 15"/>
          <p:cNvSpPr/>
          <p:nvPr userDrawn="1"/>
        </p:nvSpPr>
        <p:spPr>
          <a:xfrm>
            <a:off x="6297985" y="6381329"/>
            <a:ext cx="2846015" cy="378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8482B"/>
                </a:solidFill>
                <a:latin typeface="Candara" pitchFamily="34" charset="0"/>
              </a:rPr>
              <a:t>Education</a:t>
            </a:r>
            <a:r>
              <a:rPr lang="en-US" sz="1400" dirty="0" smtClean="0">
                <a:solidFill>
                  <a:srgbClr val="08482B"/>
                </a:solidFill>
                <a:latin typeface="Candara" pitchFamily="34" charset="0"/>
              </a:rPr>
              <a:t> </a:t>
            </a:r>
            <a:r>
              <a:rPr lang="en-US" sz="1400" b="1" dirty="0" smtClean="0">
                <a:solidFill>
                  <a:srgbClr val="002060"/>
                </a:solidFill>
                <a:latin typeface="Candara" pitchFamily="34" charset="0"/>
              </a:rPr>
              <a:t>FOR  </a:t>
            </a:r>
            <a:r>
              <a:rPr lang="en-US" sz="1400" b="1" dirty="0" smtClean="0">
                <a:solidFill>
                  <a:srgbClr val="C00000"/>
                </a:solidFill>
                <a:latin typeface="Candara" pitchFamily="34" charset="0"/>
              </a:rPr>
              <a:t>ALL, </a:t>
            </a:r>
            <a:r>
              <a:rPr lang="en-US" sz="1400" b="1" dirty="0" smtClean="0">
                <a:solidFill>
                  <a:srgbClr val="002060"/>
                </a:solidFill>
                <a:latin typeface="Candara" pitchFamily="34" charset="0"/>
              </a:rPr>
              <a:t>BY</a:t>
            </a:r>
            <a:r>
              <a:rPr lang="en-US" sz="1400" b="1" dirty="0" smtClean="0">
                <a:solidFill>
                  <a:srgbClr val="C00000"/>
                </a:solidFill>
                <a:latin typeface="Candara" pitchFamily="34" charset="0"/>
              </a:rPr>
              <a:t> ALL</a:t>
            </a:r>
            <a:endParaRPr lang="en-US" sz="1400" b="1" dirty="0">
              <a:solidFill>
                <a:srgbClr val="C00000"/>
              </a:solidFill>
              <a:latin typeface="Candara" pitchFamily="34" charset="0"/>
            </a:endParaRPr>
          </a:p>
        </p:txBody>
      </p:sp>
    </p:spTree>
    <p:extLst>
      <p:ext uri="{BB962C8B-B14F-4D97-AF65-F5344CB8AC3E}">
        <p14:creationId xmlns:p14="http://schemas.microsoft.com/office/powerpoint/2010/main" xmlns="" val="12219283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3618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21578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AADA1F2-7FED-4BA2-837F-155C3C7E75E1}" type="datetimeFigureOut">
              <a:rPr lang="en-IN" smtClean="0"/>
              <a:pPr/>
              <a:t>27-08-2015</a:t>
            </a:fld>
            <a:endParaRPr lang="en-IN"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4DF51CE-FE77-43B7-9B1E-9D43787655A0}" type="slidenum">
              <a:rPr lang="en-IN" smtClean="0"/>
              <a:pPr/>
              <a:t>‹#›</a:t>
            </a:fld>
            <a:endParaRPr lang="en-IN" dirty="0"/>
          </a:p>
        </p:txBody>
      </p:sp>
    </p:spTree>
    <p:extLst>
      <p:ext uri="{BB962C8B-B14F-4D97-AF65-F5344CB8AC3E}">
        <p14:creationId xmlns:p14="http://schemas.microsoft.com/office/powerpoint/2010/main" xmlns="" val="2217732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8131090" y="52321"/>
            <a:ext cx="967390" cy="938279"/>
          </a:xfrm>
          <a:prstGeom prst="rect">
            <a:avLst/>
          </a:prstGeom>
        </p:spPr>
      </p:pic>
    </p:spTree>
    <p:extLst>
      <p:ext uri="{BB962C8B-B14F-4D97-AF65-F5344CB8AC3E}">
        <p14:creationId xmlns:p14="http://schemas.microsoft.com/office/powerpoint/2010/main" xmlns="" val="3639051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8"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 Id="rId6" Type="http://schemas.microsoft.com/office/2007/relationships/diagramDrawing" Target="../diagrams/drawing1.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wmf"/><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wmf"/><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5856" y="1484784"/>
            <a:ext cx="4915904" cy="45354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prstClr val="black"/>
                </a:solidFill>
                <a:latin typeface="Candara" panose="020E0502030303020204" pitchFamily="34" charset="0"/>
              </a:rPr>
              <a:t>&lt;BOARD NAME&gt;</a:t>
            </a:r>
            <a:endParaRPr lang="en-US" sz="2800" dirty="0">
              <a:solidFill>
                <a:prstClr val="black"/>
              </a:solidFill>
              <a:latin typeface="Candara" panose="020E0502030303020204" pitchFamily="34" charset="0"/>
            </a:endParaRPr>
          </a:p>
        </p:txBody>
      </p:sp>
      <p:sp>
        <p:nvSpPr>
          <p:cNvPr id="5" name="Rectangle 4"/>
          <p:cNvSpPr/>
          <p:nvPr/>
        </p:nvSpPr>
        <p:spPr>
          <a:xfrm>
            <a:off x="3275856" y="2341714"/>
            <a:ext cx="4915904" cy="45354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prstClr val="black"/>
                </a:solidFill>
                <a:latin typeface="Candara" panose="020E0502030303020204" pitchFamily="34" charset="0"/>
              </a:rPr>
              <a:t>&lt;SUBJECT&gt;</a:t>
            </a:r>
            <a:endParaRPr lang="en-US" sz="2800" dirty="0">
              <a:solidFill>
                <a:prstClr val="black"/>
              </a:solidFill>
              <a:latin typeface="Candara" panose="020E0502030303020204" pitchFamily="34" charset="0"/>
            </a:endParaRPr>
          </a:p>
        </p:txBody>
      </p:sp>
      <p:sp>
        <p:nvSpPr>
          <p:cNvPr id="6" name="Rectangle 5"/>
          <p:cNvSpPr/>
          <p:nvPr/>
        </p:nvSpPr>
        <p:spPr>
          <a:xfrm>
            <a:off x="3275856" y="3198644"/>
            <a:ext cx="4915904" cy="45354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prstClr val="black"/>
                </a:solidFill>
                <a:latin typeface="Candara" panose="020E0502030303020204" pitchFamily="34" charset="0"/>
              </a:rPr>
              <a:t>&lt;CLASS&gt;</a:t>
            </a:r>
            <a:endParaRPr lang="en-US" sz="2800" dirty="0">
              <a:solidFill>
                <a:prstClr val="black"/>
              </a:solidFill>
              <a:latin typeface="Candara" panose="020E0502030303020204" pitchFamily="34" charset="0"/>
            </a:endParaRPr>
          </a:p>
        </p:txBody>
      </p:sp>
      <p:sp>
        <p:nvSpPr>
          <p:cNvPr id="7" name="Rectangle 6"/>
          <p:cNvSpPr/>
          <p:nvPr/>
        </p:nvSpPr>
        <p:spPr>
          <a:xfrm>
            <a:off x="3275856" y="4055574"/>
            <a:ext cx="4915904" cy="45354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prstClr val="black"/>
                </a:solidFill>
                <a:latin typeface="Candara" panose="020E0502030303020204" pitchFamily="34" charset="0"/>
              </a:rPr>
              <a:t>&lt;1, 2, 3&gt;</a:t>
            </a:r>
            <a:endParaRPr lang="en-US" sz="2800" dirty="0">
              <a:solidFill>
                <a:prstClr val="black"/>
              </a:solidFill>
              <a:latin typeface="Candara" panose="020E0502030303020204" pitchFamily="34" charset="0"/>
            </a:endParaRPr>
          </a:p>
        </p:txBody>
      </p:sp>
      <p:sp>
        <p:nvSpPr>
          <p:cNvPr id="8" name="Rectangle 7"/>
          <p:cNvSpPr/>
          <p:nvPr/>
        </p:nvSpPr>
        <p:spPr>
          <a:xfrm>
            <a:off x="3275856" y="4912504"/>
            <a:ext cx="4915904" cy="45354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prstClr val="black"/>
                </a:solidFill>
                <a:latin typeface="Candara" panose="020E0502030303020204" pitchFamily="34" charset="0"/>
              </a:rPr>
              <a:t>&lt;Name of the chapter&gt;</a:t>
            </a:r>
            <a:endParaRPr lang="en-US" sz="2800" dirty="0">
              <a:solidFill>
                <a:prstClr val="black"/>
              </a:solidFill>
              <a:latin typeface="Candara" panose="020E0502030303020204" pitchFamily="34" charset="0"/>
            </a:endParaRPr>
          </a:p>
        </p:txBody>
      </p:sp>
    </p:spTree>
    <p:extLst>
      <p:ext uri="{BB962C8B-B14F-4D97-AF65-F5344CB8AC3E}">
        <p14:creationId xmlns:p14="http://schemas.microsoft.com/office/powerpoint/2010/main" xmlns="" val="3090051205"/>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9538" y="332656"/>
            <a:ext cx="2974975" cy="266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557073" y="3672245"/>
            <a:ext cx="4812343" cy="523220"/>
          </a:xfrm>
          <a:prstGeom prst="rect">
            <a:avLst/>
          </a:prstGeom>
          <a:noFill/>
        </p:spPr>
        <p:txBody>
          <a:bodyPr wrap="none" lIns="91440" tIns="45720" rIns="91440" bIns="45720">
            <a:spAutoFit/>
          </a:bodyPr>
          <a:lstStyle/>
          <a:p>
            <a:pPr algn="ctr"/>
            <a:r>
              <a:rPr lang="en-US"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What will be the glass required</a:t>
            </a:r>
            <a:endParaRPr lang="en-IN" sz="2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7" name="Rectangle 6"/>
          <p:cNvSpPr/>
          <p:nvPr/>
        </p:nvSpPr>
        <p:spPr>
          <a:xfrm>
            <a:off x="4479633" y="29673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Rectangle 7"/>
          <p:cNvSpPr/>
          <p:nvPr/>
        </p:nvSpPr>
        <p:spPr>
          <a:xfrm>
            <a:off x="4632033" y="31197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Rectangle 8"/>
          <p:cNvSpPr/>
          <p:nvPr/>
        </p:nvSpPr>
        <p:spPr>
          <a:xfrm>
            <a:off x="4784433" y="32721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Rectangle 9"/>
          <p:cNvSpPr/>
          <p:nvPr/>
        </p:nvSpPr>
        <p:spPr>
          <a:xfrm>
            <a:off x="4936833" y="34245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1" name="Rectangle 10"/>
          <p:cNvSpPr/>
          <p:nvPr/>
        </p:nvSpPr>
        <p:spPr>
          <a:xfrm>
            <a:off x="5089233" y="35769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2" name="Rectangle 11"/>
          <p:cNvSpPr/>
          <p:nvPr/>
        </p:nvSpPr>
        <p:spPr>
          <a:xfrm>
            <a:off x="5241633" y="37293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3" name="Rectangle 12"/>
          <p:cNvSpPr/>
          <p:nvPr/>
        </p:nvSpPr>
        <p:spPr>
          <a:xfrm>
            <a:off x="5394033" y="38817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 name="Rectangle 13"/>
          <p:cNvSpPr/>
          <p:nvPr/>
        </p:nvSpPr>
        <p:spPr>
          <a:xfrm>
            <a:off x="5546433" y="40341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5" name="Rectangle 14"/>
          <p:cNvSpPr/>
          <p:nvPr/>
        </p:nvSpPr>
        <p:spPr>
          <a:xfrm>
            <a:off x="5698833" y="41865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6" name="Rectangle 15"/>
          <p:cNvSpPr/>
          <p:nvPr/>
        </p:nvSpPr>
        <p:spPr>
          <a:xfrm>
            <a:off x="5851233" y="43389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 name="Rectangle 16"/>
          <p:cNvSpPr/>
          <p:nvPr/>
        </p:nvSpPr>
        <p:spPr>
          <a:xfrm>
            <a:off x="6003633" y="44913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8" name="Rectangle 17"/>
          <p:cNvSpPr/>
          <p:nvPr/>
        </p:nvSpPr>
        <p:spPr>
          <a:xfrm>
            <a:off x="6156033" y="46437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91013" y="3316287"/>
            <a:ext cx="3225800" cy="2968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 name="Rectangle 20"/>
          <p:cNvSpPr/>
          <p:nvPr/>
        </p:nvSpPr>
        <p:spPr>
          <a:xfrm>
            <a:off x="3006912" y="1162926"/>
            <a:ext cx="5506956" cy="954107"/>
          </a:xfrm>
          <a:prstGeom prst="rect">
            <a:avLst/>
          </a:prstGeom>
          <a:noFill/>
        </p:spPr>
        <p:txBody>
          <a:bodyPr wrap="none" lIns="91440" tIns="45720" rIns="91440" bIns="45720">
            <a:spAutoFit/>
          </a:bodyPr>
          <a:lstStyle/>
          <a:p>
            <a:pPr algn="ct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Now calculate the following for the </a:t>
            </a:r>
          </a:p>
          <a:p>
            <a:pPr algn="ct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square painting</a:t>
            </a:r>
            <a:endParaRPr lang="en-US" sz="28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xmlns="" val="358499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animEffect transition="in" filter="wipe(down)">
                                      <p:cBhvr>
                                        <p:cTn id="21"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0709" y="404664"/>
            <a:ext cx="4925268" cy="45326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2298901" y="0"/>
            <a:ext cx="1080120" cy="369332"/>
          </a:xfrm>
          <a:prstGeom prst="rect">
            <a:avLst/>
          </a:prstGeom>
          <a:noFill/>
        </p:spPr>
        <p:txBody>
          <a:bodyPr wrap="square" rtlCol="0">
            <a:spAutoFit/>
          </a:bodyPr>
          <a:lstStyle/>
          <a:p>
            <a:r>
              <a:rPr lang="en-US" dirty="0" smtClean="0"/>
              <a:t>5 cm</a:t>
            </a:r>
            <a:endParaRPr lang="en-IN"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16" y="2871353"/>
            <a:ext cx="112712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12470" y="4982440"/>
            <a:ext cx="112712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64820" y="2693770"/>
            <a:ext cx="112712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ight Arrow 2"/>
          <p:cNvSpPr/>
          <p:nvPr/>
        </p:nvSpPr>
        <p:spPr>
          <a:xfrm>
            <a:off x="4932040" y="1700808"/>
            <a:ext cx="1440160" cy="50405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4" name="TextBox 3"/>
          <p:cNvSpPr txBox="1"/>
          <p:nvPr/>
        </p:nvSpPr>
        <p:spPr>
          <a:xfrm>
            <a:off x="6372200" y="1422068"/>
            <a:ext cx="2592288" cy="369332"/>
          </a:xfrm>
          <a:prstGeom prst="rect">
            <a:avLst/>
          </a:prstGeom>
          <a:noFill/>
        </p:spPr>
        <p:txBody>
          <a:bodyPr wrap="square" rtlCol="0">
            <a:spAutoFit/>
          </a:bodyPr>
          <a:lstStyle/>
          <a:p>
            <a:r>
              <a:rPr lang="en-US" dirty="0" smtClean="0"/>
              <a:t>glass  = area</a:t>
            </a:r>
            <a:endParaRPr lang="en-IN" dirty="0"/>
          </a:p>
        </p:txBody>
      </p:sp>
      <p:sp>
        <p:nvSpPr>
          <p:cNvPr id="5" name="TextBox 4"/>
          <p:cNvSpPr txBox="1"/>
          <p:nvPr/>
        </p:nvSpPr>
        <p:spPr>
          <a:xfrm>
            <a:off x="6591945" y="2060848"/>
            <a:ext cx="1868487" cy="923330"/>
          </a:xfrm>
          <a:prstGeom prst="rect">
            <a:avLst/>
          </a:prstGeom>
          <a:noFill/>
        </p:spPr>
        <p:txBody>
          <a:bodyPr wrap="square" rtlCol="0">
            <a:spAutoFit/>
          </a:bodyPr>
          <a:lstStyle/>
          <a:p>
            <a:r>
              <a:rPr lang="en-US" dirty="0" smtClean="0"/>
              <a:t>=side</a:t>
            </a:r>
            <a:r>
              <a:rPr lang="en-US" baseline="30000" dirty="0" smtClean="0"/>
              <a:t>2</a:t>
            </a:r>
            <a:r>
              <a:rPr lang="en-US" dirty="0" smtClean="0"/>
              <a:t> </a:t>
            </a:r>
          </a:p>
          <a:p>
            <a:r>
              <a:rPr lang="en-US" dirty="0" smtClean="0"/>
              <a:t>= 5</a:t>
            </a:r>
            <a:r>
              <a:rPr lang="en-US" baseline="30000" dirty="0" smtClean="0"/>
              <a:t>2</a:t>
            </a:r>
          </a:p>
          <a:p>
            <a:r>
              <a:rPr lang="en-US" dirty="0" smtClean="0"/>
              <a:t>=25 sq.cm</a:t>
            </a:r>
            <a:endParaRPr lang="en-IN" dirty="0"/>
          </a:p>
        </p:txBody>
      </p:sp>
      <p:sp>
        <p:nvSpPr>
          <p:cNvPr id="6" name="TextBox 5"/>
          <p:cNvSpPr txBox="1"/>
          <p:nvPr/>
        </p:nvSpPr>
        <p:spPr>
          <a:xfrm>
            <a:off x="6156176" y="4437112"/>
            <a:ext cx="2987824" cy="646331"/>
          </a:xfrm>
          <a:prstGeom prst="rect">
            <a:avLst/>
          </a:prstGeom>
          <a:noFill/>
        </p:spPr>
        <p:txBody>
          <a:bodyPr wrap="square" rtlCol="0">
            <a:spAutoFit/>
          </a:bodyPr>
          <a:lstStyle/>
          <a:p>
            <a:r>
              <a:rPr lang="en-US" dirty="0" smtClean="0"/>
              <a:t>Therefore the glass required will be 25 sq.cm</a:t>
            </a:r>
            <a:endParaRPr lang="en-IN" dirty="0"/>
          </a:p>
        </p:txBody>
      </p:sp>
    </p:spTree>
    <p:extLst>
      <p:ext uri="{BB962C8B-B14F-4D97-AF65-F5344CB8AC3E}">
        <p14:creationId xmlns:p14="http://schemas.microsoft.com/office/powerpoint/2010/main" xmlns="" val="4243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fade">
                                      <p:cBhvr>
                                        <p:cTn id="17" dur="1000"/>
                                        <p:tgtEl>
                                          <p:spTgt spid="5123"/>
                                        </p:tgtEl>
                                      </p:cBhvr>
                                    </p:animEffect>
                                    <p:anim calcmode="lin" valueType="num">
                                      <p:cBhvr>
                                        <p:cTn id="18" dur="1000" fill="hold"/>
                                        <p:tgtEl>
                                          <p:spTgt spid="5123"/>
                                        </p:tgtEl>
                                        <p:attrNameLst>
                                          <p:attrName>ppt_x</p:attrName>
                                        </p:attrNameLst>
                                      </p:cBhvr>
                                      <p:tavLst>
                                        <p:tav tm="0">
                                          <p:val>
                                            <p:strVal val="#ppt_x"/>
                                          </p:val>
                                        </p:tav>
                                        <p:tav tm="100000">
                                          <p:val>
                                            <p:strVal val="#ppt_x"/>
                                          </p:val>
                                        </p:tav>
                                      </p:tavLst>
                                    </p:anim>
                                    <p:anim calcmode="lin" valueType="num">
                                      <p:cBhvr>
                                        <p:cTn id="19" dur="1000" fill="hold"/>
                                        <p:tgtEl>
                                          <p:spTgt spid="51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fade">
                                      <p:cBhvr>
                                        <p:cTn id="22" dur="1000"/>
                                        <p:tgtEl>
                                          <p:spTgt spid="5124"/>
                                        </p:tgtEl>
                                      </p:cBhvr>
                                    </p:animEffect>
                                    <p:anim calcmode="lin" valueType="num">
                                      <p:cBhvr>
                                        <p:cTn id="23" dur="1000" fill="hold"/>
                                        <p:tgtEl>
                                          <p:spTgt spid="5124"/>
                                        </p:tgtEl>
                                        <p:attrNameLst>
                                          <p:attrName>ppt_x</p:attrName>
                                        </p:attrNameLst>
                                      </p:cBhvr>
                                      <p:tavLst>
                                        <p:tav tm="0">
                                          <p:val>
                                            <p:strVal val="#ppt_x"/>
                                          </p:val>
                                        </p:tav>
                                        <p:tav tm="100000">
                                          <p:val>
                                            <p:strVal val="#ppt_x"/>
                                          </p:val>
                                        </p:tav>
                                      </p:tavLst>
                                    </p:anim>
                                    <p:anim calcmode="lin" valueType="num">
                                      <p:cBhvr>
                                        <p:cTn id="24" dur="1000" fill="hold"/>
                                        <p:tgtEl>
                                          <p:spTgt spid="512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25"/>
                                        </p:tgtEl>
                                        <p:attrNameLst>
                                          <p:attrName>style.visibility</p:attrName>
                                        </p:attrNameLst>
                                      </p:cBhvr>
                                      <p:to>
                                        <p:strVal val="visible"/>
                                      </p:to>
                                    </p:set>
                                    <p:animEffect transition="in" filter="fade">
                                      <p:cBhvr>
                                        <p:cTn id="27" dur="1000"/>
                                        <p:tgtEl>
                                          <p:spTgt spid="5125"/>
                                        </p:tgtEl>
                                      </p:cBhvr>
                                    </p:animEffect>
                                    <p:anim calcmode="lin" valueType="num">
                                      <p:cBhvr>
                                        <p:cTn id="28" dur="1000" fill="hold"/>
                                        <p:tgtEl>
                                          <p:spTgt spid="5125"/>
                                        </p:tgtEl>
                                        <p:attrNameLst>
                                          <p:attrName>ppt_x</p:attrName>
                                        </p:attrNameLst>
                                      </p:cBhvr>
                                      <p:tavLst>
                                        <p:tav tm="0">
                                          <p:val>
                                            <p:strVal val="#ppt_x"/>
                                          </p:val>
                                        </p:tav>
                                        <p:tav tm="100000">
                                          <p:val>
                                            <p:strVal val="#ppt_x"/>
                                          </p:val>
                                        </p:tav>
                                      </p:tavLst>
                                    </p:anim>
                                    <p:anim calcmode="lin" valueType="num">
                                      <p:cBhvr>
                                        <p:cTn id="29" dur="1000" fill="hold"/>
                                        <p:tgtEl>
                                          <p:spTgt spid="512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arn(inVertic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10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1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up)">
                                      <p:cBhvr>
                                        <p:cTn id="4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3639224" y="1088040"/>
                <a:ext cx="5504776" cy="954107"/>
              </a:xfrm>
              <a:prstGeom prst="rect">
                <a:avLst/>
              </a:prstGeom>
              <a:noFill/>
            </p:spPr>
            <p:txBody>
              <a:bodyPr wrap="none" lIns="91440" tIns="45720" rIns="91440" bIns="45720">
                <a:spAutoFit/>
              </a:bodyPr>
              <a:lstStyle/>
              <a:p>
                <a:pPr algn="ct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Express</a:t>
                </a:r>
                <a:r>
                  <a:rPr lang="en-US" sz="28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square root of </a:t>
                </a:r>
                <a14:m>
                  <m:oMath xmlns:m="http://schemas.openxmlformats.org/officeDocument/2006/math">
                    <m:r>
                      <a:rPr lang="en-US" sz="2800" i="1">
                        <a:latin typeface="Cambria Math"/>
                        <a:ea typeface="Cambria Math"/>
                      </a:rPr>
                      <m:t>𝑥</m:t>
                    </m:r>
                  </m:oMath>
                </a14:m>
                <a:r>
                  <a:rPr lang="en-US" sz="28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in symbolic</a:t>
                </a:r>
              </a:p>
              <a:p>
                <a:pPr algn="ctr"/>
                <a:r>
                  <a:rPr lang="en-US" sz="28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form</a:t>
                </a:r>
                <a:endParaRPr lang="en-US" sz="28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mc:Choice>
        <mc:Fallback>
          <p:sp>
            <p:nvSpPr>
              <p:cNvPr id="2" name="Rectangle 1"/>
              <p:cNvSpPr>
                <a:spLocks noRot="1" noChangeAspect="1" noMove="1" noResize="1" noEditPoints="1" noAdjustHandles="1" noChangeArrowheads="1" noChangeShapeType="1" noTextEdit="1"/>
              </p:cNvSpPr>
              <p:nvPr/>
            </p:nvSpPr>
            <p:spPr>
              <a:xfrm>
                <a:off x="3639224" y="1088040"/>
                <a:ext cx="5504776" cy="954107"/>
              </a:xfrm>
              <a:prstGeom prst="rect">
                <a:avLst/>
              </a:prstGeom>
              <a:blipFill rotWithShape="1">
                <a:blip r:embed="rId2"/>
                <a:stretch>
                  <a:fillRect l="-1993" t="-5732" r="-3433" b="-17197"/>
                </a:stretch>
              </a:blipFill>
            </p:spPr>
            <p:txBody>
              <a:bodyPr/>
              <a:lstStyle/>
              <a:p>
                <a:r>
                  <a:rPr lang="en-IN">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84" y="548680"/>
            <a:ext cx="2974975" cy="266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descr="C:\Users\Lenovo\AppData\Local\Microsoft\Windows\Temporary Internet Files\Content.IE5\AS1OCGF5\hands2-color[1].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364088" y="3212505"/>
            <a:ext cx="3333750" cy="3429000"/>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mc:Choice xmlns:a14="http://schemas.microsoft.com/office/drawing/2010/main" xmlns="" Requires="a14">
          <p:sp>
            <p:nvSpPr>
              <p:cNvPr id="4" name="TextBox 3"/>
              <p:cNvSpPr txBox="1"/>
              <p:nvPr/>
            </p:nvSpPr>
            <p:spPr>
              <a:xfrm>
                <a:off x="827583" y="4265285"/>
                <a:ext cx="3976625" cy="4280082"/>
              </a:xfrm>
              <a:prstGeom prst="rect">
                <a:avLst/>
              </a:prstGeom>
              <a:noFill/>
            </p:spPr>
            <p:txBody>
              <a:bodyPr wrap="square" rtlCol="0">
                <a:spAutoFit/>
              </a:bodyPr>
              <a:lstStyle/>
              <a:p>
                <a:r>
                  <a:rPr lang="en-US" sz="2000" dirty="0" smtClean="0">
                    <a:latin typeface="Britannic Bold" pitchFamily="34" charset="0"/>
                  </a:rPr>
                  <a:t>Find square root of:</a:t>
                </a:r>
              </a:p>
              <a:p>
                <a:pPr/>
                <a14:m>
                  <m:oMathPara xmlns:m="http://schemas.openxmlformats.org/officeDocument/2006/math">
                    <m:oMathParaPr>
                      <m:jc m:val="left"/>
                    </m:oMathParaPr>
                    <m:oMath xmlns:m="http://schemas.openxmlformats.org/officeDocument/2006/math">
                      <m:rad>
                        <m:radPr>
                          <m:degHide m:val="on"/>
                          <m:ctrlPr>
                            <a:rPr lang="en-IN" sz="2000" b="0" i="1" smtClean="0">
                              <a:latin typeface="Cambria Math"/>
                              <a:ea typeface="Cambria Math"/>
                            </a:rPr>
                          </m:ctrlPr>
                        </m:radPr>
                        <m:deg/>
                        <m:e>
                          <m:r>
                            <a:rPr lang="en-US" sz="2000" b="0" i="1" smtClean="0">
                              <a:latin typeface="Cambria Math"/>
                              <a:ea typeface="Cambria Math"/>
                            </a:rPr>
                            <m:t>4</m:t>
                          </m:r>
                        </m:e>
                      </m:rad>
                      <m:r>
                        <a:rPr lang="en-US" sz="2000" b="0" i="1" smtClean="0">
                          <a:latin typeface="Cambria Math"/>
                          <a:ea typeface="Cambria Math"/>
                        </a:rPr>
                        <m:t>=2</m:t>
                      </m:r>
                    </m:oMath>
                  </m:oMathPara>
                </a14:m>
                <a:endParaRPr lang="en-US" sz="2000" b="0" dirty="0" smtClean="0">
                  <a:latin typeface="Britannic Bold" pitchFamily="34" charset="0"/>
                  <a:ea typeface="Cambria Math"/>
                </a:endParaRPr>
              </a:p>
              <a:p>
                <a:pPr/>
                <a14:m>
                  <m:oMathPara xmlns:m="http://schemas.openxmlformats.org/officeDocument/2006/math">
                    <m:oMathParaPr>
                      <m:jc m:val="left"/>
                    </m:oMathParaPr>
                    <m:oMath xmlns:m="http://schemas.openxmlformats.org/officeDocument/2006/math">
                      <m:rad>
                        <m:radPr>
                          <m:degHide m:val="on"/>
                          <m:ctrlPr>
                            <a:rPr lang="en-IN" sz="2000" b="0" i="1" smtClean="0">
                              <a:latin typeface="Cambria Math"/>
                              <a:ea typeface="Cambria Math"/>
                            </a:rPr>
                          </m:ctrlPr>
                        </m:radPr>
                        <m:deg/>
                        <m:e>
                          <m:r>
                            <a:rPr lang="en-US" sz="2000" b="0" i="1" smtClean="0">
                              <a:latin typeface="Cambria Math"/>
                              <a:ea typeface="Cambria Math"/>
                            </a:rPr>
                            <m:t>36</m:t>
                          </m:r>
                        </m:e>
                      </m:rad>
                      <m:r>
                        <a:rPr lang="en-US" sz="2000" b="0" i="1" smtClean="0">
                          <a:latin typeface="Cambria Math"/>
                          <a:ea typeface="Cambria Math"/>
                        </a:rPr>
                        <m:t>=6</m:t>
                      </m:r>
                    </m:oMath>
                  </m:oMathPara>
                </a14:m>
                <a:endParaRPr lang="en-US" sz="2000" b="0" dirty="0" smtClean="0">
                  <a:latin typeface="Britannic Bold" pitchFamily="34" charset="0"/>
                  <a:ea typeface="Cambria Math"/>
                </a:endParaRPr>
              </a:p>
              <a:p>
                <a:pPr/>
                <a14:m>
                  <m:oMathPara xmlns:m="http://schemas.openxmlformats.org/officeDocument/2006/math">
                    <m:oMathParaPr>
                      <m:jc m:val="left"/>
                    </m:oMathParaPr>
                    <m:oMath xmlns:m="http://schemas.openxmlformats.org/officeDocument/2006/math">
                      <m:rad>
                        <m:radPr>
                          <m:degHide m:val="on"/>
                          <m:ctrlPr>
                            <a:rPr lang="en-IN" sz="2000" b="0" i="1" smtClean="0">
                              <a:latin typeface="Cambria Math"/>
                              <a:ea typeface="Cambria Math"/>
                            </a:rPr>
                          </m:ctrlPr>
                        </m:radPr>
                        <m:deg/>
                        <m:e>
                          <m:r>
                            <a:rPr lang="en-US" sz="2000" b="0" i="0" smtClean="0">
                              <a:latin typeface="Cambria Math"/>
                              <a:ea typeface="Cambria Math"/>
                            </a:rPr>
                            <m:t>44</m:t>
                          </m:r>
                        </m:e>
                      </m:rad>
                      <m:r>
                        <a:rPr lang="en-US" sz="2000" b="0" i="0" smtClean="0">
                          <a:latin typeface="Cambria Math"/>
                          <a:ea typeface="Cambria Math"/>
                        </a:rPr>
                        <m:t>=2</m:t>
                      </m:r>
                      <m:rad>
                        <m:radPr>
                          <m:degHide m:val="on"/>
                          <m:ctrlPr>
                            <a:rPr lang="en-IN" sz="2000" b="0" i="1" smtClean="0">
                              <a:latin typeface="Cambria Math"/>
                              <a:ea typeface="Cambria Math"/>
                            </a:rPr>
                          </m:ctrlPr>
                        </m:radPr>
                        <m:deg/>
                        <m:e>
                          <m:r>
                            <a:rPr lang="en-US" sz="2000" b="0" i="1" smtClean="0">
                              <a:latin typeface="Cambria Math"/>
                              <a:ea typeface="Cambria Math"/>
                            </a:rPr>
                            <m:t>11</m:t>
                          </m:r>
                        </m:e>
                      </m:rad>
                    </m:oMath>
                  </m:oMathPara>
                </a14:m>
                <a:endParaRPr lang="en-US" sz="2000" b="0" dirty="0" smtClean="0">
                  <a:latin typeface="Britannic Bold" pitchFamily="34" charset="0"/>
                  <a:ea typeface="Cambria Math"/>
                </a:endParaRPr>
              </a:p>
              <a:p>
                <a:pPr/>
                <a14:m>
                  <m:oMathPara xmlns:m="http://schemas.openxmlformats.org/officeDocument/2006/math">
                    <m:oMathParaPr>
                      <m:jc m:val="left"/>
                    </m:oMathParaPr>
                    <m:oMath xmlns:m="http://schemas.openxmlformats.org/officeDocument/2006/math">
                      <m:rad>
                        <m:radPr>
                          <m:degHide m:val="on"/>
                          <m:ctrlPr>
                            <a:rPr lang="en-IN" sz="2000" b="0" i="1" smtClean="0">
                              <a:latin typeface="Cambria Math"/>
                              <a:ea typeface="Cambria Math"/>
                            </a:rPr>
                          </m:ctrlPr>
                        </m:radPr>
                        <m:deg/>
                        <m:e>
                          <m:r>
                            <a:rPr lang="en-US" sz="2000" b="0" i="1" smtClean="0">
                              <a:latin typeface="Cambria Math"/>
                              <a:ea typeface="Cambria Math"/>
                            </a:rPr>
                            <m:t>50</m:t>
                          </m:r>
                        </m:e>
                      </m:rad>
                      <m:r>
                        <a:rPr lang="en-US" sz="2000" b="0" i="1" smtClean="0">
                          <a:latin typeface="Cambria Math"/>
                          <a:ea typeface="Cambria Math"/>
                        </a:rPr>
                        <m:t>=5</m:t>
                      </m:r>
                      <m:rad>
                        <m:radPr>
                          <m:degHide m:val="on"/>
                          <m:ctrlPr>
                            <a:rPr lang="en-IN" sz="2000" b="0" i="1" smtClean="0">
                              <a:latin typeface="Cambria Math"/>
                              <a:ea typeface="Cambria Math"/>
                            </a:rPr>
                          </m:ctrlPr>
                        </m:radPr>
                        <m:deg/>
                        <m:e>
                          <m:r>
                            <a:rPr lang="en-US" sz="2000" b="0" i="1" smtClean="0">
                              <a:latin typeface="Cambria Math"/>
                              <a:ea typeface="Cambria Math"/>
                            </a:rPr>
                            <m:t>2</m:t>
                          </m:r>
                        </m:e>
                      </m:rad>
                    </m:oMath>
                  </m:oMathPara>
                </a14:m>
                <a:endParaRPr lang="en-US" sz="2000" b="0" dirty="0" smtClean="0">
                  <a:latin typeface="Britannic Bold" pitchFamily="34" charset="0"/>
                  <a:ea typeface="Cambria Math"/>
                </a:endParaRPr>
              </a:p>
              <a:p>
                <a:pPr/>
                <a14:m>
                  <m:oMathPara xmlns:m="http://schemas.openxmlformats.org/officeDocument/2006/math">
                    <m:oMathParaPr>
                      <m:jc m:val="left"/>
                    </m:oMathParaPr>
                    <m:oMath xmlns:m="http://schemas.openxmlformats.org/officeDocument/2006/math">
                      <m:rad>
                        <m:radPr>
                          <m:degHide m:val="on"/>
                          <m:ctrlPr>
                            <a:rPr lang="en-IN" sz="2000" b="0" i="1" smtClean="0">
                              <a:latin typeface="Cambria Math"/>
                              <a:ea typeface="Cambria Math"/>
                            </a:rPr>
                          </m:ctrlPr>
                        </m:radPr>
                        <m:deg/>
                        <m:e>
                          <m:r>
                            <a:rPr lang="en-US" sz="2000" b="0" i="0" smtClean="0">
                              <a:latin typeface="Cambria Math"/>
                              <a:ea typeface="Cambria Math"/>
                            </a:rPr>
                            <m:t>80</m:t>
                          </m:r>
                        </m:e>
                      </m:rad>
                      <m:r>
                        <a:rPr lang="en-US" sz="2000" b="0" i="0" smtClean="0">
                          <a:latin typeface="Cambria Math"/>
                          <a:ea typeface="Cambria Math"/>
                        </a:rPr>
                        <m:t>=4</m:t>
                      </m:r>
                      <m:rad>
                        <m:radPr>
                          <m:degHide m:val="on"/>
                          <m:ctrlPr>
                            <a:rPr lang="en-IN" sz="2000" b="0" i="1" smtClean="0">
                              <a:latin typeface="Cambria Math"/>
                              <a:ea typeface="Cambria Math"/>
                            </a:rPr>
                          </m:ctrlPr>
                        </m:radPr>
                        <m:deg/>
                        <m:e>
                          <m:r>
                            <a:rPr lang="en-US" sz="2000" b="0" i="1" smtClean="0">
                              <a:latin typeface="Cambria Math"/>
                              <a:ea typeface="Cambria Math"/>
                            </a:rPr>
                            <m:t>5</m:t>
                          </m:r>
                        </m:e>
                      </m:rad>
                    </m:oMath>
                  </m:oMathPara>
                </a14:m>
                <a:endParaRPr lang="en-IN" sz="2000" dirty="0">
                  <a:latin typeface="Britannic Bold" pitchFamily="34" charset="0"/>
                </a:endParaRPr>
              </a:p>
              <a:p>
                <a:endParaRPr lang="en-IN" sz="2000" dirty="0">
                  <a:latin typeface="Britannic Bold" pitchFamily="34" charset="0"/>
                </a:endParaRPr>
              </a:p>
              <a:p>
                <a:endParaRPr lang="en-IN" sz="2000" dirty="0">
                  <a:latin typeface="Britannic Bold" pitchFamily="34" charset="0"/>
                </a:endParaRPr>
              </a:p>
              <a:p>
                <a:endParaRPr lang="en-IN" sz="2000" dirty="0">
                  <a:latin typeface="Britannic Bold" pitchFamily="34" charset="0"/>
                </a:endParaRPr>
              </a:p>
              <a:p>
                <a:endParaRPr lang="en-IN" sz="2000" dirty="0">
                  <a:latin typeface="Britannic Bold" pitchFamily="34" charset="0"/>
                </a:endParaRPr>
              </a:p>
              <a:p>
                <a:endParaRPr lang="en-IN" sz="2000" dirty="0">
                  <a:latin typeface="Britannic Bold" pitchFamily="34" charset="0"/>
                </a:endParaRPr>
              </a:p>
              <a:p>
                <a:endParaRPr lang="en-IN" sz="2000" dirty="0">
                  <a:latin typeface="Britannic Bold" pitchFamily="34" charset="0"/>
                </a:endParaRPr>
              </a:p>
              <a:p>
                <a:endParaRPr lang="en-IN" sz="2000" dirty="0">
                  <a:latin typeface="Britannic Bold" pitchFamily="34"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827583" y="4265285"/>
                <a:ext cx="3976625" cy="4280082"/>
              </a:xfrm>
              <a:prstGeom prst="rect">
                <a:avLst/>
              </a:prstGeom>
              <a:blipFill rotWithShape="1">
                <a:blip r:embed="rId5"/>
                <a:stretch>
                  <a:fillRect l="-1687" t="-712" b="-185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3" name="TextBox 2"/>
              <p:cNvSpPr txBox="1"/>
              <p:nvPr/>
            </p:nvSpPr>
            <p:spPr>
              <a:xfrm>
                <a:off x="5004048" y="2132856"/>
                <a:ext cx="1008112" cy="5280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800" b="0" i="1" smtClean="0">
                              <a:latin typeface="Cambria Math"/>
                              <a:ea typeface="Cambria Math"/>
                            </a:rPr>
                          </m:ctrlPr>
                        </m:radPr>
                        <m:deg/>
                        <m:e>
                          <m:r>
                            <a:rPr lang="en-US" sz="2800" b="0" i="1" smtClean="0">
                              <a:latin typeface="Cambria Math"/>
                              <a:ea typeface="Cambria Math"/>
                            </a:rPr>
                            <m:t>𝑥</m:t>
                          </m:r>
                        </m:e>
                      </m:rad>
                    </m:oMath>
                  </m:oMathPara>
                </a14:m>
                <a:endParaRPr lang="en-IN" sz="4000" dirty="0"/>
              </a:p>
            </p:txBody>
          </p:sp>
        </mc:Choice>
        <mc:Fallback>
          <p:sp>
            <p:nvSpPr>
              <p:cNvPr id="3" name="TextBox 2"/>
              <p:cNvSpPr txBox="1">
                <a:spLocks noRot="1" noChangeAspect="1" noMove="1" noResize="1" noEditPoints="1" noAdjustHandles="1" noChangeArrowheads="1" noChangeShapeType="1" noTextEdit="1"/>
              </p:cNvSpPr>
              <p:nvPr/>
            </p:nvSpPr>
            <p:spPr>
              <a:xfrm>
                <a:off x="5004048" y="2132856"/>
                <a:ext cx="1008112" cy="528030"/>
              </a:xfrm>
              <a:prstGeom prst="rect">
                <a:avLst/>
              </a:prstGeom>
              <a:blipFill rotWithShape="1">
                <a:blip r:embed="rId6"/>
                <a:stretch>
                  <a:fillRect t="-9302" r="-606" b="-33721"/>
                </a:stretch>
              </a:blipFill>
            </p:spPr>
            <p:txBody>
              <a:bodyPr/>
              <a:lstStyle/>
              <a:p>
                <a:r>
                  <a:rPr lang="en-IN">
                    <a:noFill/>
                  </a:rPr>
                  <a:t> </a:t>
                </a:r>
              </a:p>
            </p:txBody>
          </p:sp>
        </mc:Fallback>
      </mc:AlternateContent>
    </p:spTree>
    <p:extLst>
      <p:ext uri="{BB962C8B-B14F-4D97-AF65-F5344CB8AC3E}">
        <p14:creationId xmlns:p14="http://schemas.microsoft.com/office/powerpoint/2010/main" xmlns="" val="297269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fade">
                                      <p:cBhvr>
                                        <p:cTn id="14" dur="1000"/>
                                        <p:tgtEl>
                                          <p:spTgt spid="5123"/>
                                        </p:tgtEl>
                                      </p:cBhvr>
                                    </p:animEffect>
                                    <p:anim calcmode="lin" valueType="num">
                                      <p:cBhvr>
                                        <p:cTn id="15" dur="1000" fill="hold"/>
                                        <p:tgtEl>
                                          <p:spTgt spid="5123"/>
                                        </p:tgtEl>
                                        <p:attrNameLst>
                                          <p:attrName>ppt_x</p:attrName>
                                        </p:attrNameLst>
                                      </p:cBhvr>
                                      <p:tavLst>
                                        <p:tav tm="0">
                                          <p:val>
                                            <p:strVal val="#ppt_x"/>
                                          </p:val>
                                        </p:tav>
                                        <p:tav tm="100000">
                                          <p:val>
                                            <p:strVal val="#ppt_x"/>
                                          </p:val>
                                        </p:tav>
                                      </p:tavLst>
                                    </p:anim>
                                    <p:anim calcmode="lin" valueType="num">
                                      <p:cBhvr>
                                        <p:cTn id="16"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304800"/>
            <a:ext cx="7391400" cy="1143000"/>
          </a:xfrm>
          <a:prstGeom prst="roundRect">
            <a:avLst>
              <a:gd name="adj" fmla="val 2699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b="1" dirty="0" smtClean="0"/>
              <a:t>Types of Triangles</a:t>
            </a:r>
            <a:endParaRPr lang="en-US" sz="4400" b="1" dirty="0">
              <a:ln w="0"/>
              <a:solidFill>
                <a:schemeClr val="accent1"/>
              </a:solidFill>
              <a:effectLst>
                <a:outerShdw blurRad="38100" dist="25400" dir="5400000" algn="ctr" rotWithShape="0">
                  <a:srgbClr val="6E747A">
                    <a:alpha val="43000"/>
                  </a:srgbClr>
                </a:outerShdw>
              </a:effectLst>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12765" y="6005263"/>
            <a:ext cx="914400" cy="914400"/>
          </a:xfrm>
          <a:prstGeom prst="rect">
            <a:avLst/>
          </a:prstGeom>
        </p:spPr>
      </p:pic>
      <p:sp>
        <p:nvSpPr>
          <p:cNvPr id="5" name="Isosceles Triangle 4"/>
          <p:cNvSpPr/>
          <p:nvPr/>
        </p:nvSpPr>
        <p:spPr>
          <a:xfrm>
            <a:off x="2357422" y="1643050"/>
            <a:ext cx="4064000" cy="4064000"/>
          </a:xfrm>
          <a:prstGeom prst="triangl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8" name="Group 7"/>
          <p:cNvGrpSpPr/>
          <p:nvPr/>
        </p:nvGrpSpPr>
        <p:grpSpPr>
          <a:xfrm>
            <a:off x="4429124" y="2000240"/>
            <a:ext cx="2641600" cy="962025"/>
            <a:chOff x="2743199" y="408582"/>
            <a:chExt cx="2641600" cy="962025"/>
          </a:xfrm>
          <a:scene3d>
            <a:camera prst="orthographicFront">
              <a:rot lat="0" lon="0" rev="0"/>
            </a:camera>
            <a:lightRig rig="contrasting" dir="t">
              <a:rot lat="0" lon="0" rev="1200000"/>
            </a:lightRig>
          </a:scene3d>
        </p:grpSpPr>
        <p:sp>
          <p:nvSpPr>
            <p:cNvPr id="15" name="Rounded Rectangle 14"/>
            <p:cNvSpPr/>
            <p:nvPr/>
          </p:nvSpPr>
          <p:spPr>
            <a:xfrm>
              <a:off x="2743199" y="408582"/>
              <a:ext cx="2641600" cy="962025"/>
            </a:xfrm>
            <a:prstGeom prst="roundRect">
              <a:avLst/>
            </a:prstGeom>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ounded Rectangle 5"/>
            <p:cNvSpPr/>
            <p:nvPr/>
          </p:nvSpPr>
          <p:spPr>
            <a:xfrm>
              <a:off x="2790161" y="455544"/>
              <a:ext cx="2547676" cy="868101"/>
            </a:xfrm>
            <a:prstGeom prst="rect">
              <a:avLst/>
            </a:prstGeom>
            <a:sp3d z="3000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Equilateral</a:t>
              </a:r>
              <a:endParaRPr lang="en-IN" sz="3800" kern="1200" dirty="0"/>
            </a:p>
          </p:txBody>
        </p:sp>
      </p:grpSp>
      <p:grpSp>
        <p:nvGrpSpPr>
          <p:cNvPr id="9" name="Group 8"/>
          <p:cNvGrpSpPr/>
          <p:nvPr/>
        </p:nvGrpSpPr>
        <p:grpSpPr>
          <a:xfrm>
            <a:off x="4429124" y="3143248"/>
            <a:ext cx="2641600" cy="962025"/>
            <a:chOff x="2743199" y="1490860"/>
            <a:chExt cx="2641600" cy="962025"/>
          </a:xfrm>
          <a:scene3d>
            <a:camera prst="orthographicFront">
              <a:rot lat="0" lon="0" rev="0"/>
            </a:camera>
            <a:lightRig rig="contrasting" dir="t">
              <a:rot lat="0" lon="0" rev="1200000"/>
            </a:lightRig>
          </a:scene3d>
        </p:grpSpPr>
        <p:sp>
          <p:nvSpPr>
            <p:cNvPr id="13" name="Rounded Rectangle 12"/>
            <p:cNvSpPr/>
            <p:nvPr/>
          </p:nvSpPr>
          <p:spPr>
            <a:xfrm>
              <a:off x="2743199" y="1490860"/>
              <a:ext cx="2641600" cy="962025"/>
            </a:xfrm>
            <a:prstGeom prst="roundRect">
              <a:avLst/>
            </a:prstGeom>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ounded Rectangle 7"/>
            <p:cNvSpPr/>
            <p:nvPr/>
          </p:nvSpPr>
          <p:spPr>
            <a:xfrm>
              <a:off x="2790161" y="1537822"/>
              <a:ext cx="2547676" cy="868101"/>
            </a:xfrm>
            <a:prstGeom prst="rect">
              <a:avLst/>
            </a:prstGeom>
            <a:sp3d z="3000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Isosceles</a:t>
              </a:r>
              <a:endParaRPr lang="en-IN" sz="3800" kern="1200" dirty="0"/>
            </a:p>
          </p:txBody>
        </p:sp>
      </p:grpSp>
      <p:grpSp>
        <p:nvGrpSpPr>
          <p:cNvPr id="10" name="Group 9"/>
          <p:cNvGrpSpPr/>
          <p:nvPr/>
        </p:nvGrpSpPr>
        <p:grpSpPr>
          <a:xfrm>
            <a:off x="4429124" y="4286256"/>
            <a:ext cx="2641600" cy="962025"/>
            <a:chOff x="2743199" y="2573139"/>
            <a:chExt cx="2641600" cy="962025"/>
          </a:xfrm>
          <a:scene3d>
            <a:camera prst="orthographicFront">
              <a:rot lat="0" lon="0" rev="0"/>
            </a:camera>
            <a:lightRig rig="contrasting" dir="t">
              <a:rot lat="0" lon="0" rev="1200000"/>
            </a:lightRig>
          </a:scene3d>
        </p:grpSpPr>
        <p:sp>
          <p:nvSpPr>
            <p:cNvPr id="11" name="Rounded Rectangle 10"/>
            <p:cNvSpPr/>
            <p:nvPr/>
          </p:nvSpPr>
          <p:spPr>
            <a:xfrm>
              <a:off x="2743199" y="2573139"/>
              <a:ext cx="2641600" cy="962025"/>
            </a:xfrm>
            <a:prstGeom prst="roundRect">
              <a:avLst/>
            </a:prstGeom>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ed Rectangle 9"/>
            <p:cNvSpPr/>
            <p:nvPr/>
          </p:nvSpPr>
          <p:spPr>
            <a:xfrm>
              <a:off x="2790161" y="2620101"/>
              <a:ext cx="2547676" cy="868101"/>
            </a:xfrm>
            <a:prstGeom prst="rect">
              <a:avLst/>
            </a:prstGeom>
            <a:sp3d z="3000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Scalene</a:t>
              </a:r>
              <a:endParaRPr lang="en-IN" sz="3800" kern="1200" dirty="0"/>
            </a:p>
          </p:txBody>
        </p:sp>
      </p:grpSp>
    </p:spTree>
    <p:extLst>
      <p:ext uri="{BB962C8B-B14F-4D97-AF65-F5344CB8AC3E}">
        <p14:creationId xmlns:p14="http://schemas.microsoft.com/office/powerpoint/2010/main" xmlns="" val="256008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6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p:cNvSpPr/>
          <p:nvPr/>
        </p:nvSpPr>
        <p:spPr>
          <a:xfrm>
            <a:off x="685800" y="1447800"/>
            <a:ext cx="5791200" cy="2438400"/>
          </a:xfrm>
          <a:prstGeom prst="triangle">
            <a:avLst>
              <a:gd name="adj" fmla="val 2931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4" name="Straight Connector 3"/>
          <p:cNvCxnSpPr>
            <a:stCxn id="2" idx="0"/>
            <a:endCxn id="2" idx="3"/>
          </p:cNvCxnSpPr>
          <p:nvPr/>
        </p:nvCxnSpPr>
        <p:spPr>
          <a:xfrm>
            <a:off x="2383664" y="1447800"/>
            <a:ext cx="0" cy="2438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09800" y="3657600"/>
            <a:ext cx="173864"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TextBox 8"/>
          <p:cNvSpPr txBox="1"/>
          <p:nvPr/>
        </p:nvSpPr>
        <p:spPr>
          <a:xfrm>
            <a:off x="1333500" y="3962400"/>
            <a:ext cx="4381508" cy="369332"/>
          </a:xfrm>
          <a:prstGeom prst="rect">
            <a:avLst/>
          </a:prstGeom>
          <a:noFill/>
        </p:spPr>
        <p:txBody>
          <a:bodyPr wrap="square" rtlCol="0">
            <a:spAutoFit/>
          </a:bodyPr>
          <a:lstStyle/>
          <a:p>
            <a:r>
              <a:rPr lang="en-US" dirty="0" smtClean="0"/>
              <a:t>                                15cm      </a:t>
            </a:r>
            <a:endParaRPr lang="en-IN" dirty="0"/>
          </a:p>
        </p:txBody>
      </p:sp>
      <p:cxnSp>
        <p:nvCxnSpPr>
          <p:cNvPr id="11" name="Straight Arrow Connector 10"/>
          <p:cNvCxnSpPr/>
          <p:nvPr/>
        </p:nvCxnSpPr>
        <p:spPr>
          <a:xfrm>
            <a:off x="838200" y="3962400"/>
            <a:ext cx="5519750" cy="3810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83664" y="2655332"/>
            <a:ext cx="588136" cy="369332"/>
          </a:xfrm>
          <a:prstGeom prst="rect">
            <a:avLst/>
          </a:prstGeom>
          <a:noFill/>
        </p:spPr>
        <p:txBody>
          <a:bodyPr wrap="square" rtlCol="0">
            <a:spAutoFit/>
          </a:bodyPr>
          <a:lstStyle/>
          <a:p>
            <a:r>
              <a:rPr lang="en-US" dirty="0" smtClean="0"/>
              <a:t>7cm</a:t>
            </a:r>
            <a:endParaRPr lang="en-IN" dirty="0"/>
          </a:p>
        </p:txBody>
      </p:sp>
      <p:sp>
        <p:nvSpPr>
          <p:cNvPr id="13" name="Rectangle 12"/>
          <p:cNvSpPr/>
          <p:nvPr/>
        </p:nvSpPr>
        <p:spPr>
          <a:xfrm>
            <a:off x="500034" y="571480"/>
            <a:ext cx="7666779" cy="523220"/>
          </a:xfrm>
          <a:prstGeom prst="rect">
            <a:avLst/>
          </a:prstGeom>
          <a:noFill/>
        </p:spPr>
        <p:txBody>
          <a:bodyPr wrap="none" lIns="91440" tIns="45720" rIns="91440" bIns="45720">
            <a:spAutoFit/>
          </a:bodyPr>
          <a:lstStyle/>
          <a:p>
            <a:pPr algn="ctr"/>
            <a:r>
              <a:rPr lang="en-US" sz="28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What will be the area of </a:t>
            </a:r>
            <a:r>
              <a:rPr lang="en-US" sz="28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the following </a:t>
            </a:r>
            <a:r>
              <a:rPr lang="en-US" sz="28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triangle</a:t>
            </a:r>
            <a:endParaRPr lang="en-US" sz="28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pic>
        <p:nvPicPr>
          <p:cNvPr id="1027" name="Picture 3" descr="C:\Users\Lenovo\AppData\Local\Microsoft\Windows\Temporary Internet Files\Content.IE5\AS1OCGF5\8300476266_c676a147bf[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6866682" y="2821214"/>
            <a:ext cx="1667717" cy="3772894"/>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TextBox 20"/>
          <p:cNvSpPr txBox="1"/>
          <p:nvPr/>
        </p:nvSpPr>
        <p:spPr>
          <a:xfrm>
            <a:off x="2214546" y="1142984"/>
            <a:ext cx="785818"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428596" y="3643314"/>
            <a:ext cx="785818" cy="369332"/>
          </a:xfrm>
          <a:prstGeom prst="rect">
            <a:avLst/>
          </a:prstGeom>
          <a:noFill/>
        </p:spPr>
        <p:txBody>
          <a:bodyPr wrap="square" rtlCol="0">
            <a:spAutoFit/>
          </a:bodyPr>
          <a:lstStyle/>
          <a:p>
            <a:r>
              <a:rPr lang="en-US" dirty="0" smtClean="0"/>
              <a:t>B</a:t>
            </a:r>
            <a:endParaRPr lang="en-US" dirty="0"/>
          </a:p>
        </p:txBody>
      </p:sp>
      <p:sp>
        <p:nvSpPr>
          <p:cNvPr id="23" name="TextBox 22"/>
          <p:cNvSpPr txBox="1"/>
          <p:nvPr/>
        </p:nvSpPr>
        <p:spPr>
          <a:xfrm>
            <a:off x="6429388" y="3643314"/>
            <a:ext cx="785818" cy="369332"/>
          </a:xfrm>
          <a:prstGeom prst="rect">
            <a:avLst/>
          </a:prstGeom>
          <a:noFill/>
        </p:spPr>
        <p:txBody>
          <a:bodyPr wrap="square" rtlCol="0">
            <a:spAutoFit/>
          </a:bodyPr>
          <a:lstStyle/>
          <a:p>
            <a:r>
              <a:rPr lang="en-US" dirty="0" smtClean="0"/>
              <a:t>C</a:t>
            </a:r>
            <a:endParaRPr lang="en-US" dirty="0"/>
          </a:p>
        </p:txBody>
      </p:sp>
      <p:sp>
        <p:nvSpPr>
          <p:cNvPr id="24" name="TextBox 23"/>
          <p:cNvSpPr txBox="1"/>
          <p:nvPr/>
        </p:nvSpPr>
        <p:spPr>
          <a:xfrm>
            <a:off x="2857488" y="4500570"/>
            <a:ext cx="2714644" cy="923330"/>
          </a:xfrm>
          <a:prstGeom prst="rect">
            <a:avLst/>
          </a:prstGeom>
          <a:noFill/>
        </p:spPr>
        <p:txBody>
          <a:bodyPr wrap="square" rtlCol="0">
            <a:spAutoFit/>
          </a:bodyPr>
          <a:lstStyle/>
          <a:p>
            <a:r>
              <a:rPr lang="en-US" dirty="0" smtClean="0"/>
              <a:t>Area = ½ x base x height</a:t>
            </a:r>
          </a:p>
          <a:p>
            <a:r>
              <a:rPr lang="en-US" dirty="0" smtClean="0"/>
              <a:t>          = ½  x 15 x 7</a:t>
            </a:r>
          </a:p>
          <a:p>
            <a:r>
              <a:rPr lang="en-US" smtClean="0"/>
              <a:t>          = 52.5 cm</a:t>
            </a:r>
            <a:endParaRPr lang="en-US" dirty="0"/>
          </a:p>
        </p:txBody>
      </p:sp>
    </p:spTree>
    <p:extLst>
      <p:ext uri="{BB962C8B-B14F-4D97-AF65-F5344CB8AC3E}">
        <p14:creationId xmlns:p14="http://schemas.microsoft.com/office/powerpoint/2010/main" xmlns="" val="22035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027"/>
                                        </p:tgtEl>
                                        <p:attrNameLst>
                                          <p:attrName>style.visibility</p:attrName>
                                        </p:attrNameLst>
                                      </p:cBhvr>
                                      <p:to>
                                        <p:strVal val="visible"/>
                                      </p:to>
                                    </p:set>
                                    <p:animEffect transition="in" filter="fade">
                                      <p:cBhvr>
                                        <p:cTn id="46" dur="1000"/>
                                        <p:tgtEl>
                                          <p:spTgt spid="1027"/>
                                        </p:tgtEl>
                                      </p:cBhvr>
                                    </p:animEffect>
                                    <p:anim calcmode="lin" valueType="num">
                                      <p:cBhvr>
                                        <p:cTn id="47" dur="1000" fill="hold"/>
                                        <p:tgtEl>
                                          <p:spTgt spid="1027"/>
                                        </p:tgtEl>
                                        <p:attrNameLst>
                                          <p:attrName>ppt_x</p:attrName>
                                        </p:attrNameLst>
                                      </p:cBhvr>
                                      <p:tavLst>
                                        <p:tav tm="0">
                                          <p:val>
                                            <p:strVal val="#ppt_x"/>
                                          </p:val>
                                        </p:tav>
                                        <p:tav tm="100000">
                                          <p:val>
                                            <p:strVal val="#ppt_x"/>
                                          </p:val>
                                        </p:tav>
                                      </p:tavLst>
                                    </p:anim>
                                    <p:anim calcmode="lin" valueType="num">
                                      <p:cBhvr>
                                        <p:cTn id="48"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9"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9600" y="304800"/>
            <a:ext cx="7391400" cy="1143000"/>
          </a:xfrm>
          <a:prstGeom prst="roundRect">
            <a:avLst>
              <a:gd name="adj" fmla="val 2699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Calculate the area of an equilateral triangle with side ‘a’ units</a:t>
            </a:r>
            <a:endParaRPr lang="en-US" sz="360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12765" y="6005263"/>
            <a:ext cx="914400" cy="914400"/>
          </a:xfrm>
          <a:prstGeom prst="rect">
            <a:avLst/>
          </a:prstGeom>
        </p:spPr>
      </p:pic>
      <mc:AlternateContent xmlns:mc="http://schemas.openxmlformats.org/markup-compatibility/2006">
        <mc:Choice xmlns:a14="http://schemas.microsoft.com/office/drawing/2010/main" xmlns="" Requires="a14">
          <p:sp>
            <p:nvSpPr>
              <p:cNvPr id="7" name="TextBox 6"/>
              <p:cNvSpPr txBox="1"/>
              <p:nvPr/>
            </p:nvSpPr>
            <p:spPr>
              <a:xfrm>
                <a:off x="4677810" y="2918876"/>
                <a:ext cx="5562600" cy="1893532"/>
              </a:xfrm>
              <a:prstGeom prst="rect">
                <a:avLst/>
              </a:prstGeom>
              <a:noFill/>
            </p:spPr>
            <p:txBody>
              <a:bodyPr wrap="square" rtlCol="0">
                <a:spAutoFit/>
              </a:bodyPr>
              <a:lstStyle/>
              <a:p>
                <a:r>
                  <a:rPr lang="en-US" dirty="0" smtClean="0"/>
                  <a:t>In equilateral triangle ABC,</a:t>
                </a:r>
              </a:p>
              <a:p>
                <a:r>
                  <a:rPr lang="en-US" dirty="0" smtClean="0"/>
                  <a:t>    Let each side be ‘a’ units.</a:t>
                </a:r>
              </a:p>
              <a:p>
                <a:r>
                  <a:rPr lang="en-US" dirty="0" smtClean="0"/>
                  <a:t>    Draw AD perpendicular to BC.</a:t>
                </a:r>
              </a:p>
              <a:p>
                <a:r>
                  <a:rPr lang="en-US" dirty="0" smtClean="0"/>
                  <a:t>In equilateral triangle, the </a:t>
                </a:r>
              </a:p>
              <a:p>
                <a:r>
                  <a:rPr lang="en-US" dirty="0" smtClean="0"/>
                  <a:t>perpendicular bisects the base.</a:t>
                </a:r>
              </a:p>
              <a:p>
                <a:r>
                  <a:rPr lang="en-US" dirty="0" smtClean="0"/>
                  <a:t>    Therefore, BD = DC = </a:t>
                </a:r>
                <a14:m>
                  <m:oMath xmlns:m="http://schemas.openxmlformats.org/officeDocument/2006/math">
                    <m:f>
                      <m:fPr>
                        <m:ctrlPr>
                          <a:rPr lang="en-US" b="0" i="1" smtClean="0">
                            <a:latin typeface="Cambria Math"/>
                          </a:rPr>
                        </m:ctrlPr>
                      </m:fPr>
                      <m:num>
                        <m:r>
                          <a:rPr lang="en-US" b="0" i="1" smtClean="0">
                            <a:latin typeface="Cambria Math"/>
                          </a:rPr>
                          <m:t>𝑎</m:t>
                        </m:r>
                      </m:num>
                      <m:den>
                        <m:r>
                          <a:rPr lang="en-US" b="0" i="1" smtClean="0">
                            <a:latin typeface="Cambria Math"/>
                          </a:rPr>
                          <m:t>2</m:t>
                        </m:r>
                      </m:den>
                    </m:f>
                  </m:oMath>
                </a14:m>
                <a:endParaRPr lang="en-US" baseline="-25000" dirty="0" smtClean="0"/>
              </a:p>
            </p:txBody>
          </p:sp>
        </mc:Choice>
        <mc:Fallback>
          <p:sp>
            <p:nvSpPr>
              <p:cNvPr id="7" name="TextBox 6"/>
              <p:cNvSpPr txBox="1">
                <a:spLocks noRot="1" noChangeAspect="1" noMove="1" noResize="1" noEditPoints="1" noAdjustHandles="1" noChangeArrowheads="1" noChangeShapeType="1" noTextEdit="1"/>
              </p:cNvSpPr>
              <p:nvPr/>
            </p:nvSpPr>
            <p:spPr>
              <a:xfrm>
                <a:off x="4677810" y="2918876"/>
                <a:ext cx="5562600" cy="1893532"/>
              </a:xfrm>
              <a:prstGeom prst="rect">
                <a:avLst/>
              </a:prstGeom>
              <a:blipFill rotWithShape="1">
                <a:blip r:embed="rId3"/>
                <a:stretch>
                  <a:fillRect l="-876" t="-1613"/>
                </a:stretch>
              </a:blipFill>
            </p:spPr>
            <p:txBody>
              <a:bodyPr/>
              <a:lstStyle/>
              <a:p>
                <a:r>
                  <a:rPr lang="en-IN">
                    <a:noFill/>
                  </a:rPr>
                  <a:t> </a:t>
                </a:r>
              </a:p>
            </p:txBody>
          </p:sp>
        </mc:Fallback>
      </mc:AlternateContent>
      <p:sp>
        <p:nvSpPr>
          <p:cNvPr id="27" name="TextBox 26"/>
          <p:cNvSpPr txBox="1"/>
          <p:nvPr/>
        </p:nvSpPr>
        <p:spPr>
          <a:xfrm>
            <a:off x="8001000" y="1796534"/>
            <a:ext cx="1126165" cy="369332"/>
          </a:xfrm>
          <a:prstGeom prst="rect">
            <a:avLst/>
          </a:prstGeom>
          <a:noFill/>
        </p:spPr>
        <p:txBody>
          <a:bodyPr wrap="square" rtlCol="0">
            <a:spAutoFit/>
          </a:bodyPr>
          <a:lstStyle/>
          <a:p>
            <a:endParaRPr lang="en-IN" dirty="0"/>
          </a:p>
        </p:txBody>
      </p:sp>
      <p:pic>
        <p:nvPicPr>
          <p:cNvPr id="45" name="Picture 44"/>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xmlns="" val="0"/>
              </a:ext>
            </a:extLst>
          </a:blip>
          <a:stretch>
            <a:fillRect/>
          </a:stretch>
        </p:blipFill>
        <p:spPr>
          <a:xfrm>
            <a:off x="1060415" y="2552700"/>
            <a:ext cx="3048000" cy="2640568"/>
          </a:xfrm>
          <a:prstGeom prst="rect">
            <a:avLst/>
          </a:prstGeom>
        </p:spPr>
      </p:pic>
      <p:sp>
        <p:nvSpPr>
          <p:cNvPr id="46" name="TextBox 45"/>
          <p:cNvSpPr txBox="1"/>
          <p:nvPr/>
        </p:nvSpPr>
        <p:spPr>
          <a:xfrm>
            <a:off x="2336443" y="3726418"/>
            <a:ext cx="266700" cy="369332"/>
          </a:xfrm>
          <a:prstGeom prst="rect">
            <a:avLst/>
          </a:prstGeom>
          <a:noFill/>
        </p:spPr>
        <p:txBody>
          <a:bodyPr wrap="square" rtlCol="0">
            <a:spAutoFit/>
          </a:bodyPr>
          <a:lstStyle/>
          <a:p>
            <a:r>
              <a:rPr lang="en-US" dirty="0"/>
              <a:t>h</a:t>
            </a:r>
          </a:p>
        </p:txBody>
      </p:sp>
      <p:cxnSp>
        <p:nvCxnSpPr>
          <p:cNvPr id="48" name="Straight Connector 47"/>
          <p:cNvCxnSpPr>
            <a:stCxn id="45" idx="0"/>
          </p:cNvCxnSpPr>
          <p:nvPr/>
        </p:nvCxnSpPr>
        <p:spPr>
          <a:xfrm>
            <a:off x="2584415" y="2552700"/>
            <a:ext cx="5903" cy="264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452889" y="2259568"/>
            <a:ext cx="457200" cy="369332"/>
          </a:xfrm>
          <a:prstGeom prst="rect">
            <a:avLst/>
          </a:prstGeom>
          <a:noFill/>
        </p:spPr>
        <p:txBody>
          <a:bodyPr wrap="square" rtlCol="0">
            <a:spAutoFit/>
          </a:bodyPr>
          <a:lstStyle/>
          <a:p>
            <a:r>
              <a:rPr lang="en-US" dirty="0" smtClean="0"/>
              <a:t>A</a:t>
            </a:r>
          </a:p>
        </p:txBody>
      </p:sp>
      <p:sp>
        <p:nvSpPr>
          <p:cNvPr id="50" name="TextBox 49"/>
          <p:cNvSpPr txBox="1"/>
          <p:nvPr/>
        </p:nvSpPr>
        <p:spPr>
          <a:xfrm>
            <a:off x="918693" y="5117068"/>
            <a:ext cx="304800" cy="369332"/>
          </a:xfrm>
          <a:prstGeom prst="rect">
            <a:avLst/>
          </a:prstGeom>
          <a:noFill/>
        </p:spPr>
        <p:txBody>
          <a:bodyPr wrap="square" rtlCol="0">
            <a:spAutoFit/>
          </a:bodyPr>
          <a:lstStyle/>
          <a:p>
            <a:r>
              <a:rPr lang="en-US" dirty="0" smtClean="0"/>
              <a:t>B</a:t>
            </a:r>
            <a:endParaRPr lang="en-IN" dirty="0"/>
          </a:p>
        </p:txBody>
      </p:sp>
      <p:sp>
        <p:nvSpPr>
          <p:cNvPr id="51" name="TextBox 50"/>
          <p:cNvSpPr txBox="1"/>
          <p:nvPr/>
        </p:nvSpPr>
        <p:spPr>
          <a:xfrm>
            <a:off x="3962400" y="5117068"/>
            <a:ext cx="228600" cy="369332"/>
          </a:xfrm>
          <a:prstGeom prst="rect">
            <a:avLst/>
          </a:prstGeom>
          <a:noFill/>
        </p:spPr>
        <p:txBody>
          <a:bodyPr wrap="square" rtlCol="0">
            <a:spAutoFit/>
          </a:bodyPr>
          <a:lstStyle/>
          <a:p>
            <a:r>
              <a:rPr lang="en-US" dirty="0" smtClean="0"/>
              <a:t>C</a:t>
            </a:r>
            <a:endParaRPr lang="en-IN" dirty="0"/>
          </a:p>
        </p:txBody>
      </p:sp>
      <p:sp>
        <p:nvSpPr>
          <p:cNvPr id="52" name="TextBox 51"/>
          <p:cNvSpPr txBox="1"/>
          <p:nvPr/>
        </p:nvSpPr>
        <p:spPr>
          <a:xfrm>
            <a:off x="2452889" y="5117068"/>
            <a:ext cx="338388" cy="369332"/>
          </a:xfrm>
          <a:prstGeom prst="rect">
            <a:avLst/>
          </a:prstGeom>
          <a:noFill/>
        </p:spPr>
        <p:txBody>
          <a:bodyPr wrap="square" rtlCol="0">
            <a:spAutoFit/>
          </a:bodyPr>
          <a:lstStyle/>
          <a:p>
            <a:r>
              <a:rPr lang="en-US" dirty="0" smtClean="0"/>
              <a:t>D</a:t>
            </a:r>
            <a:endParaRPr lang="en-IN" dirty="0"/>
          </a:p>
        </p:txBody>
      </p:sp>
      <p:sp>
        <p:nvSpPr>
          <p:cNvPr id="53" name="TextBox 52"/>
          <p:cNvSpPr txBox="1"/>
          <p:nvPr/>
        </p:nvSpPr>
        <p:spPr>
          <a:xfrm>
            <a:off x="1579675" y="3587375"/>
            <a:ext cx="573505" cy="369332"/>
          </a:xfrm>
          <a:prstGeom prst="rect">
            <a:avLst/>
          </a:prstGeom>
          <a:noFill/>
        </p:spPr>
        <p:txBody>
          <a:bodyPr wrap="square" rtlCol="0">
            <a:spAutoFit/>
          </a:bodyPr>
          <a:lstStyle/>
          <a:p>
            <a:r>
              <a:rPr lang="en-US" dirty="0" smtClean="0"/>
              <a:t>a</a:t>
            </a:r>
            <a:endParaRPr lang="en-IN" dirty="0"/>
          </a:p>
        </p:txBody>
      </p:sp>
      <p:sp>
        <p:nvSpPr>
          <p:cNvPr id="54" name="TextBox 53"/>
          <p:cNvSpPr txBox="1"/>
          <p:nvPr/>
        </p:nvSpPr>
        <p:spPr>
          <a:xfrm>
            <a:off x="3280893" y="3587375"/>
            <a:ext cx="304800" cy="369332"/>
          </a:xfrm>
          <a:prstGeom prst="rect">
            <a:avLst/>
          </a:prstGeom>
          <a:noFill/>
        </p:spPr>
        <p:txBody>
          <a:bodyPr wrap="square" rtlCol="0">
            <a:spAutoFit/>
          </a:bodyPr>
          <a:lstStyle/>
          <a:p>
            <a:r>
              <a:rPr lang="en-US" dirty="0" smtClean="0"/>
              <a:t>a</a:t>
            </a:r>
            <a:endParaRPr lang="en-IN" dirty="0"/>
          </a:p>
        </p:txBody>
      </p:sp>
      <p:cxnSp>
        <p:nvCxnSpPr>
          <p:cNvPr id="60" name="Straight Connector 59"/>
          <p:cNvCxnSpPr/>
          <p:nvPr/>
        </p:nvCxnSpPr>
        <p:spPr>
          <a:xfrm flipV="1">
            <a:off x="2452889" y="4955254"/>
            <a:ext cx="0" cy="238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52889" y="4955254"/>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rotWithShape="1">
          <a:blip r:embed="rId5">
            <a:extLst>
              <a:ext uri="{28A0092B-C50C-407E-A947-70E740481C1C}">
                <a14:useLocalDpi xmlns:a14="http://schemas.microsoft.com/office/drawing/2010/main" xmlns="" val="0"/>
              </a:ext>
            </a:extLst>
          </a:blip>
          <a:srcRect r="76462"/>
          <a:stretch/>
        </p:blipFill>
        <p:spPr>
          <a:xfrm>
            <a:off x="3071011" y="4693225"/>
            <a:ext cx="288757" cy="590299"/>
          </a:xfrm>
          <a:prstGeom prst="rect">
            <a:avLst/>
          </a:prstGeom>
        </p:spPr>
      </p:pic>
      <p:cxnSp>
        <p:nvCxnSpPr>
          <p:cNvPr id="63" name="Straight Connector 62"/>
          <p:cNvCxnSpPr/>
          <p:nvPr/>
        </p:nvCxnSpPr>
        <p:spPr>
          <a:xfrm flipV="1">
            <a:off x="2757689" y="4955254"/>
            <a:ext cx="0" cy="238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622083" y="4955254"/>
            <a:ext cx="1356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rotWithShape="1">
          <a:blip r:embed="rId5">
            <a:extLst>
              <a:ext uri="{28A0092B-C50C-407E-A947-70E740481C1C}">
                <a14:useLocalDpi xmlns:a14="http://schemas.microsoft.com/office/drawing/2010/main" xmlns="" val="0"/>
              </a:ext>
            </a:extLst>
          </a:blip>
          <a:srcRect r="76462"/>
          <a:stretch/>
        </p:blipFill>
        <p:spPr>
          <a:xfrm>
            <a:off x="1826478" y="4693225"/>
            <a:ext cx="288757" cy="590299"/>
          </a:xfrm>
          <a:prstGeom prst="rect">
            <a:avLst/>
          </a:prstGeom>
        </p:spPr>
      </p:pic>
      <p:cxnSp>
        <p:nvCxnSpPr>
          <p:cNvPr id="5" name="Straight Arrow Connector 4"/>
          <p:cNvCxnSpPr/>
          <p:nvPr/>
        </p:nvCxnSpPr>
        <p:spPr>
          <a:xfrm>
            <a:off x="1071093" y="5627132"/>
            <a:ext cx="300560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32804" y="5345668"/>
            <a:ext cx="486596" cy="369332"/>
          </a:xfrm>
          <a:prstGeom prst="rect">
            <a:avLst/>
          </a:prstGeom>
          <a:noFill/>
        </p:spPr>
        <p:txBody>
          <a:bodyPr wrap="square" rtlCol="0">
            <a:spAutoFit/>
          </a:bodyPr>
          <a:lstStyle/>
          <a:p>
            <a:r>
              <a:rPr lang="en-US" dirty="0" smtClean="0"/>
              <a:t>a</a:t>
            </a:r>
            <a:endParaRPr lang="en-IN" dirty="0"/>
          </a:p>
        </p:txBody>
      </p:sp>
    </p:spTree>
    <p:extLst>
      <p:ext uri="{BB962C8B-B14F-4D97-AF65-F5344CB8AC3E}">
        <p14:creationId xmlns:p14="http://schemas.microsoft.com/office/powerpoint/2010/main" xmlns="" val="131994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6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circle(out)">
                                      <p:cBhvr>
                                        <p:cTn id="12" dur="20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randombar(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10"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par>
                                <p:cTn id="52" presetID="10" presetClass="entr" presetSubtype="0" fill="hold" nodeType="with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nodeType="with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46" grpId="0"/>
      <p:bldP spid="49" grpId="0"/>
      <p:bldP spid="50" grpId="0"/>
      <p:bldP spid="51" grpId="0"/>
      <p:bldP spid="52" grpId="0"/>
      <p:bldP spid="53" grpId="0"/>
      <p:bldP spid="54"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extBox 1"/>
              <p:cNvSpPr txBox="1"/>
              <p:nvPr/>
            </p:nvSpPr>
            <p:spPr>
              <a:xfrm>
                <a:off x="1650842" y="1066800"/>
                <a:ext cx="5359558" cy="2986651"/>
              </a:xfrm>
              <a:prstGeom prst="rect">
                <a:avLst/>
              </a:prstGeom>
              <a:noFill/>
            </p:spPr>
            <p:txBody>
              <a:bodyPr wrap="square" rtlCol="0">
                <a:spAutoFit/>
              </a:bodyPr>
              <a:lstStyle/>
              <a:p>
                <a:r>
                  <a:rPr lang="en-US" dirty="0" smtClean="0"/>
                  <a:t>	In rt. Triangle ACD,</a:t>
                </a:r>
              </a:p>
              <a:p>
                <a:r>
                  <a:rPr lang="en-US" dirty="0" smtClean="0"/>
                  <a:t>	By Pythagoras Theorem,</a:t>
                </a:r>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𝐴𝐷</m:t>
                      </m:r>
                      <m:r>
                        <a:rPr lang="en-US" b="0" i="1" smtClean="0">
                          <a:latin typeface="Cambria Math" panose="02040503050406030204" pitchFamily="18" charset="0"/>
                        </a:rPr>
                        <m:t>= </m:t>
                      </m:r>
                      <m:rad>
                        <m:radPr>
                          <m:degHide m:val="on"/>
                          <m:ctrlPr>
                            <a:rPr lang="en-US" b="0" i="1" smtClean="0">
                              <a:latin typeface="Cambria Math"/>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𝐴𝐶</m:t>
                          </m:r>
                          <m:r>
                            <a:rPr lang="en-US" b="0" i="1" baseline="30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𝐶𝐷</m:t>
                          </m:r>
                          <m:r>
                            <a:rPr lang="en-US" b="0" i="1" baseline="30000" smtClean="0">
                              <a:latin typeface="Cambria Math" panose="02040503050406030204" pitchFamily="18" charset="0"/>
                              <a:ea typeface="Cambria Math" panose="02040503050406030204" pitchFamily="18" charset="0"/>
                            </a:rPr>
                            <m:t>2</m:t>
                          </m:r>
                        </m:e>
                      </m:rad>
                    </m:oMath>
                  </m:oMathPara>
                </a14:m>
                <a:endParaRPr lang="en-US"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𝐴𝐷</m:t>
                      </m:r>
                      <m:r>
                        <a:rPr lang="en-US" sz="2000" i="1">
                          <a:latin typeface="Cambria Math" panose="02040503050406030204" pitchFamily="18" charset="0"/>
                        </a:rPr>
                        <m:t>= </m:t>
                      </m:r>
                      <m:rad>
                        <m:radPr>
                          <m:degHide m:val="on"/>
                          <m:ctrlPr>
                            <a:rPr lang="en-US" sz="2000" i="1">
                              <a:latin typeface="Cambria Math"/>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𝑎</m:t>
                          </m:r>
                          <m:r>
                            <a:rPr lang="en-US" sz="2000" i="1" baseline="3000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𝑎</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r>
                            <a:rPr lang="en-US" sz="2000" i="1" baseline="30000">
                              <a:latin typeface="Cambria Math" panose="02040503050406030204" pitchFamily="18" charset="0"/>
                              <a:ea typeface="Cambria Math" panose="02040503050406030204" pitchFamily="18" charset="0"/>
                            </a:rPr>
                            <m:t>2</m:t>
                          </m:r>
                        </m:e>
                      </m:rad>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r>
                        <a:rPr lang="en-US" i="1" smtClean="0">
                          <a:latin typeface="Cambria Math" panose="02040503050406030204" pitchFamily="18" charset="0"/>
                        </a:rPr>
                        <m:t> </m:t>
                      </m:r>
                      <m:rad>
                        <m:radPr>
                          <m:degHide m:val="on"/>
                          <m:ctrlPr>
                            <a:rPr lang="en-US" i="1">
                              <a:latin typeface="Cambria Math"/>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𝑎</m:t>
                          </m:r>
                          <m:r>
                            <a:rPr lang="en-US" i="1" baseline="3000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f>
                            <m:fPr>
                              <m:ctrlPr>
                                <a:rPr lang="en-US" i="1">
                                  <a:latin typeface="Cambria Math"/>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𝑎</m:t>
                              </m:r>
                            </m:num>
                            <m:den>
                              <m:r>
                                <a:rPr lang="en-US" b="0" i="1" smtClean="0">
                                  <a:latin typeface="Cambria Math" panose="02040503050406030204" pitchFamily="18" charset="0"/>
                                  <a:ea typeface="Cambria Math" panose="02040503050406030204" pitchFamily="18" charset="0"/>
                                </a:rPr>
                                <m:t>4</m:t>
                              </m:r>
                            </m:den>
                          </m:f>
                        </m:e>
                      </m:rad>
                    </m:oMath>
                  </m:oMathPara>
                </a14:m>
                <a:endParaRPr lang="en-US" dirty="0" smtClean="0"/>
              </a:p>
              <a:p>
                <a:r>
                  <a:rPr lang="en-US" dirty="0" smtClean="0"/>
                  <a:t/>
                </a:r>
                <a14:m>
                  <m:oMath xmlns:m="http://schemas.openxmlformats.org/officeDocument/2006/math">
                    <m:r>
                      <a:rPr lang="en-US" i="1" smtClean="0">
                        <a:latin typeface="Cambria Math" panose="02040503050406030204" pitchFamily="18" charset="0"/>
                      </a:rPr>
                      <m:t>=</m:t>
                    </m:r>
                    <m:rad>
                      <m:radPr>
                        <m:degHide m:val="on"/>
                        <m:ctrlPr>
                          <a:rPr lang="en-US" i="1">
                            <a:latin typeface="Cambria Math"/>
                            <a:ea typeface="Cambria Math" panose="02040503050406030204" pitchFamily="18" charset="0"/>
                          </a:rPr>
                        </m:ctrlPr>
                      </m:radPr>
                      <m:deg/>
                      <m:e>
                        <m:f>
                          <m:fPr>
                            <m:ctrlPr>
                              <a:rPr lang="en-US" i="1">
                                <a:latin typeface="Cambria Math"/>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𝑎</m:t>
                            </m:r>
                            <m:r>
                              <a:rPr lang="en-US" b="0" i="1" baseline="30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 − </m:t>
                            </m:r>
                            <m:r>
                              <a:rPr lang="en-US" i="1">
                                <a:latin typeface="Cambria Math" panose="02040503050406030204" pitchFamily="18" charset="0"/>
                                <a:ea typeface="Cambria Math" panose="02040503050406030204" pitchFamily="18" charset="0"/>
                              </a:rPr>
                              <m:t>𝑎</m:t>
                            </m:r>
                            <m:r>
                              <a:rPr lang="en-US" b="0" i="1" baseline="30000" smtClean="0">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4</m:t>
                            </m:r>
                          </m:den>
                        </m:f>
                      </m:e>
                    </m:rad>
                  </m:oMath>
                </a14:m>
                <a:r>
                  <a:rPr lang="en-US" b="0" dirty="0" smtClean="0">
                    <a:ea typeface="Cambria Math" panose="02040503050406030204" pitchFamily="18" charset="0"/>
                  </a:rPr>
                  <a:t/>
                </a:r>
                <a14:m>
                  <m:oMath xmlns:m="http://schemas.openxmlformats.org/officeDocument/2006/math">
                    <m:r>
                      <a:rPr lang="en-US" i="1">
                        <a:latin typeface="Cambria Math" panose="02040503050406030204" pitchFamily="18" charset="0"/>
                      </a:rPr>
                      <m:t>=</m:t>
                    </m:r>
                  </m:oMath>
                </a14:m>
                <a:r>
                  <a:rPr lang="en-US" b="0" dirty="0" smtClean="0">
                    <a:ea typeface="Cambria Math" panose="02040503050406030204" pitchFamily="18" charset="0"/>
                  </a:rPr>
                  <a:t/>
                </a:r>
                <a14:m>
                  <m:oMath xmlns:m="http://schemas.openxmlformats.org/officeDocument/2006/math">
                    <m:rad>
                      <m:radPr>
                        <m:degHide m:val="on"/>
                        <m:ctrlPr>
                          <a:rPr lang="en-US" i="1">
                            <a:latin typeface="Cambria Math"/>
                            <a:ea typeface="Cambria Math" panose="02040503050406030204" pitchFamily="18" charset="0"/>
                          </a:rPr>
                        </m:ctrlPr>
                      </m:radPr>
                      <m:deg/>
                      <m:e>
                        <m:f>
                          <m:fPr>
                            <m:ctrlPr>
                              <a:rPr lang="en-US" i="1">
                                <a:latin typeface="Cambria Math"/>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𝑎</m:t>
                            </m:r>
                            <m:r>
                              <a:rPr lang="en-US" i="1" baseline="30000">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4</m:t>
                            </m:r>
                          </m:den>
                        </m:f>
                      </m:e>
                    </m:rad>
                  </m:oMath>
                </a14:m>
                <a:r>
                  <a:rPr lang="en-US" b="0" dirty="0" smtClean="0">
                    <a:ea typeface="Cambria Math" panose="02040503050406030204" pitchFamily="18" charset="0"/>
                  </a:rPr>
                  <a:t/>
                </a:r>
                <a14:m>
                  <m:oMath xmlns:m="http://schemas.openxmlformats.org/officeDocument/2006/math">
                    <m:r>
                      <a:rPr lang="en-US" b="0" i="0" smtClean="0">
                        <a:latin typeface="Cambria Math" panose="02040503050406030204" pitchFamily="18" charset="0"/>
                      </a:rPr>
                      <m:t> </m:t>
                    </m:r>
                    <m:r>
                      <a:rPr lang="en-US" i="1" smtClean="0">
                        <a:latin typeface="Cambria Math" panose="02040503050406030204" pitchFamily="18" charset="0"/>
                      </a:rPr>
                      <m:t>=</m:t>
                    </m:r>
                  </m:oMath>
                </a14:m>
                <a:r>
                  <a:rPr lang="en-US" b="0" dirty="0" smtClean="0">
                    <a:ea typeface="Cambria Math" panose="02040503050406030204" pitchFamily="18" charset="0"/>
                  </a:rPr>
                  <a:t/>
                </a:r>
                <a14:m>
                  <m:oMath xmlns:m="http://schemas.openxmlformats.org/officeDocument/2006/math">
                    <m:f>
                      <m:fPr>
                        <m:ctrlPr>
                          <a:rPr lang="en-US" b="0" i="1" dirty="0" smtClean="0">
                            <a:latin typeface="Cambria Math"/>
                            <a:ea typeface="Cambria Math" panose="02040503050406030204" pitchFamily="18" charset="0"/>
                          </a:rPr>
                        </m:ctrlPr>
                      </m:fPr>
                      <m:num>
                        <m:rad>
                          <m:radPr>
                            <m:degHide m:val="on"/>
                            <m:ctrlPr>
                              <a:rPr lang="en-US" b="0" i="1" dirty="0" smtClean="0">
                                <a:latin typeface="Cambria Math"/>
                                <a:ea typeface="Cambria Math" panose="02040503050406030204" pitchFamily="18" charset="0"/>
                              </a:rPr>
                            </m:ctrlPr>
                          </m:radPr>
                          <m:deg/>
                          <m:e>
                            <m:r>
                              <a:rPr lang="en-US" b="0" i="1" dirty="0" smtClean="0">
                                <a:latin typeface="Cambria Math" panose="02040503050406030204" pitchFamily="18" charset="0"/>
                                <a:ea typeface="Cambria Math" panose="02040503050406030204" pitchFamily="18" charset="0"/>
                              </a:rPr>
                              <m:t>3</m:t>
                            </m:r>
                          </m:e>
                        </m:rad>
                      </m:num>
                      <m:den>
                        <m:r>
                          <a:rPr lang="en-US" b="0" i="1" dirty="0" smtClean="0">
                            <a:latin typeface="Cambria Math" panose="02040503050406030204" pitchFamily="18" charset="0"/>
                            <a:ea typeface="Cambria Math" panose="02040503050406030204" pitchFamily="18" charset="0"/>
                          </a:rPr>
                          <m:t>2</m:t>
                        </m:r>
                      </m:den>
                    </m:f>
                    <m:r>
                      <a:rPr lang="en-US" b="0" i="1" dirty="0" smtClean="0">
                        <a:latin typeface="Cambria Math" panose="02040503050406030204" pitchFamily="18" charset="0"/>
                        <a:ea typeface="Cambria Math" panose="02040503050406030204" pitchFamily="18" charset="0"/>
                      </a:rPr>
                      <m:t>𝑎</m:t>
                    </m:r>
                  </m:oMath>
                </a14:m>
                <a:endParaRPr lang="en-US" b="0" dirty="0" smtClean="0">
                  <a:ea typeface="Cambria Math" panose="020405030504060302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1650842" y="1066800"/>
                <a:ext cx="5359558" cy="2986651"/>
              </a:xfrm>
              <a:prstGeom prst="rect">
                <a:avLst/>
              </a:prstGeom>
              <a:blipFill rotWithShape="1">
                <a:blip r:embed="rId2"/>
                <a:stretch>
                  <a:fillRect l="-1024" t="-102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3" name="TextBox 2"/>
              <p:cNvSpPr txBox="1"/>
              <p:nvPr/>
            </p:nvSpPr>
            <p:spPr>
              <a:xfrm>
                <a:off x="3479642" y="4463565"/>
                <a:ext cx="2133600" cy="16324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h</m:t>
                      </m:r>
                    </m:oMath>
                  </m:oMathPara>
                </a14:m>
                <a:endParaRPr lang="en-US" b="0"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 ∗</m:t>
                      </m:r>
                      <m:r>
                        <a:rPr lang="en-US" b="0" i="1" smtClean="0">
                          <a:latin typeface="Cambria Math" panose="02040503050406030204" pitchFamily="18" charset="0"/>
                        </a:rPr>
                        <m:t>𝑎</m:t>
                      </m:r>
                      <m:r>
                        <a:rPr lang="en-US" i="1">
                          <a:latin typeface="Cambria Math" panose="02040503050406030204" pitchFamily="18" charset="0"/>
                        </a:rPr>
                        <m:t> ∗</m:t>
                      </m:r>
                      <m:f>
                        <m:fPr>
                          <m:ctrlPr>
                            <a:rPr lang="en-US" i="1" dirty="0">
                              <a:latin typeface="Cambria Math"/>
                              <a:ea typeface="Cambria Math" panose="02040503050406030204" pitchFamily="18" charset="0"/>
                            </a:rPr>
                          </m:ctrlPr>
                        </m:fPr>
                        <m:num>
                          <m:rad>
                            <m:radPr>
                              <m:degHide m:val="on"/>
                              <m:ctrlPr>
                                <a:rPr lang="en-US" i="1" dirty="0">
                                  <a:latin typeface="Cambria Math"/>
                                  <a:ea typeface="Cambria Math" panose="02040503050406030204" pitchFamily="18" charset="0"/>
                                </a:rPr>
                              </m:ctrlPr>
                            </m:radPr>
                            <m:deg/>
                            <m:e>
                              <m:r>
                                <a:rPr lang="en-US" i="1" dirty="0">
                                  <a:latin typeface="Cambria Math" panose="02040503050406030204" pitchFamily="18" charset="0"/>
                                  <a:ea typeface="Cambria Math" panose="02040503050406030204" pitchFamily="18" charset="0"/>
                                </a:rPr>
                                <m:t>3</m:t>
                              </m:r>
                            </m:e>
                          </m:rad>
                        </m:num>
                        <m:den>
                          <m:r>
                            <a:rPr lang="en-US" i="1" dirty="0">
                              <a:latin typeface="Cambria Math" panose="02040503050406030204" pitchFamily="18" charset="0"/>
                              <a:ea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𝑎</m:t>
                      </m:r>
                    </m:oMath>
                  </m:oMathPara>
                </a14:m>
                <a:endParaRPr lang="en-US" dirty="0" smtClean="0">
                  <a:ea typeface="Cambria Math" panose="02040503050406030204" pitchFamily="18" charset="0"/>
                </a:endParaRPr>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oMath>
                </a14:m>
                <a:r>
                  <a:rPr lang="en-US" b="0" dirty="0" smtClean="0"/>
                  <a:t/>
                </a:r>
                <a14:m>
                  <m:oMath xmlns:m="http://schemas.openxmlformats.org/officeDocument/2006/math">
                    <m:f>
                      <m:fPr>
                        <m:ctrlPr>
                          <a:rPr lang="en-US" b="0" i="1" dirty="0" smtClean="0">
                            <a:latin typeface="Cambria Math"/>
                            <a:ea typeface="Cambria Math" panose="02040503050406030204" pitchFamily="18" charset="0"/>
                          </a:rPr>
                        </m:ctrlPr>
                      </m:fPr>
                      <m:num>
                        <m:rad>
                          <m:radPr>
                            <m:degHide m:val="on"/>
                            <m:ctrlPr>
                              <a:rPr lang="en-US" b="0" i="1" dirty="0" smtClean="0">
                                <a:latin typeface="Cambria Math"/>
                                <a:ea typeface="Cambria Math" panose="02040503050406030204" pitchFamily="18" charset="0"/>
                              </a:rPr>
                            </m:ctrlPr>
                          </m:radPr>
                          <m:deg/>
                          <m:e>
                            <m:r>
                              <a:rPr lang="en-US" b="0" i="1" dirty="0" smtClean="0">
                                <a:latin typeface="Cambria Math" panose="02040503050406030204" pitchFamily="18" charset="0"/>
                                <a:ea typeface="Cambria Math" panose="02040503050406030204" pitchFamily="18" charset="0"/>
                              </a:rPr>
                              <m:t>3</m:t>
                            </m:r>
                          </m:e>
                        </m:rad>
                      </m:num>
                      <m:den>
                        <m:r>
                          <a:rPr lang="en-US" b="0" i="1" dirty="0" smtClean="0">
                            <a:latin typeface="Cambria Math" panose="02040503050406030204" pitchFamily="18" charset="0"/>
                            <a:ea typeface="Cambria Math" panose="02040503050406030204" pitchFamily="18" charset="0"/>
                          </a:rPr>
                          <m:t>4</m:t>
                        </m:r>
                      </m:den>
                    </m:f>
                    <m:r>
                      <a:rPr lang="en-US" b="0" i="1" dirty="0" smtClean="0">
                        <a:latin typeface="Cambria Math" panose="02040503050406030204" pitchFamily="18" charset="0"/>
                        <a:ea typeface="Cambria Math" panose="02040503050406030204" pitchFamily="18" charset="0"/>
                      </a:rPr>
                      <m:t>𝑎</m:t>
                    </m:r>
                    <m:r>
                      <a:rPr lang="en-US" b="0" i="1" baseline="30000" dirty="0" smtClean="0">
                        <a:latin typeface="Cambria Math" panose="02040503050406030204" pitchFamily="18" charset="0"/>
                        <a:ea typeface="Cambria Math" panose="02040503050406030204" pitchFamily="18" charset="0"/>
                      </a:rPr>
                      <m:t>2</m:t>
                    </m:r>
                  </m:oMath>
                </a14:m>
                <a:endParaRPr lang="en-US" b="0" baseline="30000" dirty="0" smtClean="0"/>
              </a:p>
            </p:txBody>
          </p:sp>
        </mc:Choice>
        <mc:Fallback>
          <p:sp>
            <p:nvSpPr>
              <p:cNvPr id="3" name="TextBox 2"/>
              <p:cNvSpPr txBox="1">
                <a:spLocks noRot="1" noChangeAspect="1" noMove="1" noResize="1" noEditPoints="1" noAdjustHandles="1" noChangeArrowheads="1" noChangeShapeType="1" noTextEdit="1"/>
              </p:cNvSpPr>
              <p:nvPr/>
            </p:nvSpPr>
            <p:spPr>
              <a:xfrm>
                <a:off x="3479642" y="4463565"/>
                <a:ext cx="2133600" cy="1632435"/>
              </a:xfrm>
              <a:prstGeom prst="rect">
                <a:avLst/>
              </a:prstGeom>
              <a:blipFill rotWithShape="1">
                <a:blip r:embed="rId3"/>
                <a:stretch>
                  <a:fillRect b="-1493"/>
                </a:stretch>
              </a:blipFill>
            </p:spPr>
            <p:txBody>
              <a:bodyPr/>
              <a:lstStyle/>
              <a:p>
                <a:r>
                  <a:rPr lang="en-IN">
                    <a:noFill/>
                  </a:rPr>
                  <a:t> </a:t>
                </a:r>
              </a:p>
            </p:txBody>
          </p:sp>
        </mc:Fallback>
      </mc:AlternateContent>
      <p:sp>
        <p:nvSpPr>
          <p:cNvPr id="4" name="TextBox 3"/>
          <p:cNvSpPr txBox="1"/>
          <p:nvPr/>
        </p:nvSpPr>
        <p:spPr>
          <a:xfrm>
            <a:off x="2870042" y="4126468"/>
            <a:ext cx="1752600" cy="369332"/>
          </a:xfrm>
          <a:prstGeom prst="rect">
            <a:avLst/>
          </a:prstGeom>
          <a:noFill/>
        </p:spPr>
        <p:txBody>
          <a:bodyPr wrap="square" rtlCol="0">
            <a:spAutoFit/>
          </a:bodyPr>
          <a:lstStyle/>
          <a:p>
            <a:r>
              <a:rPr lang="en-US" dirty="0" smtClean="0"/>
              <a:t>Area,</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12765" y="6005263"/>
            <a:ext cx="914400" cy="914400"/>
          </a:xfrm>
          <a:prstGeom prst="rect">
            <a:avLst/>
          </a:prstGeom>
        </p:spPr>
      </p:pic>
    </p:spTree>
    <p:extLst>
      <p:ext uri="{BB962C8B-B14F-4D97-AF65-F5344CB8AC3E}">
        <p14:creationId xmlns:p14="http://schemas.microsoft.com/office/powerpoint/2010/main" xmlns="" val="247334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p:cNvSpPr/>
          <p:nvPr/>
        </p:nvSpPr>
        <p:spPr>
          <a:xfrm>
            <a:off x="1947075" y="2721137"/>
            <a:ext cx="5410200" cy="1676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12765" y="6005263"/>
            <a:ext cx="914400" cy="914400"/>
          </a:xfrm>
          <a:prstGeom prst="rect">
            <a:avLst/>
          </a:prstGeom>
        </p:spPr>
      </p:pic>
      <p:sp>
        <p:nvSpPr>
          <p:cNvPr id="4" name="TextBox 3"/>
          <p:cNvSpPr txBox="1"/>
          <p:nvPr/>
        </p:nvSpPr>
        <p:spPr>
          <a:xfrm>
            <a:off x="3048000" y="3199318"/>
            <a:ext cx="461212" cy="369332"/>
          </a:xfrm>
          <a:prstGeom prst="rect">
            <a:avLst/>
          </a:prstGeom>
          <a:noFill/>
        </p:spPr>
        <p:txBody>
          <a:bodyPr wrap="square" rtlCol="0">
            <a:spAutoFit/>
          </a:bodyPr>
          <a:lstStyle/>
          <a:p>
            <a:r>
              <a:rPr lang="en-US" dirty="0" smtClean="0"/>
              <a:t>13</a:t>
            </a:r>
            <a:endParaRPr lang="en-IN" dirty="0"/>
          </a:p>
        </p:txBody>
      </p:sp>
      <p:sp>
        <p:nvSpPr>
          <p:cNvPr id="5" name="TextBox 4"/>
          <p:cNvSpPr txBox="1"/>
          <p:nvPr/>
        </p:nvSpPr>
        <p:spPr>
          <a:xfrm>
            <a:off x="5791200" y="3202199"/>
            <a:ext cx="461212" cy="369332"/>
          </a:xfrm>
          <a:prstGeom prst="rect">
            <a:avLst/>
          </a:prstGeom>
          <a:noFill/>
        </p:spPr>
        <p:txBody>
          <a:bodyPr wrap="square" rtlCol="0">
            <a:spAutoFit/>
          </a:bodyPr>
          <a:lstStyle/>
          <a:p>
            <a:r>
              <a:rPr lang="en-US" dirty="0" smtClean="0"/>
              <a:t>13</a:t>
            </a:r>
            <a:endParaRPr lang="en-IN" dirty="0"/>
          </a:p>
        </p:txBody>
      </p:sp>
      <p:sp>
        <p:nvSpPr>
          <p:cNvPr id="6" name="TextBox 5"/>
          <p:cNvSpPr txBox="1"/>
          <p:nvPr/>
        </p:nvSpPr>
        <p:spPr>
          <a:xfrm>
            <a:off x="4418562" y="3393913"/>
            <a:ext cx="266700" cy="369332"/>
          </a:xfrm>
          <a:prstGeom prst="rect">
            <a:avLst/>
          </a:prstGeom>
          <a:noFill/>
        </p:spPr>
        <p:txBody>
          <a:bodyPr wrap="square" rtlCol="0">
            <a:spAutoFit/>
          </a:bodyPr>
          <a:lstStyle/>
          <a:p>
            <a:r>
              <a:rPr lang="en-US" dirty="0"/>
              <a:t>h</a:t>
            </a:r>
          </a:p>
        </p:txBody>
      </p:sp>
      <p:cxnSp>
        <p:nvCxnSpPr>
          <p:cNvPr id="7" name="Straight Connector 6"/>
          <p:cNvCxnSpPr/>
          <p:nvPr/>
        </p:nvCxnSpPr>
        <p:spPr>
          <a:xfrm>
            <a:off x="4652175" y="2727075"/>
            <a:ext cx="0" cy="167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495800" y="4153793"/>
            <a:ext cx="0" cy="238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95800" y="4165461"/>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99135" y="3565275"/>
            <a:ext cx="626645" cy="381000"/>
          </a:xfrm>
          <a:prstGeom prst="rect">
            <a:avLst/>
          </a:prstGeom>
          <a:noFill/>
        </p:spPr>
        <p:txBody>
          <a:bodyPr wrap="square" rtlCol="0">
            <a:spAutoFit/>
          </a:bodyPr>
          <a:lstStyle/>
          <a:p>
            <a:r>
              <a:rPr lang="en-US" dirty="0" smtClean="0"/>
              <a:t>5</a:t>
            </a:r>
            <a:endParaRPr lang="en-IN" dirty="0"/>
          </a:p>
        </p:txBody>
      </p:sp>
      <p:sp>
        <p:nvSpPr>
          <p:cNvPr id="12" name="TextBox 11"/>
          <p:cNvSpPr txBox="1"/>
          <p:nvPr/>
        </p:nvSpPr>
        <p:spPr>
          <a:xfrm>
            <a:off x="4510302" y="2389368"/>
            <a:ext cx="457200" cy="369332"/>
          </a:xfrm>
          <a:prstGeom prst="rect">
            <a:avLst/>
          </a:prstGeom>
          <a:noFill/>
        </p:spPr>
        <p:txBody>
          <a:bodyPr wrap="square" rtlCol="0">
            <a:spAutoFit/>
          </a:bodyPr>
          <a:lstStyle/>
          <a:p>
            <a:r>
              <a:rPr lang="en-US" dirty="0" smtClean="0"/>
              <a:t>A</a:t>
            </a:r>
          </a:p>
        </p:txBody>
      </p:sp>
      <p:sp>
        <p:nvSpPr>
          <p:cNvPr id="13" name="TextBox 12"/>
          <p:cNvSpPr txBox="1"/>
          <p:nvPr/>
        </p:nvSpPr>
        <p:spPr>
          <a:xfrm>
            <a:off x="1676400" y="4194814"/>
            <a:ext cx="304800" cy="369332"/>
          </a:xfrm>
          <a:prstGeom prst="rect">
            <a:avLst/>
          </a:prstGeom>
          <a:noFill/>
        </p:spPr>
        <p:txBody>
          <a:bodyPr wrap="square" rtlCol="0">
            <a:spAutoFit/>
          </a:bodyPr>
          <a:lstStyle/>
          <a:p>
            <a:r>
              <a:rPr lang="en-US" dirty="0" smtClean="0"/>
              <a:t>B</a:t>
            </a:r>
            <a:endParaRPr lang="en-IN" dirty="0"/>
          </a:p>
        </p:txBody>
      </p:sp>
      <p:sp>
        <p:nvSpPr>
          <p:cNvPr id="14" name="TextBox 13"/>
          <p:cNvSpPr txBox="1"/>
          <p:nvPr/>
        </p:nvSpPr>
        <p:spPr>
          <a:xfrm>
            <a:off x="7315200" y="4194814"/>
            <a:ext cx="228600" cy="369332"/>
          </a:xfrm>
          <a:prstGeom prst="rect">
            <a:avLst/>
          </a:prstGeom>
          <a:noFill/>
        </p:spPr>
        <p:txBody>
          <a:bodyPr wrap="square" rtlCol="0">
            <a:spAutoFit/>
          </a:bodyPr>
          <a:lstStyle/>
          <a:p>
            <a:r>
              <a:rPr lang="en-US" dirty="0" smtClean="0"/>
              <a:t>C</a:t>
            </a:r>
            <a:endParaRPr lang="en-IN" dirty="0"/>
          </a:p>
        </p:txBody>
      </p:sp>
      <p:sp>
        <p:nvSpPr>
          <p:cNvPr id="15" name="TextBox 14"/>
          <p:cNvSpPr txBox="1"/>
          <p:nvPr/>
        </p:nvSpPr>
        <p:spPr>
          <a:xfrm>
            <a:off x="4609563" y="4022475"/>
            <a:ext cx="338388" cy="369332"/>
          </a:xfrm>
          <a:prstGeom prst="rect">
            <a:avLst/>
          </a:prstGeom>
          <a:noFill/>
        </p:spPr>
        <p:txBody>
          <a:bodyPr wrap="square" rtlCol="0">
            <a:spAutoFit/>
          </a:bodyPr>
          <a:lstStyle/>
          <a:p>
            <a:r>
              <a:rPr lang="en-US" dirty="0" smtClean="0"/>
              <a:t>D</a:t>
            </a:r>
            <a:endParaRPr lang="en-IN" dirty="0"/>
          </a:p>
        </p:txBody>
      </p:sp>
      <p:sp>
        <p:nvSpPr>
          <p:cNvPr id="16" name="TextBox 15"/>
          <p:cNvSpPr txBox="1"/>
          <p:nvPr/>
        </p:nvSpPr>
        <p:spPr>
          <a:xfrm>
            <a:off x="4454656" y="4507468"/>
            <a:ext cx="461212" cy="369332"/>
          </a:xfrm>
          <a:prstGeom prst="rect">
            <a:avLst/>
          </a:prstGeom>
          <a:noFill/>
        </p:spPr>
        <p:txBody>
          <a:bodyPr wrap="square" rtlCol="0">
            <a:spAutoFit/>
          </a:bodyPr>
          <a:lstStyle/>
          <a:p>
            <a:r>
              <a:rPr lang="en-US" dirty="0" smtClean="0"/>
              <a:t>24</a:t>
            </a:r>
            <a:endParaRPr lang="en-IN" dirty="0"/>
          </a:p>
        </p:txBody>
      </p:sp>
      <p:sp>
        <p:nvSpPr>
          <p:cNvPr id="18" name="Rounded Rectangle 17"/>
          <p:cNvSpPr/>
          <p:nvPr/>
        </p:nvSpPr>
        <p:spPr>
          <a:xfrm>
            <a:off x="609600" y="304800"/>
            <a:ext cx="7467600" cy="1221520"/>
          </a:xfrm>
          <a:prstGeom prst="roundRect">
            <a:avLst>
              <a:gd name="adj" fmla="val 2699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Calculate the area of an isosceles triangle with equal sides of 13 units and 3</a:t>
            </a:r>
            <a:r>
              <a:rPr lang="en-US" sz="2800" baseline="30000" dirty="0"/>
              <a:t>rd</a:t>
            </a:r>
            <a:r>
              <a:rPr lang="en-US" sz="2800" dirty="0"/>
              <a:t> side of </a:t>
            </a:r>
            <a:r>
              <a:rPr lang="en-US" sz="2800" dirty="0" smtClean="0"/>
              <a:t>length </a:t>
            </a:r>
          </a:p>
          <a:p>
            <a:pPr algn="ctr"/>
            <a:r>
              <a:rPr lang="en-US" sz="2800" dirty="0" smtClean="0"/>
              <a:t>24 units</a:t>
            </a:r>
            <a:endParaRPr lang="en-US" sz="2800" dirty="0"/>
          </a:p>
        </p:txBody>
      </p:sp>
      <p:sp>
        <p:nvSpPr>
          <p:cNvPr id="23" name="TextBox 22"/>
          <p:cNvSpPr txBox="1"/>
          <p:nvPr/>
        </p:nvSpPr>
        <p:spPr>
          <a:xfrm>
            <a:off x="3126206" y="4961578"/>
            <a:ext cx="3274594" cy="1477328"/>
          </a:xfrm>
          <a:prstGeom prst="rect">
            <a:avLst/>
          </a:prstGeom>
          <a:noFill/>
        </p:spPr>
        <p:txBody>
          <a:bodyPr wrap="square" rtlCol="0">
            <a:spAutoFit/>
          </a:bodyPr>
          <a:lstStyle/>
          <a:p>
            <a:r>
              <a:rPr lang="en-US" dirty="0" smtClean="0"/>
              <a:t>In isosceles triangle ABC,</a:t>
            </a:r>
          </a:p>
          <a:p>
            <a:r>
              <a:rPr lang="en-US" dirty="0" smtClean="0"/>
              <a:t>     Draw AD perpendicular to BC.</a:t>
            </a:r>
          </a:p>
          <a:p>
            <a:r>
              <a:rPr lang="en-US" dirty="0" smtClean="0"/>
              <a:t>In isosceles triangle, the </a:t>
            </a:r>
          </a:p>
          <a:p>
            <a:r>
              <a:rPr lang="en-US" dirty="0" smtClean="0"/>
              <a:t>perpendicular bisects the base.</a:t>
            </a:r>
          </a:p>
          <a:p>
            <a:r>
              <a:rPr lang="en-US" dirty="0" smtClean="0"/>
              <a:t>    Therefore, BD = DC = 12 units.</a:t>
            </a:r>
            <a:endParaRPr lang="en-US" baseline="-25000" dirty="0" smtClean="0"/>
          </a:p>
        </p:txBody>
      </p:sp>
      <p:sp>
        <p:nvSpPr>
          <p:cNvPr id="17" name="TextBox 16"/>
          <p:cNvSpPr txBox="1"/>
          <p:nvPr/>
        </p:nvSpPr>
        <p:spPr>
          <a:xfrm>
            <a:off x="3256068" y="4028205"/>
            <a:ext cx="533400" cy="369332"/>
          </a:xfrm>
          <a:prstGeom prst="rect">
            <a:avLst/>
          </a:prstGeom>
          <a:noFill/>
        </p:spPr>
        <p:txBody>
          <a:bodyPr wrap="square" rtlCol="0">
            <a:spAutoFit/>
          </a:bodyPr>
          <a:lstStyle/>
          <a:p>
            <a:r>
              <a:rPr lang="en-US" dirty="0" smtClean="0"/>
              <a:t>12</a:t>
            </a:r>
            <a:endParaRPr lang="en-IN" dirty="0"/>
          </a:p>
        </p:txBody>
      </p:sp>
      <p:sp>
        <p:nvSpPr>
          <p:cNvPr id="25" name="TextBox 24"/>
          <p:cNvSpPr txBox="1"/>
          <p:nvPr/>
        </p:nvSpPr>
        <p:spPr>
          <a:xfrm>
            <a:off x="5488406" y="4034143"/>
            <a:ext cx="533400" cy="369332"/>
          </a:xfrm>
          <a:prstGeom prst="rect">
            <a:avLst/>
          </a:prstGeom>
          <a:noFill/>
        </p:spPr>
        <p:txBody>
          <a:bodyPr wrap="square" rtlCol="0">
            <a:spAutoFit/>
          </a:bodyPr>
          <a:lstStyle/>
          <a:p>
            <a:r>
              <a:rPr lang="en-US" dirty="0" smtClean="0"/>
              <a:t>12</a:t>
            </a:r>
            <a:endParaRPr lang="en-IN" dirty="0"/>
          </a:p>
        </p:txBody>
      </p:sp>
      <p:cxnSp>
        <p:nvCxnSpPr>
          <p:cNvPr id="19" name="Straight Arrow Connector 18"/>
          <p:cNvCxnSpPr/>
          <p:nvPr/>
        </p:nvCxnSpPr>
        <p:spPr>
          <a:xfrm>
            <a:off x="1981200" y="4800600"/>
            <a:ext cx="537607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2713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6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out)">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0" presetClass="entr" presetSubtype="0" fill="hold"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randombar(horizontal)">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p:bldP spid="5" grpId="0"/>
      <p:bldP spid="6" grpId="0"/>
      <p:bldP spid="11" grpId="0"/>
      <p:bldP spid="12" grpId="0"/>
      <p:bldP spid="13" grpId="0"/>
      <p:bldP spid="14" grpId="0"/>
      <p:bldP spid="15" grpId="0"/>
      <p:bldP spid="16" grpId="0"/>
      <p:bldP spid="18" grpId="0" animBg="1"/>
      <p:bldP spid="23" grpId="0"/>
      <p:bldP spid="17"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3754" y="3674582"/>
            <a:ext cx="1934679" cy="1015663"/>
          </a:xfrm>
          <a:prstGeom prst="rect">
            <a:avLst/>
          </a:prstGeom>
          <a:noFill/>
        </p:spPr>
        <p:txBody>
          <a:bodyPr wrap="square" rtlCol="0">
            <a:spAutoFit/>
          </a:bodyPr>
          <a:lstStyle/>
          <a:p>
            <a:r>
              <a:rPr lang="en-US" dirty="0" smtClean="0"/>
              <a:t>Now,</a:t>
            </a:r>
          </a:p>
          <a:p>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        </a:t>
            </a:r>
            <a:r>
              <a:rPr lang="en-US" sz="2400" dirty="0" smtClean="0">
                <a:latin typeface="Cambria Math" panose="02040503050406030204" pitchFamily="18" charset="0"/>
                <a:ea typeface="Cambria Math" panose="02040503050406030204" pitchFamily="18" charset="0"/>
              </a:rPr>
              <a:t>Area</a:t>
            </a:r>
            <a:endParaRPr lang="en-US" dirty="0" smtClean="0">
              <a:latin typeface="Cambria Math" panose="02040503050406030204" pitchFamily="18" charset="0"/>
              <a:ea typeface="Cambria Math" panose="02040503050406030204" pitchFamily="18" charset="0"/>
            </a:endParaRPr>
          </a:p>
          <a:p>
            <a:endParaRPr lang="en-US" b="0" dirty="0" smtClean="0"/>
          </a:p>
        </p:txBody>
      </p:sp>
      <mc:AlternateContent xmlns:mc="http://schemas.openxmlformats.org/markup-compatibility/2006">
        <mc:Choice xmlns:a14="http://schemas.microsoft.com/office/drawing/2010/main" xmlns="" Requires="a14">
          <p:sp>
            <p:nvSpPr>
              <p:cNvPr id="4" name="TextBox 3"/>
              <p:cNvSpPr txBox="1"/>
              <p:nvPr/>
            </p:nvSpPr>
            <p:spPr>
              <a:xfrm>
                <a:off x="3740239" y="4191000"/>
                <a:ext cx="1857375" cy="1151597"/>
              </a:xfrm>
              <a:prstGeom prst="rect">
                <a:avLst/>
              </a:prstGeom>
              <a:noFill/>
            </p:spPr>
            <p:txBody>
              <a:bodyPr wrap="square" rtlCol="0">
                <a:spAutoFit/>
              </a:bodyPr>
              <a:lstStyle/>
              <a:p>
                <a:r>
                  <a:rPr lang="en-US" dirty="0" smtClean="0"/>
                  <a:t/>
                </a:r>
                <a14:m>
                  <m:oMath xmlns:m="http://schemas.openxmlformats.org/officeDocument/2006/math">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 ∗</m:t>
                    </m:r>
                    <m:r>
                      <a:rPr lang="en-US" i="1">
                        <a:latin typeface="Cambria Math" panose="02040503050406030204" pitchFamily="18" charset="0"/>
                      </a:rPr>
                      <m:t>h</m:t>
                    </m:r>
                  </m:oMath>
                </a14:m>
                <a:endParaRPr lang="en-US" dirty="0"/>
              </a:p>
              <a:p>
                <a:r>
                  <a:rPr lang="en-US" dirty="0" smtClean="0"/>
                  <a:t/>
                </a:r>
                <a14:m>
                  <m:oMath xmlns:m="http://schemas.openxmlformats.org/officeDocument/2006/math">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 ∗24 ∗</m:t>
                    </m:r>
                    <m:r>
                      <a:rPr lang="en-US" b="0" i="1" smtClean="0">
                        <a:latin typeface="Cambria Math" panose="02040503050406030204" pitchFamily="18" charset="0"/>
                      </a:rPr>
                      <m:t>5</m:t>
                    </m:r>
                  </m:oMath>
                </a14:m>
                <a:endParaRPr lang="en-US" b="0" dirty="0" smtClean="0"/>
              </a:p>
              <a:p>
                <a:r>
                  <a:rPr lang="en-US" dirty="0" smtClean="0"/>
                  <a:t/>
                </a:r>
                <a14:m>
                  <m:oMath xmlns:m="http://schemas.openxmlformats.org/officeDocument/2006/math">
                    <m:r>
                      <a:rPr lang="en-US" i="1">
                        <a:latin typeface="Cambria Math" panose="02040503050406030204" pitchFamily="18" charset="0"/>
                      </a:rPr>
                      <m:t>=60 </m:t>
                    </m:r>
                    <m:r>
                      <a:rPr lang="en-US" i="1">
                        <a:latin typeface="Cambria Math" panose="02040503050406030204" pitchFamily="18" charset="0"/>
                      </a:rPr>
                      <m:t>𝑢𝑛𝑖𝑡𝑠</m:t>
                    </m:r>
                  </m:oMath>
                </a14:m>
                <a:r>
                  <a:rPr lang="en-US" baseline="30000" dirty="0" smtClean="0">
                    <a:latin typeface="Cambria Math" pitchFamily="18" charset="0"/>
                    <a:ea typeface="Cambria Math" pitchFamily="18" charset="0"/>
                  </a:rPr>
                  <a:t>2</a:t>
                </a:r>
                <a:endParaRPr lang="en-US" baseline="30000" dirty="0">
                  <a:latin typeface="Cambria Math" pitchFamily="18" charset="0"/>
                  <a:ea typeface="Cambria Math"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3740239" y="4191000"/>
                <a:ext cx="1857375" cy="1151597"/>
              </a:xfrm>
              <a:prstGeom prst="rect">
                <a:avLst/>
              </a:prstGeom>
              <a:blipFill rotWithShape="1">
                <a:blip r:embed="rId2"/>
                <a:stretch>
                  <a:fillRect l="-2961" b="-74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5" name="TextBox 4"/>
              <p:cNvSpPr txBox="1"/>
              <p:nvPr/>
            </p:nvSpPr>
            <p:spPr>
              <a:xfrm>
                <a:off x="1650842" y="1066800"/>
                <a:ext cx="5359558" cy="2192523"/>
              </a:xfrm>
              <a:prstGeom prst="rect">
                <a:avLst/>
              </a:prstGeom>
              <a:noFill/>
            </p:spPr>
            <p:txBody>
              <a:bodyPr wrap="square" rtlCol="0">
                <a:spAutoFit/>
              </a:bodyPr>
              <a:lstStyle/>
              <a:p>
                <a:r>
                  <a:rPr lang="en-US" dirty="0" smtClean="0"/>
                  <a:t>	In rt. Triangle ADC,</a:t>
                </a:r>
              </a:p>
              <a:p>
                <a:r>
                  <a:rPr lang="en-US" dirty="0" smtClean="0"/>
                  <a:t>	By Pythagoras Theorem,</a:t>
                </a:r>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𝐴𝐷</m:t>
                      </m:r>
                      <m:r>
                        <a:rPr lang="en-US" b="0" i="1" smtClean="0">
                          <a:latin typeface="Cambria Math" panose="02040503050406030204" pitchFamily="18" charset="0"/>
                        </a:rPr>
                        <m:t>= </m:t>
                      </m:r>
                      <m:rad>
                        <m:radPr>
                          <m:degHide m:val="on"/>
                          <m:ctrlPr>
                            <a:rPr lang="en-US" b="0" i="1" smtClean="0">
                              <a:latin typeface="Cambria Math"/>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𝐴𝐶</m:t>
                          </m:r>
                          <m:r>
                            <a:rPr lang="en-US" b="0" i="1" baseline="30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𝐶𝐷</m:t>
                          </m:r>
                          <m:r>
                            <a:rPr lang="en-US" b="0" i="1" baseline="30000" smtClean="0">
                              <a:latin typeface="Cambria Math" panose="02040503050406030204" pitchFamily="18" charset="0"/>
                              <a:ea typeface="Cambria Math" panose="02040503050406030204" pitchFamily="18" charset="0"/>
                            </a:rPr>
                            <m:t>2</m:t>
                          </m:r>
                        </m:e>
                      </m:rad>
                    </m:oMath>
                  </m:oMathPara>
                </a14:m>
                <a:endParaRPr lang="en-US"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𝐴𝐷</m:t>
                      </m:r>
                      <m:r>
                        <a:rPr lang="en-US" sz="2000" i="1">
                          <a:latin typeface="Cambria Math" panose="02040503050406030204" pitchFamily="18" charset="0"/>
                        </a:rPr>
                        <m:t>= </m:t>
                      </m:r>
                      <m:rad>
                        <m:radPr>
                          <m:degHide m:val="on"/>
                          <m:ctrlPr>
                            <a:rPr lang="en-US" sz="2000" i="1">
                              <a:latin typeface="Cambria Math"/>
                              <a:ea typeface="Cambria Math" panose="02040503050406030204" pitchFamily="18" charset="0"/>
                            </a:rPr>
                          </m:ctrlPr>
                        </m:radPr>
                        <m:deg/>
                        <m:e>
                          <m:r>
                            <a:rPr lang="en-US" sz="2000" b="0" i="1" smtClean="0">
                              <a:latin typeface="Cambria Math"/>
                              <a:ea typeface="Cambria Math" panose="02040503050406030204" pitchFamily="18" charset="0"/>
                            </a:rPr>
                            <m:t>13</m:t>
                          </m:r>
                          <m:r>
                            <a:rPr lang="en-US" sz="2000" i="1" baseline="3000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r>
                            <a:rPr lang="en-US" sz="2000" b="0" i="1" smtClean="0">
                              <a:latin typeface="Cambria Math"/>
                              <a:ea typeface="Cambria Math" panose="02040503050406030204" pitchFamily="18" charset="0"/>
                            </a:rPr>
                            <m:t>12</m:t>
                          </m:r>
                          <m:r>
                            <a:rPr lang="en-US" sz="2000" i="1" baseline="30000">
                              <a:latin typeface="Cambria Math" panose="02040503050406030204" pitchFamily="18" charset="0"/>
                              <a:ea typeface="Cambria Math" panose="02040503050406030204" pitchFamily="18" charset="0"/>
                            </a:rPr>
                            <m:t>2</m:t>
                          </m:r>
                        </m:e>
                      </m:rad>
                    </m:oMath>
                  </m:oMathPara>
                </a14:m>
                <a:endParaRPr lang="en-US" dirty="0" smtClean="0"/>
              </a:p>
              <a:p>
                <a:r>
                  <a:rPr lang="en-US" b="0" dirty="0" smtClean="0"/>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r>
                      <a:rPr lang="en-US" i="1" smtClean="0">
                        <a:latin typeface="Cambria Math" panose="02040503050406030204" pitchFamily="18" charset="0"/>
                      </a:rPr>
                      <m:t> </m:t>
                    </m:r>
                    <m:rad>
                      <m:radPr>
                        <m:degHide m:val="on"/>
                        <m:ctrlPr>
                          <a:rPr lang="en-US" i="1">
                            <a:latin typeface="Cambria Math"/>
                            <a:ea typeface="Cambria Math" panose="02040503050406030204" pitchFamily="18" charset="0"/>
                          </a:rPr>
                        </m:ctrlPr>
                      </m:radPr>
                      <m:deg/>
                      <m:e>
                        <m:r>
                          <a:rPr lang="en-US" b="0" i="1" smtClean="0">
                            <a:latin typeface="Cambria Math"/>
                            <a:ea typeface="Cambria Math" panose="02040503050406030204" pitchFamily="18" charset="0"/>
                          </a:rPr>
                          <m:t>169−144</m:t>
                        </m:r>
                      </m:e>
                    </m:rad>
                  </m:oMath>
                </a14:m>
                <a:endParaRPr lang="en-US" dirty="0" smtClean="0"/>
              </a:p>
              <a:p>
                <a:r>
                  <a:rPr lang="en-US" dirty="0" smtClean="0"/>
                  <a:t/>
                </a:r>
                <a14:m>
                  <m:oMath xmlns:m="http://schemas.openxmlformats.org/officeDocument/2006/math">
                    <m:r>
                      <a:rPr lang="en-US" i="1" smtClean="0">
                        <a:latin typeface="Cambria Math" panose="02040503050406030204" pitchFamily="18" charset="0"/>
                      </a:rPr>
                      <m:t>=</m:t>
                    </m:r>
                    <m:rad>
                      <m:radPr>
                        <m:degHide m:val="on"/>
                        <m:ctrlPr>
                          <a:rPr lang="en-US" i="1">
                            <a:latin typeface="Cambria Math"/>
                            <a:ea typeface="Cambria Math" panose="02040503050406030204" pitchFamily="18" charset="0"/>
                          </a:rPr>
                        </m:ctrlPr>
                      </m:radPr>
                      <m:deg/>
                      <m:e>
                        <m:r>
                          <a:rPr lang="en-US" b="0" i="1" smtClean="0">
                            <a:latin typeface="Cambria Math"/>
                            <a:ea typeface="Cambria Math" panose="02040503050406030204" pitchFamily="18" charset="0"/>
                          </a:rPr>
                          <m:t>25</m:t>
                        </m:r>
                      </m:e>
                    </m:rad>
                  </m:oMath>
                </a14:m>
                <a:r>
                  <a:rPr lang="en-US" b="0" dirty="0" smtClean="0">
                    <a:ea typeface="Cambria Math" panose="02040503050406030204" pitchFamily="18" charset="0"/>
                  </a:rPr>
                  <a:t/>
                </a:r>
                <a14:m>
                  <m:oMath xmlns:m="http://schemas.openxmlformats.org/officeDocument/2006/math">
                    <m:r>
                      <a:rPr lang="en-US" i="1" smtClean="0">
                        <a:latin typeface="Cambria Math" panose="02040503050406030204" pitchFamily="18" charset="0"/>
                      </a:rPr>
                      <m:t>=</m:t>
                    </m:r>
                    <m:r>
                      <a:rPr lang="en-US" b="0" i="1" smtClean="0">
                        <a:latin typeface="Cambria Math"/>
                      </a:rPr>
                      <m:t>5</m:t>
                    </m:r>
                  </m:oMath>
                </a14:m>
                <a:r>
                  <a:rPr lang="en-US" b="0" dirty="0" smtClean="0">
                    <a:ea typeface="Cambria Math" panose="02040503050406030204" pitchFamily="18" charset="0"/>
                  </a:rPr>
                  <a:t> units</a:t>
                </a:r>
              </a:p>
            </p:txBody>
          </p:sp>
        </mc:Choice>
        <mc:Fallback>
          <p:sp>
            <p:nvSpPr>
              <p:cNvPr id="5" name="TextBox 4"/>
              <p:cNvSpPr txBox="1">
                <a:spLocks noRot="1" noChangeAspect="1" noMove="1" noResize="1" noEditPoints="1" noAdjustHandles="1" noChangeArrowheads="1" noChangeShapeType="1" noTextEdit="1"/>
              </p:cNvSpPr>
              <p:nvPr/>
            </p:nvSpPr>
            <p:spPr>
              <a:xfrm>
                <a:off x="1650842" y="1066800"/>
                <a:ext cx="5359558" cy="2192523"/>
              </a:xfrm>
              <a:prstGeom prst="rect">
                <a:avLst/>
              </a:prstGeom>
              <a:blipFill rotWithShape="1">
                <a:blip r:embed="rId3"/>
                <a:stretch>
                  <a:fillRect l="-1024" t="-1389" b="-3333"/>
                </a:stretch>
              </a:blipFill>
            </p:spPr>
            <p:txBody>
              <a:bodyPr/>
              <a:lstStyle/>
              <a:p>
                <a:r>
                  <a:rPr lang="en-IN">
                    <a:noFill/>
                  </a:rPr>
                  <a:t> </a:t>
                </a:r>
              </a:p>
            </p:txBody>
          </p:sp>
        </mc:Fallback>
      </mc:AlternateContent>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12765" y="6005263"/>
            <a:ext cx="914400" cy="914400"/>
          </a:xfrm>
          <a:prstGeom prst="rect">
            <a:avLst/>
          </a:prstGeom>
        </p:spPr>
      </p:pic>
    </p:spTree>
    <p:extLst>
      <p:ext uri="{BB962C8B-B14F-4D97-AF65-F5344CB8AC3E}">
        <p14:creationId xmlns:p14="http://schemas.microsoft.com/office/powerpoint/2010/main" xmlns="" val="410146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12765" y="6005263"/>
            <a:ext cx="914400" cy="914400"/>
          </a:xfrm>
          <a:prstGeom prst="rect">
            <a:avLst/>
          </a:prstGeom>
        </p:spPr>
      </p:pic>
      <p:pic>
        <p:nvPicPr>
          <p:cNvPr id="3" name="Picture 2"/>
          <p:cNvPicPr>
            <a:picLocks noChangeAspect="1"/>
          </p:cNvPicPr>
          <p:nvPr/>
        </p:nvPicPr>
        <p:blipFill>
          <a:blip r:embed="rId3" cstate="print">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val="0"/>
              </a:ext>
            </a:extLst>
          </a:blip>
          <a:stretch>
            <a:fillRect/>
          </a:stretch>
        </p:blipFill>
        <p:spPr>
          <a:xfrm>
            <a:off x="1371600" y="838200"/>
            <a:ext cx="6361510" cy="2971800"/>
          </a:xfrm>
          <a:prstGeom prst="rect">
            <a:avLst/>
          </a:prstGeom>
        </p:spPr>
      </p:pic>
      <p:sp>
        <p:nvSpPr>
          <p:cNvPr id="5" name="TextBox 4"/>
          <p:cNvSpPr txBox="1"/>
          <p:nvPr/>
        </p:nvSpPr>
        <p:spPr>
          <a:xfrm>
            <a:off x="1219200" y="584338"/>
            <a:ext cx="6884071" cy="1077218"/>
          </a:xfrm>
          <a:prstGeom prst="rect">
            <a:avLst/>
          </a:prstGeom>
          <a:noFill/>
        </p:spPr>
        <p:txBody>
          <a:bodyPr wrap="square" rtlCol="0">
            <a:spAutoFit/>
          </a:bodyPr>
          <a:lstStyle/>
          <a:p>
            <a:pPr algn="ctr"/>
            <a:r>
              <a:rPr lang="en-US" sz="3200" b="1" dirty="0" smtClean="0"/>
              <a:t>From the figure of flyover, find the area of the shaded region below the car A.</a:t>
            </a:r>
            <a:endParaRPr lang="en-IN" sz="3200" b="1" dirty="0"/>
          </a:p>
        </p:txBody>
      </p:sp>
      <p:sp>
        <p:nvSpPr>
          <p:cNvPr id="11" name="Isosceles Triangle 3"/>
          <p:cNvSpPr/>
          <p:nvPr/>
        </p:nvSpPr>
        <p:spPr>
          <a:xfrm>
            <a:off x="1600200" y="3886200"/>
            <a:ext cx="1905000" cy="448818"/>
          </a:xfrm>
          <a:custGeom>
            <a:avLst/>
            <a:gdLst>
              <a:gd name="connsiteX0" fmla="*/ 0 w 685800"/>
              <a:gd name="connsiteY0" fmla="*/ 228600 h 228600"/>
              <a:gd name="connsiteX1" fmla="*/ 342900 w 685800"/>
              <a:gd name="connsiteY1" fmla="*/ 0 h 228600"/>
              <a:gd name="connsiteX2" fmla="*/ 685800 w 685800"/>
              <a:gd name="connsiteY2" fmla="*/ 228600 h 228600"/>
              <a:gd name="connsiteX3" fmla="*/ 0 w 685800"/>
              <a:gd name="connsiteY3" fmla="*/ 228600 h 228600"/>
              <a:gd name="connsiteX0" fmla="*/ 0 w 819419"/>
              <a:gd name="connsiteY0" fmla="*/ 434662 h 434662"/>
              <a:gd name="connsiteX1" fmla="*/ 819419 w 819419"/>
              <a:gd name="connsiteY1" fmla="*/ 0 h 434662"/>
              <a:gd name="connsiteX2" fmla="*/ 685800 w 819419"/>
              <a:gd name="connsiteY2" fmla="*/ 434662 h 434662"/>
              <a:gd name="connsiteX3" fmla="*/ 0 w 819419"/>
              <a:gd name="connsiteY3" fmla="*/ 434662 h 434662"/>
              <a:gd name="connsiteX0" fmla="*/ 0 w 819419"/>
              <a:gd name="connsiteY0" fmla="*/ 434662 h 434662"/>
              <a:gd name="connsiteX1" fmla="*/ 819419 w 819419"/>
              <a:gd name="connsiteY1" fmla="*/ 0 h 434662"/>
              <a:gd name="connsiteX2" fmla="*/ 801710 w 819419"/>
              <a:gd name="connsiteY2" fmla="*/ 408904 h 434662"/>
              <a:gd name="connsiteX3" fmla="*/ 0 w 819419"/>
              <a:gd name="connsiteY3" fmla="*/ 434662 h 434662"/>
              <a:gd name="connsiteX0" fmla="*/ 0 w 840347"/>
              <a:gd name="connsiteY0" fmla="*/ 434662 h 434662"/>
              <a:gd name="connsiteX1" fmla="*/ 819419 w 840347"/>
              <a:gd name="connsiteY1" fmla="*/ 0 h 434662"/>
              <a:gd name="connsiteX2" fmla="*/ 840347 w 840347"/>
              <a:gd name="connsiteY2" fmla="*/ 421783 h 434662"/>
              <a:gd name="connsiteX3" fmla="*/ 0 w 840347"/>
              <a:gd name="connsiteY3" fmla="*/ 434662 h 434662"/>
              <a:gd name="connsiteX0" fmla="*/ 0 w 819419"/>
              <a:gd name="connsiteY0" fmla="*/ 434662 h 434662"/>
              <a:gd name="connsiteX1" fmla="*/ 819419 w 819419"/>
              <a:gd name="connsiteY1" fmla="*/ 0 h 434662"/>
              <a:gd name="connsiteX2" fmla="*/ 788832 w 819419"/>
              <a:gd name="connsiteY2" fmla="*/ 434661 h 434662"/>
              <a:gd name="connsiteX3" fmla="*/ 0 w 819419"/>
              <a:gd name="connsiteY3" fmla="*/ 434662 h 434662"/>
              <a:gd name="connsiteX0" fmla="*/ 0 w 788832"/>
              <a:gd name="connsiteY0" fmla="*/ 305873 h 305873"/>
              <a:gd name="connsiteX1" fmla="*/ 703509 w 788832"/>
              <a:gd name="connsiteY1" fmla="*/ 0 h 305873"/>
              <a:gd name="connsiteX2" fmla="*/ 788832 w 788832"/>
              <a:gd name="connsiteY2" fmla="*/ 305872 h 305873"/>
              <a:gd name="connsiteX3" fmla="*/ 0 w 788832"/>
              <a:gd name="connsiteY3" fmla="*/ 305873 h 305873"/>
              <a:gd name="connsiteX0" fmla="*/ 0 w 711559"/>
              <a:gd name="connsiteY0" fmla="*/ 305873 h 305873"/>
              <a:gd name="connsiteX1" fmla="*/ 703509 w 711559"/>
              <a:gd name="connsiteY1" fmla="*/ 0 h 305873"/>
              <a:gd name="connsiteX2" fmla="*/ 711559 w 711559"/>
              <a:gd name="connsiteY2" fmla="*/ 202841 h 305873"/>
              <a:gd name="connsiteX3" fmla="*/ 0 w 711559"/>
              <a:gd name="connsiteY3" fmla="*/ 305873 h 305873"/>
              <a:gd name="connsiteX0" fmla="*/ 0 w 763075"/>
              <a:gd name="connsiteY0" fmla="*/ 305873 h 305873"/>
              <a:gd name="connsiteX1" fmla="*/ 755025 w 763075"/>
              <a:gd name="connsiteY1" fmla="*/ 0 h 305873"/>
              <a:gd name="connsiteX2" fmla="*/ 763075 w 763075"/>
              <a:gd name="connsiteY2" fmla="*/ 202841 h 305873"/>
              <a:gd name="connsiteX3" fmla="*/ 0 w 763075"/>
              <a:gd name="connsiteY3" fmla="*/ 305873 h 305873"/>
              <a:gd name="connsiteX0" fmla="*/ 0 w 750197"/>
              <a:gd name="connsiteY0" fmla="*/ 292994 h 292994"/>
              <a:gd name="connsiteX1" fmla="*/ 742147 w 750197"/>
              <a:gd name="connsiteY1" fmla="*/ 0 h 292994"/>
              <a:gd name="connsiteX2" fmla="*/ 750197 w 750197"/>
              <a:gd name="connsiteY2" fmla="*/ 202841 h 292994"/>
              <a:gd name="connsiteX3" fmla="*/ 0 w 750197"/>
              <a:gd name="connsiteY3" fmla="*/ 292994 h 292994"/>
              <a:gd name="connsiteX0" fmla="*/ 0 w 866106"/>
              <a:gd name="connsiteY0" fmla="*/ 292994 h 292994"/>
              <a:gd name="connsiteX1" fmla="*/ 742147 w 866106"/>
              <a:gd name="connsiteY1" fmla="*/ 0 h 292994"/>
              <a:gd name="connsiteX2" fmla="*/ 866106 w 866106"/>
              <a:gd name="connsiteY2" fmla="*/ 280114 h 292994"/>
              <a:gd name="connsiteX3" fmla="*/ 0 w 866106"/>
              <a:gd name="connsiteY3" fmla="*/ 292994 h 292994"/>
              <a:gd name="connsiteX0" fmla="*/ 0 w 870936"/>
              <a:gd name="connsiteY0" fmla="*/ 408904 h 408904"/>
              <a:gd name="connsiteX1" fmla="*/ 870936 w 870936"/>
              <a:gd name="connsiteY1" fmla="*/ 0 h 408904"/>
              <a:gd name="connsiteX2" fmla="*/ 866106 w 870936"/>
              <a:gd name="connsiteY2" fmla="*/ 396024 h 408904"/>
              <a:gd name="connsiteX3" fmla="*/ 0 w 870936"/>
              <a:gd name="connsiteY3" fmla="*/ 408904 h 408904"/>
              <a:gd name="connsiteX0" fmla="*/ 0 w 1520642"/>
              <a:gd name="connsiteY0" fmla="*/ 408904 h 408904"/>
              <a:gd name="connsiteX1" fmla="*/ 1520642 w 1520642"/>
              <a:gd name="connsiteY1" fmla="*/ 0 h 408904"/>
              <a:gd name="connsiteX2" fmla="*/ 1515812 w 1520642"/>
              <a:gd name="connsiteY2" fmla="*/ 396024 h 408904"/>
              <a:gd name="connsiteX3" fmla="*/ 0 w 1520642"/>
              <a:gd name="connsiteY3" fmla="*/ 408904 h 408904"/>
              <a:gd name="connsiteX0" fmla="*/ 0 w 1912854"/>
              <a:gd name="connsiteY0" fmla="*/ 408904 h 408904"/>
              <a:gd name="connsiteX1" fmla="*/ 1520642 w 1912854"/>
              <a:gd name="connsiteY1" fmla="*/ 0 h 408904"/>
              <a:gd name="connsiteX2" fmla="*/ 1912854 w 1912854"/>
              <a:gd name="connsiteY2" fmla="*/ 396024 h 408904"/>
              <a:gd name="connsiteX3" fmla="*/ 0 w 1912854"/>
              <a:gd name="connsiteY3" fmla="*/ 408904 h 408904"/>
              <a:gd name="connsiteX0" fmla="*/ 0 w 1912854"/>
              <a:gd name="connsiteY0" fmla="*/ 444999 h 444999"/>
              <a:gd name="connsiteX1" fmla="*/ 1881589 w 1912854"/>
              <a:gd name="connsiteY1" fmla="*/ 0 h 444999"/>
              <a:gd name="connsiteX2" fmla="*/ 1912854 w 1912854"/>
              <a:gd name="connsiteY2" fmla="*/ 432119 h 444999"/>
              <a:gd name="connsiteX3" fmla="*/ 0 w 1912854"/>
              <a:gd name="connsiteY3" fmla="*/ 444999 h 444999"/>
              <a:gd name="connsiteX0" fmla="*/ 0 w 1881589"/>
              <a:gd name="connsiteY0" fmla="*/ 444999 h 444999"/>
              <a:gd name="connsiteX1" fmla="*/ 1881589 w 1881589"/>
              <a:gd name="connsiteY1" fmla="*/ 0 h 444999"/>
              <a:gd name="connsiteX2" fmla="*/ 1840664 w 1881589"/>
              <a:gd name="connsiteY2" fmla="*/ 444150 h 444999"/>
              <a:gd name="connsiteX3" fmla="*/ 0 w 1881589"/>
              <a:gd name="connsiteY3" fmla="*/ 444999 h 444999"/>
              <a:gd name="connsiteX0" fmla="*/ 0 w 1888790"/>
              <a:gd name="connsiteY0" fmla="*/ 444999 h 444999"/>
              <a:gd name="connsiteX1" fmla="*/ 1881589 w 1888790"/>
              <a:gd name="connsiteY1" fmla="*/ 0 h 444999"/>
              <a:gd name="connsiteX2" fmla="*/ 1888790 w 1888790"/>
              <a:gd name="connsiteY2" fmla="*/ 432118 h 444999"/>
              <a:gd name="connsiteX3" fmla="*/ 0 w 1888790"/>
              <a:gd name="connsiteY3" fmla="*/ 444999 h 444999"/>
            </a:gdLst>
            <a:ahLst/>
            <a:cxnLst>
              <a:cxn ang="0">
                <a:pos x="connsiteX0" y="connsiteY0"/>
              </a:cxn>
              <a:cxn ang="0">
                <a:pos x="connsiteX1" y="connsiteY1"/>
              </a:cxn>
              <a:cxn ang="0">
                <a:pos x="connsiteX2" y="connsiteY2"/>
              </a:cxn>
              <a:cxn ang="0">
                <a:pos x="connsiteX3" y="connsiteY3"/>
              </a:cxn>
            </a:cxnLst>
            <a:rect l="l" t="t" r="r" b="b"/>
            <a:pathLst>
              <a:path w="1888790" h="444999">
                <a:moveTo>
                  <a:pt x="0" y="444999"/>
                </a:moveTo>
                <a:lnTo>
                  <a:pt x="1881589" y="0"/>
                </a:lnTo>
                <a:lnTo>
                  <a:pt x="1888790" y="432118"/>
                </a:lnTo>
                <a:lnTo>
                  <a:pt x="0" y="44499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1981200" y="3059668"/>
            <a:ext cx="2362200" cy="369332"/>
          </a:xfrm>
          <a:prstGeom prst="rect">
            <a:avLst/>
          </a:prstGeom>
          <a:noFill/>
        </p:spPr>
        <p:txBody>
          <a:bodyPr wrap="square" rtlCol="0">
            <a:spAutoFit/>
          </a:bodyPr>
          <a:lstStyle/>
          <a:p>
            <a:r>
              <a:rPr lang="en-US" b="1" dirty="0" smtClean="0">
                <a:solidFill>
                  <a:schemeClr val="tx2">
                    <a:lumMod val="60000"/>
                    <a:lumOff val="40000"/>
                  </a:schemeClr>
                </a:solidFill>
              </a:rPr>
              <a:t>Car A</a:t>
            </a:r>
            <a:endParaRPr lang="en-US" b="1" dirty="0">
              <a:solidFill>
                <a:schemeClr val="tx2">
                  <a:lumMod val="60000"/>
                  <a:lumOff val="40000"/>
                </a:schemeClr>
              </a:solidFill>
            </a:endParaRPr>
          </a:p>
        </p:txBody>
      </p:sp>
      <p:sp>
        <p:nvSpPr>
          <p:cNvPr id="4" name="TextBox 3"/>
          <p:cNvSpPr txBox="1"/>
          <p:nvPr/>
        </p:nvSpPr>
        <p:spPr>
          <a:xfrm>
            <a:off x="5904310" y="4466960"/>
            <a:ext cx="1828800" cy="369332"/>
          </a:xfrm>
          <a:prstGeom prst="rect">
            <a:avLst/>
          </a:prstGeom>
          <a:noFill/>
        </p:spPr>
        <p:txBody>
          <a:bodyPr wrap="square" rtlCol="0">
            <a:spAutoFit/>
          </a:bodyPr>
          <a:lstStyle/>
          <a:p>
            <a:r>
              <a:rPr lang="en-US" b="1" dirty="0" smtClean="0"/>
              <a:t>Flyover</a:t>
            </a:r>
            <a:endParaRPr lang="en-IN" b="1" dirty="0"/>
          </a:p>
        </p:txBody>
      </p:sp>
    </p:spTree>
    <p:extLst>
      <p:ext uri="{BB962C8B-B14F-4D97-AF65-F5344CB8AC3E}">
        <p14:creationId xmlns:p14="http://schemas.microsoft.com/office/powerpoint/2010/main" xmlns="" val="7301270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05556E-6 -0.01111 L 0.00226 0.31667 " pathEditMode="relative" rAng="0" ptsTypes="AA">
                                      <p:cBhvr>
                                        <p:cTn id="10" dur="2000" fill="hold"/>
                                        <p:tgtEl>
                                          <p:spTgt spid="3"/>
                                        </p:tgtEl>
                                        <p:attrNameLst>
                                          <p:attrName>ppt_x</p:attrName>
                                          <p:attrName>ppt_y</p:attrName>
                                        </p:attrNameLst>
                                      </p:cBhvr>
                                      <p:rCtr x="104" y="16389"/>
                                    </p:animMotion>
                                  </p:childTnLst>
                                </p:cTn>
                              </p:par>
                            </p:childTnLst>
                          </p:cTn>
                        </p:par>
                        <p:par>
                          <p:cTn id="11" fill="hold">
                            <p:stCondLst>
                              <p:cond delay="2000"/>
                            </p:stCondLst>
                            <p:childTnLst>
                              <p:par>
                                <p:cTn id="12" presetID="6" presetClass="emph" presetSubtype="0" fill="hold" nodeType="afterEffect">
                                  <p:stCondLst>
                                    <p:cond delay="0"/>
                                  </p:stCondLst>
                                  <p:childTnLst>
                                    <p:animScale>
                                      <p:cBhvr>
                                        <p:cTn id="13" dur="2000" fill="hold"/>
                                        <p:tgtEl>
                                          <p:spTgt spid="3"/>
                                        </p:tgtEl>
                                      </p:cBhvr>
                                      <p:by x="125000" y="125000"/>
                                    </p:animScale>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0"/>
                            </p:stCondLst>
                            <p:childTnLst>
                              <p:par>
                                <p:cTn id="36" presetID="6" presetClass="emph" presetSubtype="0" fill="hold" grpId="1" nodeType="afterEffect">
                                  <p:stCondLst>
                                    <p:cond delay="0"/>
                                  </p:stCondLst>
                                  <p:childTnLst>
                                    <p:animScale>
                                      <p:cBhvr>
                                        <p:cTn id="37" dur="2000" fill="hold"/>
                                        <p:tgtEl>
                                          <p:spTgt spid="11"/>
                                        </p:tgtEl>
                                      </p:cBhvr>
                                      <p:by x="250000" y="2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1" grpId="1" animBg="1"/>
      <p:bldP spid="1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4831" y="787847"/>
            <a:ext cx="3986506" cy="1077218"/>
          </a:xfrm>
          <a:prstGeom prst="rect">
            <a:avLst/>
          </a:prstGeom>
          <a:noFill/>
        </p:spPr>
        <p:txBody>
          <a:bodyPr wrap="square" lIns="91440" tIns="45720" rIns="91440" bIns="45720">
            <a:spAutoFit/>
          </a:bodyPr>
          <a:lstStyle/>
          <a:p>
            <a:pPr algn="ctr"/>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R</a:t>
            </a:r>
            <a:r>
              <a:rPr lang="en-US" sz="32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ecall What is area ????</a:t>
            </a:r>
            <a:endParaRPr lang="en-US" sz="32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 name="Rectangle 4"/>
          <p:cNvSpPr/>
          <p:nvPr/>
        </p:nvSpPr>
        <p:spPr>
          <a:xfrm>
            <a:off x="3203848" y="2116887"/>
            <a:ext cx="4908472" cy="707886"/>
          </a:xfrm>
          <a:prstGeom prst="rect">
            <a:avLst/>
          </a:prstGeom>
        </p:spPr>
        <p:txBody>
          <a:bodyPr wrap="square">
            <a:spAutoFit/>
          </a:bodyPr>
          <a:lstStyle/>
          <a:p>
            <a:r>
              <a:rPr lang="en-IN" sz="2000" dirty="0">
                <a:latin typeface="Britannic Bold" pitchFamily="34" charset="0"/>
              </a:rPr>
              <a:t>T</a:t>
            </a:r>
            <a:r>
              <a:rPr lang="en-IN" sz="2000" dirty="0" smtClean="0">
                <a:latin typeface="Britannic Bold" pitchFamily="34" charset="0"/>
              </a:rPr>
              <a:t>he </a:t>
            </a:r>
            <a:r>
              <a:rPr lang="en-IN" sz="2000" dirty="0">
                <a:latin typeface="Britannic Bold" pitchFamily="34" charset="0"/>
              </a:rPr>
              <a:t>extent or measurement of a </a:t>
            </a:r>
            <a:r>
              <a:rPr lang="en-IN" sz="2000" dirty="0" smtClean="0">
                <a:latin typeface="Britannic Bold" pitchFamily="34" charset="0"/>
              </a:rPr>
              <a:t>surface is called area .</a:t>
            </a:r>
            <a:endParaRPr lang="en-IN" sz="2000" dirty="0">
              <a:latin typeface="Britannic Bold" pitchFamily="34" charset="0"/>
            </a:endParaRPr>
          </a:p>
        </p:txBody>
      </p:sp>
      <p:pic>
        <p:nvPicPr>
          <p:cNvPr id="1027" name="Picture 3" descr="C:\Program Files\Microsoft Office\MEDIA\CAGCAT10\j0301252.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flipH="1">
            <a:off x="323528" y="381589"/>
            <a:ext cx="3032083" cy="2829675"/>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C:\Users\Lenovo\AppData\Local\Microsoft\Windows\Temporary Internet Files\Content.IE5\AS1OCGF5\hands2-color[1].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96764" y="3017564"/>
            <a:ext cx="3333750" cy="3429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664233" y="3211264"/>
            <a:ext cx="3079229" cy="3646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2834278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randombar(horizontal)">
                                      <p:cBhvr>
                                        <p:cTn id="26"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3800" y="1752600"/>
            <a:ext cx="5053178" cy="2246769"/>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800" b="1" dirty="0" smtClean="0">
                <a:ln/>
                <a:solidFill>
                  <a:schemeClr val="accent2">
                    <a:lumMod val="50000"/>
                  </a:schemeClr>
                </a:solidFill>
                <a:latin typeface="Constantia" pitchFamily="18" charset="0"/>
              </a:rPr>
              <a:t>When the height is unknown</a:t>
            </a:r>
          </a:p>
          <a:p>
            <a:pPr algn="ctr"/>
            <a:r>
              <a:rPr lang="en-US" sz="2800" b="1" dirty="0" smtClean="0">
                <a:ln/>
                <a:solidFill>
                  <a:schemeClr val="accent2">
                    <a:lumMod val="50000"/>
                  </a:schemeClr>
                </a:solidFill>
                <a:latin typeface="Constantia" pitchFamily="18" charset="0"/>
              </a:rPr>
              <a:t> and the sides are given,</a:t>
            </a:r>
          </a:p>
          <a:p>
            <a:pPr algn="ctr"/>
            <a:r>
              <a:rPr lang="en-US" sz="2800" b="1" dirty="0" smtClean="0">
                <a:ln/>
                <a:solidFill>
                  <a:schemeClr val="accent2">
                    <a:lumMod val="50000"/>
                  </a:schemeClr>
                </a:solidFill>
                <a:latin typeface="Constantia" pitchFamily="18" charset="0"/>
              </a:rPr>
              <a:t> we use a new formula </a:t>
            </a:r>
          </a:p>
          <a:p>
            <a:pPr algn="ctr"/>
            <a:r>
              <a:rPr lang="en-US" sz="2800" b="1" dirty="0" smtClean="0">
                <a:ln w="900" cmpd="sng">
                  <a:solidFill>
                    <a:schemeClr val="accent1">
                      <a:satMod val="190000"/>
                      <a:alpha val="55000"/>
                    </a:schemeClr>
                  </a:solidFill>
                  <a:prstDash val="solid"/>
                </a:ln>
                <a:solidFill>
                  <a:schemeClr val="accent2">
                    <a:lumMod val="50000"/>
                  </a:schemeClr>
                </a:solidFill>
                <a:effectLst>
                  <a:innerShdw blurRad="101600" dist="76200" dir="5400000">
                    <a:schemeClr val="accent1">
                      <a:satMod val="190000"/>
                      <a:tint val="100000"/>
                      <a:alpha val="74000"/>
                    </a:schemeClr>
                  </a:innerShdw>
                </a:effectLst>
                <a:latin typeface="Constantia" pitchFamily="18" charset="0"/>
              </a:rPr>
              <a:t>known </a:t>
            </a:r>
            <a:r>
              <a:rPr lang="en-US" sz="2800" b="1" dirty="0">
                <a:ln w="900" cmpd="sng">
                  <a:solidFill>
                    <a:schemeClr val="accent1">
                      <a:satMod val="190000"/>
                      <a:alpha val="55000"/>
                    </a:schemeClr>
                  </a:solidFill>
                  <a:prstDash val="solid"/>
                </a:ln>
                <a:solidFill>
                  <a:schemeClr val="accent2">
                    <a:lumMod val="50000"/>
                  </a:schemeClr>
                </a:solidFill>
                <a:effectLst>
                  <a:innerShdw blurRad="101600" dist="76200" dir="5400000">
                    <a:schemeClr val="accent1">
                      <a:satMod val="190000"/>
                      <a:tint val="100000"/>
                      <a:alpha val="74000"/>
                    </a:schemeClr>
                  </a:innerShdw>
                </a:effectLst>
                <a:latin typeface="Constantia" pitchFamily="18" charset="0"/>
              </a:rPr>
              <a:t>as …</a:t>
            </a:r>
          </a:p>
          <a:p>
            <a:pPr algn="ctr"/>
            <a:endParaRPr lang="en-US" sz="2800" b="1" cap="none" spc="0" dirty="0">
              <a:ln/>
              <a:solidFill>
                <a:schemeClr val="accent2">
                  <a:lumMod val="50000"/>
                </a:schemeClr>
              </a:solidFill>
              <a:effectLst/>
              <a:latin typeface="Constantia" pitchFamily="18" charset="0"/>
            </a:endParaRPr>
          </a:p>
        </p:txBody>
      </p:sp>
      <p:sp>
        <p:nvSpPr>
          <p:cNvPr id="4" name="Rectangle 3"/>
          <p:cNvSpPr/>
          <p:nvPr/>
        </p:nvSpPr>
        <p:spPr>
          <a:xfrm>
            <a:off x="2667000" y="4367986"/>
            <a:ext cx="3763499" cy="646331"/>
          </a:xfrm>
          <a:prstGeom prst="rect">
            <a:avLst/>
          </a:prstGeom>
          <a:noFill/>
        </p:spPr>
        <p:txBody>
          <a:bodyPr wrap="square" lIns="91440" tIns="45720" rIns="91440" bIns="45720">
            <a:spAutoFit/>
          </a:bodyPr>
          <a:lstStyle/>
          <a:p>
            <a:pPr algn="ctr"/>
            <a:r>
              <a:rPr lang="en-US" sz="3600" b="1" cap="none" spc="0" dirty="0" smtClean="0">
                <a:ln w="19050">
                  <a:solidFill>
                    <a:schemeClr val="tx2">
                      <a:tint val="1000"/>
                    </a:schemeClr>
                  </a:solidFill>
                  <a:prstDash val="solid"/>
                </a:ln>
                <a:solidFill>
                  <a:schemeClr val="accent2">
                    <a:lumMod val="50000"/>
                  </a:schemeClr>
                </a:solidFill>
                <a:effectLst>
                  <a:outerShdw blurRad="50000" dist="50800" dir="7500000" algn="tl">
                    <a:srgbClr val="000000">
                      <a:shade val="5000"/>
                      <a:alpha val="35000"/>
                    </a:srgbClr>
                  </a:outerShdw>
                </a:effectLst>
                <a:latin typeface="Constantia" pitchFamily="18" charset="0"/>
              </a:rPr>
              <a:t>Heron’s formula</a:t>
            </a:r>
            <a:endParaRPr lang="en-US" sz="3600" b="1" cap="none" spc="0" dirty="0">
              <a:ln w="19050">
                <a:solidFill>
                  <a:schemeClr val="tx2">
                    <a:tint val="1000"/>
                  </a:schemeClr>
                </a:solidFill>
                <a:prstDash val="solid"/>
              </a:ln>
              <a:solidFill>
                <a:schemeClr val="accent2">
                  <a:lumMod val="50000"/>
                </a:schemeClr>
              </a:solidFill>
              <a:effectLst>
                <a:outerShdw blurRad="50000" dist="50800" dir="7500000" algn="tl">
                  <a:srgbClr val="000000">
                    <a:shade val="5000"/>
                    <a:alpha val="35000"/>
                  </a:srgbClr>
                </a:outerShdw>
              </a:effectLst>
              <a:latin typeface="Constantia" pitchFamily="18" charset="0"/>
            </a:endParaRPr>
          </a:p>
        </p:txBody>
      </p:sp>
      <p:pic>
        <p:nvPicPr>
          <p:cNvPr id="1027" name="Picture 3" descr="C:\Program Files\Microsoft Office\MEDIA\CAGCAT10\j0301252.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flipH="1">
            <a:off x="683567" y="666854"/>
            <a:ext cx="3405623" cy="22091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115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836712"/>
            <a:ext cx="2583721" cy="523220"/>
          </a:xfrm>
          <a:prstGeom prst="rect">
            <a:avLst/>
          </a:prstGeom>
          <a:noFill/>
        </p:spPr>
        <p:txBody>
          <a:bodyPr wrap="none" lIns="91440" tIns="45720" rIns="91440" bIns="45720">
            <a:spAutoFit/>
          </a:bodyPr>
          <a:lstStyle/>
          <a:p>
            <a:pPr algn="ctr"/>
            <a:r>
              <a:rPr lang="en-US" sz="28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The formula is </a:t>
            </a:r>
            <a:endParaRPr lang="en-US" sz="28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mc:AlternateContent xmlns:mc="http://schemas.openxmlformats.org/markup-compatibility/2006">
        <mc:Choice xmlns:a14="http://schemas.microsoft.com/office/drawing/2010/main" xmlns="" Requires="a14">
          <p:sp>
            <p:nvSpPr>
              <p:cNvPr id="3" name="Rectangle 2"/>
              <p:cNvSpPr/>
              <p:nvPr/>
            </p:nvSpPr>
            <p:spPr>
              <a:xfrm>
                <a:off x="2623500" y="1628800"/>
                <a:ext cx="4648965" cy="2094163"/>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ad>
                        <m:radPr>
                          <m:degHide m:val="on"/>
                          <m:ctrlP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ctrlPr>
                        </m:radPr>
                        <m:deg/>
                        <m:e>
                          <m: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t>𝒔</m:t>
                          </m:r>
                          <m:d>
                            <m:dPr>
                              <m:ctrlP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ctrlPr>
                            </m:dPr>
                            <m:e>
                              <m: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t>𝒔</m:t>
                              </m:r>
                              <m: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t>−</m:t>
                              </m:r>
                              <m: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t>𝒂</m:t>
                              </m:r>
                            </m:e>
                          </m:d>
                          <m:d>
                            <m:dPr>
                              <m:ctrlP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ctrlPr>
                            </m:dPr>
                            <m:e>
                              <m: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t>𝒔</m:t>
                              </m:r>
                              <m: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t>−</m:t>
                              </m:r>
                              <m: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t>𝒃</m:t>
                              </m:r>
                            </m:e>
                          </m:d>
                          <m:d>
                            <m:dPr>
                              <m:ctrlP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ctrlPr>
                            </m:dPr>
                            <m:e>
                              <m: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t>𝒔</m:t>
                              </m:r>
                              <m: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t>−</m:t>
                              </m:r>
                              <m:r>
                                <a:rPr lang="en-US" sz="2800" b="1" i="1" cap="none" spc="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Cambria Math"/>
                                  <a:ea typeface="Cambria Math"/>
                                </a:rPr>
                                <m:t>𝒄</m:t>
                              </m:r>
                            </m:e>
                          </m:d>
                        </m:e>
                      </m:rad>
                    </m:oMath>
                  </m:oMathPara>
                </a14:m>
                <a:endParaRPr lang="en-US" sz="2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a typeface="Cambria Math"/>
                </a:endParaRPr>
              </a:p>
              <a:p>
                <a:pPr algn="ctr"/>
                <a:r>
                  <a:rPr lang="en-US" sz="2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Where a,b and c are sides and</a:t>
                </a:r>
              </a:p>
              <a:p>
                <a:pPr algn="ctr"/>
                <a:r>
                  <a:rPr lang="en-US"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S is semi perimeter</a:t>
                </a:r>
              </a:p>
              <a:p>
                <a:pPr algn="ctr"/>
                <a:r>
                  <a:rPr lang="en-US" sz="2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i.e. </a:t>
                </a:r>
                <a14:m>
                  <m:oMath xmlns:m="http://schemas.openxmlformats.org/officeDocument/2006/math">
                    <m:f>
                      <m:fPr>
                        <m:ctrlPr>
                          <a:rPr lang="en-IN" sz="2800" i="1">
                            <a:latin typeface="Cambria Math"/>
                            <a:ea typeface="Cambria Math"/>
                          </a:rPr>
                        </m:ctrlPr>
                      </m:fPr>
                      <m:num>
                        <m:r>
                          <a:rPr lang="en-US" sz="2800" i="1">
                            <a:latin typeface="Cambria Math"/>
                            <a:ea typeface="Cambria Math"/>
                          </a:rPr>
                          <m:t>𝑎</m:t>
                        </m:r>
                        <m:r>
                          <a:rPr lang="en-US" sz="2800" i="1">
                            <a:latin typeface="Cambria Math"/>
                            <a:ea typeface="Cambria Math"/>
                          </a:rPr>
                          <m:t>+</m:t>
                        </m:r>
                        <m:r>
                          <a:rPr lang="en-US" sz="2800" i="1">
                            <a:latin typeface="Cambria Math"/>
                            <a:ea typeface="Cambria Math"/>
                          </a:rPr>
                          <m:t>𝑏</m:t>
                        </m:r>
                        <m:r>
                          <a:rPr lang="en-US" sz="2800" i="1">
                            <a:latin typeface="Cambria Math"/>
                            <a:ea typeface="Cambria Math"/>
                          </a:rPr>
                          <m:t>+</m:t>
                        </m:r>
                        <m:r>
                          <a:rPr lang="en-US" sz="2800" i="1">
                            <a:latin typeface="Cambria Math"/>
                            <a:ea typeface="Cambria Math"/>
                          </a:rPr>
                          <m:t>𝑐</m:t>
                        </m:r>
                      </m:num>
                      <m:den>
                        <m:r>
                          <a:rPr lang="en-US" sz="2800" i="1">
                            <a:latin typeface="Cambria Math"/>
                            <a:ea typeface="Cambria Math"/>
                          </a:rPr>
                          <m:t>2</m:t>
                        </m:r>
                      </m:den>
                    </m:f>
                  </m:oMath>
                </a14:m>
                <a:endParaRPr lang="en-US" sz="2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mc:Choice>
        <mc:Fallback>
          <p:sp>
            <p:nvSpPr>
              <p:cNvPr id="3" name="Rectangle 2"/>
              <p:cNvSpPr>
                <a:spLocks noRot="1" noChangeAspect="1" noMove="1" noResize="1" noEditPoints="1" noAdjustHandles="1" noChangeArrowheads="1" noChangeShapeType="1" noTextEdit="1"/>
              </p:cNvSpPr>
              <p:nvPr/>
            </p:nvSpPr>
            <p:spPr>
              <a:xfrm>
                <a:off x="2623500" y="1628800"/>
                <a:ext cx="4648965" cy="2094163"/>
              </a:xfrm>
              <a:prstGeom prst="rect">
                <a:avLst/>
              </a:prstGeom>
              <a:blipFill rotWithShape="1">
                <a:blip r:embed="rId2"/>
                <a:stretch>
                  <a:fillRect l="-2097" r="-3932" b="-3198"/>
                </a:stretch>
              </a:blipFill>
            </p:spPr>
            <p:txBody>
              <a:bodyPr/>
              <a:lstStyle/>
              <a:p>
                <a:r>
                  <a:rPr lang="en-IN">
                    <a:noFill/>
                  </a:rPr>
                  <a:t> </a:t>
                </a:r>
              </a:p>
            </p:txBody>
          </p:sp>
        </mc:Fallback>
      </mc:AlternateContent>
      <p:sp>
        <p:nvSpPr>
          <p:cNvPr id="4" name="Isosceles Triangle 3"/>
          <p:cNvSpPr/>
          <p:nvPr/>
        </p:nvSpPr>
        <p:spPr>
          <a:xfrm>
            <a:off x="3251000" y="4040352"/>
            <a:ext cx="2160240" cy="1838773"/>
          </a:xfrm>
          <a:prstGeom prs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2674936" y="4510973"/>
            <a:ext cx="864096" cy="369332"/>
          </a:xfrm>
          <a:prstGeom prst="rect">
            <a:avLst/>
          </a:prstGeom>
          <a:noFill/>
        </p:spPr>
        <p:txBody>
          <a:bodyPr wrap="square" rtlCol="0">
            <a:spAutoFit/>
          </a:bodyPr>
          <a:lstStyle/>
          <a:p>
            <a:r>
              <a:rPr lang="en-US" dirty="0" smtClean="0"/>
              <a:t>          a</a:t>
            </a:r>
            <a:endParaRPr lang="en-IN" dirty="0"/>
          </a:p>
        </p:txBody>
      </p:sp>
      <p:sp>
        <p:nvSpPr>
          <p:cNvPr id="6" name="TextBox 5"/>
          <p:cNvSpPr txBox="1"/>
          <p:nvPr/>
        </p:nvSpPr>
        <p:spPr>
          <a:xfrm>
            <a:off x="4907184" y="4510973"/>
            <a:ext cx="504056" cy="369332"/>
          </a:xfrm>
          <a:prstGeom prst="rect">
            <a:avLst/>
          </a:prstGeom>
          <a:noFill/>
        </p:spPr>
        <p:txBody>
          <a:bodyPr wrap="square" rtlCol="0">
            <a:spAutoFit/>
          </a:bodyPr>
          <a:lstStyle/>
          <a:p>
            <a:r>
              <a:rPr lang="en-US" dirty="0" smtClean="0"/>
              <a:t>b</a:t>
            </a:r>
            <a:endParaRPr lang="en-IN" dirty="0"/>
          </a:p>
        </p:txBody>
      </p:sp>
      <p:sp>
        <p:nvSpPr>
          <p:cNvPr id="7" name="TextBox 6"/>
          <p:cNvSpPr txBox="1"/>
          <p:nvPr/>
        </p:nvSpPr>
        <p:spPr>
          <a:xfrm>
            <a:off x="4187104" y="5952986"/>
            <a:ext cx="864096" cy="369332"/>
          </a:xfrm>
          <a:prstGeom prst="rect">
            <a:avLst/>
          </a:prstGeom>
          <a:noFill/>
        </p:spPr>
        <p:txBody>
          <a:bodyPr wrap="square" rtlCol="0">
            <a:spAutoFit/>
          </a:bodyPr>
          <a:lstStyle/>
          <a:p>
            <a:r>
              <a:rPr lang="en-US" dirty="0" smtClean="0"/>
              <a:t>c</a:t>
            </a:r>
            <a:endParaRPr lang="en-IN" dirty="0"/>
          </a:p>
        </p:txBody>
      </p:sp>
    </p:spTree>
    <p:extLst>
      <p:ext uri="{BB962C8B-B14F-4D97-AF65-F5344CB8AC3E}">
        <p14:creationId xmlns:p14="http://schemas.microsoft.com/office/powerpoint/2010/main" xmlns="" val="341528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duotone>
              <a:prstClr val="black"/>
              <a:schemeClr val="accent6">
                <a:tint val="45000"/>
                <a:satMod val="400000"/>
              </a:schemeClr>
            </a:duotone>
            <a:extLst>
              <a:ext uri="{BEBA8EAE-BF5A-486C-A8C5-ECC9F3942E4B}">
                <a14:imgProps xmlns:a14="http://schemas.microsoft.com/office/drawing/2010/main" xmlns="">
                  <a14:imgLayer r:embed="rId3">
                    <a14:imgEffect>
                      <a14:backgroundRemoval t="1202" b="99279" l="33388" r="65309"/>
                    </a14:imgEffect>
                  </a14:imgLayer>
                </a14:imgProps>
              </a:ext>
              <a:ext uri="{28A0092B-C50C-407E-A947-70E740481C1C}">
                <a14:useLocalDpi xmlns:a14="http://schemas.microsoft.com/office/drawing/2010/main" xmlns="" val="0"/>
              </a:ext>
            </a:extLst>
          </a:blip>
          <a:srcRect l="31342" r="35090"/>
          <a:stretch/>
        </p:blipFill>
        <p:spPr bwMode="auto">
          <a:xfrm>
            <a:off x="4397828" y="0"/>
            <a:ext cx="2910475"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2111829" y="3284984"/>
            <a:ext cx="4572000" cy="2985433"/>
          </a:xfrm>
          <a:prstGeom prst="rect">
            <a:avLst/>
          </a:prstGeom>
        </p:spPr>
        <p:txBody>
          <a:bodyPr>
            <a:spAutoFit/>
          </a:bodyPr>
          <a:lstStyle/>
          <a:p>
            <a:r>
              <a:rPr lang="en-IN" sz="2000" dirty="0"/>
              <a:t>Heron was born in about 10AD possibly in Alexandria in Egypt. He worked in applied mathematics. His works on mathematical and physical subjects are so numerous and varied that he is considered to be an </a:t>
            </a:r>
            <a:r>
              <a:rPr lang="en-IN" sz="2000" dirty="0" err="1"/>
              <a:t>encyclopedic</a:t>
            </a:r>
            <a:r>
              <a:rPr lang="en-IN" sz="2000" dirty="0"/>
              <a:t> writer in these fields. Heron has derived the famous formula for the area of a triangle in terms of its </a:t>
            </a:r>
            <a:endParaRPr lang="en-IN" sz="2000" dirty="0" smtClean="0"/>
          </a:p>
          <a:p>
            <a:r>
              <a:rPr lang="en-IN" sz="2800" b="1" dirty="0" smtClean="0"/>
              <a:t>	three </a:t>
            </a:r>
            <a:r>
              <a:rPr lang="en-IN" sz="2800" b="1" dirty="0"/>
              <a:t>sides</a:t>
            </a:r>
            <a:r>
              <a:rPr lang="en-IN" sz="2000" dirty="0"/>
              <a:t>.</a:t>
            </a:r>
            <a:endParaRPr lang="en-IN" sz="2000" dirty="0">
              <a:latin typeface="Andalus" pitchFamily="18" charset="-78"/>
              <a:cs typeface="Andalus" pitchFamily="18" charset="-78"/>
            </a:endParaRPr>
          </a:p>
        </p:txBody>
      </p:sp>
      <p:pic>
        <p:nvPicPr>
          <p:cNvPr id="1026" name="Picture 2" descr="C:\Program Files\Microsoft Office\MEDIA\CAGCAT10\j0301252.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399339" y="834866"/>
            <a:ext cx="2397511" cy="2135801"/>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descr="C:\Users\Lenovo\AppData\Local\Microsoft\Windows\Temporary Internet Files\Content.IE5\TMDY5QXD\8300476266_c676a147bf[1].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flipH="1">
            <a:off x="6683829" y="3789040"/>
            <a:ext cx="2460171" cy="28244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283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1000"/>
                                        <p:tgtEl>
                                          <p:spTgt spid="1029"/>
                                        </p:tgtEl>
                                      </p:cBhvr>
                                    </p:animEffect>
                                    <p:anim calcmode="lin" valueType="num">
                                      <p:cBhvr>
                                        <p:cTn id="8" dur="1000" fill="hold"/>
                                        <p:tgtEl>
                                          <p:spTgt spid="1029"/>
                                        </p:tgtEl>
                                        <p:attrNameLst>
                                          <p:attrName>ppt_x</p:attrName>
                                        </p:attrNameLst>
                                      </p:cBhvr>
                                      <p:tavLst>
                                        <p:tav tm="0">
                                          <p:val>
                                            <p:strVal val="#ppt_x"/>
                                          </p:val>
                                        </p:tav>
                                        <p:tav tm="100000">
                                          <p:val>
                                            <p:strVal val="#ppt_x"/>
                                          </p:val>
                                        </p:tav>
                                      </p:tavLst>
                                    </p:anim>
                                    <p:anim calcmode="lin" valueType="num">
                                      <p:cBhvr>
                                        <p:cTn id="9"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339752" y="791057"/>
            <a:ext cx="4915904" cy="64017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prstClr val="black"/>
                </a:solidFill>
                <a:latin typeface="Candara" panose="020E0502030303020204" pitchFamily="34" charset="0"/>
              </a:rPr>
              <a:t>INDEX TEMPLATE</a:t>
            </a:r>
            <a:endParaRPr lang="en-US" sz="3200" b="1" dirty="0">
              <a:solidFill>
                <a:prstClr val="black"/>
              </a:solidFill>
              <a:latin typeface="Candara" panose="020E0502030303020204" pitchFamily="34" charset="0"/>
            </a:endParaRPr>
          </a:p>
        </p:txBody>
      </p:sp>
    </p:spTree>
    <p:extLst>
      <p:ext uri="{BB962C8B-B14F-4D97-AF65-F5344CB8AC3E}">
        <p14:creationId xmlns:p14="http://schemas.microsoft.com/office/powerpoint/2010/main" xmlns="" val="37231753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Program Files\Microsoft Office\MEDIA\CAGCAT10\j0301252.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flipH="1">
            <a:off x="539552" y="520227"/>
            <a:ext cx="2977428" cy="266429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3516980" y="980728"/>
            <a:ext cx="4943452" cy="523220"/>
          </a:xfrm>
          <a:prstGeom prst="rect">
            <a:avLst/>
          </a:prstGeom>
          <a:noFill/>
        </p:spPr>
        <p:txBody>
          <a:bodyPr wrap="square" lIns="91440" tIns="45720" rIns="91440" bIns="45720">
            <a:spAutoFit/>
          </a:bodyPr>
          <a:lstStyle/>
          <a:p>
            <a:pPr algn="ctr"/>
            <a:r>
              <a:rPr lang="en-US" sz="28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Recall what is it’s unit ????</a:t>
            </a:r>
            <a:endParaRPr lang="en-US" sz="28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92080" y="3068960"/>
            <a:ext cx="3335337" cy="3432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4283968" y="2132856"/>
            <a:ext cx="2766468" cy="400110"/>
          </a:xfrm>
          <a:prstGeom prst="rect">
            <a:avLst/>
          </a:prstGeom>
        </p:spPr>
        <p:txBody>
          <a:bodyPr wrap="square">
            <a:spAutoFit/>
          </a:bodyPr>
          <a:lstStyle/>
          <a:p>
            <a:r>
              <a:rPr lang="en-IN" sz="2000" dirty="0" smtClean="0">
                <a:latin typeface="Britannic Bold" pitchFamily="34" charset="0"/>
              </a:rPr>
              <a:t>unit</a:t>
            </a:r>
            <a:r>
              <a:rPr lang="en-IN" sz="2000" baseline="30000" dirty="0" smtClean="0">
                <a:latin typeface="Britannic Bold" pitchFamily="34" charset="0"/>
              </a:rPr>
              <a:t>2</a:t>
            </a:r>
            <a:r>
              <a:rPr lang="en-IN" sz="2000" dirty="0">
                <a:latin typeface="Britannic Bold" pitchFamily="34" charset="0"/>
              </a:rPr>
              <a:t> (square </a:t>
            </a:r>
            <a:r>
              <a:rPr lang="en-IN" sz="2000" dirty="0" smtClean="0">
                <a:latin typeface="Britannic Bold" pitchFamily="34" charset="0"/>
              </a:rPr>
              <a:t>unit)</a:t>
            </a:r>
            <a:endParaRPr lang="en-IN" sz="2000" dirty="0">
              <a:latin typeface="Britannic Bold" pitchFamily="34" charset="0"/>
            </a:endParaRP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28629" y="3579090"/>
            <a:ext cx="3007568" cy="2922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7569918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1000"/>
                                        <p:tgtEl>
                                          <p:spTgt spid="2051"/>
                                        </p:tgtEl>
                                      </p:cBhvr>
                                    </p:animEffect>
                                    <p:anim calcmode="lin" valueType="num">
                                      <p:cBhvr>
                                        <p:cTn id="13" dur="1000" fill="hold"/>
                                        <p:tgtEl>
                                          <p:spTgt spid="2051"/>
                                        </p:tgtEl>
                                        <p:attrNameLst>
                                          <p:attrName>ppt_x</p:attrName>
                                        </p:attrNameLst>
                                      </p:cBhvr>
                                      <p:tavLst>
                                        <p:tav tm="0">
                                          <p:val>
                                            <p:strVal val="#ppt_x"/>
                                          </p:val>
                                        </p:tav>
                                        <p:tav tm="100000">
                                          <p:val>
                                            <p:strVal val="#ppt_x"/>
                                          </p:val>
                                        </p:tav>
                                      </p:tavLst>
                                    </p:anim>
                                    <p:anim calcmode="lin" valueType="num">
                                      <p:cBhvr>
                                        <p:cTn id="14"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053"/>
                                        </p:tgtEl>
                                        <p:attrNameLst>
                                          <p:attrName>style.visibility</p:attrName>
                                        </p:attrNameLst>
                                      </p:cBhvr>
                                      <p:to>
                                        <p:strVal val="visible"/>
                                      </p:to>
                                    </p:set>
                                    <p:animEffect transition="in" filter="fade">
                                      <p:cBhvr>
                                        <p:cTn id="26" dur="1000"/>
                                        <p:tgtEl>
                                          <p:spTgt spid="2053"/>
                                        </p:tgtEl>
                                      </p:cBhvr>
                                    </p:animEffect>
                                    <p:anim calcmode="lin" valueType="num">
                                      <p:cBhvr>
                                        <p:cTn id="27" dur="1000" fill="hold"/>
                                        <p:tgtEl>
                                          <p:spTgt spid="2053"/>
                                        </p:tgtEl>
                                        <p:attrNameLst>
                                          <p:attrName>ppt_x</p:attrName>
                                        </p:attrNameLst>
                                      </p:cBhvr>
                                      <p:tavLst>
                                        <p:tav tm="0">
                                          <p:val>
                                            <p:strVal val="#ppt_x"/>
                                          </p:val>
                                        </p:tav>
                                        <p:tav tm="100000">
                                          <p:val>
                                            <p:strVal val="#ppt_x"/>
                                          </p:val>
                                        </p:tav>
                                      </p:tavLst>
                                    </p:anim>
                                    <p:anim calcmode="lin" valueType="num">
                                      <p:cBhvr>
                                        <p:cTn id="28"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51920" y="1628800"/>
            <a:ext cx="4596778" cy="1077218"/>
          </a:xfrm>
          <a:prstGeom prst="rect">
            <a:avLst/>
          </a:prstGeom>
          <a:noFill/>
        </p:spPr>
        <p:txBody>
          <a:bodyPr wrap="square" lIns="91440" tIns="45720" rIns="91440" bIns="45720">
            <a:spAutoFit/>
          </a:bodyPr>
          <a:lstStyle/>
          <a:p>
            <a:pPr algn="ctr"/>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Correlate what do we need  to calculate ……</a:t>
            </a:r>
            <a:endParaRPr lang="en-US" sz="32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548680"/>
            <a:ext cx="2974975" cy="266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976967" y="3490555"/>
            <a:ext cx="7236296" cy="523220"/>
          </a:xfrm>
          <a:prstGeom prst="rect">
            <a:avLst/>
          </a:prstGeom>
          <a:noFill/>
        </p:spPr>
        <p:txBody>
          <a:bodyPr wrap="square" lIns="91440" tIns="45720" rIns="91440" bIns="45720">
            <a:spAutoFit/>
          </a:bodyPr>
          <a:lstStyle/>
          <a:p>
            <a:pPr algn="ctr"/>
            <a:r>
              <a:rPr lang="en-US"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While putting wire around the park</a:t>
            </a:r>
            <a:endParaRPr lang="en-US"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49173" y="4041361"/>
            <a:ext cx="5090375" cy="2601848"/>
          </a:xfrm>
          <a:prstGeom prst="rect">
            <a:avLst/>
          </a:prstGeom>
        </p:spPr>
      </p:pic>
    </p:spTree>
    <p:extLst>
      <p:ext uri="{BB962C8B-B14F-4D97-AF65-F5344CB8AC3E}">
        <p14:creationId xmlns:p14="http://schemas.microsoft.com/office/powerpoint/2010/main" xmlns="" val="75223677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
            <a:ext cx="9144000" cy="4572009"/>
          </a:xfrm>
          <a:prstGeom prst="rect">
            <a:avLst/>
          </a:prstGeom>
        </p:spPr>
      </p:pic>
      <p:pic>
        <p:nvPicPr>
          <p:cNvPr id="4098" name="Picture 2" descr="C:\Users\Lenovo\AppData\Local\Microsoft\Windows\Temporary Internet Files\Content.IE5\A78OW49O\student_daydreaming_math_01[1].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flipH="1">
            <a:off x="7432736" y="4070350"/>
            <a:ext cx="1711264" cy="27876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1305652" y="4063939"/>
            <a:ext cx="5956631" cy="461665"/>
          </a:xfrm>
          <a:prstGeom prst="rect">
            <a:avLst/>
          </a:prstGeom>
        </p:spPr>
        <p:txBody>
          <a:bodyPr wrap="none">
            <a:spAutoFit/>
          </a:bodyPr>
          <a:lstStyle/>
          <a:p>
            <a:r>
              <a:rPr lang="en-IN" sz="2400" dirty="0" smtClean="0">
                <a:solidFill>
                  <a:schemeClr val="tx1">
                    <a:lumMod val="95000"/>
                    <a:lumOff val="5000"/>
                  </a:schemeClr>
                </a:solidFill>
              </a:rPr>
              <a:t>Length of wire = Perimeter of rectangular park</a:t>
            </a:r>
            <a:endParaRPr lang="en-IN" sz="2400" dirty="0">
              <a:solidFill>
                <a:schemeClr val="tx1">
                  <a:lumMod val="95000"/>
                  <a:lumOff val="5000"/>
                </a:schemeClr>
              </a:solidFill>
            </a:endParaRPr>
          </a:p>
        </p:txBody>
      </p:sp>
      <p:sp>
        <p:nvSpPr>
          <p:cNvPr id="7" name="TextBox 6"/>
          <p:cNvSpPr txBox="1"/>
          <p:nvPr/>
        </p:nvSpPr>
        <p:spPr>
          <a:xfrm>
            <a:off x="2123728" y="4567085"/>
            <a:ext cx="2736304" cy="1323439"/>
          </a:xfrm>
          <a:prstGeom prst="rect">
            <a:avLst/>
          </a:prstGeom>
          <a:noFill/>
        </p:spPr>
        <p:txBody>
          <a:bodyPr wrap="square" rtlCol="0">
            <a:spAutoFit/>
          </a:bodyPr>
          <a:lstStyle/>
          <a:p>
            <a:r>
              <a:rPr lang="en-US" sz="2000" dirty="0" smtClean="0"/>
              <a:t>                  =2(</a:t>
            </a:r>
            <a:r>
              <a:rPr lang="en-US" sz="2000" dirty="0" err="1" smtClean="0"/>
              <a:t>l+b</a:t>
            </a:r>
            <a:r>
              <a:rPr lang="en-US" sz="2000" dirty="0" smtClean="0"/>
              <a:t>)</a:t>
            </a:r>
          </a:p>
          <a:p>
            <a:r>
              <a:rPr lang="en-US" sz="2000" dirty="0"/>
              <a:t> </a:t>
            </a:r>
            <a:r>
              <a:rPr lang="en-US" sz="2000" dirty="0" smtClean="0"/>
              <a:t>                 =2(5+10)</a:t>
            </a:r>
          </a:p>
          <a:p>
            <a:r>
              <a:rPr lang="en-US" sz="2000" dirty="0"/>
              <a:t> </a:t>
            </a:r>
            <a:r>
              <a:rPr lang="en-US" sz="2000" dirty="0" smtClean="0"/>
              <a:t>                 =2(15)</a:t>
            </a:r>
          </a:p>
          <a:p>
            <a:r>
              <a:rPr lang="en-US" sz="2000" dirty="0"/>
              <a:t> </a:t>
            </a:r>
            <a:r>
              <a:rPr lang="en-US" sz="2000" dirty="0" smtClean="0"/>
              <a:t>                 =30 units</a:t>
            </a:r>
            <a:endParaRPr lang="en-IN" sz="2000" dirty="0"/>
          </a:p>
        </p:txBody>
      </p:sp>
      <p:sp>
        <p:nvSpPr>
          <p:cNvPr id="8" name="TextBox 7"/>
          <p:cNvSpPr txBox="1"/>
          <p:nvPr/>
        </p:nvSpPr>
        <p:spPr>
          <a:xfrm>
            <a:off x="1115616" y="5890524"/>
            <a:ext cx="6048672" cy="369332"/>
          </a:xfrm>
          <a:prstGeom prst="rect">
            <a:avLst/>
          </a:prstGeom>
          <a:noFill/>
        </p:spPr>
        <p:txBody>
          <a:bodyPr wrap="square" rtlCol="0">
            <a:spAutoFit/>
          </a:bodyPr>
          <a:lstStyle/>
          <a:p>
            <a:r>
              <a:rPr lang="en-US" dirty="0" smtClean="0"/>
              <a:t>Therefore, length of wire = 30 units</a:t>
            </a:r>
            <a:endParaRPr lang="en-IN" dirty="0"/>
          </a:p>
        </p:txBody>
      </p:sp>
      <p:sp>
        <p:nvSpPr>
          <p:cNvPr id="11" name="Down Arrow 10"/>
          <p:cNvSpPr/>
          <p:nvPr/>
        </p:nvSpPr>
        <p:spPr>
          <a:xfrm>
            <a:off x="2699792" y="3212976"/>
            <a:ext cx="432048" cy="93610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xmlns="" val="356635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098"/>
                                        </p:tgtEl>
                                        <p:attrNameLst>
                                          <p:attrName>style.visibility</p:attrName>
                                        </p:attrNameLst>
                                      </p:cBhvr>
                                      <p:to>
                                        <p:strVal val="visible"/>
                                      </p:to>
                                    </p:set>
                                    <p:animEffect transition="in" filter="fade">
                                      <p:cBhvr>
                                        <p:cTn id="28" dur="1000"/>
                                        <p:tgtEl>
                                          <p:spTgt spid="4098"/>
                                        </p:tgtEl>
                                      </p:cBhvr>
                                    </p:animEffect>
                                    <p:anim calcmode="lin" valueType="num">
                                      <p:cBhvr>
                                        <p:cTn id="29" dur="1000" fill="hold"/>
                                        <p:tgtEl>
                                          <p:spTgt spid="4098"/>
                                        </p:tgtEl>
                                        <p:attrNameLst>
                                          <p:attrName>ppt_x</p:attrName>
                                        </p:attrNameLst>
                                      </p:cBhvr>
                                      <p:tavLst>
                                        <p:tav tm="0">
                                          <p:val>
                                            <p:strVal val="#ppt_x"/>
                                          </p:val>
                                        </p:tav>
                                        <p:tav tm="100000">
                                          <p:val>
                                            <p:strVal val="#ppt_x"/>
                                          </p:val>
                                        </p:tav>
                                      </p:tavLst>
                                    </p:anim>
                                    <p:anim calcmode="lin" valueType="num">
                                      <p:cBhvr>
                                        <p:cTn id="30"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iterate type="lt">
                                    <p:tmPct val="5000"/>
                                  </p:iterate>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style.rotation</p:attrName>
                                        </p:attrNameLst>
                                      </p:cBhvr>
                                      <p:tavLst>
                                        <p:tav tm="0">
                                          <p:val>
                                            <p:fltVal val="90"/>
                                          </p:val>
                                        </p:tav>
                                        <p:tav tm="100000">
                                          <p:val>
                                            <p:fltVal val="0"/>
                                          </p:val>
                                        </p:tav>
                                      </p:tavLst>
                                    </p:anim>
                                    <p:animEffect transition="in" filter="fade">
                                      <p:cBhvr>
                                        <p:cTn id="38" dur="10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iterate type="lt">
                                    <p:tmPct val="5000"/>
                                  </p:iterate>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anim calcmode="lin" valueType="num">
                                      <p:cBhvr>
                                        <p:cTn id="45" dur="1000" fill="hold"/>
                                        <p:tgtEl>
                                          <p:spTgt spid="8"/>
                                        </p:tgtEl>
                                        <p:attrNameLst>
                                          <p:attrName>style.rotation</p:attrName>
                                        </p:attrNameLst>
                                      </p:cBhvr>
                                      <p:tavLst>
                                        <p:tav tm="0">
                                          <p:val>
                                            <p:fltVal val="90"/>
                                          </p:val>
                                        </p:tav>
                                        <p:tav tm="100000">
                                          <p:val>
                                            <p:fltVal val="0"/>
                                          </p:val>
                                        </p:tav>
                                      </p:tavLst>
                                    </p:anim>
                                    <p:animEffect transition="in" filter="fade">
                                      <p:cBhvr>
                                        <p:cTn id="4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51920" y="1628800"/>
            <a:ext cx="4596778" cy="1077218"/>
          </a:xfrm>
          <a:prstGeom prst="rect">
            <a:avLst/>
          </a:prstGeom>
          <a:noFill/>
        </p:spPr>
        <p:txBody>
          <a:bodyPr wrap="square" lIns="91440" tIns="45720" rIns="91440" bIns="45720">
            <a:spAutoFit/>
          </a:bodyPr>
          <a:lstStyle/>
          <a:p>
            <a:pPr algn="ctr"/>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Correlate what do we need  to calculate ……</a:t>
            </a:r>
            <a:endParaRPr lang="en-US" sz="32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548680"/>
            <a:ext cx="2974975" cy="266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976967" y="3490555"/>
            <a:ext cx="7236296" cy="523220"/>
          </a:xfrm>
          <a:prstGeom prst="rect">
            <a:avLst/>
          </a:prstGeom>
          <a:noFill/>
        </p:spPr>
        <p:txBody>
          <a:bodyPr wrap="square" lIns="91440" tIns="45720" rIns="91440" bIns="45720">
            <a:spAutoFit/>
          </a:bodyPr>
          <a:lstStyle/>
          <a:p>
            <a:pPr algn="ctr"/>
            <a:r>
              <a:rPr lang="en-US"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While growing grass in the park</a:t>
            </a:r>
            <a:endParaRPr lang="en-US"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49173" y="4041361"/>
            <a:ext cx="5090375" cy="2601848"/>
          </a:xfrm>
          <a:prstGeom prst="rect">
            <a:avLst/>
          </a:prstGeom>
        </p:spPr>
      </p:pic>
    </p:spTree>
    <p:extLst>
      <p:ext uri="{BB962C8B-B14F-4D97-AF65-F5344CB8AC3E}">
        <p14:creationId xmlns:p14="http://schemas.microsoft.com/office/powerpoint/2010/main" xmlns="" val="334831461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8388424" cy="4287583"/>
          </a:xfrm>
          <a:prstGeom prst="rect">
            <a:avLst/>
          </a:prstGeom>
        </p:spPr>
      </p:pic>
      <p:pic>
        <p:nvPicPr>
          <p:cNvPr id="4098" name="Picture 2" descr="C:\Users\Lenovo\AppData\Local\Microsoft\Windows\Temporary Internet Files\Content.IE5\A78OW49O\student_daydreaming_math_01[1].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flipH="1">
            <a:off x="7432736" y="4070350"/>
            <a:ext cx="1711264" cy="278765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22240" y="3825918"/>
            <a:ext cx="7671267" cy="461665"/>
          </a:xfrm>
          <a:prstGeom prst="rect">
            <a:avLst/>
          </a:prstGeom>
        </p:spPr>
        <p:txBody>
          <a:bodyPr wrap="none">
            <a:spAutoFit/>
          </a:bodyPr>
          <a:lstStyle/>
          <a:p>
            <a:r>
              <a:rPr lang="en-IN" sz="2400" dirty="0" smtClean="0">
                <a:solidFill>
                  <a:schemeClr val="tx1">
                    <a:lumMod val="95000"/>
                    <a:lumOff val="5000"/>
                  </a:schemeClr>
                </a:solidFill>
              </a:rPr>
              <a:t>Region where grass can be grown </a:t>
            </a:r>
            <a:r>
              <a:rPr lang="en-IN" sz="2400" dirty="0">
                <a:solidFill>
                  <a:schemeClr val="tx1">
                    <a:lumMod val="95000"/>
                    <a:lumOff val="5000"/>
                  </a:schemeClr>
                </a:solidFill>
              </a:rPr>
              <a:t>= </a:t>
            </a:r>
            <a:r>
              <a:rPr lang="en-IN" sz="2400" dirty="0" smtClean="0">
                <a:solidFill>
                  <a:schemeClr val="tx1">
                    <a:lumMod val="95000"/>
                    <a:lumOff val="5000"/>
                  </a:schemeClr>
                </a:solidFill>
              </a:rPr>
              <a:t>Area </a:t>
            </a:r>
            <a:r>
              <a:rPr lang="en-IN" sz="2400" dirty="0">
                <a:solidFill>
                  <a:schemeClr val="tx1">
                    <a:lumMod val="95000"/>
                    <a:lumOff val="5000"/>
                  </a:schemeClr>
                </a:solidFill>
              </a:rPr>
              <a:t>of rectangular park</a:t>
            </a:r>
          </a:p>
        </p:txBody>
      </p:sp>
      <p:sp>
        <p:nvSpPr>
          <p:cNvPr id="4" name="TextBox 3"/>
          <p:cNvSpPr txBox="1"/>
          <p:nvPr/>
        </p:nvSpPr>
        <p:spPr>
          <a:xfrm>
            <a:off x="4211960" y="4287583"/>
            <a:ext cx="1809671" cy="1015663"/>
          </a:xfrm>
          <a:prstGeom prst="rect">
            <a:avLst/>
          </a:prstGeom>
          <a:noFill/>
        </p:spPr>
        <p:txBody>
          <a:bodyPr wrap="square" rtlCol="0">
            <a:spAutoFit/>
          </a:bodyPr>
          <a:lstStyle/>
          <a:p>
            <a:r>
              <a:rPr lang="en-US" sz="2000" dirty="0" smtClean="0"/>
              <a:t>= l x b</a:t>
            </a:r>
          </a:p>
          <a:p>
            <a:r>
              <a:rPr lang="en-US" sz="2000" dirty="0" smtClean="0"/>
              <a:t>= 10 x 5</a:t>
            </a:r>
          </a:p>
          <a:p>
            <a:r>
              <a:rPr lang="en-US" sz="2000" dirty="0" smtClean="0"/>
              <a:t>= 50 sq. units</a:t>
            </a:r>
            <a:endParaRPr lang="en-IN" sz="2000" baseline="30000" dirty="0"/>
          </a:p>
        </p:txBody>
      </p:sp>
      <p:sp>
        <p:nvSpPr>
          <p:cNvPr id="11" name="TextBox 10"/>
          <p:cNvSpPr txBox="1"/>
          <p:nvPr/>
        </p:nvSpPr>
        <p:spPr>
          <a:xfrm>
            <a:off x="1115616" y="5434067"/>
            <a:ext cx="6048672" cy="369332"/>
          </a:xfrm>
          <a:prstGeom prst="rect">
            <a:avLst/>
          </a:prstGeom>
          <a:noFill/>
        </p:spPr>
        <p:txBody>
          <a:bodyPr wrap="square" rtlCol="0">
            <a:spAutoFit/>
          </a:bodyPr>
          <a:lstStyle/>
          <a:p>
            <a:r>
              <a:rPr lang="en-US" dirty="0" smtClean="0"/>
              <a:t>Therefore, grass can be grown in area of </a:t>
            </a:r>
            <a:r>
              <a:rPr lang="en-US" dirty="0"/>
              <a:t>5</a:t>
            </a:r>
            <a:r>
              <a:rPr lang="en-US" dirty="0" smtClean="0"/>
              <a:t>0 sq. units</a:t>
            </a:r>
            <a:endParaRPr lang="en-IN" dirty="0"/>
          </a:p>
        </p:txBody>
      </p:sp>
      <p:sp>
        <p:nvSpPr>
          <p:cNvPr id="12" name="Down Arrow 11"/>
          <p:cNvSpPr/>
          <p:nvPr/>
        </p:nvSpPr>
        <p:spPr>
          <a:xfrm>
            <a:off x="3347864" y="2581595"/>
            <a:ext cx="657543" cy="135146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3" name="TextBox 12"/>
          <p:cNvSpPr txBox="1"/>
          <p:nvPr/>
        </p:nvSpPr>
        <p:spPr>
          <a:xfrm>
            <a:off x="3347864" y="2212263"/>
            <a:ext cx="1584176" cy="369332"/>
          </a:xfrm>
          <a:prstGeom prst="rect">
            <a:avLst/>
          </a:prstGeom>
          <a:noFill/>
        </p:spPr>
        <p:txBody>
          <a:bodyPr wrap="square" rtlCol="0">
            <a:spAutoFit/>
          </a:bodyPr>
          <a:lstStyle/>
          <a:p>
            <a:r>
              <a:rPr lang="en-US" dirty="0" smtClean="0">
                <a:solidFill>
                  <a:schemeClr val="bg1"/>
                </a:solidFill>
              </a:rPr>
              <a:t>grass</a:t>
            </a:r>
            <a:endParaRPr lang="en-IN" dirty="0">
              <a:solidFill>
                <a:schemeClr val="bg1"/>
              </a:solidFill>
            </a:endParaRPr>
          </a:p>
        </p:txBody>
      </p:sp>
    </p:spTree>
    <p:extLst>
      <p:ext uri="{BB962C8B-B14F-4D97-AF65-F5344CB8AC3E}">
        <p14:creationId xmlns:p14="http://schemas.microsoft.com/office/powerpoint/2010/main" xmlns="" val="129465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098"/>
                                        </p:tgtEl>
                                        <p:attrNameLst>
                                          <p:attrName>style.visibility</p:attrName>
                                        </p:attrNameLst>
                                      </p:cBhvr>
                                      <p:to>
                                        <p:strVal val="visible"/>
                                      </p:to>
                                    </p:set>
                                    <p:animEffect transition="in" filter="fade">
                                      <p:cBhvr>
                                        <p:cTn id="33" dur="1000"/>
                                        <p:tgtEl>
                                          <p:spTgt spid="4098"/>
                                        </p:tgtEl>
                                      </p:cBhvr>
                                    </p:animEffect>
                                    <p:anim calcmode="lin" valueType="num">
                                      <p:cBhvr>
                                        <p:cTn id="34" dur="1000" fill="hold"/>
                                        <p:tgtEl>
                                          <p:spTgt spid="4098"/>
                                        </p:tgtEl>
                                        <p:attrNameLst>
                                          <p:attrName>ppt_x</p:attrName>
                                        </p:attrNameLst>
                                      </p:cBhvr>
                                      <p:tavLst>
                                        <p:tav tm="0">
                                          <p:val>
                                            <p:strVal val="#ppt_x"/>
                                          </p:val>
                                        </p:tav>
                                        <p:tav tm="100000">
                                          <p:val>
                                            <p:strVal val="#ppt_x"/>
                                          </p:val>
                                        </p:tav>
                                      </p:tavLst>
                                    </p:anim>
                                    <p:anim calcmode="lin" valueType="num">
                                      <p:cBhvr>
                                        <p:cTn id="35"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iterate type="lt">
                                    <p:tmPct val="5000"/>
                                  </p:iterate>
                                  <p:childTnLst>
                                    <p:set>
                                      <p:cBhvr>
                                        <p:cTn id="39" dur="1" fill="hold">
                                          <p:stCondLst>
                                            <p:cond delay="0"/>
                                          </p:stCondLst>
                                        </p:cTn>
                                        <p:tgtEl>
                                          <p:spTgt spid="4">
                                            <p:txEl>
                                              <p:pRg st="0" end="0"/>
                                            </p:txEl>
                                          </p:spTgt>
                                        </p:tgtEl>
                                        <p:attrNameLst>
                                          <p:attrName>style.visibility</p:attrName>
                                        </p:attrNameLst>
                                      </p:cBhvr>
                                      <p:to>
                                        <p:strVal val="visible"/>
                                      </p:to>
                                    </p:set>
                                    <p:anim calcmode="lin" valueType="num">
                                      <p:cBhvr>
                                        <p:cTn id="40"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41"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42"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43" dur="1000"/>
                                        <p:tgtEl>
                                          <p:spTgt spid="4">
                                            <p:txEl>
                                              <p:pRg st="0" end="0"/>
                                            </p:txEl>
                                          </p:spTgt>
                                        </p:tgtEl>
                                      </p:cBhvr>
                                    </p:animEffect>
                                  </p:childTnLst>
                                </p:cTn>
                              </p:par>
                              <p:par>
                                <p:cTn id="44" presetID="31" presetClass="entr" presetSubtype="0" fill="hold" nodeType="withEffect">
                                  <p:stCondLst>
                                    <p:cond delay="0"/>
                                  </p:stCondLst>
                                  <p:iterate type="lt">
                                    <p:tmPct val="5000"/>
                                  </p:iterate>
                                  <p:childTnLst>
                                    <p:set>
                                      <p:cBhvr>
                                        <p:cTn id="45" dur="1" fill="hold">
                                          <p:stCondLst>
                                            <p:cond delay="0"/>
                                          </p:stCondLst>
                                        </p:cTn>
                                        <p:tgtEl>
                                          <p:spTgt spid="4">
                                            <p:txEl>
                                              <p:pRg st="1" end="1"/>
                                            </p:txEl>
                                          </p:spTgt>
                                        </p:tgtEl>
                                        <p:attrNameLst>
                                          <p:attrName>style.visibility</p:attrName>
                                        </p:attrNameLst>
                                      </p:cBhvr>
                                      <p:to>
                                        <p:strVal val="visible"/>
                                      </p:to>
                                    </p:set>
                                    <p:anim calcmode="lin" valueType="num">
                                      <p:cBhvr>
                                        <p:cTn id="46"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47"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48"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49" dur="1000"/>
                                        <p:tgtEl>
                                          <p:spTgt spid="4">
                                            <p:txEl>
                                              <p:pRg st="1" end="1"/>
                                            </p:txEl>
                                          </p:spTgt>
                                        </p:tgtEl>
                                      </p:cBhvr>
                                    </p:animEffect>
                                  </p:childTnLst>
                                </p:cTn>
                              </p:par>
                              <p:par>
                                <p:cTn id="50" presetID="31" presetClass="entr" presetSubtype="0" fill="hold" nodeType="withEffect">
                                  <p:stCondLst>
                                    <p:cond delay="0"/>
                                  </p:stCondLst>
                                  <p:iterate type="lt">
                                    <p:tmPct val="5000"/>
                                  </p:iterate>
                                  <p:childTnLst>
                                    <p:set>
                                      <p:cBhvr>
                                        <p:cTn id="51" dur="1" fill="hold">
                                          <p:stCondLst>
                                            <p:cond delay="0"/>
                                          </p:stCondLst>
                                        </p:cTn>
                                        <p:tgtEl>
                                          <p:spTgt spid="4">
                                            <p:txEl>
                                              <p:pRg st="2" end="2"/>
                                            </p:txEl>
                                          </p:spTgt>
                                        </p:tgtEl>
                                        <p:attrNameLst>
                                          <p:attrName>style.visibility</p:attrName>
                                        </p:attrNameLst>
                                      </p:cBhvr>
                                      <p:to>
                                        <p:strVal val="visible"/>
                                      </p:to>
                                    </p:set>
                                    <p:anim calcmode="lin" valueType="num">
                                      <p:cBhvr>
                                        <p:cTn id="52"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53"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54"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55" dur="1000"/>
                                        <p:tgtEl>
                                          <p:spTgt spid="4">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iterate type="lt">
                                    <p:tmPct val="5000"/>
                                  </p:iterate>
                                  <p:childTnLst>
                                    <p:set>
                                      <p:cBhvr>
                                        <p:cTn id="59" dur="1" fill="hold">
                                          <p:stCondLst>
                                            <p:cond delay="0"/>
                                          </p:stCondLst>
                                        </p:cTn>
                                        <p:tgtEl>
                                          <p:spTgt spid="11"/>
                                        </p:tgtEl>
                                        <p:attrNameLst>
                                          <p:attrName>style.visibility</p:attrName>
                                        </p:attrNameLst>
                                      </p:cBhvr>
                                      <p:to>
                                        <p:strVal val="visible"/>
                                      </p:to>
                                    </p:set>
                                    <p:anim calcmode="lin" valueType="num">
                                      <p:cBhvr>
                                        <p:cTn id="60" dur="1000" fill="hold"/>
                                        <p:tgtEl>
                                          <p:spTgt spid="11"/>
                                        </p:tgtEl>
                                        <p:attrNameLst>
                                          <p:attrName>ppt_w</p:attrName>
                                        </p:attrNameLst>
                                      </p:cBhvr>
                                      <p:tavLst>
                                        <p:tav tm="0">
                                          <p:val>
                                            <p:fltVal val="0"/>
                                          </p:val>
                                        </p:tav>
                                        <p:tav tm="100000">
                                          <p:val>
                                            <p:strVal val="#ppt_w"/>
                                          </p:val>
                                        </p:tav>
                                      </p:tavLst>
                                    </p:anim>
                                    <p:anim calcmode="lin" valueType="num">
                                      <p:cBhvr>
                                        <p:cTn id="61" dur="1000" fill="hold"/>
                                        <p:tgtEl>
                                          <p:spTgt spid="11"/>
                                        </p:tgtEl>
                                        <p:attrNameLst>
                                          <p:attrName>ppt_h</p:attrName>
                                        </p:attrNameLst>
                                      </p:cBhvr>
                                      <p:tavLst>
                                        <p:tav tm="0">
                                          <p:val>
                                            <p:fltVal val="0"/>
                                          </p:val>
                                        </p:tav>
                                        <p:tav tm="100000">
                                          <p:val>
                                            <p:strVal val="#ppt_h"/>
                                          </p:val>
                                        </p:tav>
                                      </p:tavLst>
                                    </p:anim>
                                    <p:anim calcmode="lin" valueType="num">
                                      <p:cBhvr>
                                        <p:cTn id="62" dur="1000" fill="hold"/>
                                        <p:tgtEl>
                                          <p:spTgt spid="11"/>
                                        </p:tgtEl>
                                        <p:attrNameLst>
                                          <p:attrName>style.rotation</p:attrName>
                                        </p:attrNameLst>
                                      </p:cBhvr>
                                      <p:tavLst>
                                        <p:tav tm="0">
                                          <p:val>
                                            <p:fltVal val="90"/>
                                          </p:val>
                                        </p:tav>
                                        <p:tav tm="100000">
                                          <p:val>
                                            <p:fltVal val="0"/>
                                          </p:val>
                                        </p:tav>
                                      </p:tavLst>
                                    </p:anim>
                                    <p:animEffect transition="in" filter="fade">
                                      <p:cBhvr>
                                        <p:cTn id="6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310208"/>
            <a:ext cx="2974975" cy="266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3006913" y="1162926"/>
            <a:ext cx="5506956" cy="954107"/>
          </a:xfrm>
          <a:prstGeom prst="rect">
            <a:avLst/>
          </a:prstGeom>
          <a:noFill/>
        </p:spPr>
        <p:txBody>
          <a:bodyPr wrap="none" lIns="91440" tIns="45720" rIns="91440" bIns="45720">
            <a:spAutoFit/>
          </a:bodyPr>
          <a:lstStyle/>
          <a:p>
            <a:pPr algn="ct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Now calculate the following for the </a:t>
            </a:r>
          </a:p>
          <a:p>
            <a:pPr algn="ct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square painting</a:t>
            </a:r>
            <a:endParaRPr lang="en-US" sz="28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b="7870"/>
          <a:stretch/>
        </p:blipFill>
        <p:spPr>
          <a:xfrm>
            <a:off x="4523990" y="2924944"/>
            <a:ext cx="3223245" cy="2969567"/>
          </a:xfrm>
          <a:prstGeom prst="rect">
            <a:avLst/>
          </a:prstGeom>
        </p:spPr>
      </p:pic>
      <p:sp>
        <p:nvSpPr>
          <p:cNvPr id="5" name="Rectangle 4"/>
          <p:cNvSpPr/>
          <p:nvPr/>
        </p:nvSpPr>
        <p:spPr>
          <a:xfrm>
            <a:off x="4479634" y="2967335"/>
            <a:ext cx="184731" cy="523220"/>
          </a:xfrm>
          <a:prstGeom prst="rect">
            <a:avLst/>
          </a:prstGeom>
          <a:noFill/>
        </p:spPr>
        <p:txBody>
          <a:bodyPr wrap="none" lIns="91440" tIns="45720" rIns="91440" bIns="45720">
            <a:spAutoFit/>
          </a:bodyPr>
          <a:lstStyle/>
          <a:p>
            <a:pPr algn="ctr"/>
            <a:endParaRPr lang="en-US" sz="2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8" name="Rectangle 7"/>
          <p:cNvSpPr/>
          <p:nvPr/>
        </p:nvSpPr>
        <p:spPr>
          <a:xfrm>
            <a:off x="1259632" y="3717032"/>
            <a:ext cx="2286000" cy="1815882"/>
          </a:xfrm>
          <a:prstGeom prst="rect">
            <a:avLst/>
          </a:prstGeom>
        </p:spPr>
        <p:txBody>
          <a:bodyPr>
            <a:spAutoFit/>
          </a:bodyPr>
          <a:lstStyle/>
          <a:p>
            <a:pPr lvl="0" algn="ctr"/>
            <a:r>
              <a:rPr lang="en-US"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What would be length </a:t>
            </a:r>
            <a:r>
              <a:rPr lang="en-US"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of frame required</a:t>
            </a:r>
            <a:endParaRPr lang="en-US"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extLst>
      <p:ext uri="{BB962C8B-B14F-4D97-AF65-F5344CB8AC3E}">
        <p14:creationId xmlns:p14="http://schemas.microsoft.com/office/powerpoint/2010/main" xmlns="" val="254064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404664"/>
            <a:ext cx="4925268" cy="45326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2267744" y="0"/>
            <a:ext cx="1080120" cy="369332"/>
          </a:xfrm>
          <a:prstGeom prst="rect">
            <a:avLst/>
          </a:prstGeom>
          <a:noFill/>
        </p:spPr>
        <p:txBody>
          <a:bodyPr wrap="square" rtlCol="0">
            <a:spAutoFit/>
          </a:bodyPr>
          <a:lstStyle/>
          <a:p>
            <a:r>
              <a:rPr lang="en-US" dirty="0" smtClean="0"/>
              <a:t>5 cm</a:t>
            </a:r>
            <a:endParaRPr lang="en-IN"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9273" y="2871353"/>
            <a:ext cx="112712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81313" y="4982440"/>
            <a:ext cx="112712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64820" y="2693770"/>
            <a:ext cx="112712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ight Arrow 2"/>
          <p:cNvSpPr/>
          <p:nvPr/>
        </p:nvSpPr>
        <p:spPr>
          <a:xfrm>
            <a:off x="5464820" y="1700808"/>
            <a:ext cx="907380" cy="50405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4" name="TextBox 3"/>
          <p:cNvSpPr txBox="1"/>
          <p:nvPr/>
        </p:nvSpPr>
        <p:spPr>
          <a:xfrm>
            <a:off x="6156176" y="1052736"/>
            <a:ext cx="2592288" cy="646331"/>
          </a:xfrm>
          <a:prstGeom prst="rect">
            <a:avLst/>
          </a:prstGeom>
          <a:noFill/>
        </p:spPr>
        <p:txBody>
          <a:bodyPr wrap="square" rtlCol="0">
            <a:spAutoFit/>
          </a:bodyPr>
          <a:lstStyle/>
          <a:p>
            <a:r>
              <a:rPr lang="en-US" dirty="0" smtClean="0"/>
              <a:t>Length of frame  = perimeter</a:t>
            </a:r>
            <a:endParaRPr lang="en-IN" dirty="0"/>
          </a:p>
        </p:txBody>
      </p:sp>
      <p:sp>
        <p:nvSpPr>
          <p:cNvPr id="5" name="TextBox 4"/>
          <p:cNvSpPr txBox="1"/>
          <p:nvPr/>
        </p:nvSpPr>
        <p:spPr>
          <a:xfrm>
            <a:off x="6591945" y="2060848"/>
            <a:ext cx="1868487" cy="923330"/>
          </a:xfrm>
          <a:prstGeom prst="rect">
            <a:avLst/>
          </a:prstGeom>
          <a:noFill/>
        </p:spPr>
        <p:txBody>
          <a:bodyPr wrap="square" rtlCol="0">
            <a:spAutoFit/>
          </a:bodyPr>
          <a:lstStyle/>
          <a:p>
            <a:r>
              <a:rPr lang="en-US" dirty="0" smtClean="0"/>
              <a:t>=4 x side </a:t>
            </a:r>
          </a:p>
          <a:p>
            <a:r>
              <a:rPr lang="en-US" dirty="0" smtClean="0"/>
              <a:t>= 4 x  5</a:t>
            </a:r>
          </a:p>
          <a:p>
            <a:r>
              <a:rPr lang="en-US" dirty="0" smtClean="0"/>
              <a:t>=20 cm</a:t>
            </a:r>
            <a:endParaRPr lang="en-IN" dirty="0"/>
          </a:p>
        </p:txBody>
      </p:sp>
      <p:sp>
        <p:nvSpPr>
          <p:cNvPr id="6" name="TextBox 5"/>
          <p:cNvSpPr txBox="1"/>
          <p:nvPr/>
        </p:nvSpPr>
        <p:spPr>
          <a:xfrm>
            <a:off x="6156176" y="4437112"/>
            <a:ext cx="2987824" cy="646331"/>
          </a:xfrm>
          <a:prstGeom prst="rect">
            <a:avLst/>
          </a:prstGeom>
          <a:noFill/>
        </p:spPr>
        <p:txBody>
          <a:bodyPr wrap="square" rtlCol="0">
            <a:spAutoFit/>
          </a:bodyPr>
          <a:lstStyle/>
          <a:p>
            <a:r>
              <a:rPr lang="en-US" dirty="0" smtClean="0"/>
              <a:t>Therefore the length of frame will be 20 cm</a:t>
            </a:r>
            <a:endParaRPr lang="en-IN" dirty="0"/>
          </a:p>
        </p:txBody>
      </p:sp>
    </p:spTree>
    <p:extLst>
      <p:ext uri="{BB962C8B-B14F-4D97-AF65-F5344CB8AC3E}">
        <p14:creationId xmlns:p14="http://schemas.microsoft.com/office/powerpoint/2010/main" xmlns="" val="297653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fade">
                                      <p:cBhvr>
                                        <p:cTn id="17" dur="1000"/>
                                        <p:tgtEl>
                                          <p:spTgt spid="5123"/>
                                        </p:tgtEl>
                                      </p:cBhvr>
                                    </p:animEffect>
                                    <p:anim calcmode="lin" valueType="num">
                                      <p:cBhvr>
                                        <p:cTn id="18" dur="1000" fill="hold"/>
                                        <p:tgtEl>
                                          <p:spTgt spid="5123"/>
                                        </p:tgtEl>
                                        <p:attrNameLst>
                                          <p:attrName>ppt_x</p:attrName>
                                        </p:attrNameLst>
                                      </p:cBhvr>
                                      <p:tavLst>
                                        <p:tav tm="0">
                                          <p:val>
                                            <p:strVal val="#ppt_x"/>
                                          </p:val>
                                        </p:tav>
                                        <p:tav tm="100000">
                                          <p:val>
                                            <p:strVal val="#ppt_x"/>
                                          </p:val>
                                        </p:tav>
                                      </p:tavLst>
                                    </p:anim>
                                    <p:anim calcmode="lin" valueType="num">
                                      <p:cBhvr>
                                        <p:cTn id="19" dur="1000" fill="hold"/>
                                        <p:tgtEl>
                                          <p:spTgt spid="51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fade">
                                      <p:cBhvr>
                                        <p:cTn id="22" dur="1000"/>
                                        <p:tgtEl>
                                          <p:spTgt spid="5124"/>
                                        </p:tgtEl>
                                      </p:cBhvr>
                                    </p:animEffect>
                                    <p:anim calcmode="lin" valueType="num">
                                      <p:cBhvr>
                                        <p:cTn id="23" dur="1000" fill="hold"/>
                                        <p:tgtEl>
                                          <p:spTgt spid="5124"/>
                                        </p:tgtEl>
                                        <p:attrNameLst>
                                          <p:attrName>ppt_x</p:attrName>
                                        </p:attrNameLst>
                                      </p:cBhvr>
                                      <p:tavLst>
                                        <p:tav tm="0">
                                          <p:val>
                                            <p:strVal val="#ppt_x"/>
                                          </p:val>
                                        </p:tav>
                                        <p:tav tm="100000">
                                          <p:val>
                                            <p:strVal val="#ppt_x"/>
                                          </p:val>
                                        </p:tav>
                                      </p:tavLst>
                                    </p:anim>
                                    <p:anim calcmode="lin" valueType="num">
                                      <p:cBhvr>
                                        <p:cTn id="24" dur="1000" fill="hold"/>
                                        <p:tgtEl>
                                          <p:spTgt spid="512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25"/>
                                        </p:tgtEl>
                                        <p:attrNameLst>
                                          <p:attrName>style.visibility</p:attrName>
                                        </p:attrNameLst>
                                      </p:cBhvr>
                                      <p:to>
                                        <p:strVal val="visible"/>
                                      </p:to>
                                    </p:set>
                                    <p:animEffect transition="in" filter="fade">
                                      <p:cBhvr>
                                        <p:cTn id="27" dur="1000"/>
                                        <p:tgtEl>
                                          <p:spTgt spid="5125"/>
                                        </p:tgtEl>
                                      </p:cBhvr>
                                    </p:animEffect>
                                    <p:anim calcmode="lin" valueType="num">
                                      <p:cBhvr>
                                        <p:cTn id="28" dur="1000" fill="hold"/>
                                        <p:tgtEl>
                                          <p:spTgt spid="5125"/>
                                        </p:tgtEl>
                                        <p:attrNameLst>
                                          <p:attrName>ppt_x</p:attrName>
                                        </p:attrNameLst>
                                      </p:cBhvr>
                                      <p:tavLst>
                                        <p:tav tm="0">
                                          <p:val>
                                            <p:strVal val="#ppt_x"/>
                                          </p:val>
                                        </p:tav>
                                        <p:tav tm="100000">
                                          <p:val>
                                            <p:strVal val="#ppt_x"/>
                                          </p:val>
                                        </p:tav>
                                      </p:tavLst>
                                    </p:anim>
                                    <p:anim calcmode="lin" valueType="num">
                                      <p:cBhvr>
                                        <p:cTn id="29" dur="1000" fill="hold"/>
                                        <p:tgtEl>
                                          <p:spTgt spid="512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arn(inVertic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10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1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up)">
                                      <p:cBhvr>
                                        <p:cTn id="4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8773</TotalTime>
  <Words>485</Words>
  <Application>Microsoft Office PowerPoint</Application>
  <PresentationFormat>On-screen Show (4:3)</PresentationFormat>
  <Paragraphs>112</Paragraphs>
  <Slides>23</Slides>
  <Notes>1</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SSSVV</dc:creator>
  <cp:lastModifiedBy>abc</cp:lastModifiedBy>
  <cp:revision>631</cp:revision>
  <dcterms:created xsi:type="dcterms:W3CDTF">2013-03-27T08:53:33Z</dcterms:created>
  <dcterms:modified xsi:type="dcterms:W3CDTF">2015-08-27T13:22:51Z</dcterms:modified>
</cp:coreProperties>
</file>