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71" r:id="rId1"/>
    <p:sldMasterId id="2147483688" r:id="rId2"/>
    <p:sldMasterId id="2147483706" r:id="rId3"/>
  </p:sldMasterIdLst>
  <p:notesMasterIdLst>
    <p:notesMasterId r:id="rId11"/>
  </p:notesMasterIdLst>
  <p:sldIdLst>
    <p:sldId id="259" r:id="rId4"/>
    <p:sldId id="262" r:id="rId5"/>
    <p:sldId id="265" r:id="rId6"/>
    <p:sldId id="266" r:id="rId7"/>
    <p:sldId id="263" r:id="rId8"/>
    <p:sldId id="267" r:id="rId9"/>
    <p:sldId id="261" r:id="rId10"/>
  </p:sldIdLst>
  <p:sldSz cx="12192000" cy="6858000"/>
  <p:notesSz cx="6858000" cy="9144000"/>
  <p:embeddedFontLst>
    <p:embeddedFont>
      <p:font typeface="Corbel" panose="020B0503020204020204" pitchFamily="34" charset="0"/>
      <p:regular r:id="rId12"/>
      <p:bold r:id="rId13"/>
      <p:italic r:id="rId14"/>
      <p:boldItalic r:id="rId15"/>
    </p:embeddedFont>
    <p:embeddedFont>
      <p:font typeface="Arial Black" panose="020B0A04020102020204" pitchFamily="34" charset="0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taneo BT" panose="03020802040502060804" pitchFamily="66" charset="0"/>
      <p:regular r:id="rId21"/>
    </p:embeddedFont>
    <p:embeddedFont>
      <p:font typeface="Franklin Gothic Heavy" panose="020B0903020102020204" pitchFamily="34" charset="0"/>
      <p:regular r:id="rId22"/>
      <p:italic r:id="rId23"/>
    </p:embeddedFont>
    <p:embeddedFont>
      <p:font typeface="Wingdings 3" panose="05040102010807070707" pitchFamily="18" charset="2"/>
      <p:regular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430" autoAdjust="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0.fntdata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0A3FE-D16A-44F0-AB19-4342263A1FFB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18994-E13D-4E6C-B635-A23065E8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4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131067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56414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18994-E13D-4E6C-B635-A23065E80A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98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18994-E13D-4E6C-B635-A23065E80A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74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lvl="1" indent="-228600">
              <a:buFont typeface="+mj-lt"/>
              <a:buNone/>
            </a:pPr>
            <a:endParaRPr lang="en-US" baseline="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29238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2EF3-3C4F-43EE-ACEE-D4B806740EA3}" type="datetimeFigureOut">
              <a:rPr lang="en-US" smtClean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3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4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897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23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33383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186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30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52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smtClean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85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3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0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12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09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38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26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746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161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291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81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28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170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3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404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904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441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9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17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9462EF3-3C4F-43EE-ACEE-D4B806740EA3}" type="datetimeFigureOut">
              <a:rPr lang="en-US" smtClean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41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902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977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124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68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0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526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863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392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583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98213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829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029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151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24306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39450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568300E-C023-45CD-A0BE-EDB7A8C6EA8B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6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596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B620EAD-E369-4933-8469-ED7764B56A1B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8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9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4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8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1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4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0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2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70268" y="2228672"/>
            <a:ext cx="7251473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9600" dirty="0" smtClean="0"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reflection blurRad="6350" stA="55000" endA="300" endPos="45500" dir="5400000" sy="-100000" algn="bl" rotWithShape="0"/>
                </a:effectLst>
                <a:latin typeface="Franklin Gothic Heavy" pitchFamily="34" charset="0"/>
              </a:rPr>
              <a:t>Biology FA 1</a:t>
            </a:r>
            <a:endParaRPr lang="en-US" sz="9600" dirty="0">
              <a:gradFill flip="none" rotWithShape="1"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16200000" scaled="1"/>
                <a:tileRect/>
              </a:gradFill>
              <a:effectLst>
                <a:reflection blurRad="6350" stA="55000" endA="300" endPos="45500" dir="5400000" sy="-100000" algn="bl" rotWithShape="0"/>
              </a:effectLst>
              <a:latin typeface="Franklin Gothic Heavy" pitchFamily="34" charset="0"/>
            </a:endParaRPr>
          </a:p>
        </p:txBody>
      </p:sp>
      <p:sp>
        <p:nvSpPr>
          <p:cNvPr id="29" name="4-Point Star 28"/>
          <p:cNvSpPr/>
          <p:nvPr/>
        </p:nvSpPr>
        <p:spPr>
          <a:xfrm rot="890656">
            <a:off x="3825268" y="2659653"/>
            <a:ext cx="469894" cy="469894"/>
          </a:xfrm>
          <a:prstGeom prst="star4">
            <a:avLst>
              <a:gd name="adj" fmla="val 6656"/>
            </a:avLst>
          </a:prstGeom>
          <a:gradFill flip="none" rotWithShape="1">
            <a:gsLst>
              <a:gs pos="0">
                <a:schemeClr val="bg1"/>
              </a:gs>
              <a:gs pos="6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4-Point Star 29"/>
          <p:cNvSpPr/>
          <p:nvPr/>
        </p:nvSpPr>
        <p:spPr>
          <a:xfrm rot="890656">
            <a:off x="6391355" y="2506097"/>
            <a:ext cx="350459" cy="350459"/>
          </a:xfrm>
          <a:prstGeom prst="star4">
            <a:avLst>
              <a:gd name="adj" fmla="val 6656"/>
            </a:avLst>
          </a:prstGeom>
          <a:gradFill flip="none" rotWithShape="1">
            <a:gsLst>
              <a:gs pos="0">
                <a:schemeClr val="bg1"/>
              </a:gs>
              <a:gs pos="6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4-Point Star 30"/>
          <p:cNvSpPr/>
          <p:nvPr/>
        </p:nvSpPr>
        <p:spPr>
          <a:xfrm rot="890656">
            <a:off x="7242953" y="2572478"/>
            <a:ext cx="266972" cy="266972"/>
          </a:xfrm>
          <a:prstGeom prst="star4">
            <a:avLst>
              <a:gd name="adj" fmla="val 6656"/>
            </a:avLst>
          </a:prstGeom>
          <a:gradFill flip="none" rotWithShape="1">
            <a:gsLst>
              <a:gs pos="0">
                <a:schemeClr val="bg1"/>
              </a:gs>
              <a:gs pos="6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4-Point Star 31"/>
          <p:cNvSpPr/>
          <p:nvPr/>
        </p:nvSpPr>
        <p:spPr>
          <a:xfrm rot="890656">
            <a:off x="4490076" y="3436191"/>
            <a:ext cx="321693" cy="321693"/>
          </a:xfrm>
          <a:prstGeom prst="star4">
            <a:avLst>
              <a:gd name="adj" fmla="val 6656"/>
            </a:avLst>
          </a:prstGeom>
          <a:gradFill flip="none" rotWithShape="1">
            <a:gsLst>
              <a:gs pos="0">
                <a:schemeClr val="bg1"/>
              </a:gs>
              <a:gs pos="6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4-Point Star 55"/>
          <p:cNvSpPr/>
          <p:nvPr/>
        </p:nvSpPr>
        <p:spPr>
          <a:xfrm rot="890656">
            <a:off x="5210512" y="2843911"/>
            <a:ext cx="321693" cy="321693"/>
          </a:xfrm>
          <a:prstGeom prst="star4">
            <a:avLst>
              <a:gd name="adj" fmla="val 6656"/>
            </a:avLst>
          </a:prstGeom>
          <a:gradFill flip="none" rotWithShape="1">
            <a:gsLst>
              <a:gs pos="0">
                <a:schemeClr val="bg1"/>
              </a:gs>
              <a:gs pos="6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4-Point Star 7"/>
          <p:cNvSpPr/>
          <p:nvPr/>
        </p:nvSpPr>
        <p:spPr>
          <a:xfrm rot="890656">
            <a:off x="3977668" y="2812053"/>
            <a:ext cx="469894" cy="469894"/>
          </a:xfrm>
          <a:prstGeom prst="star4">
            <a:avLst>
              <a:gd name="adj" fmla="val 6656"/>
            </a:avLst>
          </a:prstGeom>
          <a:gradFill flip="none" rotWithShape="1">
            <a:gsLst>
              <a:gs pos="0">
                <a:schemeClr val="bg1"/>
              </a:gs>
              <a:gs pos="6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4-Point Star 9"/>
          <p:cNvSpPr/>
          <p:nvPr/>
        </p:nvSpPr>
        <p:spPr>
          <a:xfrm rot="890656">
            <a:off x="2596689" y="2514287"/>
            <a:ext cx="469894" cy="469894"/>
          </a:xfrm>
          <a:prstGeom prst="star4">
            <a:avLst>
              <a:gd name="adj" fmla="val 6656"/>
            </a:avLst>
          </a:prstGeom>
          <a:gradFill flip="none" rotWithShape="1">
            <a:gsLst>
              <a:gs pos="0">
                <a:schemeClr val="bg1"/>
              </a:gs>
              <a:gs pos="6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4-Point Star 10"/>
          <p:cNvSpPr/>
          <p:nvPr/>
        </p:nvSpPr>
        <p:spPr>
          <a:xfrm rot="890656">
            <a:off x="5815850" y="2821430"/>
            <a:ext cx="469894" cy="469894"/>
          </a:xfrm>
          <a:prstGeom prst="star4">
            <a:avLst>
              <a:gd name="adj" fmla="val 6656"/>
            </a:avLst>
          </a:prstGeom>
          <a:gradFill flip="none" rotWithShape="1">
            <a:gsLst>
              <a:gs pos="0">
                <a:schemeClr val="bg1"/>
              </a:gs>
              <a:gs pos="6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4-Point Star 11"/>
          <p:cNvSpPr/>
          <p:nvPr/>
        </p:nvSpPr>
        <p:spPr>
          <a:xfrm rot="890656">
            <a:off x="4392672" y="2861288"/>
            <a:ext cx="469894" cy="469894"/>
          </a:xfrm>
          <a:prstGeom prst="star4">
            <a:avLst>
              <a:gd name="adj" fmla="val 6656"/>
            </a:avLst>
          </a:prstGeom>
          <a:gradFill flip="none" rotWithShape="1">
            <a:gsLst>
              <a:gs pos="0">
                <a:schemeClr val="bg1"/>
              </a:gs>
              <a:gs pos="6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4-Point Star 12"/>
          <p:cNvSpPr/>
          <p:nvPr/>
        </p:nvSpPr>
        <p:spPr>
          <a:xfrm rot="890656">
            <a:off x="3321184" y="2844878"/>
            <a:ext cx="469894" cy="469894"/>
          </a:xfrm>
          <a:prstGeom prst="star4">
            <a:avLst>
              <a:gd name="adj" fmla="val 6656"/>
            </a:avLst>
          </a:prstGeom>
          <a:gradFill flip="none" rotWithShape="1">
            <a:gsLst>
              <a:gs pos="0">
                <a:schemeClr val="bg1"/>
              </a:gs>
              <a:gs pos="6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4-Point Star 13"/>
          <p:cNvSpPr/>
          <p:nvPr/>
        </p:nvSpPr>
        <p:spPr>
          <a:xfrm rot="890656">
            <a:off x="6348077" y="3072306"/>
            <a:ext cx="469894" cy="469894"/>
          </a:xfrm>
          <a:prstGeom prst="star4">
            <a:avLst>
              <a:gd name="adj" fmla="val 6656"/>
            </a:avLst>
          </a:prstGeom>
          <a:gradFill flip="none" rotWithShape="1">
            <a:gsLst>
              <a:gs pos="0">
                <a:schemeClr val="bg1"/>
              </a:gs>
              <a:gs pos="6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4-Point Star 14"/>
          <p:cNvSpPr/>
          <p:nvPr/>
        </p:nvSpPr>
        <p:spPr>
          <a:xfrm rot="890656">
            <a:off x="7161660" y="2760474"/>
            <a:ext cx="469894" cy="469894"/>
          </a:xfrm>
          <a:prstGeom prst="star4">
            <a:avLst>
              <a:gd name="adj" fmla="val 6656"/>
            </a:avLst>
          </a:prstGeom>
          <a:gradFill flip="none" rotWithShape="1">
            <a:gsLst>
              <a:gs pos="0">
                <a:schemeClr val="bg1"/>
              </a:gs>
              <a:gs pos="6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4-Point Star 15"/>
          <p:cNvSpPr/>
          <p:nvPr/>
        </p:nvSpPr>
        <p:spPr>
          <a:xfrm rot="890656">
            <a:off x="7975239" y="2969144"/>
            <a:ext cx="469894" cy="469894"/>
          </a:xfrm>
          <a:prstGeom prst="star4">
            <a:avLst>
              <a:gd name="adj" fmla="val 6656"/>
            </a:avLst>
          </a:prstGeom>
          <a:gradFill flip="none" rotWithShape="1">
            <a:gsLst>
              <a:gs pos="0">
                <a:schemeClr val="bg1"/>
              </a:gs>
              <a:gs pos="6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4-Point Star 16"/>
          <p:cNvSpPr/>
          <p:nvPr/>
        </p:nvSpPr>
        <p:spPr>
          <a:xfrm rot="890656">
            <a:off x="9056107" y="2812054"/>
            <a:ext cx="469894" cy="469894"/>
          </a:xfrm>
          <a:prstGeom prst="star4">
            <a:avLst>
              <a:gd name="adj" fmla="val 6656"/>
            </a:avLst>
          </a:prstGeom>
          <a:gradFill flip="none" rotWithShape="1">
            <a:gsLst>
              <a:gs pos="0">
                <a:schemeClr val="bg1"/>
              </a:gs>
              <a:gs pos="6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4-Point Star 20"/>
          <p:cNvSpPr/>
          <p:nvPr/>
        </p:nvSpPr>
        <p:spPr>
          <a:xfrm rot="890656">
            <a:off x="8014332" y="2598268"/>
            <a:ext cx="266972" cy="266972"/>
          </a:xfrm>
          <a:prstGeom prst="star4">
            <a:avLst>
              <a:gd name="adj" fmla="val 6656"/>
            </a:avLst>
          </a:prstGeom>
          <a:gradFill flip="none" rotWithShape="1">
            <a:gsLst>
              <a:gs pos="0">
                <a:schemeClr val="bg1"/>
              </a:gs>
              <a:gs pos="6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4-Point Star 21"/>
          <p:cNvSpPr/>
          <p:nvPr/>
        </p:nvSpPr>
        <p:spPr>
          <a:xfrm rot="890656">
            <a:off x="5550141" y="2891345"/>
            <a:ext cx="266972" cy="266972"/>
          </a:xfrm>
          <a:prstGeom prst="star4">
            <a:avLst>
              <a:gd name="adj" fmla="val 6656"/>
            </a:avLst>
          </a:prstGeom>
          <a:gradFill flip="none" rotWithShape="1">
            <a:gsLst>
              <a:gs pos="0">
                <a:schemeClr val="bg1"/>
              </a:gs>
              <a:gs pos="6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4-Point Star 22"/>
          <p:cNvSpPr/>
          <p:nvPr/>
        </p:nvSpPr>
        <p:spPr>
          <a:xfrm rot="890656">
            <a:off x="2635787" y="3184422"/>
            <a:ext cx="266972" cy="266972"/>
          </a:xfrm>
          <a:prstGeom prst="star4">
            <a:avLst>
              <a:gd name="adj" fmla="val 6656"/>
            </a:avLst>
          </a:prstGeom>
          <a:gradFill flip="none" rotWithShape="1">
            <a:gsLst>
              <a:gs pos="0">
                <a:schemeClr val="bg1"/>
              </a:gs>
              <a:gs pos="6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`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167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" accel="10000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grpId="1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xit" presetSubtype="0" fill="hold" grpId="1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xit" presetSubtype="0" fill="hold" grpId="1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xit" presetSubtype="0" fill="hold" grpId="1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xit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xit" presetSubtype="0" fill="hold" grpId="1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xit" presetSubtype="0" fill="hold" grpId="1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xit" presetSubtype="0" fill="hold" grpId="1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xit" presetSubtype="0" fill="hold" grpId="1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xit" presetSubtype="0" fill="hold" grpId="1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xit" presetSubtype="0" fill="hold" grpId="1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xit" presetSubtype="0" fill="hold" grpId="1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xit" presetSubtype="0" fill="hold" grpId="1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xit" presetSubtype="0" fill="hold" grpId="1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xit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9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xit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0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xit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1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56" grpId="0" animBg="1"/>
      <p:bldP spid="56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1997666"/>
            <a:ext cx="12192001" cy="86177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000" b="1" cap="all" dirty="0" smtClean="0">
                <a:ln w="0"/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Facts about imbibition, </a:t>
            </a:r>
            <a:endParaRPr lang="en-US" sz="5000" b="1" cap="all" dirty="0">
              <a:ln w="0"/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/>
                  </a:gs>
                </a:gsLst>
                <a:lin ang="5400000" scaled="0"/>
              </a:gradFill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209800" y="1805356"/>
            <a:ext cx="2116282" cy="100791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51000">
                <a:schemeClr val="bg1">
                  <a:alpha val="27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6416" y="2797180"/>
            <a:ext cx="12192001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Diffusion, Plasmolysis </a:t>
            </a:r>
          </a:p>
          <a:p>
            <a:pPr algn="ctr"/>
            <a:r>
              <a:rPr lang="en-US" sz="5400" b="1" cap="all" dirty="0" smtClean="0">
                <a:ln w="0"/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and osmosis.</a:t>
            </a:r>
            <a:endParaRPr lang="en-US" sz="5400" b="1" cap="all" dirty="0">
              <a:ln w="0"/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/>
                  </a:gs>
                </a:gsLst>
                <a:lin ang="5400000" scaled="0"/>
              </a:gradFill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06791" y="2787747"/>
            <a:ext cx="2116282" cy="100791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51000">
                <a:schemeClr val="bg1">
                  <a:alpha val="27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613081" y="3601329"/>
            <a:ext cx="2116282" cy="100791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51000">
                <a:schemeClr val="bg1">
                  <a:alpha val="27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857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3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4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3" presetClass="path" presetSubtype="0" repeatCount="2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37 0.02037 L 0.59401 0.0039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85" y="-83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3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4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63" presetClass="path" presetSubtype="0" repeatCount="2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29 -0.00185 L 0.72683 -0.0060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7" y="-20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3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4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63" presetClass="path" presetSubtype="0" repeatCount="2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44 0.00046 L 0.36706 0.0044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74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9" grpId="0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790418" y="1560484"/>
            <a:ext cx="3819838" cy="445931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taneo BT" panose="03020802040502060804" pitchFamily="66" charset="0"/>
              </a:rPr>
              <a:t>When two solutions are compared to </a:t>
            </a:r>
            <a:r>
              <a:rPr lang="en-US" sz="2400" dirty="0" smtClean="0">
                <a:solidFill>
                  <a:schemeClr val="bg1"/>
                </a:solidFill>
                <a:latin typeface="Cataneo BT" panose="03020802040502060804" pitchFamily="66" charset="0"/>
              </a:rPr>
              <a:t>each other</a:t>
            </a:r>
            <a:r>
              <a:rPr lang="en-US" sz="2400" dirty="0">
                <a:solidFill>
                  <a:schemeClr val="bg1"/>
                </a:solidFill>
                <a:latin typeface="Cataneo BT" panose="03020802040502060804" pitchFamily="66" charset="0"/>
              </a:rPr>
              <a:t>, the solution with a higher </a:t>
            </a:r>
            <a:r>
              <a:rPr lang="en-US" sz="2400" dirty="0" smtClean="0">
                <a:solidFill>
                  <a:schemeClr val="bg1"/>
                </a:solidFill>
                <a:latin typeface="Cataneo BT" panose="03020802040502060804" pitchFamily="66" charset="0"/>
              </a:rPr>
              <a:t>solute concentration </a:t>
            </a:r>
            <a:r>
              <a:rPr lang="en-US" sz="2400" dirty="0">
                <a:solidFill>
                  <a:schemeClr val="bg1"/>
                </a:solidFill>
                <a:latin typeface="Cataneo BT" panose="03020802040502060804" pitchFamily="66" charset="0"/>
              </a:rPr>
              <a:t>is referred to as </a:t>
            </a:r>
            <a:r>
              <a:rPr lang="en-US" sz="2400" dirty="0" smtClean="0">
                <a:solidFill>
                  <a:schemeClr val="bg1"/>
                </a:solidFill>
                <a:latin typeface="Cataneo BT" panose="03020802040502060804" pitchFamily="66" charset="0"/>
              </a:rPr>
              <a:t>hypertonic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49" t="-76" b="1"/>
          <a:stretch/>
        </p:blipFill>
        <p:spPr>
          <a:xfrm>
            <a:off x="9088585" y="1712888"/>
            <a:ext cx="1894719" cy="41239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1" t="-76" r="57765" b="1"/>
          <a:stretch/>
        </p:blipFill>
        <p:spPr>
          <a:xfrm>
            <a:off x="7167450" y="1728170"/>
            <a:ext cx="1838384" cy="41239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66" t="-76" r="29013" b="1"/>
          <a:stretch/>
        </p:blipFill>
        <p:spPr>
          <a:xfrm>
            <a:off x="5235295" y="1742665"/>
            <a:ext cx="1849404" cy="41208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4" name="Rectangle 13"/>
          <p:cNvSpPr/>
          <p:nvPr/>
        </p:nvSpPr>
        <p:spPr>
          <a:xfrm>
            <a:off x="707667" y="3002961"/>
            <a:ext cx="36734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ataneo BT" panose="03020802040502060804" pitchFamily="66" charset="0"/>
              </a:rPr>
              <a:t>                 and </a:t>
            </a:r>
            <a:r>
              <a:rPr lang="en-US" sz="2400" dirty="0">
                <a:solidFill>
                  <a:schemeClr val="bg1"/>
                </a:solidFill>
                <a:latin typeface="Cataneo BT" panose="03020802040502060804" pitchFamily="66" charset="0"/>
              </a:rPr>
              <a:t>the solution with a lower solute concentration is referred to as hypotonic.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2193" y="4151115"/>
            <a:ext cx="36989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ataneo BT" panose="03020802040502060804" pitchFamily="66" charset="0"/>
              </a:rPr>
              <a:t>                If </a:t>
            </a:r>
            <a:r>
              <a:rPr lang="en-US" sz="2400" dirty="0">
                <a:solidFill>
                  <a:schemeClr val="bg1"/>
                </a:solidFill>
                <a:latin typeface="Cataneo BT" panose="03020802040502060804" pitchFamily="66" charset="0"/>
              </a:rPr>
              <a:t>the two solutions have equal concentration, they are said to be isotonic.</a:t>
            </a:r>
          </a:p>
        </p:txBody>
      </p:sp>
    </p:spTree>
    <p:extLst>
      <p:ext uri="{BB962C8B-B14F-4D97-AF65-F5344CB8AC3E}">
        <p14:creationId xmlns:p14="http://schemas.microsoft.com/office/powerpoint/2010/main" val="6975501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" r="-106"/>
          <a:stretch/>
        </p:blipFill>
        <p:spPr>
          <a:xfrm>
            <a:off x="1199409" y="1217223"/>
            <a:ext cx="4073236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59465" y="1383475"/>
            <a:ext cx="5590228" cy="4572000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taneo BT" panose="03020802040502060804" pitchFamily="66" charset="0"/>
              </a:rPr>
              <a:t>The simplest form of movement is diffusion, in which solutes move from an </a:t>
            </a:r>
            <a:r>
              <a:rPr lang="en-US" sz="2600" dirty="0" smtClean="0">
                <a:latin typeface="Cataneo BT" panose="03020802040502060804" pitchFamily="66" charset="0"/>
              </a:rPr>
              <a:t>area of </a:t>
            </a:r>
            <a:r>
              <a:rPr lang="en-US" sz="2600" dirty="0">
                <a:latin typeface="Cataneo BT" panose="03020802040502060804" pitchFamily="66" charset="0"/>
              </a:rPr>
              <a:t>high concentration to an area of low concentration; diffusion is directly related </a:t>
            </a:r>
            <a:r>
              <a:rPr lang="en-US" sz="2600" dirty="0" smtClean="0">
                <a:latin typeface="Cataneo BT" panose="03020802040502060804" pitchFamily="66" charset="0"/>
              </a:rPr>
              <a:t>to molecular </a:t>
            </a:r>
            <a:r>
              <a:rPr lang="en-US" sz="2600" dirty="0">
                <a:latin typeface="Cataneo BT" panose="03020802040502060804" pitchFamily="66" charset="0"/>
              </a:rPr>
              <a:t>kinetic energy. Diffusion does not require energy input. The movement </a:t>
            </a:r>
            <a:r>
              <a:rPr lang="en-US" sz="2600" dirty="0" smtClean="0">
                <a:latin typeface="Cataneo BT" panose="03020802040502060804" pitchFamily="66" charset="0"/>
              </a:rPr>
              <a:t>of a </a:t>
            </a:r>
            <a:r>
              <a:rPr lang="en-US" sz="2600" dirty="0">
                <a:latin typeface="Cataneo BT" panose="03020802040502060804" pitchFamily="66" charset="0"/>
              </a:rPr>
              <a:t>solute from an area of low concentration to an area of high concentration </a:t>
            </a:r>
            <a:r>
              <a:rPr lang="en-US" sz="2600" dirty="0" smtClean="0">
                <a:latin typeface="Cataneo BT" panose="03020802040502060804" pitchFamily="66" charset="0"/>
              </a:rPr>
              <a:t>requires energy </a:t>
            </a:r>
            <a:r>
              <a:rPr lang="en-US" sz="2600" dirty="0">
                <a:latin typeface="Cataneo BT" panose="03020802040502060804" pitchFamily="66" charset="0"/>
              </a:rPr>
              <a:t>input in the form of ATP and protein carriers called pumps.</a:t>
            </a:r>
          </a:p>
        </p:txBody>
      </p:sp>
    </p:spTree>
    <p:extLst>
      <p:ext uri="{BB962C8B-B14F-4D97-AF65-F5344CB8AC3E}">
        <p14:creationId xmlns:p14="http://schemas.microsoft.com/office/powerpoint/2010/main" val="1232456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42" y="2066375"/>
            <a:ext cx="5502397" cy="308751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00775" y="886693"/>
            <a:ext cx="5107300" cy="50776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chemeClr val="bg1"/>
                </a:solidFill>
                <a:latin typeface="Cataneo BT" panose="03020802040502060804" pitchFamily="66" charset="0"/>
              </a:rPr>
              <a:t>One property of a living system is active transport. This process uses energy from </a:t>
            </a:r>
            <a:r>
              <a:rPr lang="en-US" sz="3000" dirty="0" smtClean="0">
                <a:solidFill>
                  <a:schemeClr val="bg1"/>
                </a:solidFill>
                <a:latin typeface="Cataneo BT" panose="03020802040502060804" pitchFamily="66" charset="0"/>
              </a:rPr>
              <a:t>ATP to </a:t>
            </a:r>
            <a:r>
              <a:rPr lang="en-US" sz="3000" dirty="0">
                <a:solidFill>
                  <a:schemeClr val="bg1"/>
                </a:solidFill>
                <a:latin typeface="Cataneo BT" panose="03020802040502060804" pitchFamily="66" charset="0"/>
              </a:rPr>
              <a:t>move substances through the cell membrane. Active transport moves </a:t>
            </a:r>
            <a:r>
              <a:rPr lang="en-US" sz="3000" dirty="0" smtClean="0">
                <a:solidFill>
                  <a:schemeClr val="bg1"/>
                </a:solidFill>
                <a:latin typeface="Cataneo BT" panose="03020802040502060804" pitchFamily="66" charset="0"/>
              </a:rPr>
              <a:t>substances against </a:t>
            </a:r>
            <a:r>
              <a:rPr lang="en-US" sz="3000" dirty="0">
                <a:solidFill>
                  <a:schemeClr val="bg1"/>
                </a:solidFill>
                <a:latin typeface="Cataneo BT" panose="03020802040502060804" pitchFamily="66" charset="0"/>
              </a:rPr>
              <a:t>a concentration gradient, from a region of low concentration to a region of </a:t>
            </a:r>
            <a:r>
              <a:rPr lang="en-US" sz="3000" dirty="0" smtClean="0">
                <a:solidFill>
                  <a:schemeClr val="bg1"/>
                </a:solidFill>
                <a:latin typeface="Cataneo BT" panose="03020802040502060804" pitchFamily="66" charset="0"/>
              </a:rPr>
              <a:t>high concentration</a:t>
            </a:r>
            <a:r>
              <a:rPr lang="en-US" sz="3000" dirty="0">
                <a:solidFill>
                  <a:schemeClr val="bg1"/>
                </a:solidFill>
                <a:latin typeface="Cataneo BT" panose="03020802040502060804" pitchFamily="66" charset="0"/>
              </a:rPr>
              <a:t>.</a:t>
            </a:r>
            <a:endParaRPr lang="en-US" sz="3000" dirty="0" smtClean="0">
              <a:solidFill>
                <a:schemeClr val="bg1"/>
              </a:solidFill>
              <a:latin typeface="Cataneo BT" panose="0302080204050206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176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64" t="-779" r="279" b="779"/>
          <a:stretch/>
        </p:blipFill>
        <p:spPr>
          <a:xfrm>
            <a:off x="3375644" y="1306286"/>
            <a:ext cx="2082958" cy="46405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7593" y="1211283"/>
            <a:ext cx="4758957" cy="5213267"/>
          </a:xfrm>
        </p:spPr>
        <p:txBody>
          <a:bodyPr>
            <a:noAutofit/>
          </a:bodyPr>
          <a:lstStyle/>
          <a:p>
            <a:r>
              <a:rPr lang="en-US" sz="2100" dirty="0" smtClean="0">
                <a:latin typeface="Cataneo BT" panose="03020802040502060804" pitchFamily="66" charset="0"/>
              </a:rPr>
              <a:t>If </a:t>
            </a:r>
            <a:r>
              <a:rPr lang="en-US" sz="2100" dirty="0">
                <a:latin typeface="Cataneo BT" panose="03020802040502060804" pitchFamily="66" charset="0"/>
              </a:rPr>
              <a:t>one were to open </a:t>
            </a:r>
            <a:r>
              <a:rPr lang="en-US" sz="2100" dirty="0" smtClean="0">
                <a:latin typeface="Cataneo BT" panose="03020802040502060804" pitchFamily="66" charset="0"/>
              </a:rPr>
              <a:t>a bottle </a:t>
            </a:r>
            <a:r>
              <a:rPr lang="en-US" sz="2100" dirty="0">
                <a:latin typeface="Cataneo BT" panose="03020802040502060804" pitchFamily="66" charset="0"/>
              </a:rPr>
              <a:t>of hydrogen sulfide (H2S has the odor of rotten eggs) in one corner of a room, </a:t>
            </a:r>
            <a:r>
              <a:rPr lang="en-US" sz="2100" dirty="0" smtClean="0">
                <a:latin typeface="Cataneo BT" panose="03020802040502060804" pitchFamily="66" charset="0"/>
              </a:rPr>
              <a:t>it would </a:t>
            </a:r>
            <a:r>
              <a:rPr lang="en-US" sz="2100" dirty="0">
                <a:latin typeface="Cataneo BT" panose="03020802040502060804" pitchFamily="66" charset="0"/>
              </a:rPr>
              <a:t>not be long before someone in the opposite corner would also recognize the </a:t>
            </a:r>
            <a:r>
              <a:rPr lang="en-US" sz="2100" dirty="0" smtClean="0">
                <a:latin typeface="Cataneo BT" panose="03020802040502060804" pitchFamily="66" charset="0"/>
              </a:rPr>
              <a:t>smell of </a:t>
            </a:r>
            <a:r>
              <a:rPr lang="en-US" sz="2100" dirty="0">
                <a:latin typeface="Cataneo BT" panose="03020802040502060804" pitchFamily="66" charset="0"/>
              </a:rPr>
              <a:t>rotten eggs. The bottle contains a higher concentration of H2S molecules than the </a:t>
            </a:r>
            <a:r>
              <a:rPr lang="en-US" sz="2100" dirty="0" smtClean="0">
                <a:latin typeface="Cataneo BT" panose="03020802040502060804" pitchFamily="66" charset="0"/>
              </a:rPr>
              <a:t>room does </a:t>
            </a:r>
            <a:r>
              <a:rPr lang="en-US" sz="2100" dirty="0">
                <a:latin typeface="Cataneo BT" panose="03020802040502060804" pitchFamily="66" charset="0"/>
              </a:rPr>
              <a:t>and, therefore, the H2S gas diffuses from the area of higher concentration to the </a:t>
            </a:r>
            <a:r>
              <a:rPr lang="en-US" sz="2100" dirty="0" smtClean="0">
                <a:latin typeface="Cataneo BT" panose="03020802040502060804" pitchFamily="66" charset="0"/>
              </a:rPr>
              <a:t>area of </a:t>
            </a:r>
            <a:r>
              <a:rPr lang="en-US" sz="2100" dirty="0">
                <a:latin typeface="Cataneo BT" panose="03020802040502060804" pitchFamily="66" charset="0"/>
              </a:rPr>
              <a:t>lower concentration. Eventually a dynamic equilibrium will be reached; </a:t>
            </a:r>
            <a:r>
              <a:rPr lang="en-US" sz="2100" dirty="0" smtClean="0">
                <a:latin typeface="Cataneo BT" panose="03020802040502060804" pitchFamily="66" charset="0"/>
              </a:rPr>
              <a:t>the concentration </a:t>
            </a:r>
            <a:r>
              <a:rPr lang="en-US" sz="2100" dirty="0">
                <a:latin typeface="Cataneo BT" panose="03020802040502060804" pitchFamily="66" charset="0"/>
              </a:rPr>
              <a:t>of H2S will be approximately equal throughout the room and no </a:t>
            </a:r>
            <a:r>
              <a:rPr lang="en-US" sz="2100" dirty="0" smtClean="0">
                <a:latin typeface="Cataneo BT" panose="03020802040502060804" pitchFamily="66" charset="0"/>
              </a:rPr>
              <a:t>net movement </a:t>
            </a:r>
            <a:r>
              <a:rPr lang="en-US" sz="2100" dirty="0">
                <a:latin typeface="Cataneo BT" panose="03020802040502060804" pitchFamily="66" charset="0"/>
              </a:rPr>
              <a:t>of H2S will occur from one area </a:t>
            </a:r>
            <a:r>
              <a:rPr lang="en-US" sz="2100" dirty="0" smtClean="0">
                <a:latin typeface="Cataneo BT" panose="03020802040502060804" pitchFamily="66" charset="0"/>
              </a:rPr>
              <a:t>to the </a:t>
            </a:r>
            <a:r>
              <a:rPr lang="en-US" sz="2100" dirty="0">
                <a:latin typeface="Cataneo BT" panose="03020802040502060804" pitchFamily="66" charset="0"/>
              </a:rPr>
              <a:t>other.</a:t>
            </a:r>
          </a:p>
          <a:p>
            <a:endParaRPr lang="en-US" sz="2100" dirty="0">
              <a:latin typeface="Cataneo BT" panose="03020802040502060804" pitchFamily="66" charset="0"/>
            </a:endParaRPr>
          </a:p>
          <a:p>
            <a:endParaRPr lang="en-US" sz="2100" dirty="0">
              <a:latin typeface="Cataneo BT" panose="03020802040502060804" pitchFamily="66" charset="0"/>
            </a:endParaRPr>
          </a:p>
        </p:txBody>
      </p:sp>
      <p:pic>
        <p:nvPicPr>
          <p:cNvPr id="6" name="Picture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" t="-779" r="50245" b="779"/>
          <a:stretch/>
        </p:blipFill>
        <p:spPr>
          <a:xfrm>
            <a:off x="798697" y="1306286"/>
            <a:ext cx="2172019" cy="46405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3122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4508" y="3742974"/>
            <a:ext cx="990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Black" pitchFamily="34" charset="0"/>
              </a:rPr>
              <a:t>••••••••••••••••••••••••••••••••••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2172085"/>
            <a:ext cx="990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Black" pitchFamily="34" charset="0"/>
              </a:rPr>
              <a:t>••••••••••••••••••••••••••••••••••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0155" y="2125917"/>
            <a:ext cx="4551695" cy="86177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000" b="1" dirty="0" smtClean="0">
                <a:ln/>
                <a:latin typeface="Corbel" pitchFamily="34" charset="0"/>
              </a:rPr>
              <a:t>Vinay Sachdeva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6854" y="2999736"/>
            <a:ext cx="990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Black" pitchFamily="34" charset="0"/>
              </a:rPr>
              <a:t>••••••••••••••••••••••••••••••••••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5630" y="2855094"/>
            <a:ext cx="1428597" cy="86177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000" b="1" dirty="0" smtClean="0">
                <a:ln/>
                <a:latin typeface="Corbel" pitchFamily="34" charset="0"/>
              </a:rPr>
              <a:t>IX-H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52724" y="3570205"/>
            <a:ext cx="2674130" cy="86177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000" b="1" dirty="0" smtClean="0">
                <a:ln/>
                <a:latin typeface="Corbel" pitchFamily="34" charset="0"/>
              </a:rPr>
              <a:t>10563/26</a:t>
            </a:r>
          </a:p>
        </p:txBody>
      </p:sp>
    </p:spTree>
    <p:extLst>
      <p:ext uri="{BB962C8B-B14F-4D97-AF65-F5344CB8AC3E}">
        <p14:creationId xmlns:p14="http://schemas.microsoft.com/office/powerpoint/2010/main" val="3424602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6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1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16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75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8" grpId="1"/>
      <p:bldP spid="3" grpId="0"/>
      <p:bldP spid="4" grpId="0"/>
      <p:bldP spid="4" grpId="1"/>
      <p:bldP spid="6" grpId="0"/>
      <p:bldP spid="7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3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688</TotalTime>
  <Words>307</Words>
  <Application>Microsoft Office PowerPoint</Application>
  <PresentationFormat>Widescreen</PresentationFormat>
  <Paragraphs>19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Corbel</vt:lpstr>
      <vt:lpstr>Arial Black</vt:lpstr>
      <vt:lpstr>Calibri</vt:lpstr>
      <vt:lpstr>Cataneo BT</vt:lpstr>
      <vt:lpstr>Franklin Gothic Heavy</vt:lpstr>
      <vt:lpstr>Wingdings 3</vt:lpstr>
      <vt:lpstr>Century Gothic</vt:lpstr>
      <vt:lpstr>Arial</vt:lpstr>
      <vt:lpstr>Wisp</vt:lpstr>
      <vt:lpstr>Ion Boardroom</vt:lpstr>
      <vt:lpstr>1_Ion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Biology FA-I</dc:title>
  <dc:creator>bhawna sachdeva</dc:creator>
  <cp:lastModifiedBy>bhawna sachdeva</cp:lastModifiedBy>
  <cp:revision>23</cp:revision>
  <dcterms:created xsi:type="dcterms:W3CDTF">2015-05-01T11:12:17Z</dcterms:created>
  <dcterms:modified xsi:type="dcterms:W3CDTF">2015-05-04T15:39:38Z</dcterms:modified>
</cp:coreProperties>
</file>