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3"/>
    <p:sldId id="257" r:id="rId4"/>
    <p:sldId id="258" r:id="rId5"/>
    <p:sldId id="259" r:id="rId6"/>
    <p:sldId id="260" r:id="rId7"/>
    <p:sldId id="261" r:id="rId8"/>
    <p:sldId id="262" r:id="rId9"/>
    <p:sldId id="263" r:id="rId11"/>
    <p:sldId id="264" r:id="rId12"/>
  </p:sldIdLst>
  <p:sldSz cx="18288000" cy="10287000"/>
  <p:notesSz cx="6858000" cy="9144000"/>
  <p:embeddedFontLst>
    <p:embeddedFont>
      <p:font typeface="Montserrat" panose="00000500000000000000"/>
      <p:regular r:id="rId16"/>
    </p:embeddedFont>
    <p:embeddedFont>
      <p:font typeface="Montserrat Ultra-Bold" panose="00000900000000000000"/>
      <p:bold r:id="rId17"/>
    </p:embeddedFont>
    <p:embeddedFont>
      <p:font typeface="Canva Sans" panose="020B0503030501040103"/>
      <p:regular r:id="rId18"/>
    </p:embeddedFont>
    <p:embeddedFont>
      <p:font typeface="Canva Sans Bold" panose="020B0803030501040103"/>
      <p:bold r:id="rId19"/>
    </p:embeddedFont>
    <p:embeddedFont>
      <p:font typeface="Open Sans" panose="020B0606030504020204"/>
      <p:regular r:id="rId20"/>
    </p:embeddedFont>
    <p:embeddedFont>
      <p:font typeface="Montserrat Bold" panose="00000800000000000000"/>
      <p:bold r:id="rId21"/>
    </p:embeddedFont>
    <p:embeddedFont>
      <p:font typeface="Calibri" panose="020F0502020204030204" charset="0"/>
      <p:regular r:id="rId22"/>
      <p:bold r:id="rId23"/>
      <p:italic r:id="rId24"/>
      <p:boldItalic r:id="rId25"/>
    </p:embeddedFont>
    <p:embeddedFont>
      <p:font typeface="Arial Black" panose="020B0A04020102020204" charset="0"/>
      <p:bold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showGuides="1">
      <p:cViewPr varScale="1">
        <p:scale>
          <a:sx n="52" d="100"/>
          <a:sy n="52" d="100"/>
        </p:scale>
        <p:origin x="850"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11.fntdata"/><Relationship Id="rId25" Type="http://schemas.openxmlformats.org/officeDocument/2006/relationships/font" Target="fonts/font10.fntdata"/><Relationship Id="rId24" Type="http://schemas.openxmlformats.org/officeDocument/2006/relationships/font" Target="fonts/font9.fntdata"/><Relationship Id="rId23" Type="http://schemas.openxmlformats.org/officeDocument/2006/relationships/font" Target="fonts/font8.fntdata"/><Relationship Id="rId22" Type="http://schemas.openxmlformats.org/officeDocument/2006/relationships/font" Target="fonts/font7.fntdata"/><Relationship Id="rId21" Type="http://schemas.openxmlformats.org/officeDocument/2006/relationships/font" Target="fonts/font6.fntdata"/><Relationship Id="rId20" Type="http://schemas.openxmlformats.org/officeDocument/2006/relationships/font" Target="fonts/font5.fntdata"/><Relationship Id="rId2" Type="http://schemas.openxmlformats.org/officeDocument/2006/relationships/theme" Target="theme/theme1.xml"/><Relationship Id="rId19" Type="http://schemas.openxmlformats.org/officeDocument/2006/relationships/font" Target="fonts/font4.fntdata"/><Relationship Id="rId18" Type="http://schemas.openxmlformats.org/officeDocument/2006/relationships/font" Target="fonts/font3.fntdata"/><Relationship Id="rId17" Type="http://schemas.openxmlformats.org/officeDocument/2006/relationships/font" Target="fonts/font2.fntdata"/><Relationship Id="rId16" Type="http://schemas.openxmlformats.org/officeDocument/2006/relationships/font" Target="fonts/font1.fntdata"/><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sp>
        <p:nvSpPr>
          <p:cNvPr id="3" name="Freeform 3"/>
          <p:cNvSpPr/>
          <p:nvPr/>
        </p:nvSpPr>
        <p:spPr>
          <a:xfrm>
            <a:off x="1752855" y="38099"/>
            <a:ext cx="14745460" cy="10287001"/>
          </a:xfrm>
          <a:custGeom>
            <a:avLst/>
            <a:gdLst/>
            <a:ahLst/>
            <a:cxnLst/>
            <a:rect l="l" t="t" r="r" b="b"/>
            <a:pathLst>
              <a:path w="14745460" h="13560956">
                <a:moveTo>
                  <a:pt x="0" y="0"/>
                </a:moveTo>
                <a:lnTo>
                  <a:pt x="14745460" y="0"/>
                </a:lnTo>
                <a:lnTo>
                  <a:pt x="14745460" y="13560956"/>
                </a:lnTo>
                <a:lnTo>
                  <a:pt x="0" y="13560956"/>
                </a:lnTo>
                <a:lnTo>
                  <a:pt x="0" y="0"/>
                </a:lnTo>
                <a:close/>
              </a:path>
            </a:pathLst>
          </a:custGeom>
          <a:blipFill>
            <a:blip r:embed="rId2"/>
            <a:stretch>
              <a:fillRect t="-26708" b="-26708"/>
            </a:stretch>
          </a:blipFill>
        </p:spPr>
      </p:sp>
      <p:sp>
        <p:nvSpPr>
          <p:cNvPr id="4" name="Freeform 4"/>
          <p:cNvSpPr/>
          <p:nvPr/>
        </p:nvSpPr>
        <p:spPr>
          <a:xfrm>
            <a:off x="8559736" y="5625871"/>
            <a:ext cx="6939608" cy="3139088"/>
          </a:xfrm>
          <a:custGeom>
            <a:avLst/>
            <a:gdLst/>
            <a:ahLst/>
            <a:cxnLst/>
            <a:rect l="l" t="t" r="r" b="b"/>
            <a:pathLst>
              <a:path w="6939608" h="3139088">
                <a:moveTo>
                  <a:pt x="0" y="0"/>
                </a:moveTo>
                <a:lnTo>
                  <a:pt x="6939608" y="0"/>
                </a:lnTo>
                <a:lnTo>
                  <a:pt x="6939608" y="3139088"/>
                </a:lnTo>
                <a:lnTo>
                  <a:pt x="0" y="3139088"/>
                </a:lnTo>
                <a:lnTo>
                  <a:pt x="0" y="0"/>
                </a:lnTo>
                <a:close/>
              </a:path>
            </a:pathLst>
          </a:custGeom>
          <a:blipFill>
            <a:blip r:embed="rId3"/>
            <a:stretch>
              <a:fillRect/>
            </a:stretch>
          </a:blipFill>
        </p:spPr>
      </p:sp>
      <p:sp>
        <p:nvSpPr>
          <p:cNvPr id="5" name="TextBox 5"/>
          <p:cNvSpPr txBox="1"/>
          <p:nvPr/>
        </p:nvSpPr>
        <p:spPr>
          <a:xfrm>
            <a:off x="928487" y="2402533"/>
            <a:ext cx="16431026" cy="2013585"/>
          </a:xfrm>
          <a:prstGeom prst="rect">
            <a:avLst/>
          </a:prstGeom>
        </p:spPr>
        <p:txBody>
          <a:bodyPr lIns="0" tIns="0" rIns="0" bIns="0" rtlCol="0" anchor="t">
            <a:spAutoFit/>
          </a:bodyPr>
          <a:lstStyle/>
          <a:p>
            <a:pPr algn="ctr">
              <a:lnSpc>
                <a:spcPts val="8505"/>
              </a:lnSpc>
            </a:pPr>
            <a:r>
              <a:rPr lang="en-US" sz="7530" b="1" dirty="0">
                <a:solidFill>
                  <a:srgbClr val="FDFDFD"/>
                </a:solidFill>
                <a:latin typeface="Arial Black" panose="020B0A04020102020204" charset="0"/>
                <a:ea typeface="Glacial Indifference Bold" panose="00000800000000000000"/>
                <a:cs typeface="Arial Black" panose="020B0A04020102020204" charset="0"/>
                <a:sym typeface="Glacial Indifference Bold" panose="00000800000000000000"/>
              </a:rPr>
              <a:t>HOSTELIA</a:t>
            </a:r>
            <a:endParaRPr lang="en-US" sz="7530" b="1" dirty="0">
              <a:solidFill>
                <a:srgbClr val="FDFDFD"/>
              </a:solidFill>
              <a:latin typeface="Arial Black" panose="020B0A04020102020204" charset="0"/>
              <a:ea typeface="Glacial Indifference Bold" panose="00000800000000000000"/>
              <a:cs typeface="Arial Black" panose="020B0A04020102020204" charset="0"/>
              <a:sym typeface="Glacial Indifference Bold" panose="00000800000000000000"/>
            </a:endParaRPr>
          </a:p>
          <a:p>
            <a:pPr algn="ctr">
              <a:lnSpc>
                <a:spcPts val="7200"/>
              </a:lnSpc>
            </a:pPr>
            <a:r>
              <a:rPr lang="en-US" sz="6370" b="1" dirty="0">
                <a:solidFill>
                  <a:srgbClr val="FDFDFD"/>
                </a:solidFill>
                <a:latin typeface="Arial Black" panose="020B0A04020102020204" charset="0"/>
                <a:ea typeface="Glacial Indifference Bold" panose="00000800000000000000"/>
                <a:cs typeface="Arial Black" panose="020B0A04020102020204" charset="0"/>
                <a:sym typeface="Glacial Indifference Bold" panose="00000800000000000000"/>
              </a:rPr>
              <a:t> HOSTEL MANAGEMENT </a:t>
            </a:r>
            <a:r>
              <a:rPr lang="en-US" sz="6370" b="1" dirty="0">
                <a:solidFill>
                  <a:srgbClr val="FDFDFD"/>
                </a:solidFill>
                <a:latin typeface="Arial Black" panose="020B0A04020102020204" charset="0"/>
                <a:ea typeface="Glacial Indifference Bold" panose="00000800000000000000"/>
                <a:cs typeface="Arial Black" panose="020B0A04020102020204" charset="0"/>
                <a:sym typeface="Glacial Indifference Bold" panose="00000800000000000000"/>
              </a:rPr>
              <a:t>SYSTEM </a:t>
            </a:r>
            <a:endParaRPr lang="en-US" sz="6370" b="1" dirty="0">
              <a:solidFill>
                <a:srgbClr val="FDFDFD"/>
              </a:solidFill>
              <a:latin typeface="Arial Black" panose="020B0A04020102020204" charset="0"/>
              <a:ea typeface="Glacial Indifference Bold" panose="00000800000000000000"/>
              <a:cs typeface="Arial Black" panose="020B0A04020102020204" charset="0"/>
              <a:sym typeface="Glacial Indifference Bold" panose="00000800000000000000"/>
            </a:endParaRPr>
          </a:p>
        </p:txBody>
      </p:sp>
      <p:sp>
        <p:nvSpPr>
          <p:cNvPr id="6" name="TextBox 6"/>
          <p:cNvSpPr txBox="1"/>
          <p:nvPr/>
        </p:nvSpPr>
        <p:spPr>
          <a:xfrm>
            <a:off x="2512174" y="8233518"/>
            <a:ext cx="4585549" cy="1024782"/>
          </a:xfrm>
          <a:prstGeom prst="rect">
            <a:avLst/>
          </a:prstGeom>
        </p:spPr>
        <p:txBody>
          <a:bodyPr lIns="0" tIns="0" rIns="0" bIns="0" rtlCol="0" anchor="t">
            <a:spAutoFit/>
          </a:bodyPr>
          <a:lstStyle/>
          <a:p>
            <a:pPr algn="l">
              <a:lnSpc>
                <a:spcPts val="2770"/>
              </a:lnSpc>
            </a:pPr>
            <a:r>
              <a:rPr lang="en-US" sz="1975">
                <a:solidFill>
                  <a:srgbClr val="FDFDFD"/>
                </a:solidFill>
                <a:latin typeface="Montserrat" panose="00000500000000000000"/>
                <a:ea typeface="Montserrat" panose="00000500000000000000"/>
                <a:cs typeface="Montserrat" panose="00000500000000000000"/>
                <a:sym typeface="Montserrat" panose="00000500000000000000"/>
              </a:rPr>
              <a:t>Amarjyoti Gogoi ( CS22BCAGN009 )</a:t>
            </a:r>
            <a:endParaRPr lang="en-US" sz="1975">
              <a:solidFill>
                <a:srgbClr val="FDFDFD"/>
              </a:solidFill>
              <a:latin typeface="Montserrat" panose="00000500000000000000"/>
              <a:ea typeface="Montserrat" panose="00000500000000000000"/>
              <a:cs typeface="Montserrat" panose="00000500000000000000"/>
              <a:sym typeface="Montserrat" panose="00000500000000000000"/>
            </a:endParaRPr>
          </a:p>
          <a:p>
            <a:pPr algn="l">
              <a:lnSpc>
                <a:spcPts val="2770"/>
              </a:lnSpc>
            </a:pPr>
            <a:r>
              <a:rPr lang="en-US" sz="1975">
                <a:solidFill>
                  <a:srgbClr val="FDFDFD"/>
                </a:solidFill>
                <a:latin typeface="Montserrat" panose="00000500000000000000"/>
                <a:ea typeface="Montserrat" panose="00000500000000000000"/>
                <a:cs typeface="Montserrat" panose="00000500000000000000"/>
                <a:sym typeface="Montserrat" panose="00000500000000000000"/>
              </a:rPr>
              <a:t>Kekhav Sonowal ( CS22BCAGN014 )</a:t>
            </a:r>
            <a:endParaRPr lang="en-US" sz="1975">
              <a:solidFill>
                <a:srgbClr val="FDFDFD"/>
              </a:solidFill>
              <a:latin typeface="Montserrat" panose="00000500000000000000"/>
              <a:ea typeface="Montserrat" panose="00000500000000000000"/>
              <a:cs typeface="Montserrat" panose="00000500000000000000"/>
              <a:sym typeface="Montserrat" panose="00000500000000000000"/>
            </a:endParaRPr>
          </a:p>
          <a:p>
            <a:pPr algn="l">
              <a:lnSpc>
                <a:spcPts val="2770"/>
              </a:lnSpc>
            </a:pPr>
            <a:r>
              <a:rPr lang="en-US" sz="1975">
                <a:solidFill>
                  <a:srgbClr val="FDFDFD"/>
                </a:solidFill>
                <a:latin typeface="Montserrat" panose="00000500000000000000"/>
                <a:ea typeface="Montserrat" panose="00000500000000000000"/>
                <a:cs typeface="Montserrat" panose="00000500000000000000"/>
                <a:sym typeface="Montserrat" panose="00000500000000000000"/>
              </a:rPr>
              <a:t>Gautam Paik ( CS22BCAGN023 )</a:t>
            </a:r>
            <a:endParaRPr lang="en-US" sz="1975">
              <a:solidFill>
                <a:srgbClr val="FDFDFD"/>
              </a:solidFill>
              <a:latin typeface="Montserrat" panose="00000500000000000000"/>
              <a:ea typeface="Montserrat" panose="00000500000000000000"/>
              <a:cs typeface="Montserrat" panose="00000500000000000000"/>
              <a:sym typeface="Montserrat" panose="00000500000000000000"/>
            </a:endParaRPr>
          </a:p>
        </p:txBody>
      </p:sp>
      <p:sp>
        <p:nvSpPr>
          <p:cNvPr id="7" name="TextBox 7"/>
          <p:cNvSpPr txBox="1"/>
          <p:nvPr/>
        </p:nvSpPr>
        <p:spPr>
          <a:xfrm>
            <a:off x="2512174" y="7586785"/>
            <a:ext cx="3370769" cy="396240"/>
          </a:xfrm>
          <a:prstGeom prst="rect">
            <a:avLst/>
          </a:prstGeom>
        </p:spPr>
        <p:txBody>
          <a:bodyPr lIns="0" tIns="0" rIns="0" bIns="0" rtlCol="0" anchor="t">
            <a:spAutoFit/>
          </a:bodyPr>
          <a:lstStyle/>
          <a:p>
            <a:pPr algn="l">
              <a:lnSpc>
                <a:spcPts val="3360"/>
              </a:lnSpc>
            </a:pPr>
            <a:r>
              <a:rPr lang="en-US" sz="2400" b="1">
                <a:solidFill>
                  <a:srgbClr val="FDFDFD"/>
                </a:solidFill>
                <a:latin typeface="Montserrat Ultra-Bold" panose="00000900000000000000"/>
                <a:ea typeface="Montserrat Ultra-Bold" panose="00000900000000000000"/>
                <a:cs typeface="Montserrat Ultra-Bold" panose="00000900000000000000"/>
                <a:sym typeface="Montserrat Ultra-Bold" panose="00000900000000000000"/>
              </a:rPr>
              <a:t>PRESENTATION BY</a:t>
            </a:r>
            <a:endParaRPr lang="en-US" sz="2400" b="1">
              <a:solidFill>
                <a:srgbClr val="FDFDFD"/>
              </a:solidFill>
              <a:latin typeface="Montserrat Ultra-Bold" panose="00000900000000000000"/>
              <a:ea typeface="Montserrat Ultra-Bold" panose="00000900000000000000"/>
              <a:cs typeface="Montserrat Ultra-Bold" panose="00000900000000000000"/>
              <a:sym typeface="Montserrat Ultra-Bold" panose="00000900000000000000"/>
            </a:endParaRPr>
          </a:p>
        </p:txBody>
      </p:sp>
      <p:sp>
        <p:nvSpPr>
          <p:cNvPr id="8" name="TextBox 8"/>
          <p:cNvSpPr txBox="1"/>
          <p:nvPr/>
        </p:nvSpPr>
        <p:spPr>
          <a:xfrm>
            <a:off x="1349879" y="4910201"/>
            <a:ext cx="15588243" cy="463550"/>
          </a:xfrm>
          <a:prstGeom prst="rect">
            <a:avLst/>
          </a:prstGeom>
        </p:spPr>
        <p:txBody>
          <a:bodyPr lIns="0" tIns="0" rIns="0" bIns="0" rtlCol="0" anchor="t">
            <a:spAutoFit/>
          </a:bodyPr>
          <a:lstStyle/>
          <a:p>
            <a:pPr algn="ctr">
              <a:lnSpc>
                <a:spcPts val="3615"/>
              </a:lnSpc>
            </a:pPr>
            <a:r>
              <a:rPr lang="en-US" sz="3200" dirty="0">
                <a:solidFill>
                  <a:srgbClr val="FDFDFD"/>
                </a:solidFill>
                <a:latin typeface="Arial Black" panose="020B0A04020102020204" charset="0"/>
                <a:ea typeface="Glacial Indifference"/>
                <a:cs typeface="Arial Black" panose="020B0A04020102020204" charset="0"/>
                <a:sym typeface="Glacial Indifference"/>
              </a:rPr>
              <a:t>A COMPREHENSIVE SYSTEM FOR EFFICIENT HOSTEL OPERATIONS</a:t>
            </a:r>
            <a:endParaRPr lang="en-US" sz="3200" dirty="0">
              <a:solidFill>
                <a:srgbClr val="FDFDFD"/>
              </a:solidFill>
              <a:latin typeface="Arial Black" panose="020B0A04020102020204" charset="0"/>
              <a:ea typeface="Glacial Indifference"/>
              <a:cs typeface="Arial Black" panose="020B0A04020102020204" charset="0"/>
              <a:sym typeface="Glacial Indifference"/>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1"/>
            <a:stretch>
              <a:fillRect/>
            </a:stretch>
          </a:blipFill>
        </p:spPr>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2"/>
            <a:stretch>
              <a:fillRect/>
            </a:stretch>
          </a:blipFill>
        </p:spPr>
      </p:sp>
      <p:sp>
        <p:nvSpPr>
          <p:cNvPr id="4" name="TextBox 4"/>
          <p:cNvSpPr txBox="1"/>
          <p:nvPr/>
        </p:nvSpPr>
        <p:spPr>
          <a:xfrm>
            <a:off x="1997710" y="1271270"/>
            <a:ext cx="9201785" cy="1158875"/>
          </a:xfrm>
          <a:prstGeom prst="rect">
            <a:avLst/>
          </a:prstGeom>
        </p:spPr>
        <p:txBody>
          <a:bodyPr wrap="square" lIns="0" tIns="0" rIns="0" bIns="0" rtlCol="0" anchor="t">
            <a:spAutoFit/>
          </a:bodyPr>
          <a:lstStyle/>
          <a:p>
            <a:pPr algn="l">
              <a:lnSpc>
                <a:spcPts val="9040"/>
              </a:lnSpc>
            </a:pPr>
            <a:r>
              <a:rPr lang="en-US" sz="8000"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rPr>
              <a:t>INTRODUCTION</a:t>
            </a:r>
            <a:endParaRPr lang="en-US" sz="8000"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endParaRPr>
          </a:p>
        </p:txBody>
      </p:sp>
      <p:sp>
        <p:nvSpPr>
          <p:cNvPr id="5" name="TextBox 5"/>
          <p:cNvSpPr txBox="1"/>
          <p:nvPr/>
        </p:nvSpPr>
        <p:spPr>
          <a:xfrm>
            <a:off x="2067939" y="3594100"/>
            <a:ext cx="7829796" cy="3051175"/>
          </a:xfrm>
          <a:prstGeom prst="rect">
            <a:avLst/>
          </a:prstGeom>
        </p:spPr>
        <p:txBody>
          <a:bodyPr lIns="0" tIns="0" rIns="0" bIns="0" rtlCol="0" anchor="t">
            <a:spAutoFit/>
          </a:bodyPr>
          <a:lstStyle/>
          <a:p>
            <a:pPr algn="just">
              <a:lnSpc>
                <a:spcPts val="3500"/>
              </a:lnSpc>
            </a:pPr>
            <a:r>
              <a:rPr lang="en-US" sz="2500">
                <a:solidFill>
                  <a:srgbClr val="FFFFFF"/>
                </a:solidFill>
                <a:latin typeface="Canva Sans" panose="020B0503030501040103"/>
                <a:ea typeface="Canva Sans" panose="020B0503030501040103"/>
                <a:cs typeface="Canva Sans" panose="020B0503030501040103"/>
                <a:sym typeface="Canva Sans" panose="020B0503030501040103"/>
              </a:rPr>
              <a:t>A Hostel Management System (HMS) is designed to automate and manage various hostel operations like student registrations, room allotment, fee management, attendance tracking, and complaint handling. It helps administrators manage hostels efficiently while providing students with a user-friendly interface to interact with the system.</a:t>
            </a:r>
            <a:endParaRPr lang="en-US" sz="2500">
              <a:solidFill>
                <a:srgbClr val="FFFFFF"/>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sp>
        <p:nvSpPr>
          <p:cNvPr id="3" name="Freeform 3"/>
          <p:cNvSpPr/>
          <p:nvPr/>
        </p:nvSpPr>
        <p:spPr>
          <a:xfrm rot="5400000" flipV="1">
            <a:off x="5373007" y="-2627993"/>
            <a:ext cx="10287000" cy="15542986"/>
          </a:xfrm>
          <a:custGeom>
            <a:avLst/>
            <a:gdLst/>
            <a:ahLst/>
            <a:cxnLst/>
            <a:rect l="l" t="t" r="r" b="b"/>
            <a:pathLst>
              <a:path w="10287000" h="15542986">
                <a:moveTo>
                  <a:pt x="0" y="15542986"/>
                </a:moveTo>
                <a:lnTo>
                  <a:pt x="10287000" y="15542986"/>
                </a:lnTo>
                <a:lnTo>
                  <a:pt x="10287000" y="0"/>
                </a:lnTo>
                <a:lnTo>
                  <a:pt x="0" y="0"/>
                </a:lnTo>
                <a:lnTo>
                  <a:pt x="0" y="15542986"/>
                </a:lnTo>
                <a:close/>
              </a:path>
            </a:pathLst>
          </a:custGeom>
          <a:blipFill>
            <a:blip r:embed="rId2"/>
            <a:stretch>
              <a:fillRect l="-3543" r="-3543"/>
            </a:stretch>
          </a:blipFill>
        </p:spPr>
      </p:sp>
      <p:sp>
        <p:nvSpPr>
          <p:cNvPr id="4" name="TextBox 4"/>
          <p:cNvSpPr txBox="1"/>
          <p:nvPr/>
        </p:nvSpPr>
        <p:spPr>
          <a:xfrm>
            <a:off x="3296920" y="1271270"/>
            <a:ext cx="14271625" cy="1158875"/>
          </a:xfrm>
          <a:prstGeom prst="rect">
            <a:avLst/>
          </a:prstGeom>
        </p:spPr>
        <p:txBody>
          <a:bodyPr wrap="square" lIns="0" tIns="0" rIns="0" bIns="0" rtlCol="0" anchor="t">
            <a:spAutoFit/>
          </a:bodyPr>
          <a:lstStyle/>
          <a:p>
            <a:pPr algn="l">
              <a:lnSpc>
                <a:spcPts val="9040"/>
              </a:lnSpc>
            </a:pPr>
            <a:r>
              <a:rPr lang="en-US" sz="8000"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rPr>
              <a:t>PROBLEM STATEMENT</a:t>
            </a:r>
            <a:endParaRPr lang="en-US" sz="8000"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endParaRPr>
          </a:p>
        </p:txBody>
      </p:sp>
      <p:sp>
        <p:nvSpPr>
          <p:cNvPr id="5" name="TextBox 5"/>
          <p:cNvSpPr txBox="1"/>
          <p:nvPr/>
        </p:nvSpPr>
        <p:spPr>
          <a:xfrm>
            <a:off x="3898341" y="3064235"/>
            <a:ext cx="10491318" cy="4175125"/>
          </a:xfrm>
          <a:prstGeom prst="rect">
            <a:avLst/>
          </a:prstGeom>
        </p:spPr>
        <p:txBody>
          <a:bodyPr lIns="0" tIns="0" rIns="0" bIns="0" rtlCol="0" anchor="t">
            <a:spAutoFit/>
          </a:bodyPr>
          <a:lstStyle/>
          <a:p>
            <a:pPr algn="just">
              <a:lnSpc>
                <a:spcPts val="4240"/>
              </a:lnSpc>
            </a:pPr>
            <a:r>
              <a:rPr lang="en-US" sz="3030" b="1">
                <a:solidFill>
                  <a:srgbClr val="FFFFFF"/>
                </a:solidFill>
                <a:latin typeface="Canva Sans Bold" panose="020B0803030501040103"/>
                <a:ea typeface="Canva Sans Bold" panose="020B0803030501040103"/>
                <a:cs typeface="Canva Sans Bold" panose="020B0803030501040103"/>
                <a:sym typeface="Canva Sans Bold" panose="020B0803030501040103"/>
              </a:rPr>
              <a:t>Challenges without an Hostel Management System:</a:t>
            </a:r>
            <a:endParaRPr lang="en-US" sz="303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a:p>
            <a:pPr algn="just">
              <a:lnSpc>
                <a:spcPts val="3540"/>
              </a:lnSpc>
            </a:pPr>
            <a:endParaRPr lang="en-US" sz="303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a:p>
            <a:pPr marL="546100" lvl="1" indent="-273050" algn="just">
              <a:lnSpc>
                <a:spcPts val="3540"/>
              </a:lnSpc>
              <a:buAutoNum type="arabicPeriod"/>
            </a:pPr>
            <a:r>
              <a:rPr lang="en-US" sz="2530">
                <a:solidFill>
                  <a:srgbClr val="FFFFFF"/>
                </a:solidFill>
                <a:latin typeface="Canva Sans" panose="020B0503030501040103"/>
                <a:ea typeface="Canva Sans" panose="020B0503030501040103"/>
                <a:cs typeface="Canva Sans" panose="020B0503030501040103"/>
                <a:sym typeface="Canva Sans" panose="020B0503030501040103"/>
              </a:rPr>
              <a:t>Manual processes are time-consuming.</a:t>
            </a:r>
            <a:endParaRPr lang="en-US" sz="253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3540"/>
              </a:lnSpc>
            </a:pPr>
            <a:r>
              <a:rPr lang="en-US" sz="2530">
                <a:solidFill>
                  <a:srgbClr val="FFFFFF"/>
                </a:solidFill>
                <a:latin typeface="Canva Sans" panose="020B0503030501040103"/>
                <a:ea typeface="Canva Sans" panose="020B0503030501040103"/>
                <a:cs typeface="Canva Sans" panose="020B0503030501040103"/>
                <a:sym typeface="Canva Sans" panose="020B0503030501040103"/>
              </a:rPr>
              <a:t>   2.Difficulty in tracking student records and room availability.</a:t>
            </a:r>
            <a:endParaRPr lang="en-US" sz="253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3540"/>
              </a:lnSpc>
            </a:pPr>
            <a:r>
              <a:rPr lang="en-US" sz="2530">
                <a:solidFill>
                  <a:srgbClr val="FFFFFF"/>
                </a:solidFill>
                <a:latin typeface="Canva Sans" panose="020B0503030501040103"/>
                <a:ea typeface="Canva Sans" panose="020B0503030501040103"/>
                <a:cs typeface="Canva Sans" panose="020B0503030501040103"/>
                <a:sym typeface="Canva Sans" panose="020B0503030501040103"/>
              </a:rPr>
              <a:t>   3.Inefficient payment tracking.</a:t>
            </a:r>
            <a:endParaRPr lang="en-US" sz="253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3540"/>
              </a:lnSpc>
            </a:pPr>
            <a:r>
              <a:rPr lang="en-US" sz="2530">
                <a:solidFill>
                  <a:srgbClr val="FFFFFF"/>
                </a:solidFill>
                <a:latin typeface="Canva Sans" panose="020B0503030501040103"/>
                <a:ea typeface="Canva Sans" panose="020B0503030501040103"/>
                <a:cs typeface="Canva Sans" panose="020B0503030501040103"/>
                <a:sym typeface="Canva Sans" panose="020B0503030501040103"/>
              </a:rPr>
              <a:t>   4.Lack of centralized data management.</a:t>
            </a:r>
            <a:endParaRPr lang="en-US" sz="253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3540"/>
              </a:lnSpc>
            </a:pPr>
            <a:r>
              <a:rPr lang="en-US" sz="2530">
                <a:solidFill>
                  <a:srgbClr val="FFFFFF"/>
                </a:solidFill>
                <a:latin typeface="Canva Sans" panose="020B0503030501040103"/>
                <a:ea typeface="Canva Sans" panose="020B0503030501040103"/>
                <a:cs typeface="Canva Sans" panose="020B0503030501040103"/>
                <a:sym typeface="Canva Sans" panose="020B0503030501040103"/>
              </a:rPr>
              <a:t>   5.Difficulty in maintaining transparent communication </a:t>
            </a:r>
            <a:endParaRPr lang="en-US" sz="253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3540"/>
              </a:lnSpc>
            </a:pPr>
            <a:r>
              <a:rPr lang="en-US" sz="2530">
                <a:solidFill>
                  <a:srgbClr val="FFFFFF"/>
                </a:solidFill>
                <a:latin typeface="Canva Sans" panose="020B0503030501040103"/>
                <a:ea typeface="Canva Sans" panose="020B0503030501040103"/>
                <a:cs typeface="Canva Sans" panose="020B0503030501040103"/>
                <a:sym typeface="Canva Sans" panose="020B0503030501040103"/>
              </a:rPr>
              <a:t>       between students and administration.</a:t>
            </a:r>
            <a:endParaRPr lang="en-US" sz="2530">
              <a:solidFill>
                <a:srgbClr val="FFFFFF"/>
              </a:solidFill>
              <a:latin typeface="Canva Sans" panose="020B0503030501040103"/>
              <a:ea typeface="Canva Sans" panose="020B0503030501040103"/>
              <a:cs typeface="Canva Sans" panose="020B0503030501040103"/>
              <a:sym typeface="Canva Sans" panose="020B0503030501040103"/>
            </a:endParaRPr>
          </a:p>
          <a:p>
            <a:pPr algn="just">
              <a:lnSpc>
                <a:spcPts val="3540"/>
              </a:lnSpc>
            </a:pPr>
            <a:endParaRPr lang="en-US" sz="2530">
              <a:solidFill>
                <a:srgbClr val="FFFFFF"/>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1"/>
            <a:stretch>
              <a:fillRect/>
            </a:stretch>
          </a:blipFill>
        </p:spPr>
      </p:sp>
      <p:sp>
        <p:nvSpPr>
          <p:cNvPr id="3" name="Freeform 3"/>
          <p:cNvSpPr/>
          <p:nvPr/>
        </p:nvSpPr>
        <p:spPr>
          <a:xfrm rot="5400000">
            <a:off x="2113643" y="-2113643"/>
            <a:ext cx="10287000" cy="14514286"/>
          </a:xfrm>
          <a:custGeom>
            <a:avLst/>
            <a:gdLst/>
            <a:ahLst/>
            <a:cxnLst/>
            <a:rect l="l" t="t" r="r" b="b"/>
            <a:pathLst>
              <a:path w="10287000" h="14514286">
                <a:moveTo>
                  <a:pt x="0" y="0"/>
                </a:moveTo>
                <a:lnTo>
                  <a:pt x="10287000" y="0"/>
                </a:lnTo>
                <a:lnTo>
                  <a:pt x="10287000" y="14514286"/>
                </a:lnTo>
                <a:lnTo>
                  <a:pt x="0" y="14514286"/>
                </a:lnTo>
                <a:lnTo>
                  <a:pt x="0" y="0"/>
                </a:lnTo>
                <a:close/>
              </a:path>
            </a:pathLst>
          </a:custGeom>
          <a:blipFill>
            <a:blip r:embed="rId2"/>
            <a:stretch>
              <a:fillRect/>
            </a:stretch>
          </a:blipFill>
        </p:spPr>
      </p:sp>
      <p:sp>
        <p:nvSpPr>
          <p:cNvPr id="4" name="TextBox 4"/>
          <p:cNvSpPr txBox="1"/>
          <p:nvPr/>
        </p:nvSpPr>
        <p:spPr>
          <a:xfrm>
            <a:off x="1741805" y="1066800"/>
            <a:ext cx="15809595" cy="1158875"/>
          </a:xfrm>
          <a:prstGeom prst="rect">
            <a:avLst/>
          </a:prstGeom>
        </p:spPr>
        <p:txBody>
          <a:bodyPr wrap="square" lIns="0" tIns="0" rIns="0" bIns="0" rtlCol="0" anchor="t">
            <a:spAutoFit/>
          </a:bodyPr>
          <a:lstStyle/>
          <a:p>
            <a:pPr algn="l">
              <a:lnSpc>
                <a:spcPts val="9040"/>
              </a:lnSpc>
            </a:pPr>
            <a:r>
              <a:rPr lang="en-US" sz="8000"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rPr>
              <a:t>PROJECT OBJECTIVES</a:t>
            </a:r>
            <a:endParaRPr lang="en-US" sz="8000"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endParaRPr>
          </a:p>
        </p:txBody>
      </p:sp>
      <p:sp>
        <p:nvSpPr>
          <p:cNvPr id="5" name="TextBox 5"/>
          <p:cNvSpPr txBox="1"/>
          <p:nvPr/>
        </p:nvSpPr>
        <p:spPr>
          <a:xfrm>
            <a:off x="2216098" y="3377718"/>
            <a:ext cx="9408199" cy="4365625"/>
          </a:xfrm>
          <a:prstGeom prst="rect">
            <a:avLst/>
          </a:prstGeom>
        </p:spPr>
        <p:txBody>
          <a:bodyPr lIns="0" tIns="0" rIns="0" bIns="0" rtlCol="0" anchor="t">
            <a:spAutoFit/>
          </a:bodyPr>
          <a:lstStyle/>
          <a:p>
            <a:pPr marL="539750" lvl="1" indent="-269875" algn="l">
              <a:lnSpc>
                <a:spcPts val="3500"/>
              </a:lnSpc>
              <a:buAutoNum type="arabicPeriod"/>
            </a:pPr>
            <a:r>
              <a:rPr lang="en-US" sz="2500">
                <a:solidFill>
                  <a:srgbClr val="FFFFFF"/>
                </a:solidFill>
                <a:latin typeface="Open Sans" panose="020B0606030504020204"/>
                <a:ea typeface="Open Sans" panose="020B0606030504020204"/>
                <a:cs typeface="Open Sans" panose="020B0606030504020204"/>
                <a:sym typeface="Open Sans" panose="020B0606030504020204"/>
              </a:rPr>
              <a:t> To automate hostel management tasks such as room   allocation, fee collection, attendance monitoring, and reporting. </a:t>
            </a: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a:p>
            <a:pPr algn="l">
              <a:lnSpc>
                <a:spcPts val="3500"/>
              </a:lnSpc>
            </a:pPr>
            <a:r>
              <a:rPr lang="en-US" sz="2500">
                <a:solidFill>
                  <a:srgbClr val="FFFFFF"/>
                </a:solidFill>
                <a:latin typeface="Open Sans" panose="020B0606030504020204"/>
                <a:ea typeface="Open Sans" panose="020B0606030504020204"/>
                <a:cs typeface="Open Sans" panose="020B0606030504020204"/>
                <a:sym typeface="Open Sans" panose="020B0606030504020204"/>
              </a:rPr>
              <a:t>   2. To develop a user-friendly interface for </a:t>
            </a: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a:p>
            <a:pPr algn="l">
              <a:lnSpc>
                <a:spcPts val="3500"/>
              </a:lnSpc>
            </a:pPr>
            <a:r>
              <a:rPr lang="en-US" sz="2500">
                <a:solidFill>
                  <a:srgbClr val="FFFFFF"/>
                </a:solidFill>
                <a:latin typeface="Open Sans" panose="020B0606030504020204"/>
                <a:ea typeface="Open Sans" panose="020B0606030504020204"/>
                <a:cs typeface="Open Sans" panose="020B0606030504020204"/>
                <a:sym typeface="Open Sans" panose="020B0606030504020204"/>
              </a:rPr>
              <a:t>       both students and administrators.</a:t>
            </a: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a:p>
            <a:pPr algn="l">
              <a:lnSpc>
                <a:spcPts val="3500"/>
              </a:lnSpc>
            </a:pPr>
            <a:r>
              <a:rPr lang="en-US" sz="2500">
                <a:solidFill>
                  <a:srgbClr val="FFFFFF"/>
                </a:solidFill>
                <a:latin typeface="Open Sans" panose="020B0606030504020204"/>
                <a:ea typeface="Open Sans" panose="020B0606030504020204"/>
                <a:cs typeface="Open Sans" panose="020B0606030504020204"/>
                <a:sym typeface="Open Sans" panose="020B0606030504020204"/>
              </a:rPr>
              <a:t>   3. To ensure secure and centralized data storage.</a:t>
            </a: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a:p>
            <a:pPr algn="l">
              <a:lnSpc>
                <a:spcPts val="3500"/>
              </a:lnSpc>
            </a:pPr>
            <a:r>
              <a:rPr lang="en-US" sz="2500">
                <a:solidFill>
                  <a:srgbClr val="FFFFFF"/>
                </a:solidFill>
                <a:latin typeface="Open Sans" panose="020B0606030504020204"/>
                <a:ea typeface="Open Sans" panose="020B0606030504020204"/>
                <a:cs typeface="Open Sans" panose="020B0606030504020204"/>
                <a:sym typeface="Open Sans" panose="020B0606030504020204"/>
              </a:rPr>
              <a:t>   4. To minimize human intervention and errors in the </a:t>
            </a: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a:p>
            <a:pPr algn="l">
              <a:lnSpc>
                <a:spcPts val="3500"/>
              </a:lnSpc>
            </a:pPr>
            <a:r>
              <a:rPr lang="en-US" sz="2500">
                <a:solidFill>
                  <a:srgbClr val="FFFFFF"/>
                </a:solidFill>
                <a:latin typeface="Open Sans" panose="020B0606030504020204"/>
                <a:ea typeface="Open Sans" panose="020B0606030504020204"/>
                <a:cs typeface="Open Sans" panose="020B0606030504020204"/>
                <a:sym typeface="Open Sans" panose="020B0606030504020204"/>
              </a:rPr>
              <a:t>       management process.</a:t>
            </a: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a:p>
            <a:pPr algn="l">
              <a:lnSpc>
                <a:spcPts val="3500"/>
              </a:lnSpc>
            </a:pP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a:p>
            <a:pPr algn="l">
              <a:lnSpc>
                <a:spcPts val="3500"/>
              </a:lnSpc>
            </a:pP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mc:AlternateContent xmlns:mc="http://schemas.openxmlformats.org/markup-compatibility/2006">
    <mc:Choice xmlns:p14="http://schemas.microsoft.com/office/powerpoint/2010/main" Requires="p14">
      <p:transition spd="slow" p14:dur="1000">
        <p:wipe/>
      </p:transition>
    </mc:Choice>
    <mc:Fallback>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sp>
        <p:nvSpPr>
          <p:cNvPr id="3" name="Freeform 3"/>
          <p:cNvSpPr/>
          <p:nvPr/>
        </p:nvSpPr>
        <p:spPr>
          <a:xfrm rot="5400000" flipV="1">
            <a:off x="4000500" y="-4000500"/>
            <a:ext cx="10287000" cy="18288000"/>
          </a:xfrm>
          <a:custGeom>
            <a:avLst/>
            <a:gdLst/>
            <a:ahLst/>
            <a:cxnLst/>
            <a:rect l="l" t="t" r="r" b="b"/>
            <a:pathLst>
              <a:path w="10287000" h="18288000">
                <a:moveTo>
                  <a:pt x="0" y="18288000"/>
                </a:moveTo>
                <a:lnTo>
                  <a:pt x="10287000" y="18288000"/>
                </a:lnTo>
                <a:lnTo>
                  <a:pt x="10287000" y="0"/>
                </a:lnTo>
                <a:lnTo>
                  <a:pt x="0" y="0"/>
                </a:lnTo>
                <a:lnTo>
                  <a:pt x="0" y="18288000"/>
                </a:lnTo>
                <a:close/>
              </a:path>
            </a:pathLst>
          </a:custGeom>
          <a:blipFill>
            <a:blip r:embed="rId2"/>
            <a:stretch>
              <a:fillRect l="-12999" r="-13000"/>
            </a:stretch>
          </a:blipFill>
        </p:spPr>
      </p:sp>
      <p:grpSp>
        <p:nvGrpSpPr>
          <p:cNvPr id="4" name="Group 4"/>
          <p:cNvGrpSpPr/>
          <p:nvPr/>
        </p:nvGrpSpPr>
        <p:grpSpPr>
          <a:xfrm>
            <a:off x="3281534" y="3331679"/>
            <a:ext cx="3541200" cy="2454445"/>
            <a:chOff x="0" y="0"/>
            <a:chExt cx="932662" cy="646438"/>
          </a:xfrm>
        </p:grpSpPr>
        <p:sp>
          <p:nvSpPr>
            <p:cNvPr id="5" name="Freeform 5"/>
            <p:cNvSpPr/>
            <p:nvPr/>
          </p:nvSpPr>
          <p:spPr>
            <a:xfrm>
              <a:off x="0" y="0"/>
              <a:ext cx="932662" cy="646438"/>
            </a:xfrm>
            <a:custGeom>
              <a:avLst/>
              <a:gdLst/>
              <a:ahLst/>
              <a:cxnLst/>
              <a:rect l="l" t="t" r="r" b="b"/>
              <a:pathLst>
                <a:path w="932662" h="646438">
                  <a:moveTo>
                    <a:pt x="111498" y="0"/>
                  </a:moveTo>
                  <a:lnTo>
                    <a:pt x="821163" y="0"/>
                  </a:lnTo>
                  <a:cubicBezTo>
                    <a:pt x="850734" y="0"/>
                    <a:pt x="879094" y="11747"/>
                    <a:pt x="900004" y="32657"/>
                  </a:cubicBezTo>
                  <a:cubicBezTo>
                    <a:pt x="920914" y="53567"/>
                    <a:pt x="932662" y="81927"/>
                    <a:pt x="932662" y="111498"/>
                  </a:cubicBezTo>
                  <a:lnTo>
                    <a:pt x="932662" y="534940"/>
                  </a:lnTo>
                  <a:cubicBezTo>
                    <a:pt x="932662" y="564511"/>
                    <a:pt x="920914" y="592871"/>
                    <a:pt x="900004" y="613781"/>
                  </a:cubicBezTo>
                  <a:cubicBezTo>
                    <a:pt x="879094" y="634691"/>
                    <a:pt x="850734" y="646438"/>
                    <a:pt x="821163" y="646438"/>
                  </a:cubicBezTo>
                  <a:lnTo>
                    <a:pt x="111498" y="646438"/>
                  </a:lnTo>
                  <a:cubicBezTo>
                    <a:pt x="81927" y="646438"/>
                    <a:pt x="53567" y="634691"/>
                    <a:pt x="32657" y="613781"/>
                  </a:cubicBezTo>
                  <a:cubicBezTo>
                    <a:pt x="11747" y="592871"/>
                    <a:pt x="0" y="564511"/>
                    <a:pt x="0" y="534940"/>
                  </a:cubicBezTo>
                  <a:lnTo>
                    <a:pt x="0" y="111498"/>
                  </a:lnTo>
                  <a:cubicBezTo>
                    <a:pt x="0" y="81927"/>
                    <a:pt x="11747" y="53567"/>
                    <a:pt x="32657" y="32657"/>
                  </a:cubicBezTo>
                  <a:cubicBezTo>
                    <a:pt x="53567" y="11747"/>
                    <a:pt x="81927" y="0"/>
                    <a:pt x="111498" y="0"/>
                  </a:cubicBezTo>
                  <a:close/>
                </a:path>
              </a:pathLst>
            </a:custGeom>
            <a:solidFill>
              <a:srgbClr val="2A2F36"/>
            </a:solidFill>
          </p:spPr>
        </p:sp>
        <p:sp>
          <p:nvSpPr>
            <p:cNvPr id="6" name="TextBox 6"/>
            <p:cNvSpPr txBox="1"/>
            <p:nvPr/>
          </p:nvSpPr>
          <p:spPr>
            <a:xfrm>
              <a:off x="0" y="-57150"/>
              <a:ext cx="932662" cy="703588"/>
            </a:xfrm>
            <a:prstGeom prst="rect">
              <a:avLst/>
            </a:prstGeom>
          </p:spPr>
          <p:txBody>
            <a:bodyPr lIns="50800" tIns="50800" rIns="50800" bIns="50800" rtlCol="0" anchor="ctr"/>
            <a:lstStyle/>
            <a:p>
              <a:pPr algn="ctr">
                <a:lnSpc>
                  <a:spcPts val="3610"/>
                </a:lnSpc>
              </a:pPr>
              <a:r>
                <a:rPr lang="en-US" sz="2575" b="1">
                  <a:solidFill>
                    <a:srgbClr val="FFFFFF"/>
                  </a:solidFill>
                  <a:latin typeface="Montserrat Bold" panose="00000800000000000000"/>
                  <a:ea typeface="Montserrat Bold" panose="00000800000000000000"/>
                  <a:cs typeface="Montserrat Bold" panose="00000800000000000000"/>
                  <a:sym typeface="Montserrat Bold" panose="00000800000000000000"/>
                </a:rPr>
                <a:t>MongoDB:</a:t>
              </a:r>
              <a:endParaRPr lang="en-US" sz="257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2770"/>
                </a:lnSpc>
              </a:pPr>
              <a:r>
                <a:rPr lang="en-US" sz="1975">
                  <a:solidFill>
                    <a:srgbClr val="FFFFFF"/>
                  </a:solidFill>
                  <a:latin typeface="Montserrat" panose="00000500000000000000"/>
                  <a:ea typeface="Montserrat" panose="00000500000000000000"/>
                  <a:cs typeface="Montserrat" panose="00000500000000000000"/>
                  <a:sym typeface="Montserrat" panose="00000500000000000000"/>
                </a:rPr>
                <a:t>Database to store property and booking information.</a:t>
              </a:r>
              <a:endParaRPr lang="en-US" sz="1975">
                <a:solidFill>
                  <a:srgbClr val="FFFFFF"/>
                </a:solidFill>
                <a:latin typeface="Montserrat" panose="00000500000000000000"/>
                <a:ea typeface="Montserrat" panose="00000500000000000000"/>
                <a:cs typeface="Montserrat" panose="00000500000000000000"/>
                <a:sym typeface="Montserrat" panose="00000500000000000000"/>
              </a:endParaRPr>
            </a:p>
          </p:txBody>
        </p:sp>
      </p:grpSp>
      <p:grpSp>
        <p:nvGrpSpPr>
          <p:cNvPr id="7" name="Group 7"/>
          <p:cNvGrpSpPr/>
          <p:nvPr/>
        </p:nvGrpSpPr>
        <p:grpSpPr>
          <a:xfrm>
            <a:off x="11465266" y="6246416"/>
            <a:ext cx="3541200" cy="2525848"/>
            <a:chOff x="0" y="0"/>
            <a:chExt cx="932662" cy="665244"/>
          </a:xfrm>
        </p:grpSpPr>
        <p:sp>
          <p:nvSpPr>
            <p:cNvPr id="8" name="Freeform 8"/>
            <p:cNvSpPr/>
            <p:nvPr/>
          </p:nvSpPr>
          <p:spPr>
            <a:xfrm>
              <a:off x="0" y="0"/>
              <a:ext cx="932662" cy="665244"/>
            </a:xfrm>
            <a:custGeom>
              <a:avLst/>
              <a:gdLst/>
              <a:ahLst/>
              <a:cxnLst/>
              <a:rect l="l" t="t" r="r" b="b"/>
              <a:pathLst>
                <a:path w="932662" h="665244">
                  <a:moveTo>
                    <a:pt x="111498" y="0"/>
                  </a:moveTo>
                  <a:lnTo>
                    <a:pt x="821163" y="0"/>
                  </a:lnTo>
                  <a:cubicBezTo>
                    <a:pt x="850734" y="0"/>
                    <a:pt x="879094" y="11747"/>
                    <a:pt x="900004" y="32657"/>
                  </a:cubicBezTo>
                  <a:cubicBezTo>
                    <a:pt x="920914" y="53567"/>
                    <a:pt x="932662" y="81927"/>
                    <a:pt x="932662" y="111498"/>
                  </a:cubicBezTo>
                  <a:lnTo>
                    <a:pt x="932662" y="553746"/>
                  </a:lnTo>
                  <a:cubicBezTo>
                    <a:pt x="932662" y="583317"/>
                    <a:pt x="920914" y="611677"/>
                    <a:pt x="900004" y="632587"/>
                  </a:cubicBezTo>
                  <a:cubicBezTo>
                    <a:pt x="879094" y="653497"/>
                    <a:pt x="850734" y="665244"/>
                    <a:pt x="821163" y="665244"/>
                  </a:cubicBezTo>
                  <a:lnTo>
                    <a:pt x="111498" y="665244"/>
                  </a:lnTo>
                  <a:cubicBezTo>
                    <a:pt x="81927" y="665244"/>
                    <a:pt x="53567" y="653497"/>
                    <a:pt x="32657" y="632587"/>
                  </a:cubicBezTo>
                  <a:cubicBezTo>
                    <a:pt x="11747" y="611677"/>
                    <a:pt x="0" y="583317"/>
                    <a:pt x="0" y="553746"/>
                  </a:cubicBezTo>
                  <a:lnTo>
                    <a:pt x="0" y="111498"/>
                  </a:lnTo>
                  <a:cubicBezTo>
                    <a:pt x="0" y="81927"/>
                    <a:pt x="11747" y="53567"/>
                    <a:pt x="32657" y="32657"/>
                  </a:cubicBezTo>
                  <a:cubicBezTo>
                    <a:pt x="53567" y="11747"/>
                    <a:pt x="81927" y="0"/>
                    <a:pt x="111498" y="0"/>
                  </a:cubicBezTo>
                  <a:close/>
                </a:path>
              </a:pathLst>
            </a:custGeom>
            <a:solidFill>
              <a:srgbClr val="2A2F36"/>
            </a:solidFill>
          </p:spPr>
        </p:sp>
        <p:sp>
          <p:nvSpPr>
            <p:cNvPr id="9" name="TextBox 9"/>
            <p:cNvSpPr txBox="1"/>
            <p:nvPr/>
          </p:nvSpPr>
          <p:spPr>
            <a:xfrm>
              <a:off x="0" y="-57150"/>
              <a:ext cx="932662" cy="722394"/>
            </a:xfrm>
            <a:prstGeom prst="rect">
              <a:avLst/>
            </a:prstGeom>
          </p:spPr>
          <p:txBody>
            <a:bodyPr lIns="50800" tIns="50800" rIns="50800" bIns="50800" rtlCol="0" anchor="ctr"/>
            <a:lstStyle/>
            <a:p>
              <a:pPr algn="ctr">
                <a:lnSpc>
                  <a:spcPts val="3610"/>
                </a:lnSpc>
              </a:pPr>
              <a:r>
                <a:rPr lang="en-US" sz="2575" b="1">
                  <a:solidFill>
                    <a:srgbClr val="FFFFFF"/>
                  </a:solidFill>
                  <a:latin typeface="Montserrat Bold" panose="00000800000000000000"/>
                  <a:ea typeface="Montserrat Bold" panose="00000800000000000000"/>
                  <a:cs typeface="Montserrat Bold" panose="00000800000000000000"/>
                  <a:sym typeface="Montserrat Bold" panose="00000800000000000000"/>
                </a:rPr>
                <a:t>Node.js:</a:t>
              </a:r>
              <a:endParaRPr lang="en-US" sz="257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2770"/>
                </a:lnSpc>
              </a:pPr>
              <a:r>
                <a:rPr lang="en-US" sz="1975">
                  <a:solidFill>
                    <a:srgbClr val="FFFFFF"/>
                  </a:solidFill>
                  <a:latin typeface="Montserrat" panose="00000500000000000000"/>
                  <a:ea typeface="Montserrat" panose="00000500000000000000"/>
                  <a:cs typeface="Montserrat" panose="00000500000000000000"/>
                  <a:sym typeface="Montserrat" panose="00000500000000000000"/>
                </a:rPr>
                <a:t>Backend environment for running javascript on the server.</a:t>
              </a:r>
              <a:endParaRPr lang="en-US" sz="1975">
                <a:solidFill>
                  <a:srgbClr val="FFFFFF"/>
                </a:solidFill>
                <a:latin typeface="Montserrat" panose="00000500000000000000"/>
                <a:ea typeface="Montserrat" panose="00000500000000000000"/>
                <a:cs typeface="Montserrat" panose="00000500000000000000"/>
                <a:sym typeface="Montserrat" panose="00000500000000000000"/>
              </a:endParaRPr>
            </a:p>
          </p:txBody>
        </p:sp>
      </p:grpSp>
      <p:grpSp>
        <p:nvGrpSpPr>
          <p:cNvPr id="10" name="Group 10"/>
          <p:cNvGrpSpPr/>
          <p:nvPr/>
        </p:nvGrpSpPr>
        <p:grpSpPr>
          <a:xfrm>
            <a:off x="11467733" y="3331679"/>
            <a:ext cx="3541200" cy="2454445"/>
            <a:chOff x="0" y="0"/>
            <a:chExt cx="932662" cy="646438"/>
          </a:xfrm>
        </p:grpSpPr>
        <p:sp>
          <p:nvSpPr>
            <p:cNvPr id="11" name="Freeform 11"/>
            <p:cNvSpPr/>
            <p:nvPr/>
          </p:nvSpPr>
          <p:spPr>
            <a:xfrm>
              <a:off x="0" y="0"/>
              <a:ext cx="932662" cy="646438"/>
            </a:xfrm>
            <a:custGeom>
              <a:avLst/>
              <a:gdLst/>
              <a:ahLst/>
              <a:cxnLst/>
              <a:rect l="l" t="t" r="r" b="b"/>
              <a:pathLst>
                <a:path w="932662" h="646438">
                  <a:moveTo>
                    <a:pt x="111498" y="0"/>
                  </a:moveTo>
                  <a:lnTo>
                    <a:pt x="821163" y="0"/>
                  </a:lnTo>
                  <a:cubicBezTo>
                    <a:pt x="850734" y="0"/>
                    <a:pt x="879094" y="11747"/>
                    <a:pt x="900004" y="32657"/>
                  </a:cubicBezTo>
                  <a:cubicBezTo>
                    <a:pt x="920914" y="53567"/>
                    <a:pt x="932662" y="81927"/>
                    <a:pt x="932662" y="111498"/>
                  </a:cubicBezTo>
                  <a:lnTo>
                    <a:pt x="932662" y="534940"/>
                  </a:lnTo>
                  <a:cubicBezTo>
                    <a:pt x="932662" y="564511"/>
                    <a:pt x="920914" y="592871"/>
                    <a:pt x="900004" y="613781"/>
                  </a:cubicBezTo>
                  <a:cubicBezTo>
                    <a:pt x="879094" y="634691"/>
                    <a:pt x="850734" y="646438"/>
                    <a:pt x="821163" y="646438"/>
                  </a:cubicBezTo>
                  <a:lnTo>
                    <a:pt x="111498" y="646438"/>
                  </a:lnTo>
                  <a:cubicBezTo>
                    <a:pt x="81927" y="646438"/>
                    <a:pt x="53567" y="634691"/>
                    <a:pt x="32657" y="613781"/>
                  </a:cubicBezTo>
                  <a:cubicBezTo>
                    <a:pt x="11747" y="592871"/>
                    <a:pt x="0" y="564511"/>
                    <a:pt x="0" y="534940"/>
                  </a:cubicBezTo>
                  <a:lnTo>
                    <a:pt x="0" y="111498"/>
                  </a:lnTo>
                  <a:cubicBezTo>
                    <a:pt x="0" y="81927"/>
                    <a:pt x="11747" y="53567"/>
                    <a:pt x="32657" y="32657"/>
                  </a:cubicBezTo>
                  <a:cubicBezTo>
                    <a:pt x="53567" y="11747"/>
                    <a:pt x="81927" y="0"/>
                    <a:pt x="111498" y="0"/>
                  </a:cubicBezTo>
                  <a:close/>
                </a:path>
              </a:pathLst>
            </a:custGeom>
            <a:solidFill>
              <a:srgbClr val="2A2F36"/>
            </a:solidFill>
          </p:spPr>
        </p:sp>
        <p:sp>
          <p:nvSpPr>
            <p:cNvPr id="12" name="TextBox 12"/>
            <p:cNvSpPr txBox="1"/>
            <p:nvPr/>
          </p:nvSpPr>
          <p:spPr>
            <a:xfrm>
              <a:off x="0" y="-57150"/>
              <a:ext cx="932662" cy="703588"/>
            </a:xfrm>
            <a:prstGeom prst="rect">
              <a:avLst/>
            </a:prstGeom>
          </p:spPr>
          <p:txBody>
            <a:bodyPr lIns="50800" tIns="50800" rIns="50800" bIns="50800" rtlCol="0" anchor="ctr"/>
            <a:lstStyle/>
            <a:p>
              <a:pPr algn="ctr">
                <a:lnSpc>
                  <a:spcPts val="3610"/>
                </a:lnSpc>
              </a:pPr>
              <a:r>
                <a:rPr lang="en-US" sz="2575" b="1">
                  <a:solidFill>
                    <a:srgbClr val="FFFFFF"/>
                  </a:solidFill>
                  <a:latin typeface="Montserrat Bold" panose="00000800000000000000"/>
                  <a:ea typeface="Montserrat Bold" panose="00000800000000000000"/>
                  <a:cs typeface="Montserrat Bold" panose="00000800000000000000"/>
                  <a:sym typeface="Montserrat Bold" panose="00000800000000000000"/>
                </a:rPr>
                <a:t>Express.js:</a:t>
              </a:r>
              <a:endParaRPr lang="en-US" sz="257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2770"/>
                </a:lnSpc>
              </a:pPr>
              <a:r>
                <a:rPr lang="en-US" sz="1975">
                  <a:solidFill>
                    <a:srgbClr val="FFFFFF"/>
                  </a:solidFill>
                  <a:latin typeface="Montserrat" panose="00000500000000000000"/>
                  <a:ea typeface="Montserrat" panose="00000500000000000000"/>
                  <a:cs typeface="Montserrat" panose="00000500000000000000"/>
                  <a:sym typeface="Montserrat" panose="00000500000000000000"/>
                </a:rPr>
                <a:t>Database to store property and booking information.</a:t>
              </a:r>
              <a:endParaRPr lang="en-US" sz="1975">
                <a:solidFill>
                  <a:srgbClr val="FFFFFF"/>
                </a:solidFill>
                <a:latin typeface="Montserrat" panose="00000500000000000000"/>
                <a:ea typeface="Montserrat" panose="00000500000000000000"/>
                <a:cs typeface="Montserrat" panose="00000500000000000000"/>
                <a:sym typeface="Montserrat" panose="00000500000000000000"/>
              </a:endParaRPr>
            </a:p>
          </p:txBody>
        </p:sp>
      </p:grpSp>
      <p:grpSp>
        <p:nvGrpSpPr>
          <p:cNvPr id="13" name="Group 13"/>
          <p:cNvGrpSpPr/>
          <p:nvPr/>
        </p:nvGrpSpPr>
        <p:grpSpPr>
          <a:xfrm>
            <a:off x="3281534" y="6246416"/>
            <a:ext cx="3541200" cy="2525848"/>
            <a:chOff x="0" y="0"/>
            <a:chExt cx="932662" cy="665244"/>
          </a:xfrm>
        </p:grpSpPr>
        <p:sp>
          <p:nvSpPr>
            <p:cNvPr id="14" name="Freeform 14"/>
            <p:cNvSpPr/>
            <p:nvPr/>
          </p:nvSpPr>
          <p:spPr>
            <a:xfrm>
              <a:off x="0" y="0"/>
              <a:ext cx="932662" cy="665244"/>
            </a:xfrm>
            <a:custGeom>
              <a:avLst/>
              <a:gdLst/>
              <a:ahLst/>
              <a:cxnLst/>
              <a:rect l="l" t="t" r="r" b="b"/>
              <a:pathLst>
                <a:path w="932662" h="665244">
                  <a:moveTo>
                    <a:pt x="111498" y="0"/>
                  </a:moveTo>
                  <a:lnTo>
                    <a:pt x="821163" y="0"/>
                  </a:lnTo>
                  <a:cubicBezTo>
                    <a:pt x="850734" y="0"/>
                    <a:pt x="879094" y="11747"/>
                    <a:pt x="900004" y="32657"/>
                  </a:cubicBezTo>
                  <a:cubicBezTo>
                    <a:pt x="920914" y="53567"/>
                    <a:pt x="932662" y="81927"/>
                    <a:pt x="932662" y="111498"/>
                  </a:cubicBezTo>
                  <a:lnTo>
                    <a:pt x="932662" y="553746"/>
                  </a:lnTo>
                  <a:cubicBezTo>
                    <a:pt x="932662" y="583317"/>
                    <a:pt x="920914" y="611677"/>
                    <a:pt x="900004" y="632587"/>
                  </a:cubicBezTo>
                  <a:cubicBezTo>
                    <a:pt x="879094" y="653497"/>
                    <a:pt x="850734" y="665244"/>
                    <a:pt x="821163" y="665244"/>
                  </a:cubicBezTo>
                  <a:lnTo>
                    <a:pt x="111498" y="665244"/>
                  </a:lnTo>
                  <a:cubicBezTo>
                    <a:pt x="81927" y="665244"/>
                    <a:pt x="53567" y="653497"/>
                    <a:pt x="32657" y="632587"/>
                  </a:cubicBezTo>
                  <a:cubicBezTo>
                    <a:pt x="11747" y="611677"/>
                    <a:pt x="0" y="583317"/>
                    <a:pt x="0" y="553746"/>
                  </a:cubicBezTo>
                  <a:lnTo>
                    <a:pt x="0" y="111498"/>
                  </a:lnTo>
                  <a:cubicBezTo>
                    <a:pt x="0" y="81927"/>
                    <a:pt x="11747" y="53567"/>
                    <a:pt x="32657" y="32657"/>
                  </a:cubicBezTo>
                  <a:cubicBezTo>
                    <a:pt x="53567" y="11747"/>
                    <a:pt x="81927" y="0"/>
                    <a:pt x="111498" y="0"/>
                  </a:cubicBezTo>
                  <a:close/>
                </a:path>
              </a:pathLst>
            </a:custGeom>
            <a:solidFill>
              <a:srgbClr val="2A2F36"/>
            </a:solidFill>
          </p:spPr>
        </p:sp>
        <p:sp>
          <p:nvSpPr>
            <p:cNvPr id="15" name="TextBox 15"/>
            <p:cNvSpPr txBox="1"/>
            <p:nvPr/>
          </p:nvSpPr>
          <p:spPr>
            <a:xfrm>
              <a:off x="0" y="-57150"/>
              <a:ext cx="932662" cy="722394"/>
            </a:xfrm>
            <a:prstGeom prst="rect">
              <a:avLst/>
            </a:prstGeom>
          </p:spPr>
          <p:txBody>
            <a:bodyPr lIns="50800" tIns="50800" rIns="50800" bIns="50800" rtlCol="0" anchor="ctr"/>
            <a:lstStyle/>
            <a:p>
              <a:pPr algn="ctr">
                <a:lnSpc>
                  <a:spcPts val="3610"/>
                </a:lnSpc>
              </a:pPr>
              <a:r>
                <a:rPr lang="en-US" sz="2575" b="1">
                  <a:solidFill>
                    <a:srgbClr val="FFFFFF"/>
                  </a:solidFill>
                  <a:latin typeface="Montserrat Bold" panose="00000800000000000000"/>
                  <a:ea typeface="Montserrat Bold" panose="00000800000000000000"/>
                  <a:cs typeface="Montserrat Bold" panose="00000800000000000000"/>
                  <a:sym typeface="Montserrat Bold" panose="00000800000000000000"/>
                </a:rPr>
                <a:t>React.js:</a:t>
              </a:r>
              <a:endParaRPr lang="en-US" sz="2575" b="1">
                <a:solidFill>
                  <a:srgbClr val="FFFFFF"/>
                </a:solidFill>
                <a:latin typeface="Montserrat Bold" panose="00000800000000000000"/>
                <a:ea typeface="Montserrat Bold" panose="00000800000000000000"/>
                <a:cs typeface="Montserrat Bold" panose="00000800000000000000"/>
                <a:sym typeface="Montserrat Bold" panose="00000800000000000000"/>
              </a:endParaRPr>
            </a:p>
            <a:p>
              <a:pPr algn="ctr">
                <a:lnSpc>
                  <a:spcPts val="2770"/>
                </a:lnSpc>
              </a:pPr>
              <a:r>
                <a:rPr lang="en-US" sz="1975">
                  <a:solidFill>
                    <a:srgbClr val="FFFFFF"/>
                  </a:solidFill>
                  <a:latin typeface="Montserrat" panose="00000500000000000000"/>
                  <a:ea typeface="Montserrat" panose="00000500000000000000"/>
                  <a:cs typeface="Montserrat" panose="00000500000000000000"/>
                  <a:sym typeface="Montserrat" panose="00000500000000000000"/>
                </a:rPr>
                <a:t>Frontend framework for building user interfaces.</a:t>
              </a:r>
              <a:endParaRPr lang="en-US" sz="1975">
                <a:solidFill>
                  <a:srgbClr val="FFFFFF"/>
                </a:solidFill>
                <a:latin typeface="Montserrat" panose="00000500000000000000"/>
                <a:ea typeface="Montserrat" panose="00000500000000000000"/>
                <a:cs typeface="Montserrat" panose="00000500000000000000"/>
                <a:sym typeface="Montserrat" panose="00000500000000000000"/>
              </a:endParaRPr>
            </a:p>
          </p:txBody>
        </p:sp>
      </p:grpSp>
      <p:sp>
        <p:nvSpPr>
          <p:cNvPr id="16" name="Freeform 16"/>
          <p:cNvSpPr/>
          <p:nvPr/>
        </p:nvSpPr>
        <p:spPr>
          <a:xfrm>
            <a:off x="7267942" y="4730841"/>
            <a:ext cx="3752115" cy="2110565"/>
          </a:xfrm>
          <a:custGeom>
            <a:avLst/>
            <a:gdLst/>
            <a:ahLst/>
            <a:cxnLst/>
            <a:rect l="l" t="t" r="r" b="b"/>
            <a:pathLst>
              <a:path w="3752115" h="2110565">
                <a:moveTo>
                  <a:pt x="0" y="0"/>
                </a:moveTo>
                <a:lnTo>
                  <a:pt x="3752116" y="0"/>
                </a:lnTo>
                <a:lnTo>
                  <a:pt x="3752116" y="2110565"/>
                </a:lnTo>
                <a:lnTo>
                  <a:pt x="0" y="2110565"/>
                </a:lnTo>
                <a:lnTo>
                  <a:pt x="0" y="0"/>
                </a:lnTo>
                <a:close/>
              </a:path>
            </a:pathLst>
          </a:custGeom>
          <a:blipFill>
            <a:blip r:embed="rId3"/>
            <a:stretch>
              <a:fillRect/>
            </a:stretch>
          </a:blipFill>
        </p:spPr>
      </p:sp>
      <p:sp>
        <p:nvSpPr>
          <p:cNvPr id="17" name="TextBox 17"/>
          <p:cNvSpPr txBox="1"/>
          <p:nvPr/>
        </p:nvSpPr>
        <p:spPr>
          <a:xfrm>
            <a:off x="3281680" y="674370"/>
            <a:ext cx="14591030" cy="2342515"/>
          </a:xfrm>
          <a:prstGeom prst="rect">
            <a:avLst/>
          </a:prstGeom>
        </p:spPr>
        <p:txBody>
          <a:bodyPr wrap="square" lIns="0" tIns="0" rIns="0" bIns="0" rtlCol="0" anchor="t">
            <a:spAutoFit/>
          </a:bodyPr>
          <a:lstStyle/>
          <a:p>
            <a:pPr algn="l">
              <a:lnSpc>
                <a:spcPts val="9135"/>
              </a:lnSpc>
            </a:pPr>
            <a:r>
              <a:rPr lang="en-US" sz="8085"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rPr>
              <a:t>TECHNOLOGIES USED</a:t>
            </a:r>
            <a:endParaRPr lang="en-US" sz="8085"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endParaRPr>
          </a:p>
          <a:p>
            <a:pPr algn="l">
              <a:lnSpc>
                <a:spcPts val="9135"/>
              </a:lnSpc>
            </a:pPr>
            <a:endParaRPr lang="en-US" sz="8085"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med" p14:dur="699">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1"/>
            <a:stretch>
              <a:fillRect/>
            </a:stretch>
          </a:blipFill>
        </p:spPr>
      </p:sp>
      <p:sp>
        <p:nvSpPr>
          <p:cNvPr id="3" name="Freeform 3"/>
          <p:cNvSpPr/>
          <p:nvPr/>
        </p:nvSpPr>
        <p:spPr>
          <a:xfrm>
            <a:off x="631637" y="0"/>
            <a:ext cx="17024727" cy="10287000"/>
          </a:xfrm>
          <a:custGeom>
            <a:avLst/>
            <a:gdLst/>
            <a:ahLst/>
            <a:cxnLst/>
            <a:rect l="l" t="t" r="r" b="b"/>
            <a:pathLst>
              <a:path w="17024727" h="10737964">
                <a:moveTo>
                  <a:pt x="0" y="0"/>
                </a:moveTo>
                <a:lnTo>
                  <a:pt x="17024726" y="0"/>
                </a:lnTo>
                <a:lnTo>
                  <a:pt x="17024726" y="10737964"/>
                </a:lnTo>
                <a:lnTo>
                  <a:pt x="0" y="10737964"/>
                </a:lnTo>
                <a:lnTo>
                  <a:pt x="0" y="0"/>
                </a:lnTo>
                <a:close/>
              </a:path>
            </a:pathLst>
          </a:custGeom>
          <a:blipFill>
            <a:blip r:embed="rId2"/>
            <a:stretch>
              <a:fillRect t="-123699"/>
            </a:stretch>
          </a:blipFill>
        </p:spPr>
        <p:txBody>
          <a:bodyPr/>
          <a:lstStyle/>
          <a:p>
            <a:endParaRPr lang="en-IN" dirty="0"/>
          </a:p>
        </p:txBody>
      </p:sp>
      <p:sp>
        <p:nvSpPr>
          <p:cNvPr id="4" name="Freeform 4"/>
          <p:cNvSpPr/>
          <p:nvPr/>
        </p:nvSpPr>
        <p:spPr>
          <a:xfrm>
            <a:off x="2183597" y="3268662"/>
            <a:ext cx="5170731" cy="3143765"/>
          </a:xfrm>
          <a:custGeom>
            <a:avLst/>
            <a:gdLst/>
            <a:ahLst/>
            <a:cxnLst/>
            <a:rect l="l" t="t" r="r" b="b"/>
            <a:pathLst>
              <a:path w="5170731" h="3143765">
                <a:moveTo>
                  <a:pt x="0" y="0"/>
                </a:moveTo>
                <a:lnTo>
                  <a:pt x="5170731" y="0"/>
                </a:lnTo>
                <a:lnTo>
                  <a:pt x="5170731" y="3143765"/>
                </a:lnTo>
                <a:lnTo>
                  <a:pt x="0" y="3143765"/>
                </a:lnTo>
                <a:lnTo>
                  <a:pt x="0" y="0"/>
                </a:lnTo>
                <a:close/>
              </a:path>
            </a:pathLst>
          </a:custGeom>
          <a:blipFill>
            <a:blip r:embed="rId3"/>
            <a:stretch>
              <a:fillRect/>
            </a:stretch>
          </a:blipFill>
        </p:spPr>
      </p:sp>
      <p:sp>
        <p:nvSpPr>
          <p:cNvPr id="5" name="Freeform 5"/>
          <p:cNvSpPr/>
          <p:nvPr/>
        </p:nvSpPr>
        <p:spPr>
          <a:xfrm>
            <a:off x="8827503" y="3268662"/>
            <a:ext cx="7062322" cy="3143765"/>
          </a:xfrm>
          <a:custGeom>
            <a:avLst/>
            <a:gdLst/>
            <a:ahLst/>
            <a:cxnLst/>
            <a:rect l="l" t="t" r="r" b="b"/>
            <a:pathLst>
              <a:path w="7062322" h="3143765">
                <a:moveTo>
                  <a:pt x="0" y="0"/>
                </a:moveTo>
                <a:lnTo>
                  <a:pt x="7062323" y="0"/>
                </a:lnTo>
                <a:lnTo>
                  <a:pt x="7062323" y="3143765"/>
                </a:lnTo>
                <a:lnTo>
                  <a:pt x="0" y="3143765"/>
                </a:lnTo>
                <a:lnTo>
                  <a:pt x="0" y="0"/>
                </a:lnTo>
                <a:close/>
              </a:path>
            </a:pathLst>
          </a:custGeom>
          <a:blipFill>
            <a:blip r:embed="rId4"/>
            <a:stretch>
              <a:fillRect t="-412" b="-2257"/>
            </a:stretch>
          </a:blipFill>
        </p:spPr>
      </p:sp>
      <p:sp>
        <p:nvSpPr>
          <p:cNvPr id="6" name="TextBox 6"/>
          <p:cNvSpPr txBox="1"/>
          <p:nvPr/>
        </p:nvSpPr>
        <p:spPr>
          <a:xfrm>
            <a:off x="3775189" y="1263092"/>
            <a:ext cx="10737622" cy="1166495"/>
          </a:xfrm>
          <a:prstGeom prst="rect">
            <a:avLst/>
          </a:prstGeom>
        </p:spPr>
        <p:txBody>
          <a:bodyPr lIns="0" tIns="0" rIns="0" bIns="0" rtlCol="0" anchor="t">
            <a:spAutoFit/>
          </a:bodyPr>
          <a:lstStyle/>
          <a:p>
            <a:pPr algn="ctr">
              <a:lnSpc>
                <a:spcPts val="9100"/>
              </a:lnSpc>
            </a:pPr>
            <a:r>
              <a:rPr lang="en-US" sz="8000" b="1">
                <a:solidFill>
                  <a:srgbClr val="FFFFFF"/>
                </a:solidFill>
                <a:latin typeface="Canva Sans Bold" panose="020B0803030501040103"/>
                <a:ea typeface="Canva Sans Bold" panose="020B0803030501040103"/>
                <a:cs typeface="Canva Sans Bold" panose="020B0803030501040103"/>
                <a:sym typeface="Canva Sans Bold" panose="020B0803030501040103"/>
              </a:rPr>
              <a:t>FRONTEND DEMO </a:t>
            </a:r>
            <a:endParaRPr lang="en-US" sz="80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
        <p:nvSpPr>
          <p:cNvPr id="7" name="TextBox 7"/>
          <p:cNvSpPr txBox="1"/>
          <p:nvPr/>
        </p:nvSpPr>
        <p:spPr>
          <a:xfrm>
            <a:off x="2187132" y="6508353"/>
            <a:ext cx="5167196" cy="817129"/>
          </a:xfrm>
          <a:prstGeom prst="rect">
            <a:avLst/>
          </a:prstGeom>
        </p:spPr>
        <p:txBody>
          <a:bodyPr lIns="0" tIns="0" rIns="0" bIns="0" rtlCol="0" anchor="t">
            <a:spAutoFit/>
          </a:bodyPr>
          <a:lstStyle/>
          <a:p>
            <a:pPr algn="ctr">
              <a:lnSpc>
                <a:spcPts val="3610"/>
              </a:lnSpc>
            </a:pPr>
            <a:r>
              <a:rPr lang="en-US" sz="2580" b="1">
                <a:solidFill>
                  <a:srgbClr val="FFFFFF"/>
                </a:solidFill>
                <a:latin typeface="Canva Sans Bold" panose="020B0803030501040103"/>
                <a:ea typeface="Canva Sans Bold" panose="020B0803030501040103"/>
                <a:cs typeface="Canva Sans Bold" panose="020B0803030501040103"/>
                <a:sym typeface="Canva Sans Bold" panose="020B0803030501040103"/>
              </a:rPr>
              <a:t>Registration and login forms: </a:t>
            </a:r>
            <a:endParaRPr lang="en-US" sz="258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a:p>
            <a:pPr algn="ctr">
              <a:lnSpc>
                <a:spcPts val="2910"/>
              </a:lnSpc>
            </a:pPr>
            <a:r>
              <a:rPr lang="en-US" sz="2080">
                <a:solidFill>
                  <a:srgbClr val="FFFFFF"/>
                </a:solidFill>
                <a:latin typeface="Canva Sans" panose="020B0503030501040103"/>
                <a:ea typeface="Canva Sans" panose="020B0503030501040103"/>
                <a:cs typeface="Canva Sans" panose="020B0503030501040103"/>
                <a:sym typeface="Canva Sans" panose="020B0503030501040103"/>
              </a:rPr>
              <a:t>Student can create account &amp; login.</a:t>
            </a:r>
            <a:endParaRPr lang="en-US" sz="2080">
              <a:solidFill>
                <a:srgbClr val="FFFFFF"/>
              </a:solidFill>
              <a:latin typeface="Canva Sans" panose="020B0503030501040103"/>
              <a:ea typeface="Canva Sans" panose="020B0503030501040103"/>
              <a:cs typeface="Canva Sans" panose="020B0503030501040103"/>
              <a:sym typeface="Canva Sans" panose="020B0503030501040103"/>
            </a:endParaRPr>
          </a:p>
        </p:txBody>
      </p:sp>
      <p:sp>
        <p:nvSpPr>
          <p:cNvPr id="8" name="TextBox 8"/>
          <p:cNvSpPr txBox="1"/>
          <p:nvPr/>
        </p:nvSpPr>
        <p:spPr>
          <a:xfrm>
            <a:off x="9328978" y="6508353"/>
            <a:ext cx="6177790" cy="1267968"/>
          </a:xfrm>
          <a:prstGeom prst="rect">
            <a:avLst/>
          </a:prstGeom>
        </p:spPr>
        <p:txBody>
          <a:bodyPr lIns="0" tIns="0" rIns="0" bIns="0" rtlCol="0" anchor="t">
            <a:spAutoFit/>
          </a:bodyPr>
          <a:lstStyle/>
          <a:p>
            <a:pPr algn="ctr">
              <a:lnSpc>
                <a:spcPts val="3610"/>
              </a:lnSpc>
            </a:pPr>
            <a:r>
              <a:rPr lang="en-US" sz="2580" b="1">
                <a:solidFill>
                  <a:srgbClr val="FFFFFF"/>
                </a:solidFill>
                <a:latin typeface="Canva Sans Bold" panose="020B0803030501040103"/>
                <a:ea typeface="Canva Sans Bold" panose="020B0803030501040103"/>
                <a:cs typeface="Canva Sans Bold" panose="020B0803030501040103"/>
                <a:sym typeface="Canva Sans Bold" panose="020B0803030501040103"/>
              </a:rPr>
              <a:t>Landing page: </a:t>
            </a:r>
            <a:endParaRPr lang="en-US" sz="258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a:p>
            <a:pPr algn="ctr">
              <a:lnSpc>
                <a:spcPts val="2910"/>
              </a:lnSpc>
            </a:pPr>
            <a:r>
              <a:rPr lang="en-US" sz="2080">
                <a:solidFill>
                  <a:srgbClr val="FFFFFF"/>
                </a:solidFill>
                <a:latin typeface="Canva Sans" panose="020B0503030501040103"/>
                <a:ea typeface="Canva Sans" panose="020B0503030501040103"/>
                <a:cs typeface="Canva Sans" panose="020B0503030501040103"/>
                <a:sym typeface="Canva Sans" panose="020B0503030501040103"/>
              </a:rPr>
              <a:t>User-friendly homepage/dashboard.</a:t>
            </a:r>
            <a:endParaRPr lang="en-US" sz="2080">
              <a:solidFill>
                <a:srgbClr val="FFFFFF"/>
              </a:solidFill>
              <a:latin typeface="Canva Sans" panose="020B0503030501040103"/>
              <a:ea typeface="Canva Sans" panose="020B0503030501040103"/>
              <a:cs typeface="Canva Sans" panose="020B0503030501040103"/>
              <a:sym typeface="Canva Sans" panose="020B0503030501040103"/>
            </a:endParaRPr>
          </a:p>
          <a:p>
            <a:pPr algn="ctr">
              <a:lnSpc>
                <a:spcPts val="3610"/>
              </a:lnSpc>
            </a:pPr>
            <a:endParaRPr lang="en-US" sz="2080">
              <a:solidFill>
                <a:srgbClr val="FFFFFF"/>
              </a:solidFill>
              <a:latin typeface="Canva Sans" panose="020B0503030501040103"/>
              <a:ea typeface="Canva Sans" panose="020B0503030501040103"/>
              <a:cs typeface="Canva Sans" panose="020B0503030501040103"/>
              <a:sym typeface="Canva Sans" panose="020B0503030501040103"/>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1"/>
            <a:stretch>
              <a:fillRect/>
            </a:stretch>
          </a:blipFill>
        </p:spPr>
      </p:sp>
      <p:sp>
        <p:nvSpPr>
          <p:cNvPr id="3" name="Freeform 3"/>
          <p:cNvSpPr/>
          <p:nvPr/>
        </p:nvSpPr>
        <p:spPr>
          <a:xfrm>
            <a:off x="1028700" y="0"/>
            <a:ext cx="16230600" cy="10287000"/>
          </a:xfrm>
          <a:custGeom>
            <a:avLst/>
            <a:gdLst/>
            <a:ahLst/>
            <a:cxnLst/>
            <a:rect l="l" t="t" r="r" b="b"/>
            <a:pathLst>
              <a:path w="16230600" h="10737964">
                <a:moveTo>
                  <a:pt x="0" y="0"/>
                </a:moveTo>
                <a:lnTo>
                  <a:pt x="16230600" y="0"/>
                </a:lnTo>
                <a:lnTo>
                  <a:pt x="16230600" y="10737964"/>
                </a:lnTo>
                <a:lnTo>
                  <a:pt x="0" y="10737964"/>
                </a:lnTo>
                <a:lnTo>
                  <a:pt x="0" y="0"/>
                </a:lnTo>
                <a:close/>
              </a:path>
            </a:pathLst>
          </a:custGeom>
          <a:blipFill>
            <a:blip r:embed="rId2"/>
            <a:stretch>
              <a:fillRect l="-2446" t="-123699" r="-2446"/>
            </a:stretch>
          </a:blipFill>
        </p:spPr>
      </p:sp>
      <p:sp>
        <p:nvSpPr>
          <p:cNvPr id="4" name="TextBox 4"/>
          <p:cNvSpPr txBox="1"/>
          <p:nvPr/>
        </p:nvSpPr>
        <p:spPr>
          <a:xfrm>
            <a:off x="3576364" y="3355894"/>
            <a:ext cx="11135273" cy="3604260"/>
          </a:xfrm>
          <a:prstGeom prst="rect">
            <a:avLst/>
          </a:prstGeom>
        </p:spPr>
        <p:txBody>
          <a:bodyPr lIns="0" tIns="0" rIns="0" bIns="0" rtlCol="0" anchor="t">
            <a:spAutoFit/>
          </a:bodyPr>
          <a:lstStyle/>
          <a:p>
            <a:pPr algn="l">
              <a:lnSpc>
                <a:spcPts val="4015"/>
              </a:lnSpc>
            </a:pPr>
          </a:p>
          <a:p>
            <a:pPr marL="619125" lvl="1" indent="-309880" algn="l">
              <a:lnSpc>
                <a:spcPts val="4015"/>
              </a:lnSpc>
              <a:buAutoNum type="arabicPeriod"/>
            </a:pPr>
            <a:r>
              <a:rPr lang="en-US" sz="2870">
                <a:solidFill>
                  <a:srgbClr val="FFFFFF"/>
                </a:solidFill>
                <a:latin typeface="Open Sans" panose="020B0606030504020204"/>
                <a:ea typeface="Open Sans" panose="020B0606030504020204"/>
                <a:cs typeface="Open Sans" panose="020B0606030504020204"/>
                <a:sym typeface="Open Sans" panose="020B0606030504020204"/>
              </a:rPr>
              <a:t>Backend Integration.(using Node.js with Express.js) </a:t>
            </a:r>
            <a:endParaRPr lang="en-US" sz="2870">
              <a:solidFill>
                <a:srgbClr val="FFFFFF"/>
              </a:solidFill>
              <a:latin typeface="Open Sans" panose="020B0606030504020204"/>
              <a:ea typeface="Open Sans" panose="020B0606030504020204"/>
              <a:cs typeface="Open Sans" panose="020B0606030504020204"/>
              <a:sym typeface="Open Sans" panose="020B0606030504020204"/>
            </a:endParaRPr>
          </a:p>
          <a:p>
            <a:pPr marL="619125" lvl="1" indent="-309880" algn="l">
              <a:lnSpc>
                <a:spcPts val="4015"/>
              </a:lnSpc>
              <a:buAutoNum type="arabicPeriod"/>
            </a:pPr>
            <a:r>
              <a:rPr lang="en-US" sz="2870">
                <a:solidFill>
                  <a:srgbClr val="FFFFFF"/>
                </a:solidFill>
                <a:latin typeface="Open Sans" panose="020B0606030504020204"/>
                <a:ea typeface="Open Sans" panose="020B0606030504020204"/>
                <a:cs typeface="Open Sans" panose="020B0606030504020204"/>
                <a:sym typeface="Open Sans" panose="020B0606030504020204"/>
              </a:rPr>
              <a:t>Database Integration (using MongoDB).</a:t>
            </a:r>
            <a:endParaRPr lang="en-US" sz="2870">
              <a:solidFill>
                <a:srgbClr val="FFFFFF"/>
              </a:solidFill>
              <a:latin typeface="Open Sans" panose="020B0606030504020204"/>
              <a:ea typeface="Open Sans" panose="020B0606030504020204"/>
              <a:cs typeface="Open Sans" panose="020B0606030504020204"/>
              <a:sym typeface="Open Sans" panose="020B0606030504020204"/>
            </a:endParaRPr>
          </a:p>
          <a:p>
            <a:pPr marL="619125" lvl="1" indent="-309880" algn="l">
              <a:lnSpc>
                <a:spcPts val="4015"/>
              </a:lnSpc>
              <a:buAutoNum type="arabicPeriod"/>
            </a:pPr>
            <a:r>
              <a:rPr lang="en-US" sz="2870">
                <a:solidFill>
                  <a:srgbClr val="FFFFFF"/>
                </a:solidFill>
                <a:latin typeface="Open Sans" panose="020B0606030504020204"/>
                <a:ea typeface="Open Sans" panose="020B0606030504020204"/>
                <a:cs typeface="Open Sans" panose="020B0606030504020204"/>
                <a:sym typeface="Open Sans" panose="020B0606030504020204"/>
              </a:rPr>
              <a:t>Implementing A.I.</a:t>
            </a:r>
            <a:endParaRPr lang="en-US" sz="2870">
              <a:solidFill>
                <a:srgbClr val="FFFFFF"/>
              </a:solidFill>
              <a:latin typeface="Open Sans" panose="020B0606030504020204"/>
              <a:ea typeface="Open Sans" panose="020B0606030504020204"/>
              <a:cs typeface="Open Sans" panose="020B0606030504020204"/>
              <a:sym typeface="Open Sans" panose="020B0606030504020204"/>
            </a:endParaRPr>
          </a:p>
          <a:p>
            <a:pPr marL="619125" lvl="1" indent="-309880" algn="l">
              <a:lnSpc>
                <a:spcPts val="4015"/>
              </a:lnSpc>
              <a:buAutoNum type="arabicPeriod"/>
            </a:pPr>
            <a:r>
              <a:rPr lang="en-US" sz="2870">
                <a:solidFill>
                  <a:srgbClr val="FFFFFF"/>
                </a:solidFill>
                <a:latin typeface="Open Sans" panose="020B0606030504020204"/>
                <a:ea typeface="Open Sans" panose="020B0606030504020204"/>
                <a:cs typeface="Open Sans" panose="020B0606030504020204"/>
                <a:sym typeface="Open Sans" panose="020B0606030504020204"/>
              </a:rPr>
              <a:t>Enhancing UI &amp; UX.</a:t>
            </a:r>
            <a:endParaRPr lang="en-US" sz="2870">
              <a:solidFill>
                <a:srgbClr val="FFFFFF"/>
              </a:solidFill>
              <a:latin typeface="Open Sans" panose="020B0606030504020204"/>
              <a:ea typeface="Open Sans" panose="020B0606030504020204"/>
              <a:cs typeface="Open Sans" panose="020B0606030504020204"/>
              <a:sym typeface="Open Sans" panose="020B0606030504020204"/>
            </a:endParaRPr>
          </a:p>
          <a:p>
            <a:pPr marL="619125" lvl="1" indent="-309880" algn="l">
              <a:lnSpc>
                <a:spcPts val="4015"/>
              </a:lnSpc>
              <a:buAutoNum type="arabicPeriod"/>
            </a:pPr>
            <a:r>
              <a:rPr lang="en-US" sz="2870">
                <a:solidFill>
                  <a:srgbClr val="FFFFFF"/>
                </a:solidFill>
                <a:latin typeface="Open Sans" panose="020B0606030504020204"/>
                <a:ea typeface="Open Sans" panose="020B0606030504020204"/>
                <a:cs typeface="Open Sans" panose="020B0606030504020204"/>
                <a:sym typeface="Open Sans" panose="020B0606030504020204"/>
              </a:rPr>
              <a:t>Integrating Campus and Hostel maps.</a:t>
            </a:r>
            <a:endParaRPr lang="en-US" sz="2870">
              <a:solidFill>
                <a:srgbClr val="FFFFFF"/>
              </a:solidFill>
              <a:latin typeface="Open Sans" panose="020B0606030504020204"/>
              <a:ea typeface="Open Sans" panose="020B0606030504020204"/>
              <a:cs typeface="Open Sans" panose="020B0606030504020204"/>
              <a:sym typeface="Open Sans" panose="020B0606030504020204"/>
            </a:endParaRPr>
          </a:p>
          <a:p>
            <a:pPr algn="l">
              <a:lnSpc>
                <a:spcPts val="4015"/>
              </a:lnSpc>
            </a:pPr>
            <a:endParaRPr lang="en-US" sz="2870">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5" name="TextBox 5"/>
          <p:cNvSpPr txBox="1"/>
          <p:nvPr/>
        </p:nvSpPr>
        <p:spPr>
          <a:xfrm>
            <a:off x="1737383" y="1533625"/>
            <a:ext cx="10737622" cy="1166495"/>
          </a:xfrm>
          <a:prstGeom prst="rect">
            <a:avLst/>
          </a:prstGeom>
        </p:spPr>
        <p:txBody>
          <a:bodyPr lIns="0" tIns="0" rIns="0" bIns="0" rtlCol="0" anchor="t">
            <a:spAutoFit/>
          </a:bodyPr>
          <a:lstStyle/>
          <a:p>
            <a:pPr algn="ctr">
              <a:lnSpc>
                <a:spcPts val="9100"/>
              </a:lnSpc>
            </a:pPr>
            <a:r>
              <a:rPr lang="en-US" sz="8000" b="1">
                <a:solidFill>
                  <a:srgbClr val="FFFFFF"/>
                </a:solidFill>
                <a:latin typeface="Canva Sans Bold" panose="020B0803030501040103"/>
                <a:ea typeface="Canva Sans Bold" panose="020B0803030501040103"/>
                <a:cs typeface="Canva Sans Bold" panose="020B0803030501040103"/>
                <a:sym typeface="Canva Sans Bold" panose="020B0803030501040103"/>
              </a:rPr>
              <a:t>FUTURE WORKS </a:t>
            </a:r>
            <a:endParaRPr lang="en-US" sz="8000" b="1">
              <a:solidFill>
                <a:srgbClr val="FFFFFF"/>
              </a:solidFill>
              <a:latin typeface="Canva Sans Bold" panose="020B0803030501040103"/>
              <a:ea typeface="Canva Sans Bold" panose="020B0803030501040103"/>
              <a:cs typeface="Canva Sans Bold" panose="020B0803030501040103"/>
              <a:sym typeface="Canva Sans Bold" panose="020B0803030501040103"/>
            </a:endParaRPr>
          </a:p>
        </p:txBody>
      </p:sp>
    </p:spTree>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1"/>
            <a:stretch>
              <a:fillRect/>
            </a:stretch>
          </a:blipFill>
        </p:spPr>
      </p:sp>
      <p:sp>
        <p:nvSpPr>
          <p:cNvPr id="3" name="Freeform 3"/>
          <p:cNvSpPr/>
          <p:nvPr/>
        </p:nvSpPr>
        <p:spPr>
          <a:xfrm rot="5400000" flipV="1">
            <a:off x="4000500" y="-2113643"/>
            <a:ext cx="10287000" cy="14514286"/>
          </a:xfrm>
          <a:custGeom>
            <a:avLst/>
            <a:gdLst/>
            <a:ahLst/>
            <a:cxnLst/>
            <a:rect l="l" t="t" r="r" b="b"/>
            <a:pathLst>
              <a:path w="10287000" h="14514286">
                <a:moveTo>
                  <a:pt x="0" y="14514286"/>
                </a:moveTo>
                <a:lnTo>
                  <a:pt x="10287000" y="14514286"/>
                </a:lnTo>
                <a:lnTo>
                  <a:pt x="10287000" y="0"/>
                </a:lnTo>
                <a:lnTo>
                  <a:pt x="0" y="0"/>
                </a:lnTo>
                <a:lnTo>
                  <a:pt x="0" y="14514286"/>
                </a:lnTo>
                <a:close/>
              </a:path>
            </a:pathLst>
          </a:custGeom>
          <a:blipFill>
            <a:blip r:embed="rId2"/>
            <a:stretch>
              <a:fillRect/>
            </a:stretch>
          </a:blipFill>
        </p:spPr>
      </p:sp>
      <p:sp>
        <p:nvSpPr>
          <p:cNvPr id="4" name="TextBox 4"/>
          <p:cNvSpPr txBox="1"/>
          <p:nvPr/>
        </p:nvSpPr>
        <p:spPr>
          <a:xfrm>
            <a:off x="3853815" y="1066800"/>
            <a:ext cx="11526520" cy="1158875"/>
          </a:xfrm>
          <a:prstGeom prst="rect">
            <a:avLst/>
          </a:prstGeom>
        </p:spPr>
        <p:txBody>
          <a:bodyPr wrap="square" lIns="0" tIns="0" rIns="0" bIns="0" rtlCol="0" anchor="t">
            <a:spAutoFit/>
          </a:bodyPr>
          <a:lstStyle/>
          <a:p>
            <a:pPr algn="l">
              <a:lnSpc>
                <a:spcPts val="9040"/>
              </a:lnSpc>
            </a:pPr>
            <a:r>
              <a:rPr lang="en-US" sz="8000"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rPr>
              <a:t>CONCLUSION</a:t>
            </a:r>
            <a:endParaRPr lang="en-US" sz="8000"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endParaRPr>
          </a:p>
        </p:txBody>
      </p:sp>
      <p:sp>
        <p:nvSpPr>
          <p:cNvPr id="5" name="TextBox 5"/>
          <p:cNvSpPr txBox="1"/>
          <p:nvPr/>
        </p:nvSpPr>
        <p:spPr>
          <a:xfrm>
            <a:off x="3853566" y="2566440"/>
            <a:ext cx="11309308" cy="7432675"/>
          </a:xfrm>
          <a:prstGeom prst="rect">
            <a:avLst/>
          </a:prstGeom>
        </p:spPr>
        <p:txBody>
          <a:bodyPr lIns="0" tIns="0" rIns="0" bIns="0" rtlCol="0" anchor="t">
            <a:spAutoFit/>
          </a:bodyPr>
          <a:lstStyle/>
          <a:p>
            <a:pPr algn="l">
              <a:lnSpc>
                <a:spcPts val="3500"/>
              </a:lnSpc>
            </a:pPr>
            <a:r>
              <a:rPr lang="en-US" sz="2500">
                <a:solidFill>
                  <a:srgbClr val="FFFFFF"/>
                </a:solidFill>
                <a:latin typeface="Open Sans" panose="020B0606030504020204"/>
                <a:ea typeface="Open Sans" panose="020B0606030504020204"/>
                <a:cs typeface="Open Sans" panose="020B0606030504020204"/>
                <a:sym typeface="Open Sans" panose="020B0606030504020204"/>
              </a:rPr>
              <a:t>In conclusion, the Hostel Management System project successfully addresses the various challenges faced in managing hostel operations, including room allocation, fee management, attendance tracking, and student record maintenance. Through the implementation of an intuitive and efficient software solution, the system streamlines these processes, reducing manual effort and minimizing errors. The use of modern technologies has enhanced the system's scalability, security, and user experience, making it an ideal tool for educational institutions.</a:t>
            </a: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a:p>
            <a:pPr algn="l">
              <a:lnSpc>
                <a:spcPts val="3500"/>
              </a:lnSpc>
            </a:pP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a:p>
            <a:pPr algn="l">
              <a:lnSpc>
                <a:spcPts val="3500"/>
              </a:lnSpc>
            </a:pP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a:p>
            <a:pPr algn="l">
              <a:lnSpc>
                <a:spcPts val="3500"/>
              </a:lnSpc>
            </a:pPr>
            <a:r>
              <a:rPr lang="en-US" sz="2500">
                <a:solidFill>
                  <a:srgbClr val="FFFFFF"/>
                </a:solidFill>
                <a:latin typeface="Open Sans" panose="020B0606030504020204"/>
                <a:ea typeface="Open Sans" panose="020B0606030504020204"/>
                <a:cs typeface="Open Sans" panose="020B0606030504020204"/>
                <a:sym typeface="Open Sans" panose="020B0606030504020204"/>
              </a:rPr>
              <a:t>By automating routine tasks, the Hostel Management System enables hostel administrators to focus on more strategic responsibilities, improving overall management efficiency. The system also provides students and staff with easy access to relevant information, such as room availability, billing details, and attendance status, thus fostering greater transparency and communication.</a:t>
            </a: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a:p>
            <a:pPr algn="just">
              <a:lnSpc>
                <a:spcPts val="3500"/>
              </a:lnSpc>
            </a:pPr>
            <a:endParaRPr lang="en-US" sz="2500">
              <a:solidFill>
                <a:srgbClr val="FFFFFF"/>
              </a:solidFill>
              <a:latin typeface="Open Sans" panose="020B0606030504020204"/>
              <a:ea typeface="Open Sans" panose="020B0606030504020204"/>
              <a:cs typeface="Open Sans" panose="020B0606030504020204"/>
              <a:sym typeface="Open Sans" panose="020B0606030504020204"/>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0" y="0"/>
            <a:ext cx="18288000" cy="10287000"/>
          </a:xfrm>
          <a:custGeom>
            <a:avLst/>
            <a:gdLst/>
            <a:ahLst/>
            <a:cxnLst/>
            <a:rect l="l" t="t" r="r" b="b"/>
            <a:pathLst>
              <a:path w="18288000" h="10287000">
                <a:moveTo>
                  <a:pt x="18288000" y="0"/>
                </a:moveTo>
                <a:lnTo>
                  <a:pt x="0" y="0"/>
                </a:lnTo>
                <a:lnTo>
                  <a:pt x="0" y="10287000"/>
                </a:lnTo>
                <a:lnTo>
                  <a:pt x="18288000" y="10287000"/>
                </a:lnTo>
                <a:lnTo>
                  <a:pt x="18288000" y="0"/>
                </a:lnTo>
                <a:close/>
              </a:path>
            </a:pathLst>
          </a:custGeom>
          <a:blipFill>
            <a:blip r:embed="rId1"/>
            <a:stretch>
              <a:fillRect/>
            </a:stretch>
          </a:blipFill>
        </p:spPr>
      </p:sp>
      <p:sp>
        <p:nvSpPr>
          <p:cNvPr id="3" name="Freeform 3"/>
          <p:cNvSpPr/>
          <p:nvPr/>
        </p:nvSpPr>
        <p:spPr>
          <a:xfrm>
            <a:off x="1028700" y="0"/>
            <a:ext cx="16230600" cy="10287000"/>
          </a:xfrm>
          <a:custGeom>
            <a:avLst/>
            <a:gdLst/>
            <a:ahLst/>
            <a:cxnLst/>
            <a:rect l="l" t="t" r="r" b="b"/>
            <a:pathLst>
              <a:path w="16230600" h="13560956">
                <a:moveTo>
                  <a:pt x="0" y="0"/>
                </a:moveTo>
                <a:lnTo>
                  <a:pt x="16230600" y="0"/>
                </a:lnTo>
                <a:lnTo>
                  <a:pt x="16230600" y="13560956"/>
                </a:lnTo>
                <a:lnTo>
                  <a:pt x="0" y="13560956"/>
                </a:lnTo>
                <a:lnTo>
                  <a:pt x="0" y="0"/>
                </a:lnTo>
                <a:close/>
              </a:path>
            </a:pathLst>
          </a:custGeom>
          <a:blipFill>
            <a:blip r:embed="rId2"/>
            <a:stretch>
              <a:fillRect t="-34434" b="-34434"/>
            </a:stretch>
          </a:blipFill>
        </p:spPr>
      </p:sp>
      <p:sp>
        <p:nvSpPr>
          <p:cNvPr id="4" name="TextBox 4"/>
          <p:cNvSpPr txBox="1"/>
          <p:nvPr/>
        </p:nvSpPr>
        <p:spPr>
          <a:xfrm>
            <a:off x="8285635" y="5556156"/>
            <a:ext cx="5350733" cy="555249"/>
          </a:xfrm>
          <a:prstGeom prst="rect">
            <a:avLst/>
          </a:prstGeom>
        </p:spPr>
        <p:txBody>
          <a:bodyPr lIns="0" tIns="0" rIns="0" bIns="0" rtlCol="0" anchor="t">
            <a:spAutoFit/>
          </a:bodyPr>
          <a:lstStyle/>
          <a:p>
            <a:pPr algn="l">
              <a:lnSpc>
                <a:spcPts val="4570"/>
              </a:lnSpc>
            </a:pPr>
            <a:r>
              <a:rPr lang="en-US" sz="3265">
                <a:solidFill>
                  <a:srgbClr val="FFFFFF"/>
                </a:solidFill>
                <a:latin typeface="Open Sans" panose="020B0606030504020204"/>
                <a:ea typeface="Open Sans" panose="020B0606030504020204"/>
                <a:cs typeface="Open Sans" panose="020B0606030504020204"/>
                <a:sym typeface="Open Sans" panose="020B0606030504020204"/>
              </a:rPr>
              <a:t>For being here with us.</a:t>
            </a:r>
            <a:endParaRPr lang="en-US" sz="3265">
              <a:solidFill>
                <a:srgbClr val="FFFFFF"/>
              </a:solidFill>
              <a:latin typeface="Open Sans" panose="020B0606030504020204"/>
              <a:ea typeface="Open Sans" panose="020B0606030504020204"/>
              <a:cs typeface="Open Sans" panose="020B0606030504020204"/>
              <a:sym typeface="Open Sans" panose="020B0606030504020204"/>
            </a:endParaRPr>
          </a:p>
        </p:txBody>
      </p:sp>
      <p:sp>
        <p:nvSpPr>
          <p:cNvPr id="5" name="TextBox 5"/>
          <p:cNvSpPr txBox="1"/>
          <p:nvPr/>
        </p:nvSpPr>
        <p:spPr>
          <a:xfrm>
            <a:off x="4651632" y="4171798"/>
            <a:ext cx="8984736" cy="1449705"/>
          </a:xfrm>
          <a:prstGeom prst="rect">
            <a:avLst/>
          </a:prstGeom>
        </p:spPr>
        <p:txBody>
          <a:bodyPr lIns="0" tIns="0" rIns="0" bIns="0" rtlCol="0" anchor="t">
            <a:spAutoFit/>
          </a:bodyPr>
          <a:lstStyle/>
          <a:p>
            <a:pPr algn="ctr">
              <a:lnSpc>
                <a:spcPts val="11305"/>
              </a:lnSpc>
            </a:pPr>
            <a:r>
              <a:rPr lang="en-US" sz="10005"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rPr>
              <a:t>THANK YOU!</a:t>
            </a:r>
            <a:endParaRPr lang="en-US" sz="10005" b="1">
              <a:solidFill>
                <a:srgbClr val="FFFFFF"/>
              </a:solidFill>
              <a:latin typeface="Arial Black" panose="020B0A04020102020204" charset="0"/>
              <a:ea typeface="Glacial Indifference Bold" panose="00000800000000000000"/>
              <a:cs typeface="Arial Black" panose="020B0A04020102020204" charset="0"/>
              <a:sym typeface="Glacial Indifference Bold" panose="0000080000000000000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2767</Words>
  <Application>WPS Presentation</Application>
  <PresentationFormat>Custom</PresentationFormat>
  <Paragraphs>83</Paragraphs>
  <Slides>9</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9</vt:i4>
      </vt:variant>
    </vt:vector>
  </HeadingPairs>
  <TitlesOfParts>
    <vt:vector size="26" baseType="lpstr">
      <vt:lpstr>Arial</vt:lpstr>
      <vt:lpstr>SimSun</vt:lpstr>
      <vt:lpstr>Wingdings</vt:lpstr>
      <vt:lpstr>Glacial Indifference Bold</vt:lpstr>
      <vt:lpstr>Segoe Print</vt:lpstr>
      <vt:lpstr>Montserrat</vt:lpstr>
      <vt:lpstr>Montserrat Ultra-Bold</vt:lpstr>
      <vt:lpstr>Glacial Indifference</vt:lpstr>
      <vt:lpstr>Canva Sans</vt:lpstr>
      <vt:lpstr>Canva Sans Bold</vt:lpstr>
      <vt:lpstr>Open Sans</vt:lpstr>
      <vt:lpstr>Montserrat Bold</vt:lpstr>
      <vt:lpstr>Microsoft YaHei</vt:lpstr>
      <vt:lpstr>Arial Unicode MS</vt:lpstr>
      <vt:lpstr>Calibri</vt:lpstr>
      <vt:lpstr>Arial Black</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Hostel Management System PPT</dc:title>
  <dc:creator/>
  <cp:lastModifiedBy>KeLinho GaoKhari</cp:lastModifiedBy>
  <cp:revision>5</cp:revision>
  <dcterms:created xsi:type="dcterms:W3CDTF">2006-08-16T00:00:00Z</dcterms:created>
  <dcterms:modified xsi:type="dcterms:W3CDTF">2024-11-13T20:05:29Z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3DA7352F9A5443109AAA264D15C903E7_12</vt:lpwstr>
  </property>
  <property fmtid="{D5CDD505-2E9C-101B-9397-08002B2CF9AE}" pid="3" name="KSOProductBuildVer">
    <vt:lpwstr>1033-12.2.0.18607</vt:lpwstr>
  </property>
</Properties>
</file>